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3"/>
  </p:notesMasterIdLst>
  <p:sldIdLst>
    <p:sldId id="256" r:id="rId2"/>
    <p:sldId id="27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3" r:id="rId19"/>
    <p:sldId id="274" r:id="rId20"/>
    <p:sldId id="276" r:id="rId21"/>
    <p:sldId id="275" r:id="rId22"/>
  </p:sldIdLst>
  <p:sldSz cx="14630400" cy="8229600"/>
  <p:notesSz cx="8229600" cy="14630400"/>
  <p:embeddedFontLst>
    <p:embeddedFont>
      <p:font typeface="Libre Baskerville" panose="02000000000000000000" pitchFamily="2" charset="0"/>
      <p:regular r:id="rId24"/>
    </p:embeddedFont>
    <p:embeddedFont>
      <p:font typeface="Open Sans" panose="020B0606030504020204" pitchFamily="34" charset="0"/>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8" d="100"/>
          <a:sy n="58" d="100"/>
        </p:scale>
        <p:origin x="75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1398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3261009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1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2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57.png"/><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bL3tCdzBASE"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L5RwiRxt7BM" TargetMode="External"/><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31996" y="1053108"/>
            <a:ext cx="7680008" cy="1960959"/>
          </a:xfrm>
          <a:prstGeom prst="rect">
            <a:avLst/>
          </a:prstGeom>
          <a:noFill/>
          <a:ln/>
        </p:spPr>
        <p:txBody>
          <a:bodyPr wrap="square" lIns="0" tIns="0" rIns="0" bIns="0" rtlCol="0" anchor="t"/>
          <a:lstStyle/>
          <a:p>
            <a:pPr marL="0" indent="0" algn="l">
              <a:lnSpc>
                <a:spcPts val="5100"/>
              </a:lnSpc>
              <a:buNone/>
            </a:pPr>
            <a:r>
              <a:rPr lang="en-US" sz="4100" dirty="0">
                <a:solidFill>
                  <a:srgbClr val="403CCF"/>
                </a:solidFill>
                <a:latin typeface="Libre Baskerville" pitchFamily="34" charset="0"/>
                <a:ea typeface="Libre Baskerville" pitchFamily="34" charset="-122"/>
                <a:cs typeface="Libre Baskerville" pitchFamily="34" charset="-120"/>
              </a:rPr>
              <a:t>La Persona Emprendedora: Un Viaje de Innovación y Perseverancia</a:t>
            </a:r>
            <a:endParaRPr lang="en-US" sz="4100" dirty="0"/>
          </a:p>
        </p:txBody>
      </p:sp>
      <p:sp>
        <p:nvSpPr>
          <p:cNvPr id="4" name="Text 1"/>
          <p:cNvSpPr/>
          <p:nvPr/>
        </p:nvSpPr>
        <p:spPr>
          <a:xfrm>
            <a:off x="731996" y="3327678"/>
            <a:ext cx="7680008" cy="2008108"/>
          </a:xfrm>
          <a:prstGeom prst="rect">
            <a:avLst/>
          </a:prstGeom>
          <a:noFill/>
          <a:ln/>
        </p:spPr>
        <p:txBody>
          <a:bodyPr wrap="square" lIns="0" tIns="0" rIns="0" bIns="0" rtlCol="0" anchor="t"/>
          <a:lstStyle/>
          <a:p>
            <a:pPr marL="0" indent="0" algn="l">
              <a:lnSpc>
                <a:spcPts val="2600"/>
              </a:lnSpc>
              <a:buNone/>
            </a:pPr>
            <a:r>
              <a:rPr lang="en-US" sz="1600" dirty="0">
                <a:solidFill>
                  <a:srgbClr val="49495A"/>
                </a:solidFill>
                <a:latin typeface="Open Sans" pitchFamily="34" charset="0"/>
                <a:ea typeface="Open Sans" pitchFamily="34" charset="-122"/>
                <a:cs typeface="Open Sans" pitchFamily="34" charset="-120"/>
              </a:rPr>
              <a:t>Emprender significa cumplir una tarea para crear algo que cambiará tu realidad y la de los demás. En un sentido amplio, cuando decides aprender a bailar, escribir un blog o poner en marcha un negocio, estás emprendiendo. En esta presentación, exploraremos las diferentes facetas del emprendimiento, sus condiciones, perfiles y formas, así como los riesgos y recompensas que conlleva este apasionante camino.</a:t>
            </a:r>
            <a:endParaRPr lang="en-US" sz="1600" dirty="0"/>
          </a:p>
        </p:txBody>
      </p:sp>
      <p:sp>
        <p:nvSpPr>
          <p:cNvPr id="5" name="Text 2"/>
          <p:cNvSpPr/>
          <p:nvPr/>
        </p:nvSpPr>
        <p:spPr>
          <a:xfrm>
            <a:off x="731996" y="5571053"/>
            <a:ext cx="7680008" cy="1004054"/>
          </a:xfrm>
          <a:prstGeom prst="rect">
            <a:avLst/>
          </a:prstGeom>
          <a:noFill/>
          <a:ln/>
        </p:spPr>
        <p:txBody>
          <a:bodyPr wrap="square" lIns="0" tIns="0" rIns="0" bIns="0" rtlCol="0" anchor="t"/>
          <a:lstStyle/>
          <a:p>
            <a:pPr marL="0" indent="0" algn="l">
              <a:lnSpc>
                <a:spcPts val="2600"/>
              </a:lnSpc>
              <a:buNone/>
            </a:pPr>
            <a:r>
              <a:rPr lang="en-US" sz="1600" dirty="0">
                <a:solidFill>
                  <a:srgbClr val="49495A"/>
                </a:solidFill>
                <a:latin typeface="Open Sans" pitchFamily="34" charset="0"/>
                <a:ea typeface="Open Sans" pitchFamily="34" charset="-122"/>
                <a:cs typeface="Open Sans" pitchFamily="34" charset="-120"/>
              </a:rPr>
              <a:t>Nos centraremos principalmente en dos formas específicas: el emprendimiento social, que busca satisfacer una necesidad social, y el emprendimiento empresarial, orientado a obtener un beneficio económico.</a:t>
            </a:r>
            <a:endParaRPr lang="en-US" sz="1600" dirty="0"/>
          </a:p>
        </p:txBody>
      </p:sp>
      <p:sp>
        <p:nvSpPr>
          <p:cNvPr id="6" name="Shape 3"/>
          <p:cNvSpPr/>
          <p:nvPr/>
        </p:nvSpPr>
        <p:spPr>
          <a:xfrm>
            <a:off x="731996" y="6825972"/>
            <a:ext cx="334566" cy="334566"/>
          </a:xfrm>
          <a:prstGeom prst="roundRect">
            <a:avLst>
              <a:gd name="adj" fmla="val 27328197"/>
            </a:avLst>
          </a:prstGeom>
          <a:noFill/>
          <a:ln w="7620">
            <a:solidFill>
              <a:srgbClr val="FFFFFF"/>
            </a:solidFill>
            <a:prstDash val="solid"/>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67596" y="603052"/>
            <a:ext cx="5482828" cy="685324"/>
          </a:xfrm>
          <a:prstGeom prst="rect">
            <a:avLst/>
          </a:prstGeom>
          <a:noFill/>
          <a:ln/>
        </p:spPr>
        <p:txBody>
          <a:bodyPr wrap="none" lIns="0" tIns="0" rIns="0" bIns="0" rtlCol="0" anchor="t"/>
          <a:lstStyle/>
          <a:p>
            <a:pPr marL="0" indent="0" algn="l">
              <a:lnSpc>
                <a:spcPts val="5350"/>
              </a:lnSpc>
              <a:buNone/>
            </a:pPr>
            <a:r>
              <a:rPr lang="en-US" sz="4300" dirty="0">
                <a:solidFill>
                  <a:srgbClr val="403CCF"/>
                </a:solidFill>
                <a:latin typeface="Libre Baskerville" pitchFamily="34" charset="0"/>
                <a:ea typeface="Libre Baskerville" pitchFamily="34" charset="-122"/>
                <a:cs typeface="Libre Baskerville" pitchFamily="34" charset="-120"/>
              </a:rPr>
              <a:t>Pequeños Negocios</a:t>
            </a:r>
            <a:endParaRPr lang="en-US" sz="4300" dirty="0"/>
          </a:p>
        </p:txBody>
      </p:sp>
      <p:pic>
        <p:nvPicPr>
          <p:cNvPr id="3" name="Image 0" descr="preencoded.png"/>
          <p:cNvPicPr>
            <a:picLocks noChangeAspect="1"/>
          </p:cNvPicPr>
          <p:nvPr/>
        </p:nvPicPr>
        <p:blipFill>
          <a:blip r:embed="rId3"/>
          <a:stretch>
            <a:fillRect/>
          </a:stretch>
        </p:blipFill>
        <p:spPr>
          <a:xfrm>
            <a:off x="775216" y="1868448"/>
            <a:ext cx="3138368" cy="3138368"/>
          </a:xfrm>
          <a:prstGeom prst="rect">
            <a:avLst/>
          </a:prstGeom>
        </p:spPr>
      </p:pic>
      <p:pic>
        <p:nvPicPr>
          <p:cNvPr id="4" name="Image 1" descr="preencoded.png"/>
          <p:cNvPicPr>
            <a:picLocks noChangeAspect="1"/>
          </p:cNvPicPr>
          <p:nvPr/>
        </p:nvPicPr>
        <p:blipFill>
          <a:blip r:embed="rId4"/>
          <a:stretch>
            <a:fillRect/>
          </a:stretch>
        </p:blipFill>
        <p:spPr>
          <a:xfrm>
            <a:off x="4088963" y="1868448"/>
            <a:ext cx="3138488" cy="3138488"/>
          </a:xfrm>
          <a:prstGeom prst="rect">
            <a:avLst/>
          </a:prstGeom>
        </p:spPr>
      </p:pic>
      <p:pic>
        <p:nvPicPr>
          <p:cNvPr id="5" name="Image 2" descr="preencoded.png"/>
          <p:cNvPicPr>
            <a:picLocks noChangeAspect="1"/>
          </p:cNvPicPr>
          <p:nvPr/>
        </p:nvPicPr>
        <p:blipFill>
          <a:blip r:embed="rId5"/>
          <a:stretch>
            <a:fillRect/>
          </a:stretch>
        </p:blipFill>
        <p:spPr>
          <a:xfrm>
            <a:off x="7402830" y="1868448"/>
            <a:ext cx="3138488" cy="3138488"/>
          </a:xfrm>
          <a:prstGeom prst="rect">
            <a:avLst/>
          </a:prstGeom>
        </p:spPr>
      </p:pic>
      <p:pic>
        <p:nvPicPr>
          <p:cNvPr id="6" name="Image 3" descr="preencoded.png"/>
          <p:cNvPicPr>
            <a:picLocks noChangeAspect="1"/>
          </p:cNvPicPr>
          <p:nvPr/>
        </p:nvPicPr>
        <p:blipFill>
          <a:blip r:embed="rId6"/>
          <a:stretch>
            <a:fillRect/>
          </a:stretch>
        </p:blipFill>
        <p:spPr>
          <a:xfrm>
            <a:off x="10716697" y="1868448"/>
            <a:ext cx="3138488" cy="3138488"/>
          </a:xfrm>
          <a:prstGeom prst="rect">
            <a:avLst/>
          </a:prstGeom>
        </p:spPr>
      </p:pic>
      <p:sp>
        <p:nvSpPr>
          <p:cNvPr id="7" name="Text 1"/>
          <p:cNvSpPr/>
          <p:nvPr/>
        </p:nvSpPr>
        <p:spPr>
          <a:xfrm>
            <a:off x="767596" y="5395079"/>
            <a:ext cx="13095208" cy="1052632"/>
          </a:xfrm>
          <a:prstGeom prst="rect">
            <a:avLst/>
          </a:prstGeom>
          <a:noFill/>
          <a:ln/>
        </p:spPr>
        <p:txBody>
          <a:bodyPr wrap="square" lIns="0" tIns="0" rIns="0" bIns="0" rtlCol="0" anchor="t"/>
          <a:lstStyle/>
          <a:p>
            <a:pPr marL="0" indent="0" algn="l">
              <a:lnSpc>
                <a:spcPts val="2750"/>
              </a:lnSpc>
              <a:buNone/>
            </a:pPr>
            <a:r>
              <a:rPr lang="en-US" sz="1700" dirty="0">
                <a:solidFill>
                  <a:srgbClr val="49495A"/>
                </a:solidFill>
                <a:latin typeface="Open Sans" pitchFamily="34" charset="0"/>
                <a:ea typeface="Open Sans" pitchFamily="34" charset="-122"/>
                <a:cs typeface="Open Sans" pitchFamily="34" charset="-120"/>
              </a:rPr>
              <a:t>La forma de emprendimiento de negocio más común es montar un pequeño negocio, como una tienda de alimentación, una granja, una casa rural o una panadería local. El objetivo del emprendedor de un pequeño negocio suele ser, simplemente, mantener a su familia y poder trabajar sin un jefe.</a:t>
            </a:r>
            <a:endParaRPr lang="en-US" sz="1700" dirty="0"/>
          </a:p>
        </p:txBody>
      </p:sp>
      <p:sp>
        <p:nvSpPr>
          <p:cNvPr id="8" name="Text 2"/>
          <p:cNvSpPr/>
          <p:nvPr/>
        </p:nvSpPr>
        <p:spPr>
          <a:xfrm>
            <a:off x="767596" y="6694408"/>
            <a:ext cx="13095208" cy="1052632"/>
          </a:xfrm>
          <a:prstGeom prst="rect">
            <a:avLst/>
          </a:prstGeom>
          <a:noFill/>
          <a:ln/>
        </p:spPr>
        <p:txBody>
          <a:bodyPr wrap="square" lIns="0" tIns="0" rIns="0" bIns="0" rtlCol="0" anchor="t"/>
          <a:lstStyle/>
          <a:p>
            <a:pPr marL="0" indent="0" algn="l">
              <a:lnSpc>
                <a:spcPts val="2750"/>
              </a:lnSpc>
              <a:buNone/>
            </a:pPr>
            <a:r>
              <a:rPr lang="en-US" sz="1700" dirty="0">
                <a:solidFill>
                  <a:srgbClr val="49495A"/>
                </a:solidFill>
                <a:latin typeface="Open Sans" pitchFamily="34" charset="0"/>
                <a:ea typeface="Open Sans" pitchFamily="34" charset="-122"/>
                <a:cs typeface="Open Sans" pitchFamily="34" charset="-120"/>
              </a:rPr>
              <a:t>Por lo normal, no espera crecer mucho y financia la puesta en marcha de su negocio mediante un préstamo bancario o con aportaciones familiares. Estos negocios son fundamentales para la economía local y suelen tener un fuerte vínculo con la comunidad donde se establecen.</a:t>
            </a:r>
            <a:endParaRPr lang="en-US" sz="1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44855" y="586383"/>
            <a:ext cx="6528435" cy="665083"/>
          </a:xfrm>
          <a:prstGeom prst="rect">
            <a:avLst/>
          </a:prstGeom>
          <a:noFill/>
          <a:ln/>
        </p:spPr>
        <p:txBody>
          <a:bodyPr wrap="none" lIns="0" tIns="0" rIns="0" bIns="0" rtlCol="0" anchor="t"/>
          <a:lstStyle/>
          <a:p>
            <a:pPr marL="0" indent="0" algn="l">
              <a:lnSpc>
                <a:spcPts val="5200"/>
              </a:lnSpc>
              <a:buNone/>
            </a:pPr>
            <a:r>
              <a:rPr lang="en-US" sz="4150" dirty="0">
                <a:solidFill>
                  <a:srgbClr val="403CCF"/>
                </a:solidFill>
                <a:latin typeface="Libre Baskerville" pitchFamily="34" charset="0"/>
                <a:ea typeface="Libre Baskerville" pitchFamily="34" charset="-122"/>
                <a:cs typeface="Libre Baskerville" pitchFamily="34" charset="-120"/>
              </a:rPr>
              <a:t>Emprendimiento Social</a:t>
            </a:r>
            <a:endParaRPr lang="en-US" sz="4150" dirty="0"/>
          </a:p>
        </p:txBody>
      </p:sp>
      <p:pic>
        <p:nvPicPr>
          <p:cNvPr id="3" name="Image 0" descr="preencoded.png"/>
          <p:cNvPicPr>
            <a:picLocks noChangeAspect="1"/>
          </p:cNvPicPr>
          <p:nvPr/>
        </p:nvPicPr>
        <p:blipFill>
          <a:blip r:embed="rId3"/>
          <a:stretch>
            <a:fillRect/>
          </a:stretch>
        </p:blipFill>
        <p:spPr>
          <a:xfrm>
            <a:off x="2945844" y="1677114"/>
            <a:ext cx="2168128" cy="1226106"/>
          </a:xfrm>
          <a:prstGeom prst="rect">
            <a:avLst/>
          </a:prstGeom>
        </p:spPr>
      </p:pic>
      <p:pic>
        <p:nvPicPr>
          <p:cNvPr id="4" name="Image 1" descr="preencoded.png"/>
          <p:cNvPicPr>
            <a:picLocks noChangeAspect="1"/>
          </p:cNvPicPr>
          <p:nvPr/>
        </p:nvPicPr>
        <p:blipFill>
          <a:blip r:embed="rId4"/>
          <a:stretch>
            <a:fillRect/>
          </a:stretch>
        </p:blipFill>
        <p:spPr>
          <a:xfrm>
            <a:off x="3880247" y="2255044"/>
            <a:ext cx="299204" cy="374094"/>
          </a:xfrm>
          <a:prstGeom prst="rect">
            <a:avLst/>
          </a:prstGeom>
        </p:spPr>
      </p:pic>
      <p:sp>
        <p:nvSpPr>
          <p:cNvPr id="5" name="Text 1"/>
          <p:cNvSpPr/>
          <p:nvPr/>
        </p:nvSpPr>
        <p:spPr>
          <a:xfrm>
            <a:off x="5326737" y="1889879"/>
            <a:ext cx="2660333" cy="332423"/>
          </a:xfrm>
          <a:prstGeom prst="rect">
            <a:avLst/>
          </a:prstGeom>
          <a:noFill/>
          <a:ln/>
        </p:spPr>
        <p:txBody>
          <a:bodyPr wrap="none" lIns="0" tIns="0" rIns="0" bIns="0" rtlCol="0" anchor="t"/>
          <a:lstStyle/>
          <a:p>
            <a:pPr marL="0" indent="0" algn="l">
              <a:lnSpc>
                <a:spcPts val="2600"/>
              </a:lnSpc>
              <a:buNone/>
            </a:pPr>
            <a:r>
              <a:rPr lang="en-US" sz="2050" dirty="0">
                <a:solidFill>
                  <a:srgbClr val="49495A"/>
                </a:solidFill>
                <a:latin typeface="Libre Baskerville" pitchFamily="34" charset="0"/>
                <a:ea typeface="Libre Baskerville" pitchFamily="34" charset="-122"/>
                <a:cs typeface="Libre Baskerville" pitchFamily="34" charset="-120"/>
              </a:rPr>
              <a:t>Impacto Social</a:t>
            </a:r>
            <a:endParaRPr lang="en-US" sz="2050" dirty="0"/>
          </a:p>
        </p:txBody>
      </p:sp>
      <p:sp>
        <p:nvSpPr>
          <p:cNvPr id="6" name="Text 2"/>
          <p:cNvSpPr/>
          <p:nvPr/>
        </p:nvSpPr>
        <p:spPr>
          <a:xfrm>
            <a:off x="5326737" y="2349937"/>
            <a:ext cx="2827258" cy="340519"/>
          </a:xfrm>
          <a:prstGeom prst="rect">
            <a:avLst/>
          </a:prstGeom>
          <a:noFill/>
          <a:ln/>
        </p:spPr>
        <p:txBody>
          <a:bodyPr wrap="none" lIns="0" tIns="0" rIns="0" bIns="0" rtlCol="0" anchor="t"/>
          <a:lstStyle/>
          <a:p>
            <a:pPr marL="0" indent="0" algn="l">
              <a:lnSpc>
                <a:spcPts val="2650"/>
              </a:lnSpc>
              <a:buNone/>
            </a:pPr>
            <a:r>
              <a:rPr lang="en-US" sz="1650" dirty="0">
                <a:solidFill>
                  <a:srgbClr val="49495A"/>
                </a:solidFill>
                <a:latin typeface="Open Sans" pitchFamily="34" charset="0"/>
                <a:ea typeface="Open Sans" pitchFamily="34" charset="-122"/>
                <a:cs typeface="Open Sans" pitchFamily="34" charset="-120"/>
              </a:rPr>
              <a:t>Beneficio para la comunidad</a:t>
            </a:r>
            <a:endParaRPr lang="en-US" sz="1650" dirty="0"/>
          </a:p>
        </p:txBody>
      </p:sp>
      <p:sp>
        <p:nvSpPr>
          <p:cNvPr id="7" name="Shape 3"/>
          <p:cNvSpPr/>
          <p:nvPr/>
        </p:nvSpPr>
        <p:spPr>
          <a:xfrm>
            <a:off x="5167074" y="2920246"/>
            <a:ext cx="8665369" cy="11430"/>
          </a:xfrm>
          <a:prstGeom prst="roundRect">
            <a:avLst>
              <a:gd name="adj" fmla="val 279312"/>
            </a:avLst>
          </a:prstGeom>
          <a:solidFill>
            <a:srgbClr val="D0CED9"/>
          </a:solidFill>
          <a:ln/>
        </p:spPr>
      </p:sp>
      <p:pic>
        <p:nvPicPr>
          <p:cNvPr id="8" name="Image 2" descr="preencoded.png"/>
          <p:cNvPicPr>
            <a:picLocks noChangeAspect="1"/>
          </p:cNvPicPr>
          <p:nvPr/>
        </p:nvPicPr>
        <p:blipFill>
          <a:blip r:embed="rId5"/>
          <a:stretch>
            <a:fillRect/>
          </a:stretch>
        </p:blipFill>
        <p:spPr>
          <a:xfrm>
            <a:off x="1861780" y="2956322"/>
            <a:ext cx="4336375" cy="1226106"/>
          </a:xfrm>
          <a:prstGeom prst="rect">
            <a:avLst/>
          </a:prstGeom>
        </p:spPr>
      </p:pic>
      <p:pic>
        <p:nvPicPr>
          <p:cNvPr id="9" name="Image 3" descr="preencoded.png"/>
          <p:cNvPicPr>
            <a:picLocks noChangeAspect="1"/>
          </p:cNvPicPr>
          <p:nvPr/>
        </p:nvPicPr>
        <p:blipFill>
          <a:blip r:embed="rId6"/>
          <a:stretch>
            <a:fillRect/>
          </a:stretch>
        </p:blipFill>
        <p:spPr>
          <a:xfrm>
            <a:off x="3880366" y="3382328"/>
            <a:ext cx="299204" cy="374094"/>
          </a:xfrm>
          <a:prstGeom prst="rect">
            <a:avLst/>
          </a:prstGeom>
        </p:spPr>
      </p:pic>
      <p:sp>
        <p:nvSpPr>
          <p:cNvPr id="10" name="Text 4"/>
          <p:cNvSpPr/>
          <p:nvPr/>
        </p:nvSpPr>
        <p:spPr>
          <a:xfrm>
            <a:off x="6410920" y="3169087"/>
            <a:ext cx="2660333" cy="332423"/>
          </a:xfrm>
          <a:prstGeom prst="rect">
            <a:avLst/>
          </a:prstGeom>
          <a:noFill/>
          <a:ln/>
        </p:spPr>
        <p:txBody>
          <a:bodyPr wrap="none" lIns="0" tIns="0" rIns="0" bIns="0" rtlCol="0" anchor="t"/>
          <a:lstStyle/>
          <a:p>
            <a:pPr marL="0" indent="0" algn="l">
              <a:lnSpc>
                <a:spcPts val="2600"/>
              </a:lnSpc>
              <a:buNone/>
            </a:pPr>
            <a:r>
              <a:rPr lang="en-US" sz="2050" dirty="0">
                <a:solidFill>
                  <a:srgbClr val="49495A"/>
                </a:solidFill>
                <a:latin typeface="Libre Baskerville" pitchFamily="34" charset="0"/>
                <a:ea typeface="Libre Baskerville" pitchFamily="34" charset="-122"/>
                <a:cs typeface="Libre Baskerville" pitchFamily="34" charset="-120"/>
              </a:rPr>
              <a:t>Sostenibilidad</a:t>
            </a:r>
            <a:endParaRPr lang="en-US" sz="2050" dirty="0"/>
          </a:p>
        </p:txBody>
      </p:sp>
      <p:sp>
        <p:nvSpPr>
          <p:cNvPr id="11" name="Text 5"/>
          <p:cNvSpPr/>
          <p:nvPr/>
        </p:nvSpPr>
        <p:spPr>
          <a:xfrm>
            <a:off x="6410920" y="3629144"/>
            <a:ext cx="2860358" cy="340519"/>
          </a:xfrm>
          <a:prstGeom prst="rect">
            <a:avLst/>
          </a:prstGeom>
          <a:noFill/>
          <a:ln/>
        </p:spPr>
        <p:txBody>
          <a:bodyPr wrap="none" lIns="0" tIns="0" rIns="0" bIns="0" rtlCol="0" anchor="t"/>
          <a:lstStyle/>
          <a:p>
            <a:pPr marL="0" indent="0" algn="l">
              <a:lnSpc>
                <a:spcPts val="2650"/>
              </a:lnSpc>
              <a:buNone/>
            </a:pPr>
            <a:r>
              <a:rPr lang="en-US" sz="1650" dirty="0">
                <a:solidFill>
                  <a:srgbClr val="49495A"/>
                </a:solidFill>
                <a:latin typeface="Open Sans" pitchFamily="34" charset="0"/>
                <a:ea typeface="Open Sans" pitchFamily="34" charset="-122"/>
                <a:cs typeface="Open Sans" pitchFamily="34" charset="-120"/>
              </a:rPr>
              <a:t>Estructura de ingresos viable</a:t>
            </a:r>
            <a:endParaRPr lang="en-US" sz="1650" dirty="0"/>
          </a:p>
        </p:txBody>
      </p:sp>
      <p:sp>
        <p:nvSpPr>
          <p:cNvPr id="12" name="Shape 6"/>
          <p:cNvSpPr/>
          <p:nvPr/>
        </p:nvSpPr>
        <p:spPr>
          <a:xfrm>
            <a:off x="6251258" y="4199453"/>
            <a:ext cx="7581186" cy="11430"/>
          </a:xfrm>
          <a:prstGeom prst="roundRect">
            <a:avLst>
              <a:gd name="adj" fmla="val 279312"/>
            </a:avLst>
          </a:prstGeom>
          <a:solidFill>
            <a:srgbClr val="D0CED9"/>
          </a:solidFill>
          <a:ln/>
        </p:spPr>
      </p:sp>
      <p:pic>
        <p:nvPicPr>
          <p:cNvPr id="13" name="Image 4" descr="preencoded.png"/>
          <p:cNvPicPr>
            <a:picLocks noChangeAspect="1"/>
          </p:cNvPicPr>
          <p:nvPr/>
        </p:nvPicPr>
        <p:blipFill>
          <a:blip r:embed="rId7"/>
          <a:stretch>
            <a:fillRect/>
          </a:stretch>
        </p:blipFill>
        <p:spPr>
          <a:xfrm>
            <a:off x="777597" y="4235529"/>
            <a:ext cx="6504623" cy="1226106"/>
          </a:xfrm>
          <a:prstGeom prst="rect">
            <a:avLst/>
          </a:prstGeom>
        </p:spPr>
      </p:pic>
      <p:pic>
        <p:nvPicPr>
          <p:cNvPr id="14" name="Image 5" descr="preencoded.png"/>
          <p:cNvPicPr>
            <a:picLocks noChangeAspect="1"/>
          </p:cNvPicPr>
          <p:nvPr/>
        </p:nvPicPr>
        <p:blipFill>
          <a:blip r:embed="rId8"/>
          <a:stretch>
            <a:fillRect/>
          </a:stretch>
        </p:blipFill>
        <p:spPr>
          <a:xfrm>
            <a:off x="3880247" y="4661535"/>
            <a:ext cx="299204" cy="374094"/>
          </a:xfrm>
          <a:prstGeom prst="rect">
            <a:avLst/>
          </a:prstGeom>
        </p:spPr>
      </p:pic>
      <p:sp>
        <p:nvSpPr>
          <p:cNvPr id="15" name="Text 7"/>
          <p:cNvSpPr/>
          <p:nvPr/>
        </p:nvSpPr>
        <p:spPr>
          <a:xfrm>
            <a:off x="7494984" y="4448294"/>
            <a:ext cx="2660333" cy="332423"/>
          </a:xfrm>
          <a:prstGeom prst="rect">
            <a:avLst/>
          </a:prstGeom>
          <a:noFill/>
          <a:ln/>
        </p:spPr>
        <p:txBody>
          <a:bodyPr wrap="none" lIns="0" tIns="0" rIns="0" bIns="0" rtlCol="0" anchor="t"/>
          <a:lstStyle/>
          <a:p>
            <a:pPr marL="0" indent="0" algn="l">
              <a:lnSpc>
                <a:spcPts val="2600"/>
              </a:lnSpc>
              <a:buNone/>
            </a:pPr>
            <a:r>
              <a:rPr lang="en-US" sz="2050" dirty="0">
                <a:solidFill>
                  <a:srgbClr val="49495A"/>
                </a:solidFill>
                <a:latin typeface="Libre Baskerville" pitchFamily="34" charset="0"/>
                <a:ea typeface="Libre Baskerville" pitchFamily="34" charset="-122"/>
                <a:cs typeface="Libre Baskerville" pitchFamily="34" charset="-120"/>
              </a:rPr>
              <a:t>Comunidad</a:t>
            </a:r>
            <a:endParaRPr lang="en-US" sz="2050" dirty="0"/>
          </a:p>
        </p:txBody>
      </p:sp>
      <p:sp>
        <p:nvSpPr>
          <p:cNvPr id="16" name="Text 8"/>
          <p:cNvSpPr/>
          <p:nvPr/>
        </p:nvSpPr>
        <p:spPr>
          <a:xfrm>
            <a:off x="7494984" y="4908352"/>
            <a:ext cx="2777371" cy="340519"/>
          </a:xfrm>
          <a:prstGeom prst="rect">
            <a:avLst/>
          </a:prstGeom>
          <a:noFill/>
          <a:ln/>
        </p:spPr>
        <p:txBody>
          <a:bodyPr wrap="none" lIns="0" tIns="0" rIns="0" bIns="0" rtlCol="0" anchor="t"/>
          <a:lstStyle/>
          <a:p>
            <a:pPr marL="0" indent="0" algn="l">
              <a:lnSpc>
                <a:spcPts val="2650"/>
              </a:lnSpc>
              <a:buNone/>
            </a:pPr>
            <a:r>
              <a:rPr lang="en-US" sz="1650" dirty="0">
                <a:solidFill>
                  <a:srgbClr val="49495A"/>
                </a:solidFill>
                <a:latin typeface="Open Sans" pitchFamily="34" charset="0"/>
                <a:ea typeface="Open Sans" pitchFamily="34" charset="-122"/>
                <a:cs typeface="Open Sans" pitchFamily="34" charset="-120"/>
              </a:rPr>
              <a:t>Participación y colaboración</a:t>
            </a:r>
            <a:endParaRPr lang="en-US" sz="1650" dirty="0"/>
          </a:p>
        </p:txBody>
      </p:sp>
      <p:sp>
        <p:nvSpPr>
          <p:cNvPr id="17" name="Text 9"/>
          <p:cNvSpPr/>
          <p:nvPr/>
        </p:nvSpPr>
        <p:spPr>
          <a:xfrm>
            <a:off x="744855" y="5701070"/>
            <a:ext cx="13140690" cy="1021556"/>
          </a:xfrm>
          <a:prstGeom prst="rect">
            <a:avLst/>
          </a:prstGeom>
          <a:noFill/>
          <a:ln/>
        </p:spPr>
        <p:txBody>
          <a:bodyPr wrap="square" lIns="0" tIns="0" rIns="0" bIns="0" rtlCol="0" anchor="t"/>
          <a:lstStyle/>
          <a:p>
            <a:pPr marL="0" indent="0" algn="l">
              <a:lnSpc>
                <a:spcPts val="2650"/>
              </a:lnSpc>
              <a:buNone/>
            </a:pPr>
            <a:r>
              <a:rPr lang="en-US" sz="1650" dirty="0">
                <a:solidFill>
                  <a:srgbClr val="49495A"/>
                </a:solidFill>
                <a:latin typeface="Open Sans" pitchFamily="34" charset="0"/>
                <a:ea typeface="Open Sans" pitchFamily="34" charset="-122"/>
                <a:cs typeface="Open Sans" pitchFamily="34" charset="-120"/>
              </a:rPr>
              <a:t>Un emprendimiento social tiene como finalidad crear un bien o servicio destinado a la comunidad. Generalmente, se financia con donaciones y trabajo de voluntarios, aunque necesita construir alguna estructura regular de ingresos que sea sostenible en el tiempo.</a:t>
            </a:r>
            <a:endParaRPr lang="en-US" sz="1650" dirty="0"/>
          </a:p>
        </p:txBody>
      </p:sp>
      <p:sp>
        <p:nvSpPr>
          <p:cNvPr id="18" name="Text 10"/>
          <p:cNvSpPr/>
          <p:nvPr/>
        </p:nvSpPr>
        <p:spPr>
          <a:xfrm>
            <a:off x="744855" y="6962061"/>
            <a:ext cx="13140690" cy="681038"/>
          </a:xfrm>
          <a:prstGeom prst="rect">
            <a:avLst/>
          </a:prstGeom>
          <a:noFill/>
          <a:ln/>
        </p:spPr>
        <p:txBody>
          <a:bodyPr wrap="square" lIns="0" tIns="0" rIns="0" bIns="0" rtlCol="0" anchor="t"/>
          <a:lstStyle/>
          <a:p>
            <a:pPr marL="0" indent="0" algn="l">
              <a:lnSpc>
                <a:spcPts val="2650"/>
              </a:lnSpc>
              <a:buNone/>
            </a:pPr>
            <a:r>
              <a:rPr lang="en-US" sz="1650" dirty="0">
                <a:solidFill>
                  <a:srgbClr val="49495A"/>
                </a:solidFill>
                <a:latin typeface="Open Sans" pitchFamily="34" charset="0"/>
                <a:ea typeface="Open Sans" pitchFamily="34" charset="-122"/>
                <a:cs typeface="Open Sans" pitchFamily="34" charset="-120"/>
              </a:rPr>
              <a:t>El emprendedor social se mueve, sobre todo, por una motivación altruista, donde lo que le impulsa a la acción es el bien que puede hacer a otras personas y el impacto positivo en la sociedad.</a:t>
            </a:r>
            <a:endParaRPr lang="en-US" sz="16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787837"/>
            <a:ext cx="9464516" cy="708779"/>
          </a:xfrm>
          <a:prstGeom prst="rect">
            <a:avLst/>
          </a:prstGeom>
          <a:noFill/>
          <a:ln/>
        </p:spPr>
        <p:txBody>
          <a:bodyPr wrap="none" lIns="0" tIns="0" rIns="0" bIns="0" rtlCol="0" anchor="t"/>
          <a:lstStyle/>
          <a:p>
            <a:pPr marL="0" indent="0" algn="l">
              <a:lnSpc>
                <a:spcPts val="5550"/>
              </a:lnSpc>
              <a:buNone/>
            </a:pPr>
            <a:r>
              <a:rPr lang="en-US" sz="4450" dirty="0">
                <a:solidFill>
                  <a:srgbClr val="403CCF"/>
                </a:solidFill>
                <a:latin typeface="Libre Baskerville" pitchFamily="34" charset="0"/>
                <a:ea typeface="Libre Baskerville" pitchFamily="34" charset="-122"/>
                <a:cs typeface="Libre Baskerville" pitchFamily="34" charset="-120"/>
              </a:rPr>
              <a:t>El Riesgo en el Emprendimiento</a:t>
            </a:r>
            <a:endParaRPr lang="en-US" sz="4450" dirty="0"/>
          </a:p>
        </p:txBody>
      </p:sp>
      <p:sp>
        <p:nvSpPr>
          <p:cNvPr id="3" name="Shape 1"/>
          <p:cNvSpPr/>
          <p:nvPr/>
        </p:nvSpPr>
        <p:spPr>
          <a:xfrm>
            <a:off x="793790" y="1950244"/>
            <a:ext cx="2173724" cy="1306949"/>
          </a:xfrm>
          <a:prstGeom prst="roundRect">
            <a:avLst>
              <a:gd name="adj" fmla="val 2603"/>
            </a:avLst>
          </a:prstGeom>
          <a:solidFill>
            <a:srgbClr val="EAE8F3"/>
          </a:solidFill>
          <a:ln/>
        </p:spPr>
      </p:sp>
      <p:pic>
        <p:nvPicPr>
          <p:cNvPr id="4" name="Image 0" descr="preencoded.png"/>
          <p:cNvPicPr>
            <a:picLocks noChangeAspect="1"/>
          </p:cNvPicPr>
          <p:nvPr/>
        </p:nvPicPr>
        <p:blipFill>
          <a:blip r:embed="rId3"/>
          <a:stretch>
            <a:fillRect/>
          </a:stretch>
        </p:blipFill>
        <p:spPr>
          <a:xfrm>
            <a:off x="1721167" y="2404348"/>
            <a:ext cx="318968" cy="398621"/>
          </a:xfrm>
          <a:prstGeom prst="rect">
            <a:avLst/>
          </a:prstGeom>
        </p:spPr>
      </p:pic>
      <p:sp>
        <p:nvSpPr>
          <p:cNvPr id="5" name="Text 2"/>
          <p:cNvSpPr/>
          <p:nvPr/>
        </p:nvSpPr>
        <p:spPr>
          <a:xfrm>
            <a:off x="3194328" y="217705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Riesgo Psicológico</a:t>
            </a:r>
            <a:endParaRPr lang="en-US" sz="2200" dirty="0"/>
          </a:p>
        </p:txBody>
      </p:sp>
      <p:sp>
        <p:nvSpPr>
          <p:cNvPr id="6" name="Text 3"/>
          <p:cNvSpPr/>
          <p:nvPr/>
        </p:nvSpPr>
        <p:spPr>
          <a:xfrm>
            <a:off x="3194328" y="2667476"/>
            <a:ext cx="3685223" cy="362903"/>
          </a:xfrm>
          <a:prstGeom prst="rect">
            <a:avLst/>
          </a:prstGeom>
          <a:noFill/>
          <a:ln/>
        </p:spPr>
        <p:txBody>
          <a:bodyPr wrap="non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Impacto en autoestima y confianza</a:t>
            </a:r>
            <a:endParaRPr lang="en-US" sz="1750" dirty="0"/>
          </a:p>
        </p:txBody>
      </p:sp>
      <p:sp>
        <p:nvSpPr>
          <p:cNvPr id="7" name="Shape 4"/>
          <p:cNvSpPr/>
          <p:nvPr/>
        </p:nvSpPr>
        <p:spPr>
          <a:xfrm>
            <a:off x="3080861" y="3241953"/>
            <a:ext cx="10642402" cy="15240"/>
          </a:xfrm>
          <a:prstGeom prst="roundRect">
            <a:avLst>
              <a:gd name="adj" fmla="val 223256"/>
            </a:avLst>
          </a:prstGeom>
          <a:solidFill>
            <a:srgbClr val="D0CED9"/>
          </a:solidFill>
          <a:ln/>
        </p:spPr>
      </p:sp>
      <p:sp>
        <p:nvSpPr>
          <p:cNvPr id="8" name="Shape 5"/>
          <p:cNvSpPr/>
          <p:nvPr/>
        </p:nvSpPr>
        <p:spPr>
          <a:xfrm>
            <a:off x="793790" y="3370540"/>
            <a:ext cx="4347567" cy="1306949"/>
          </a:xfrm>
          <a:prstGeom prst="roundRect">
            <a:avLst>
              <a:gd name="adj" fmla="val 2603"/>
            </a:avLst>
          </a:prstGeom>
          <a:solidFill>
            <a:srgbClr val="EAE8F3"/>
          </a:solidFill>
          <a:ln/>
        </p:spPr>
      </p:sp>
      <p:pic>
        <p:nvPicPr>
          <p:cNvPr id="9" name="Image 1" descr="preencoded.png"/>
          <p:cNvPicPr>
            <a:picLocks noChangeAspect="1"/>
          </p:cNvPicPr>
          <p:nvPr/>
        </p:nvPicPr>
        <p:blipFill>
          <a:blip r:embed="rId4"/>
          <a:stretch>
            <a:fillRect/>
          </a:stretch>
        </p:blipFill>
        <p:spPr>
          <a:xfrm>
            <a:off x="2808089" y="3824645"/>
            <a:ext cx="318968" cy="398621"/>
          </a:xfrm>
          <a:prstGeom prst="rect">
            <a:avLst/>
          </a:prstGeom>
        </p:spPr>
      </p:pic>
      <p:sp>
        <p:nvSpPr>
          <p:cNvPr id="10" name="Text 6"/>
          <p:cNvSpPr/>
          <p:nvPr/>
        </p:nvSpPr>
        <p:spPr>
          <a:xfrm>
            <a:off x="5368171" y="359735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Riesgo Patrimonial</a:t>
            </a:r>
            <a:endParaRPr lang="en-US" sz="2200" dirty="0"/>
          </a:p>
        </p:txBody>
      </p:sp>
      <p:sp>
        <p:nvSpPr>
          <p:cNvPr id="11" name="Text 7"/>
          <p:cNvSpPr/>
          <p:nvPr/>
        </p:nvSpPr>
        <p:spPr>
          <a:xfrm>
            <a:off x="5368171" y="4087773"/>
            <a:ext cx="3099792" cy="362903"/>
          </a:xfrm>
          <a:prstGeom prst="rect">
            <a:avLst/>
          </a:prstGeom>
          <a:noFill/>
          <a:ln/>
        </p:spPr>
        <p:txBody>
          <a:bodyPr wrap="non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Pérdida de inversión y bienes</a:t>
            </a:r>
            <a:endParaRPr lang="en-US" sz="1750" dirty="0"/>
          </a:p>
        </p:txBody>
      </p:sp>
      <p:sp>
        <p:nvSpPr>
          <p:cNvPr id="12" name="Shape 8"/>
          <p:cNvSpPr/>
          <p:nvPr/>
        </p:nvSpPr>
        <p:spPr>
          <a:xfrm>
            <a:off x="5254704" y="4662249"/>
            <a:ext cx="8468558" cy="15240"/>
          </a:xfrm>
          <a:prstGeom prst="roundRect">
            <a:avLst>
              <a:gd name="adj" fmla="val 223256"/>
            </a:avLst>
          </a:prstGeom>
          <a:solidFill>
            <a:srgbClr val="D0CED9"/>
          </a:solidFill>
          <a:ln/>
        </p:spPr>
      </p:sp>
      <p:sp>
        <p:nvSpPr>
          <p:cNvPr id="13" name="Shape 9"/>
          <p:cNvSpPr/>
          <p:nvPr/>
        </p:nvSpPr>
        <p:spPr>
          <a:xfrm>
            <a:off x="793790" y="4790837"/>
            <a:ext cx="6521410" cy="1306949"/>
          </a:xfrm>
          <a:prstGeom prst="roundRect">
            <a:avLst>
              <a:gd name="adj" fmla="val 2603"/>
            </a:avLst>
          </a:prstGeom>
          <a:solidFill>
            <a:srgbClr val="EAE8F3"/>
          </a:solidFill>
          <a:ln/>
        </p:spPr>
      </p:sp>
      <p:pic>
        <p:nvPicPr>
          <p:cNvPr id="14" name="Image 2" descr="preencoded.png"/>
          <p:cNvPicPr>
            <a:picLocks noChangeAspect="1"/>
          </p:cNvPicPr>
          <p:nvPr/>
        </p:nvPicPr>
        <p:blipFill>
          <a:blip r:embed="rId5"/>
          <a:stretch>
            <a:fillRect/>
          </a:stretch>
        </p:blipFill>
        <p:spPr>
          <a:xfrm>
            <a:off x="3895011" y="5244941"/>
            <a:ext cx="318968" cy="398621"/>
          </a:xfrm>
          <a:prstGeom prst="rect">
            <a:avLst/>
          </a:prstGeom>
        </p:spPr>
      </p:pic>
      <p:sp>
        <p:nvSpPr>
          <p:cNvPr id="15" name="Text 10"/>
          <p:cNvSpPr/>
          <p:nvPr/>
        </p:nvSpPr>
        <p:spPr>
          <a:xfrm>
            <a:off x="7542014" y="5017651"/>
            <a:ext cx="2953345"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Riesgo-Recompensa</a:t>
            </a:r>
            <a:endParaRPr lang="en-US" sz="2200" dirty="0"/>
          </a:p>
        </p:txBody>
      </p:sp>
      <p:sp>
        <p:nvSpPr>
          <p:cNvPr id="16" name="Text 11"/>
          <p:cNvSpPr/>
          <p:nvPr/>
        </p:nvSpPr>
        <p:spPr>
          <a:xfrm>
            <a:off x="7542014" y="5508069"/>
            <a:ext cx="3511868" cy="362903"/>
          </a:xfrm>
          <a:prstGeom prst="rect">
            <a:avLst/>
          </a:prstGeom>
          <a:noFill/>
          <a:ln/>
        </p:spPr>
        <p:txBody>
          <a:bodyPr wrap="non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Equilibrio necesario para avanzar</a:t>
            </a:r>
            <a:endParaRPr lang="en-US" sz="1750" dirty="0"/>
          </a:p>
        </p:txBody>
      </p:sp>
      <p:sp>
        <p:nvSpPr>
          <p:cNvPr id="17" name="Text 12"/>
          <p:cNvSpPr/>
          <p:nvPr/>
        </p:nvSpPr>
        <p:spPr>
          <a:xfrm>
            <a:off x="793790" y="6352937"/>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La posibilidad del fracaso es una realidad a la que todo emprendedor ha de enfrentarse. Si quieres ganar, necesitas aceptar el riesgo de perder. Sin embargo, no todos los tipos de emprendimiento son igual de arriesgados, y no todos los riesgos tienen la misma naturaleza o impacto en la vida del emprendedor.</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0218" y="620792"/>
            <a:ext cx="6092904" cy="705564"/>
          </a:xfrm>
          <a:prstGeom prst="rect">
            <a:avLst/>
          </a:prstGeom>
          <a:noFill/>
          <a:ln/>
        </p:spPr>
        <p:txBody>
          <a:bodyPr wrap="none" lIns="0" tIns="0" rIns="0" bIns="0" rtlCol="0" anchor="t"/>
          <a:lstStyle/>
          <a:p>
            <a:pPr marL="0" indent="0" algn="l">
              <a:lnSpc>
                <a:spcPts val="5550"/>
              </a:lnSpc>
              <a:buNone/>
            </a:pPr>
            <a:r>
              <a:rPr lang="en-US" sz="4400" dirty="0">
                <a:solidFill>
                  <a:srgbClr val="403CCF"/>
                </a:solidFill>
                <a:latin typeface="Libre Baskerville" pitchFamily="34" charset="0"/>
                <a:ea typeface="Libre Baskerville" pitchFamily="34" charset="-122"/>
                <a:cs typeface="Libre Baskerville" pitchFamily="34" charset="-120"/>
              </a:rPr>
              <a:t>El Riesgo Psicológico</a:t>
            </a:r>
            <a:endParaRPr lang="en-US" sz="4400" dirty="0"/>
          </a:p>
        </p:txBody>
      </p:sp>
      <p:pic>
        <p:nvPicPr>
          <p:cNvPr id="3" name="Image 0" descr="preencoded.png"/>
          <p:cNvPicPr>
            <a:picLocks noChangeAspect="1"/>
          </p:cNvPicPr>
          <p:nvPr/>
        </p:nvPicPr>
        <p:blipFill>
          <a:blip r:embed="rId3"/>
          <a:stretch>
            <a:fillRect/>
          </a:stretch>
        </p:blipFill>
        <p:spPr>
          <a:xfrm>
            <a:off x="790218" y="1777841"/>
            <a:ext cx="4124206" cy="2548890"/>
          </a:xfrm>
          <a:prstGeom prst="rect">
            <a:avLst/>
          </a:prstGeom>
        </p:spPr>
      </p:pic>
      <p:sp>
        <p:nvSpPr>
          <p:cNvPr id="4" name="Text 1"/>
          <p:cNvSpPr/>
          <p:nvPr/>
        </p:nvSpPr>
        <p:spPr>
          <a:xfrm>
            <a:off x="790218" y="4608909"/>
            <a:ext cx="3311723" cy="352663"/>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Percepción del Fracaso</a:t>
            </a:r>
            <a:endParaRPr lang="en-US" sz="2200" dirty="0"/>
          </a:p>
        </p:txBody>
      </p:sp>
      <p:sp>
        <p:nvSpPr>
          <p:cNvPr id="5" name="Text 2"/>
          <p:cNvSpPr/>
          <p:nvPr/>
        </p:nvSpPr>
        <p:spPr>
          <a:xfrm>
            <a:off x="790218" y="5096947"/>
            <a:ext cx="4124206" cy="2527816"/>
          </a:xfrm>
          <a:prstGeom prst="rect">
            <a:avLst/>
          </a:prstGeom>
          <a:noFill/>
          <a:ln/>
        </p:spPr>
        <p:txBody>
          <a:bodyPr wrap="square" lIns="0" tIns="0" rIns="0" bIns="0" rtlCol="0" anchor="t"/>
          <a:lstStyle/>
          <a:p>
            <a:pPr marL="0" indent="0" algn="l">
              <a:lnSpc>
                <a:spcPts val="2800"/>
              </a:lnSpc>
              <a:buNone/>
            </a:pPr>
            <a:r>
              <a:rPr lang="en-US" sz="1750" dirty="0">
                <a:solidFill>
                  <a:srgbClr val="49495A"/>
                </a:solidFill>
                <a:latin typeface="Open Sans" pitchFamily="34" charset="0"/>
                <a:ea typeface="Open Sans" pitchFamily="34" charset="-122"/>
                <a:cs typeface="Open Sans" pitchFamily="34" charset="-120"/>
              </a:rPr>
              <a:t>El riesgo psicológico tiene que ver con la percepción de haber fracasado y el daño que esto puede causar en nuestra autoestima y confianza personal. Este impacto emocional puede ser tan significativo como las pérdidas materiales.</a:t>
            </a:r>
            <a:endParaRPr lang="en-US" sz="1750" dirty="0"/>
          </a:p>
        </p:txBody>
      </p:sp>
      <p:pic>
        <p:nvPicPr>
          <p:cNvPr id="6" name="Image 1" descr="preencoded.png"/>
          <p:cNvPicPr>
            <a:picLocks noChangeAspect="1"/>
          </p:cNvPicPr>
          <p:nvPr/>
        </p:nvPicPr>
        <p:blipFill>
          <a:blip r:embed="rId4"/>
          <a:stretch>
            <a:fillRect/>
          </a:stretch>
        </p:blipFill>
        <p:spPr>
          <a:xfrm>
            <a:off x="5253037" y="1777841"/>
            <a:ext cx="4124206" cy="2548890"/>
          </a:xfrm>
          <a:prstGeom prst="rect">
            <a:avLst/>
          </a:prstGeom>
        </p:spPr>
      </p:pic>
      <p:sp>
        <p:nvSpPr>
          <p:cNvPr id="7" name="Text 3"/>
          <p:cNvSpPr/>
          <p:nvPr/>
        </p:nvSpPr>
        <p:spPr>
          <a:xfrm>
            <a:off x="5253037" y="4608909"/>
            <a:ext cx="3245168" cy="352663"/>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Aprendizaje Necesario</a:t>
            </a:r>
            <a:endParaRPr lang="en-US" sz="2200" dirty="0"/>
          </a:p>
        </p:txBody>
      </p:sp>
      <p:sp>
        <p:nvSpPr>
          <p:cNvPr id="8" name="Text 4"/>
          <p:cNvSpPr/>
          <p:nvPr/>
        </p:nvSpPr>
        <p:spPr>
          <a:xfrm>
            <a:off x="5253037" y="5096947"/>
            <a:ext cx="4124206" cy="2166699"/>
          </a:xfrm>
          <a:prstGeom prst="rect">
            <a:avLst/>
          </a:prstGeom>
          <a:noFill/>
          <a:ln/>
        </p:spPr>
        <p:txBody>
          <a:bodyPr wrap="square" lIns="0" tIns="0" rIns="0" bIns="0" rtlCol="0" anchor="t"/>
          <a:lstStyle/>
          <a:p>
            <a:pPr marL="0" indent="0" algn="l">
              <a:lnSpc>
                <a:spcPts val="2800"/>
              </a:lnSpc>
              <a:buNone/>
            </a:pPr>
            <a:r>
              <a:rPr lang="en-US" sz="1750" dirty="0">
                <a:solidFill>
                  <a:srgbClr val="49495A"/>
                </a:solidFill>
                <a:latin typeface="Open Sans" pitchFamily="34" charset="0"/>
                <a:ea typeface="Open Sans" pitchFamily="34" charset="-122"/>
                <a:cs typeface="Open Sans" pitchFamily="34" charset="-120"/>
              </a:rPr>
              <a:t>Muchos emprendedores exitosos han fracasado alguna vez. A menudo, los errores del primer emprendimiento fueron la enseñanza necesaria para conseguir tener éxito en el siguiente intento.</a:t>
            </a:r>
            <a:endParaRPr lang="en-US" sz="1750" dirty="0"/>
          </a:p>
        </p:txBody>
      </p:sp>
      <p:pic>
        <p:nvPicPr>
          <p:cNvPr id="9" name="Image 2" descr="preencoded.png"/>
          <p:cNvPicPr>
            <a:picLocks noChangeAspect="1"/>
          </p:cNvPicPr>
          <p:nvPr/>
        </p:nvPicPr>
        <p:blipFill>
          <a:blip r:embed="rId5"/>
          <a:stretch>
            <a:fillRect/>
          </a:stretch>
        </p:blipFill>
        <p:spPr>
          <a:xfrm>
            <a:off x="9715857" y="1777841"/>
            <a:ext cx="4124206" cy="2548890"/>
          </a:xfrm>
          <a:prstGeom prst="rect">
            <a:avLst/>
          </a:prstGeom>
        </p:spPr>
      </p:pic>
      <p:sp>
        <p:nvSpPr>
          <p:cNvPr id="10" name="Text 5"/>
          <p:cNvSpPr/>
          <p:nvPr/>
        </p:nvSpPr>
        <p:spPr>
          <a:xfrm>
            <a:off x="9715857" y="4608909"/>
            <a:ext cx="2825710" cy="352663"/>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Apoyo y Resiliencia</a:t>
            </a:r>
            <a:endParaRPr lang="en-US" sz="2200" dirty="0"/>
          </a:p>
        </p:txBody>
      </p:sp>
      <p:sp>
        <p:nvSpPr>
          <p:cNvPr id="11" name="Text 6"/>
          <p:cNvSpPr/>
          <p:nvPr/>
        </p:nvSpPr>
        <p:spPr>
          <a:xfrm>
            <a:off x="9715857" y="5096947"/>
            <a:ext cx="4124206" cy="1444466"/>
          </a:xfrm>
          <a:prstGeom prst="rect">
            <a:avLst/>
          </a:prstGeom>
          <a:noFill/>
          <a:ln/>
        </p:spPr>
        <p:txBody>
          <a:bodyPr wrap="square" lIns="0" tIns="0" rIns="0" bIns="0" rtlCol="0" anchor="t"/>
          <a:lstStyle/>
          <a:p>
            <a:pPr marL="0" indent="0" algn="l">
              <a:lnSpc>
                <a:spcPts val="2800"/>
              </a:lnSpc>
              <a:buNone/>
            </a:pPr>
            <a:r>
              <a:rPr lang="en-US" sz="1750" dirty="0">
                <a:solidFill>
                  <a:srgbClr val="49495A"/>
                </a:solidFill>
                <a:latin typeface="Open Sans" pitchFamily="34" charset="0"/>
                <a:ea typeface="Open Sans" pitchFamily="34" charset="-122"/>
                <a:cs typeface="Open Sans" pitchFamily="34" charset="-120"/>
              </a:rPr>
              <a:t>Desarrollar resiliencia y contar con una red de apoyo son factores clave para superar el impacto psicológico de los reveses en el camino emprendedor.</a:t>
            </a:r>
            <a:endParaRPr lang="en-US" sz="17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22432" y="644723"/>
            <a:ext cx="5037415" cy="567928"/>
          </a:xfrm>
          <a:prstGeom prst="rect">
            <a:avLst/>
          </a:prstGeom>
          <a:noFill/>
          <a:ln/>
        </p:spPr>
        <p:txBody>
          <a:bodyPr wrap="none" lIns="0" tIns="0" rIns="0" bIns="0" rtlCol="0" anchor="t"/>
          <a:lstStyle/>
          <a:p>
            <a:pPr marL="0" indent="0" algn="l">
              <a:lnSpc>
                <a:spcPts val="4450"/>
              </a:lnSpc>
              <a:buNone/>
            </a:pPr>
            <a:r>
              <a:rPr lang="en-US" sz="3550" dirty="0">
                <a:solidFill>
                  <a:srgbClr val="403CCF"/>
                </a:solidFill>
                <a:latin typeface="Libre Baskerville" pitchFamily="34" charset="0"/>
                <a:ea typeface="Libre Baskerville" pitchFamily="34" charset="-122"/>
                <a:cs typeface="Libre Baskerville" pitchFamily="34" charset="-120"/>
              </a:rPr>
              <a:t>El Riesgo Patrimonial</a:t>
            </a:r>
            <a:endParaRPr lang="en-US" sz="3550" dirty="0"/>
          </a:p>
        </p:txBody>
      </p:sp>
      <p:sp>
        <p:nvSpPr>
          <p:cNvPr id="4" name="Shape 1"/>
          <p:cNvSpPr/>
          <p:nvPr/>
        </p:nvSpPr>
        <p:spPr>
          <a:xfrm>
            <a:off x="6326862" y="1485186"/>
            <a:ext cx="22860" cy="4732734"/>
          </a:xfrm>
          <a:prstGeom prst="roundRect">
            <a:avLst>
              <a:gd name="adj" fmla="val 119244"/>
            </a:avLst>
          </a:prstGeom>
          <a:solidFill>
            <a:srgbClr val="D0CED9"/>
          </a:solidFill>
          <a:ln/>
        </p:spPr>
      </p:sp>
      <p:sp>
        <p:nvSpPr>
          <p:cNvPr id="5" name="Shape 2"/>
          <p:cNvSpPr/>
          <p:nvPr/>
        </p:nvSpPr>
        <p:spPr>
          <a:xfrm>
            <a:off x="6508433" y="1882616"/>
            <a:ext cx="545068" cy="22860"/>
          </a:xfrm>
          <a:prstGeom prst="roundRect">
            <a:avLst>
              <a:gd name="adj" fmla="val 119244"/>
            </a:avLst>
          </a:prstGeom>
          <a:solidFill>
            <a:srgbClr val="D0CED9"/>
          </a:solidFill>
          <a:ln/>
        </p:spPr>
      </p:sp>
      <p:sp>
        <p:nvSpPr>
          <p:cNvPr id="6" name="Shape 3"/>
          <p:cNvSpPr/>
          <p:nvPr/>
        </p:nvSpPr>
        <p:spPr>
          <a:xfrm>
            <a:off x="6122432" y="1689616"/>
            <a:ext cx="408861" cy="408861"/>
          </a:xfrm>
          <a:prstGeom prst="roundRect">
            <a:avLst>
              <a:gd name="adj" fmla="val 6667"/>
            </a:avLst>
          </a:prstGeom>
          <a:solidFill>
            <a:srgbClr val="EAE8F3"/>
          </a:solidFill>
          <a:ln/>
        </p:spPr>
      </p:sp>
      <p:pic>
        <p:nvPicPr>
          <p:cNvPr id="7" name="Image 1" descr="preencoded.png"/>
          <p:cNvPicPr>
            <a:picLocks noChangeAspect="1"/>
          </p:cNvPicPr>
          <p:nvPr/>
        </p:nvPicPr>
        <p:blipFill>
          <a:blip r:embed="rId4"/>
          <a:stretch>
            <a:fillRect/>
          </a:stretch>
        </p:blipFill>
        <p:spPr>
          <a:xfrm>
            <a:off x="6190595" y="1723727"/>
            <a:ext cx="272534" cy="340638"/>
          </a:xfrm>
          <a:prstGeom prst="rect">
            <a:avLst/>
          </a:prstGeom>
        </p:spPr>
      </p:pic>
      <p:sp>
        <p:nvSpPr>
          <p:cNvPr id="8" name="Text 4"/>
          <p:cNvSpPr/>
          <p:nvPr/>
        </p:nvSpPr>
        <p:spPr>
          <a:xfrm>
            <a:off x="7235428" y="1666875"/>
            <a:ext cx="2271593" cy="283964"/>
          </a:xfrm>
          <a:prstGeom prst="rect">
            <a:avLst/>
          </a:prstGeom>
          <a:noFill/>
          <a:ln/>
        </p:spPr>
        <p:txBody>
          <a:bodyPr wrap="none" lIns="0" tIns="0" rIns="0" bIns="0" rtlCol="0" anchor="t"/>
          <a:lstStyle/>
          <a:p>
            <a:pPr marL="0" indent="0" algn="l">
              <a:lnSpc>
                <a:spcPts val="2200"/>
              </a:lnSpc>
              <a:buNone/>
            </a:pPr>
            <a:r>
              <a:rPr lang="en-US" sz="1750" dirty="0">
                <a:solidFill>
                  <a:srgbClr val="49495A"/>
                </a:solidFill>
                <a:latin typeface="Libre Baskerville" pitchFamily="34" charset="0"/>
                <a:ea typeface="Libre Baskerville" pitchFamily="34" charset="-122"/>
                <a:cs typeface="Libre Baskerville" pitchFamily="34" charset="-120"/>
              </a:rPr>
              <a:t>Inversión Inicial</a:t>
            </a:r>
            <a:endParaRPr lang="en-US" sz="1750" dirty="0"/>
          </a:p>
        </p:txBody>
      </p:sp>
      <p:sp>
        <p:nvSpPr>
          <p:cNvPr id="9" name="Text 5"/>
          <p:cNvSpPr/>
          <p:nvPr/>
        </p:nvSpPr>
        <p:spPr>
          <a:xfrm>
            <a:off x="7235428" y="2059781"/>
            <a:ext cx="6758940" cy="290632"/>
          </a:xfrm>
          <a:prstGeom prst="rect">
            <a:avLst/>
          </a:prstGeom>
          <a:noFill/>
          <a:ln/>
        </p:spPr>
        <p:txBody>
          <a:bodyPr wrap="none" lIns="0" tIns="0" rIns="0" bIns="0" rtlCol="0" anchor="t"/>
          <a:lstStyle/>
          <a:p>
            <a:pPr marL="0" indent="0" algn="l">
              <a:lnSpc>
                <a:spcPts val="2250"/>
              </a:lnSpc>
              <a:buNone/>
            </a:pPr>
            <a:r>
              <a:rPr lang="en-US" sz="1400" dirty="0">
                <a:solidFill>
                  <a:srgbClr val="49495A"/>
                </a:solidFill>
                <a:latin typeface="Open Sans" pitchFamily="34" charset="0"/>
                <a:ea typeface="Open Sans" pitchFamily="34" charset="-122"/>
                <a:cs typeface="Open Sans" pitchFamily="34" charset="-120"/>
              </a:rPr>
              <a:t>Capital propio o ajeno que se compromete al iniciar el emprendimiento.</a:t>
            </a:r>
            <a:endParaRPr lang="en-US" sz="1400" dirty="0"/>
          </a:p>
        </p:txBody>
      </p:sp>
      <p:sp>
        <p:nvSpPr>
          <p:cNvPr id="10" name="Shape 6"/>
          <p:cNvSpPr/>
          <p:nvPr/>
        </p:nvSpPr>
        <p:spPr>
          <a:xfrm>
            <a:off x="6508433" y="3111222"/>
            <a:ext cx="545068" cy="22860"/>
          </a:xfrm>
          <a:prstGeom prst="roundRect">
            <a:avLst>
              <a:gd name="adj" fmla="val 119244"/>
            </a:avLst>
          </a:prstGeom>
          <a:solidFill>
            <a:srgbClr val="D0CED9"/>
          </a:solidFill>
          <a:ln/>
        </p:spPr>
      </p:sp>
      <p:sp>
        <p:nvSpPr>
          <p:cNvPr id="11" name="Shape 7"/>
          <p:cNvSpPr/>
          <p:nvPr/>
        </p:nvSpPr>
        <p:spPr>
          <a:xfrm>
            <a:off x="6122432" y="2918222"/>
            <a:ext cx="408861" cy="408861"/>
          </a:xfrm>
          <a:prstGeom prst="roundRect">
            <a:avLst>
              <a:gd name="adj" fmla="val 6667"/>
            </a:avLst>
          </a:prstGeom>
          <a:solidFill>
            <a:srgbClr val="EAE8F3"/>
          </a:solidFill>
          <a:ln/>
        </p:spPr>
      </p:sp>
      <p:pic>
        <p:nvPicPr>
          <p:cNvPr id="12" name="Image 2" descr="preencoded.png"/>
          <p:cNvPicPr>
            <a:picLocks noChangeAspect="1"/>
          </p:cNvPicPr>
          <p:nvPr/>
        </p:nvPicPr>
        <p:blipFill>
          <a:blip r:embed="rId5"/>
          <a:stretch>
            <a:fillRect/>
          </a:stretch>
        </p:blipFill>
        <p:spPr>
          <a:xfrm>
            <a:off x="6190595" y="2952333"/>
            <a:ext cx="272534" cy="340638"/>
          </a:xfrm>
          <a:prstGeom prst="rect">
            <a:avLst/>
          </a:prstGeom>
        </p:spPr>
      </p:pic>
      <p:sp>
        <p:nvSpPr>
          <p:cNvPr id="13" name="Text 8"/>
          <p:cNvSpPr/>
          <p:nvPr/>
        </p:nvSpPr>
        <p:spPr>
          <a:xfrm>
            <a:off x="7235428" y="2895481"/>
            <a:ext cx="2271593" cy="283964"/>
          </a:xfrm>
          <a:prstGeom prst="rect">
            <a:avLst/>
          </a:prstGeom>
          <a:noFill/>
          <a:ln/>
        </p:spPr>
        <p:txBody>
          <a:bodyPr wrap="none" lIns="0" tIns="0" rIns="0" bIns="0" rtlCol="0" anchor="t"/>
          <a:lstStyle/>
          <a:p>
            <a:pPr marL="0" indent="0" algn="l">
              <a:lnSpc>
                <a:spcPts val="2200"/>
              </a:lnSpc>
              <a:buNone/>
            </a:pPr>
            <a:r>
              <a:rPr lang="en-US" sz="1750" dirty="0">
                <a:solidFill>
                  <a:srgbClr val="49495A"/>
                </a:solidFill>
                <a:latin typeface="Libre Baskerville" pitchFamily="34" charset="0"/>
                <a:ea typeface="Libre Baskerville" pitchFamily="34" charset="-122"/>
                <a:cs typeface="Libre Baskerville" pitchFamily="34" charset="-120"/>
              </a:rPr>
              <a:t>Flujo de Caja</a:t>
            </a:r>
            <a:endParaRPr lang="en-US" sz="1750" dirty="0"/>
          </a:p>
        </p:txBody>
      </p:sp>
      <p:sp>
        <p:nvSpPr>
          <p:cNvPr id="14" name="Text 9"/>
          <p:cNvSpPr/>
          <p:nvPr/>
        </p:nvSpPr>
        <p:spPr>
          <a:xfrm>
            <a:off x="7235428" y="3288387"/>
            <a:ext cx="6758940" cy="290632"/>
          </a:xfrm>
          <a:prstGeom prst="rect">
            <a:avLst/>
          </a:prstGeom>
          <a:noFill/>
          <a:ln/>
        </p:spPr>
        <p:txBody>
          <a:bodyPr wrap="none" lIns="0" tIns="0" rIns="0" bIns="0" rtlCol="0" anchor="t"/>
          <a:lstStyle/>
          <a:p>
            <a:pPr marL="0" indent="0" algn="l">
              <a:lnSpc>
                <a:spcPts val="2250"/>
              </a:lnSpc>
              <a:buNone/>
            </a:pPr>
            <a:r>
              <a:rPr lang="en-US" sz="1400" dirty="0">
                <a:solidFill>
                  <a:srgbClr val="49495A"/>
                </a:solidFill>
                <a:latin typeface="Open Sans" pitchFamily="34" charset="0"/>
                <a:ea typeface="Open Sans" pitchFamily="34" charset="-122"/>
                <a:cs typeface="Open Sans" pitchFamily="34" charset="-120"/>
              </a:rPr>
              <a:t>Gestión de ingresos y gastos durante la operación del negocio.</a:t>
            </a:r>
            <a:endParaRPr lang="en-US" sz="1400" dirty="0"/>
          </a:p>
        </p:txBody>
      </p:sp>
      <p:sp>
        <p:nvSpPr>
          <p:cNvPr id="15" name="Shape 10"/>
          <p:cNvSpPr/>
          <p:nvPr/>
        </p:nvSpPr>
        <p:spPr>
          <a:xfrm>
            <a:off x="6508433" y="4339828"/>
            <a:ext cx="545068" cy="22860"/>
          </a:xfrm>
          <a:prstGeom prst="roundRect">
            <a:avLst>
              <a:gd name="adj" fmla="val 119244"/>
            </a:avLst>
          </a:prstGeom>
          <a:solidFill>
            <a:srgbClr val="D0CED9"/>
          </a:solidFill>
          <a:ln/>
        </p:spPr>
      </p:sp>
      <p:sp>
        <p:nvSpPr>
          <p:cNvPr id="16" name="Shape 11"/>
          <p:cNvSpPr/>
          <p:nvPr/>
        </p:nvSpPr>
        <p:spPr>
          <a:xfrm>
            <a:off x="6122432" y="4146828"/>
            <a:ext cx="408861" cy="408861"/>
          </a:xfrm>
          <a:prstGeom prst="roundRect">
            <a:avLst>
              <a:gd name="adj" fmla="val 6667"/>
            </a:avLst>
          </a:prstGeom>
          <a:solidFill>
            <a:srgbClr val="EAE8F3"/>
          </a:solidFill>
          <a:ln/>
        </p:spPr>
      </p:sp>
      <p:pic>
        <p:nvPicPr>
          <p:cNvPr id="17" name="Image 3" descr="preencoded.png"/>
          <p:cNvPicPr>
            <a:picLocks noChangeAspect="1"/>
          </p:cNvPicPr>
          <p:nvPr/>
        </p:nvPicPr>
        <p:blipFill>
          <a:blip r:embed="rId6"/>
          <a:stretch>
            <a:fillRect/>
          </a:stretch>
        </p:blipFill>
        <p:spPr>
          <a:xfrm>
            <a:off x="6190595" y="4180939"/>
            <a:ext cx="272534" cy="340638"/>
          </a:xfrm>
          <a:prstGeom prst="rect">
            <a:avLst/>
          </a:prstGeom>
        </p:spPr>
      </p:pic>
      <p:sp>
        <p:nvSpPr>
          <p:cNvPr id="18" name="Text 12"/>
          <p:cNvSpPr/>
          <p:nvPr/>
        </p:nvSpPr>
        <p:spPr>
          <a:xfrm>
            <a:off x="7235428" y="4124087"/>
            <a:ext cx="2823686" cy="283964"/>
          </a:xfrm>
          <a:prstGeom prst="rect">
            <a:avLst/>
          </a:prstGeom>
          <a:noFill/>
          <a:ln/>
        </p:spPr>
        <p:txBody>
          <a:bodyPr wrap="none" lIns="0" tIns="0" rIns="0" bIns="0" rtlCol="0" anchor="t"/>
          <a:lstStyle/>
          <a:p>
            <a:pPr marL="0" indent="0" algn="l">
              <a:lnSpc>
                <a:spcPts val="2200"/>
              </a:lnSpc>
              <a:buNone/>
            </a:pPr>
            <a:r>
              <a:rPr lang="en-US" sz="1750" dirty="0">
                <a:solidFill>
                  <a:srgbClr val="49495A"/>
                </a:solidFill>
                <a:latin typeface="Libre Baskerville" pitchFamily="34" charset="0"/>
                <a:ea typeface="Libre Baskerville" pitchFamily="34" charset="-122"/>
                <a:cs typeface="Libre Baskerville" pitchFamily="34" charset="-120"/>
              </a:rPr>
              <a:t>Acumulación de Deudas</a:t>
            </a:r>
            <a:endParaRPr lang="en-US" sz="1750" dirty="0"/>
          </a:p>
        </p:txBody>
      </p:sp>
      <p:sp>
        <p:nvSpPr>
          <p:cNvPr id="19" name="Text 13"/>
          <p:cNvSpPr/>
          <p:nvPr/>
        </p:nvSpPr>
        <p:spPr>
          <a:xfrm>
            <a:off x="7235428" y="4516993"/>
            <a:ext cx="6758940" cy="290632"/>
          </a:xfrm>
          <a:prstGeom prst="rect">
            <a:avLst/>
          </a:prstGeom>
          <a:noFill/>
          <a:ln/>
        </p:spPr>
        <p:txBody>
          <a:bodyPr wrap="none" lIns="0" tIns="0" rIns="0" bIns="0" rtlCol="0" anchor="t"/>
          <a:lstStyle/>
          <a:p>
            <a:pPr marL="0" indent="0" algn="l">
              <a:lnSpc>
                <a:spcPts val="2250"/>
              </a:lnSpc>
              <a:buNone/>
            </a:pPr>
            <a:r>
              <a:rPr lang="en-US" sz="1400" dirty="0">
                <a:solidFill>
                  <a:srgbClr val="49495A"/>
                </a:solidFill>
                <a:latin typeface="Open Sans" pitchFamily="34" charset="0"/>
                <a:ea typeface="Open Sans" pitchFamily="34" charset="-122"/>
                <a:cs typeface="Open Sans" pitchFamily="34" charset="-120"/>
              </a:rPr>
              <a:t>Riesgo de contraer obligaciones financieras que no se puedan afrontar.</a:t>
            </a:r>
            <a:endParaRPr lang="en-US" sz="1400" dirty="0"/>
          </a:p>
        </p:txBody>
      </p:sp>
      <p:sp>
        <p:nvSpPr>
          <p:cNvPr id="20" name="Shape 14"/>
          <p:cNvSpPr/>
          <p:nvPr/>
        </p:nvSpPr>
        <p:spPr>
          <a:xfrm>
            <a:off x="6508433" y="5568434"/>
            <a:ext cx="545068" cy="22860"/>
          </a:xfrm>
          <a:prstGeom prst="roundRect">
            <a:avLst>
              <a:gd name="adj" fmla="val 119244"/>
            </a:avLst>
          </a:prstGeom>
          <a:solidFill>
            <a:srgbClr val="D0CED9"/>
          </a:solidFill>
          <a:ln/>
        </p:spPr>
      </p:sp>
      <p:sp>
        <p:nvSpPr>
          <p:cNvPr id="21" name="Shape 15"/>
          <p:cNvSpPr/>
          <p:nvPr/>
        </p:nvSpPr>
        <p:spPr>
          <a:xfrm>
            <a:off x="6122432" y="5375434"/>
            <a:ext cx="408861" cy="408861"/>
          </a:xfrm>
          <a:prstGeom prst="roundRect">
            <a:avLst>
              <a:gd name="adj" fmla="val 6667"/>
            </a:avLst>
          </a:prstGeom>
          <a:solidFill>
            <a:srgbClr val="EAE8F3"/>
          </a:solidFill>
          <a:ln/>
        </p:spPr>
      </p:sp>
      <p:pic>
        <p:nvPicPr>
          <p:cNvPr id="22" name="Image 4" descr="preencoded.png"/>
          <p:cNvPicPr>
            <a:picLocks noChangeAspect="1"/>
          </p:cNvPicPr>
          <p:nvPr/>
        </p:nvPicPr>
        <p:blipFill>
          <a:blip r:embed="rId7"/>
          <a:stretch>
            <a:fillRect/>
          </a:stretch>
        </p:blipFill>
        <p:spPr>
          <a:xfrm>
            <a:off x="6190595" y="5409545"/>
            <a:ext cx="272534" cy="340638"/>
          </a:xfrm>
          <a:prstGeom prst="rect">
            <a:avLst/>
          </a:prstGeom>
        </p:spPr>
      </p:pic>
      <p:sp>
        <p:nvSpPr>
          <p:cNvPr id="23" name="Text 16"/>
          <p:cNvSpPr/>
          <p:nvPr/>
        </p:nvSpPr>
        <p:spPr>
          <a:xfrm>
            <a:off x="7235428" y="5352693"/>
            <a:ext cx="2385417" cy="283964"/>
          </a:xfrm>
          <a:prstGeom prst="rect">
            <a:avLst/>
          </a:prstGeom>
          <a:noFill/>
          <a:ln/>
        </p:spPr>
        <p:txBody>
          <a:bodyPr wrap="none" lIns="0" tIns="0" rIns="0" bIns="0" rtlCol="0" anchor="t"/>
          <a:lstStyle/>
          <a:p>
            <a:pPr marL="0" indent="0" algn="l">
              <a:lnSpc>
                <a:spcPts val="2200"/>
              </a:lnSpc>
              <a:buNone/>
            </a:pPr>
            <a:r>
              <a:rPr lang="en-US" sz="1750" dirty="0">
                <a:solidFill>
                  <a:srgbClr val="49495A"/>
                </a:solidFill>
                <a:latin typeface="Libre Baskerville" pitchFamily="34" charset="0"/>
                <a:ea typeface="Libre Baskerville" pitchFamily="34" charset="-122"/>
                <a:cs typeface="Libre Baskerville" pitchFamily="34" charset="-120"/>
              </a:rPr>
              <a:t>Patrimonio Personal</a:t>
            </a:r>
            <a:endParaRPr lang="en-US" sz="1750" dirty="0"/>
          </a:p>
        </p:txBody>
      </p:sp>
      <p:sp>
        <p:nvSpPr>
          <p:cNvPr id="24" name="Text 17"/>
          <p:cNvSpPr/>
          <p:nvPr/>
        </p:nvSpPr>
        <p:spPr>
          <a:xfrm>
            <a:off x="7235428" y="5745599"/>
            <a:ext cx="6758940" cy="290632"/>
          </a:xfrm>
          <a:prstGeom prst="rect">
            <a:avLst/>
          </a:prstGeom>
          <a:noFill/>
          <a:ln/>
        </p:spPr>
        <p:txBody>
          <a:bodyPr wrap="none" lIns="0" tIns="0" rIns="0" bIns="0" rtlCol="0" anchor="t"/>
          <a:lstStyle/>
          <a:p>
            <a:pPr marL="0" indent="0" algn="l">
              <a:lnSpc>
                <a:spcPts val="2250"/>
              </a:lnSpc>
              <a:buNone/>
            </a:pPr>
            <a:r>
              <a:rPr lang="en-US" sz="1400" dirty="0">
                <a:solidFill>
                  <a:srgbClr val="49495A"/>
                </a:solidFill>
                <a:latin typeface="Open Sans" pitchFamily="34" charset="0"/>
                <a:ea typeface="Open Sans" pitchFamily="34" charset="-122"/>
                <a:cs typeface="Open Sans" pitchFamily="34" charset="-120"/>
              </a:rPr>
              <a:t>Posible afectación a bienes personales si no se establecen límites claros.</a:t>
            </a:r>
            <a:endParaRPr lang="en-US" sz="1400" dirty="0"/>
          </a:p>
        </p:txBody>
      </p:sp>
      <p:sp>
        <p:nvSpPr>
          <p:cNvPr id="25" name="Text 18"/>
          <p:cNvSpPr/>
          <p:nvPr/>
        </p:nvSpPr>
        <p:spPr>
          <a:xfrm>
            <a:off x="6122432" y="6422350"/>
            <a:ext cx="7871936" cy="1162526"/>
          </a:xfrm>
          <a:prstGeom prst="rect">
            <a:avLst/>
          </a:prstGeom>
          <a:noFill/>
          <a:ln/>
        </p:spPr>
        <p:txBody>
          <a:bodyPr wrap="square" lIns="0" tIns="0" rIns="0" bIns="0" rtlCol="0" anchor="t"/>
          <a:lstStyle/>
          <a:p>
            <a:pPr marL="0" indent="0" algn="l">
              <a:lnSpc>
                <a:spcPts val="2250"/>
              </a:lnSpc>
              <a:buNone/>
            </a:pPr>
            <a:r>
              <a:rPr lang="en-US" sz="1400" dirty="0">
                <a:solidFill>
                  <a:srgbClr val="49495A"/>
                </a:solidFill>
                <a:latin typeface="Open Sans" pitchFamily="34" charset="0"/>
                <a:ea typeface="Open Sans" pitchFamily="34" charset="-122"/>
                <a:cs typeface="Open Sans" pitchFamily="34" charset="-120"/>
              </a:rPr>
              <a:t>Es el riesgo de perder el patrimonio invertido en el emprendimiento. Y lo que puede ser aún peor, perder nuestro patrimonio personal por haber acumulado deudas que no podamos pagar. Por ello, es fundamental establecer estructuras legales adecuadas y planificar cuidadosamente la gestión financiera.</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85098" y="616863"/>
            <a:ext cx="10036373" cy="700921"/>
          </a:xfrm>
          <a:prstGeom prst="rect">
            <a:avLst/>
          </a:prstGeom>
          <a:noFill/>
          <a:ln/>
        </p:spPr>
        <p:txBody>
          <a:bodyPr wrap="none" lIns="0" tIns="0" rIns="0" bIns="0" rtlCol="0" anchor="t"/>
          <a:lstStyle/>
          <a:p>
            <a:pPr marL="0" indent="0" algn="l">
              <a:lnSpc>
                <a:spcPts val="5500"/>
              </a:lnSpc>
              <a:buNone/>
            </a:pPr>
            <a:r>
              <a:rPr lang="en-US" sz="4400" dirty="0">
                <a:solidFill>
                  <a:srgbClr val="403CCF"/>
                </a:solidFill>
                <a:latin typeface="Libre Baskerville" pitchFamily="34" charset="0"/>
                <a:ea typeface="Libre Baskerville" pitchFamily="34" charset="-122"/>
                <a:cs typeface="Libre Baskerville" pitchFamily="34" charset="-120"/>
              </a:rPr>
              <a:t>Estrategias para Minimizar Riesgos</a:t>
            </a:r>
            <a:endParaRPr lang="en-US" sz="4400" dirty="0"/>
          </a:p>
        </p:txBody>
      </p:sp>
      <p:sp>
        <p:nvSpPr>
          <p:cNvPr id="3" name="Text 1"/>
          <p:cNvSpPr/>
          <p:nvPr/>
        </p:nvSpPr>
        <p:spPr>
          <a:xfrm>
            <a:off x="1009650" y="2133957"/>
            <a:ext cx="3683556" cy="350401"/>
          </a:xfrm>
          <a:prstGeom prst="rect">
            <a:avLst/>
          </a:prstGeom>
          <a:noFill/>
          <a:ln/>
        </p:spPr>
        <p:txBody>
          <a:bodyPr wrap="none" lIns="0" tIns="0" rIns="0" bIns="0" rtlCol="0" anchor="t"/>
          <a:lstStyle/>
          <a:p>
            <a:pPr marL="0" indent="0" algn="r">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Investigación de Mercado</a:t>
            </a:r>
            <a:endParaRPr lang="en-US" sz="2200" dirty="0"/>
          </a:p>
        </p:txBody>
      </p:sp>
      <p:sp>
        <p:nvSpPr>
          <p:cNvPr id="4" name="Text 2"/>
          <p:cNvSpPr/>
          <p:nvPr/>
        </p:nvSpPr>
        <p:spPr>
          <a:xfrm>
            <a:off x="785098" y="2618899"/>
            <a:ext cx="3908107" cy="717709"/>
          </a:xfrm>
          <a:prstGeom prst="rect">
            <a:avLst/>
          </a:prstGeom>
          <a:noFill/>
          <a:ln/>
        </p:spPr>
        <p:txBody>
          <a:bodyPr wrap="square" lIns="0" tIns="0" rIns="0" bIns="0" rtlCol="0" anchor="t"/>
          <a:lstStyle/>
          <a:p>
            <a:pPr marL="0" indent="0" algn="r">
              <a:lnSpc>
                <a:spcPts val="2800"/>
              </a:lnSpc>
              <a:buNone/>
            </a:pPr>
            <a:r>
              <a:rPr lang="en-US" sz="1750" dirty="0">
                <a:solidFill>
                  <a:srgbClr val="49495A"/>
                </a:solidFill>
                <a:latin typeface="Open Sans" pitchFamily="34" charset="0"/>
                <a:ea typeface="Open Sans" pitchFamily="34" charset="-122"/>
                <a:cs typeface="Open Sans" pitchFamily="34" charset="-120"/>
              </a:rPr>
              <a:t>Conocer a fondo el sector y la competencia antes de lanzarse</a:t>
            </a:r>
            <a:endParaRPr lang="en-US" sz="1750" dirty="0"/>
          </a:p>
        </p:txBody>
      </p:sp>
      <p:pic>
        <p:nvPicPr>
          <p:cNvPr id="5" name="Image 0" descr="preencoded.png"/>
          <p:cNvPicPr>
            <a:picLocks noChangeAspect="1"/>
          </p:cNvPicPr>
          <p:nvPr/>
        </p:nvPicPr>
        <p:blipFill>
          <a:blip r:embed="rId3"/>
          <a:stretch>
            <a:fillRect/>
          </a:stretch>
        </p:blipFill>
        <p:spPr>
          <a:xfrm>
            <a:off x="5029676" y="1766411"/>
            <a:ext cx="4571048" cy="4571048"/>
          </a:xfrm>
          <a:prstGeom prst="rect">
            <a:avLst/>
          </a:prstGeom>
        </p:spPr>
      </p:pic>
      <p:pic>
        <p:nvPicPr>
          <p:cNvPr id="6" name="Image 1" descr="preencoded.png"/>
          <p:cNvPicPr>
            <a:picLocks noChangeAspect="1"/>
          </p:cNvPicPr>
          <p:nvPr/>
        </p:nvPicPr>
        <p:blipFill>
          <a:blip r:embed="rId4"/>
          <a:stretch>
            <a:fillRect/>
          </a:stretch>
        </p:blipFill>
        <p:spPr>
          <a:xfrm>
            <a:off x="6227326" y="2533174"/>
            <a:ext cx="335637" cy="419576"/>
          </a:xfrm>
          <a:prstGeom prst="rect">
            <a:avLst/>
          </a:prstGeom>
        </p:spPr>
      </p:pic>
      <p:sp>
        <p:nvSpPr>
          <p:cNvPr id="7" name="Text 3"/>
          <p:cNvSpPr/>
          <p:nvPr/>
        </p:nvSpPr>
        <p:spPr>
          <a:xfrm>
            <a:off x="9937194" y="2133957"/>
            <a:ext cx="3817263" cy="350401"/>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Estructura Legal Adecuada</a:t>
            </a:r>
            <a:endParaRPr lang="en-US" sz="2200" dirty="0"/>
          </a:p>
        </p:txBody>
      </p:sp>
      <p:sp>
        <p:nvSpPr>
          <p:cNvPr id="8" name="Text 4"/>
          <p:cNvSpPr/>
          <p:nvPr/>
        </p:nvSpPr>
        <p:spPr>
          <a:xfrm>
            <a:off x="9937194" y="2618899"/>
            <a:ext cx="3908107" cy="717709"/>
          </a:xfrm>
          <a:prstGeom prst="rect">
            <a:avLst/>
          </a:prstGeom>
          <a:noFill/>
          <a:ln/>
        </p:spPr>
        <p:txBody>
          <a:bodyPr wrap="square" lIns="0" tIns="0" rIns="0" bIns="0" rtlCol="0" anchor="t"/>
          <a:lstStyle/>
          <a:p>
            <a:pPr marL="0" indent="0" algn="l">
              <a:lnSpc>
                <a:spcPts val="2800"/>
              </a:lnSpc>
              <a:buNone/>
            </a:pPr>
            <a:r>
              <a:rPr lang="en-US" sz="1750" dirty="0">
                <a:solidFill>
                  <a:srgbClr val="49495A"/>
                </a:solidFill>
                <a:latin typeface="Open Sans" pitchFamily="34" charset="0"/>
                <a:ea typeface="Open Sans" pitchFamily="34" charset="-122"/>
                <a:cs typeface="Open Sans" pitchFamily="34" charset="-120"/>
              </a:rPr>
              <a:t>Elegir la forma jurídica que mejor proteja el patrimonio personal</a:t>
            </a:r>
            <a:endParaRPr lang="en-US" sz="1750" dirty="0"/>
          </a:p>
        </p:txBody>
      </p:sp>
      <p:pic>
        <p:nvPicPr>
          <p:cNvPr id="9" name="Image 2" descr="preencoded.png"/>
          <p:cNvPicPr>
            <a:picLocks noChangeAspect="1"/>
          </p:cNvPicPr>
          <p:nvPr/>
        </p:nvPicPr>
        <p:blipFill>
          <a:blip r:embed="rId5"/>
          <a:stretch>
            <a:fillRect/>
          </a:stretch>
        </p:blipFill>
        <p:spPr>
          <a:xfrm>
            <a:off x="5029676" y="1766411"/>
            <a:ext cx="4571048" cy="4571048"/>
          </a:xfrm>
          <a:prstGeom prst="rect">
            <a:avLst/>
          </a:prstGeom>
        </p:spPr>
      </p:pic>
      <p:pic>
        <p:nvPicPr>
          <p:cNvPr id="10" name="Image 3" descr="preencoded.png"/>
          <p:cNvPicPr>
            <a:picLocks noChangeAspect="1"/>
          </p:cNvPicPr>
          <p:nvPr/>
        </p:nvPicPr>
        <p:blipFill>
          <a:blip r:embed="rId6"/>
          <a:stretch>
            <a:fillRect/>
          </a:stretch>
        </p:blipFill>
        <p:spPr>
          <a:xfrm>
            <a:off x="8456176" y="2922151"/>
            <a:ext cx="335637" cy="419576"/>
          </a:xfrm>
          <a:prstGeom prst="rect">
            <a:avLst/>
          </a:prstGeom>
        </p:spPr>
      </p:pic>
      <p:sp>
        <p:nvSpPr>
          <p:cNvPr id="11" name="Text 5"/>
          <p:cNvSpPr/>
          <p:nvPr/>
        </p:nvSpPr>
        <p:spPr>
          <a:xfrm>
            <a:off x="9937194" y="4408289"/>
            <a:ext cx="3349585" cy="350401"/>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Validación con Clientes</a:t>
            </a:r>
            <a:endParaRPr lang="en-US" sz="2200" dirty="0"/>
          </a:p>
        </p:txBody>
      </p:sp>
      <p:sp>
        <p:nvSpPr>
          <p:cNvPr id="12" name="Text 6"/>
          <p:cNvSpPr/>
          <p:nvPr/>
        </p:nvSpPr>
        <p:spPr>
          <a:xfrm>
            <a:off x="9937194" y="4893231"/>
            <a:ext cx="3908107" cy="1076563"/>
          </a:xfrm>
          <a:prstGeom prst="rect">
            <a:avLst/>
          </a:prstGeom>
          <a:noFill/>
          <a:ln/>
        </p:spPr>
        <p:txBody>
          <a:bodyPr wrap="square" lIns="0" tIns="0" rIns="0" bIns="0" rtlCol="0" anchor="t"/>
          <a:lstStyle/>
          <a:p>
            <a:pPr marL="0" indent="0" algn="l">
              <a:lnSpc>
                <a:spcPts val="2800"/>
              </a:lnSpc>
              <a:buNone/>
            </a:pPr>
            <a:r>
              <a:rPr lang="en-US" sz="1750" dirty="0">
                <a:solidFill>
                  <a:srgbClr val="49495A"/>
                </a:solidFill>
                <a:latin typeface="Open Sans" pitchFamily="34" charset="0"/>
                <a:ea typeface="Open Sans" pitchFamily="34" charset="-122"/>
                <a:cs typeface="Open Sans" pitchFamily="34" charset="-120"/>
              </a:rPr>
              <a:t>Probar el producto o servicio con usuarios reales antes de invertir a gran escala</a:t>
            </a:r>
            <a:endParaRPr lang="en-US" sz="1750" dirty="0"/>
          </a:p>
        </p:txBody>
      </p:sp>
      <p:pic>
        <p:nvPicPr>
          <p:cNvPr id="13" name="Image 4" descr="preencoded.png"/>
          <p:cNvPicPr>
            <a:picLocks noChangeAspect="1"/>
          </p:cNvPicPr>
          <p:nvPr/>
        </p:nvPicPr>
        <p:blipFill>
          <a:blip r:embed="rId7"/>
          <a:stretch>
            <a:fillRect/>
          </a:stretch>
        </p:blipFill>
        <p:spPr>
          <a:xfrm>
            <a:off x="5029676" y="1766411"/>
            <a:ext cx="4571048" cy="4571048"/>
          </a:xfrm>
          <a:prstGeom prst="rect">
            <a:avLst/>
          </a:prstGeom>
        </p:spPr>
      </p:pic>
      <p:pic>
        <p:nvPicPr>
          <p:cNvPr id="14" name="Image 5" descr="preencoded.png"/>
          <p:cNvPicPr>
            <a:picLocks noChangeAspect="1"/>
          </p:cNvPicPr>
          <p:nvPr/>
        </p:nvPicPr>
        <p:blipFill>
          <a:blip r:embed="rId8"/>
          <a:stretch>
            <a:fillRect/>
          </a:stretch>
        </p:blipFill>
        <p:spPr>
          <a:xfrm>
            <a:off x="8067199" y="5151001"/>
            <a:ext cx="335637" cy="419576"/>
          </a:xfrm>
          <a:prstGeom prst="rect">
            <a:avLst/>
          </a:prstGeom>
        </p:spPr>
      </p:pic>
      <p:sp>
        <p:nvSpPr>
          <p:cNvPr id="15" name="Text 7"/>
          <p:cNvSpPr/>
          <p:nvPr/>
        </p:nvSpPr>
        <p:spPr>
          <a:xfrm>
            <a:off x="1889046" y="4587716"/>
            <a:ext cx="2804160" cy="350401"/>
          </a:xfrm>
          <a:prstGeom prst="rect">
            <a:avLst/>
          </a:prstGeom>
          <a:noFill/>
          <a:ln/>
        </p:spPr>
        <p:txBody>
          <a:bodyPr wrap="none" lIns="0" tIns="0" rIns="0" bIns="0" rtlCol="0" anchor="t"/>
          <a:lstStyle/>
          <a:p>
            <a:pPr marL="0" indent="0" algn="r">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Diversificación</a:t>
            </a:r>
            <a:endParaRPr lang="en-US" sz="2200" dirty="0"/>
          </a:p>
        </p:txBody>
      </p:sp>
      <p:sp>
        <p:nvSpPr>
          <p:cNvPr id="16" name="Text 8"/>
          <p:cNvSpPr/>
          <p:nvPr/>
        </p:nvSpPr>
        <p:spPr>
          <a:xfrm>
            <a:off x="785098" y="5072658"/>
            <a:ext cx="3908107" cy="717709"/>
          </a:xfrm>
          <a:prstGeom prst="rect">
            <a:avLst/>
          </a:prstGeom>
          <a:noFill/>
          <a:ln/>
        </p:spPr>
        <p:txBody>
          <a:bodyPr wrap="square" lIns="0" tIns="0" rIns="0" bIns="0" rtlCol="0" anchor="t"/>
          <a:lstStyle/>
          <a:p>
            <a:pPr marL="0" indent="0" algn="r">
              <a:lnSpc>
                <a:spcPts val="2800"/>
              </a:lnSpc>
              <a:buNone/>
            </a:pPr>
            <a:r>
              <a:rPr lang="en-US" sz="1750" dirty="0">
                <a:solidFill>
                  <a:srgbClr val="49495A"/>
                </a:solidFill>
                <a:latin typeface="Open Sans" pitchFamily="34" charset="0"/>
                <a:ea typeface="Open Sans" pitchFamily="34" charset="-122"/>
                <a:cs typeface="Open Sans" pitchFamily="34" charset="-120"/>
              </a:rPr>
              <a:t>No apostar todos los recursos a una sola idea o línea de negocio</a:t>
            </a:r>
            <a:endParaRPr lang="en-US" sz="1750" dirty="0"/>
          </a:p>
        </p:txBody>
      </p:sp>
      <p:pic>
        <p:nvPicPr>
          <p:cNvPr id="17" name="Image 6" descr="preencoded.png"/>
          <p:cNvPicPr>
            <a:picLocks noChangeAspect="1"/>
          </p:cNvPicPr>
          <p:nvPr/>
        </p:nvPicPr>
        <p:blipFill>
          <a:blip r:embed="rId9"/>
          <a:stretch>
            <a:fillRect/>
          </a:stretch>
        </p:blipFill>
        <p:spPr>
          <a:xfrm>
            <a:off x="5029676" y="1766411"/>
            <a:ext cx="4571048" cy="4571048"/>
          </a:xfrm>
          <a:prstGeom prst="rect">
            <a:avLst/>
          </a:prstGeom>
        </p:spPr>
      </p:pic>
      <p:pic>
        <p:nvPicPr>
          <p:cNvPr id="18" name="Image 7" descr="preencoded.png"/>
          <p:cNvPicPr>
            <a:picLocks noChangeAspect="1"/>
          </p:cNvPicPr>
          <p:nvPr/>
        </p:nvPicPr>
        <p:blipFill>
          <a:blip r:embed="rId10"/>
          <a:stretch>
            <a:fillRect/>
          </a:stretch>
        </p:blipFill>
        <p:spPr>
          <a:xfrm>
            <a:off x="5838349" y="4762024"/>
            <a:ext cx="335637" cy="419576"/>
          </a:xfrm>
          <a:prstGeom prst="rect">
            <a:avLst/>
          </a:prstGeom>
        </p:spPr>
      </p:pic>
      <p:sp>
        <p:nvSpPr>
          <p:cNvPr id="19" name="Text 9"/>
          <p:cNvSpPr/>
          <p:nvPr/>
        </p:nvSpPr>
        <p:spPr>
          <a:xfrm>
            <a:off x="785098" y="6589752"/>
            <a:ext cx="13060204" cy="1076563"/>
          </a:xfrm>
          <a:prstGeom prst="rect">
            <a:avLst/>
          </a:prstGeom>
          <a:noFill/>
          <a:ln/>
        </p:spPr>
        <p:txBody>
          <a:bodyPr wrap="square" lIns="0" tIns="0" rIns="0" bIns="0" rtlCol="0" anchor="t"/>
          <a:lstStyle/>
          <a:p>
            <a:pPr marL="0" indent="0" algn="l">
              <a:lnSpc>
                <a:spcPts val="2800"/>
              </a:lnSpc>
              <a:buNone/>
            </a:pPr>
            <a:r>
              <a:rPr lang="en-US" sz="1750" dirty="0">
                <a:solidFill>
                  <a:srgbClr val="49495A"/>
                </a:solidFill>
                <a:latin typeface="Open Sans" pitchFamily="34" charset="0"/>
                <a:ea typeface="Open Sans" pitchFamily="34" charset="-122"/>
                <a:cs typeface="Open Sans" pitchFamily="34" charset="-120"/>
              </a:rPr>
              <a:t>Implementar estas estrategias no elimina completamente el riesgo, pero puede reducirlo significativamente y aumentar las probabilidades de éxito del emprendimiento. La planificación cuidadosa y la toma de decisiones informadas son fundamentales para navegar el incierto camino del emprendedor.</a:t>
            </a:r>
            <a:endParaRPr lang="en-US" sz="17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41152" y="533876"/>
            <a:ext cx="7861697" cy="1144905"/>
          </a:xfrm>
          <a:prstGeom prst="rect">
            <a:avLst/>
          </a:prstGeom>
          <a:noFill/>
          <a:ln/>
        </p:spPr>
        <p:txBody>
          <a:bodyPr wrap="square" lIns="0" tIns="0" rIns="0" bIns="0" rtlCol="0" anchor="t"/>
          <a:lstStyle/>
          <a:p>
            <a:pPr marL="0" indent="0" algn="l">
              <a:lnSpc>
                <a:spcPts val="4500"/>
              </a:lnSpc>
              <a:buNone/>
            </a:pPr>
            <a:r>
              <a:rPr lang="en-US" sz="3600" dirty="0">
                <a:solidFill>
                  <a:srgbClr val="403CCF"/>
                </a:solidFill>
                <a:latin typeface="Libre Baskerville" pitchFamily="34" charset="0"/>
                <a:ea typeface="Libre Baskerville" pitchFamily="34" charset="-122"/>
                <a:cs typeface="Libre Baskerville" pitchFamily="34" charset="-120"/>
              </a:rPr>
              <a:t>Factores de Éxito en el Emprendimiento</a:t>
            </a:r>
            <a:endParaRPr lang="en-US" sz="3600" dirty="0"/>
          </a:p>
        </p:txBody>
      </p:sp>
      <p:sp>
        <p:nvSpPr>
          <p:cNvPr id="4" name="Text 1"/>
          <p:cNvSpPr/>
          <p:nvPr/>
        </p:nvSpPr>
        <p:spPr>
          <a:xfrm>
            <a:off x="641152" y="2045018"/>
            <a:ext cx="3793450" cy="604480"/>
          </a:xfrm>
          <a:prstGeom prst="rect">
            <a:avLst/>
          </a:prstGeom>
          <a:noFill/>
          <a:ln/>
        </p:spPr>
        <p:txBody>
          <a:bodyPr wrap="none" lIns="0" tIns="0" rIns="0" bIns="0" rtlCol="0" anchor="t"/>
          <a:lstStyle/>
          <a:p>
            <a:pPr marL="0" indent="0" algn="ctr">
              <a:lnSpc>
                <a:spcPts val="4750"/>
              </a:lnSpc>
              <a:buNone/>
            </a:pPr>
            <a:r>
              <a:rPr lang="en-US" sz="4750" dirty="0">
                <a:solidFill>
                  <a:srgbClr val="49495A"/>
                </a:solidFill>
                <a:latin typeface="Libre Baskerville" pitchFamily="34" charset="0"/>
                <a:ea typeface="Libre Baskerville" pitchFamily="34" charset="-122"/>
                <a:cs typeface="Libre Baskerville" pitchFamily="34" charset="-120"/>
              </a:rPr>
              <a:t>78%</a:t>
            </a:r>
            <a:endParaRPr lang="en-US" sz="4750" dirty="0"/>
          </a:p>
        </p:txBody>
      </p:sp>
      <p:sp>
        <p:nvSpPr>
          <p:cNvPr id="5" name="Text 2"/>
          <p:cNvSpPr/>
          <p:nvPr/>
        </p:nvSpPr>
        <p:spPr>
          <a:xfrm>
            <a:off x="1392912" y="2878336"/>
            <a:ext cx="2289929" cy="286107"/>
          </a:xfrm>
          <a:prstGeom prst="rect">
            <a:avLst/>
          </a:prstGeom>
          <a:noFill/>
          <a:ln/>
        </p:spPr>
        <p:txBody>
          <a:bodyPr wrap="none" lIns="0" tIns="0" rIns="0" bIns="0" rtlCol="0" anchor="t"/>
          <a:lstStyle/>
          <a:p>
            <a:pPr marL="0" indent="0" algn="ctr">
              <a:lnSpc>
                <a:spcPts val="2250"/>
              </a:lnSpc>
              <a:buNone/>
            </a:pPr>
            <a:r>
              <a:rPr lang="en-US" sz="1800" dirty="0">
                <a:solidFill>
                  <a:srgbClr val="49495A"/>
                </a:solidFill>
                <a:latin typeface="Libre Baskerville" pitchFamily="34" charset="0"/>
                <a:ea typeface="Libre Baskerville" pitchFamily="34" charset="-122"/>
                <a:cs typeface="Libre Baskerville" pitchFamily="34" charset="-120"/>
              </a:rPr>
              <a:t>Perseverancia</a:t>
            </a:r>
            <a:endParaRPr lang="en-US" sz="1800" dirty="0"/>
          </a:p>
        </p:txBody>
      </p:sp>
      <p:sp>
        <p:nvSpPr>
          <p:cNvPr id="6" name="Text 3"/>
          <p:cNvSpPr/>
          <p:nvPr/>
        </p:nvSpPr>
        <p:spPr>
          <a:xfrm>
            <a:off x="641152" y="3274338"/>
            <a:ext cx="3793450" cy="586264"/>
          </a:xfrm>
          <a:prstGeom prst="rect">
            <a:avLst/>
          </a:prstGeom>
          <a:noFill/>
          <a:ln/>
        </p:spPr>
        <p:txBody>
          <a:bodyPr wrap="square" lIns="0" tIns="0" rIns="0" bIns="0" rtlCol="0" anchor="t"/>
          <a:lstStyle/>
          <a:p>
            <a:pPr marL="0" indent="0" algn="ctr">
              <a:lnSpc>
                <a:spcPts val="2300"/>
              </a:lnSpc>
              <a:buNone/>
            </a:pPr>
            <a:r>
              <a:rPr lang="en-US" sz="1400" dirty="0">
                <a:solidFill>
                  <a:srgbClr val="49495A"/>
                </a:solidFill>
                <a:latin typeface="Open Sans" pitchFamily="34" charset="0"/>
                <a:ea typeface="Open Sans" pitchFamily="34" charset="-122"/>
                <a:cs typeface="Open Sans" pitchFamily="34" charset="-120"/>
              </a:rPr>
              <a:t>De los emprendedores exitosos intentaron más de una vez antes de triunfar</a:t>
            </a:r>
            <a:endParaRPr lang="en-US" sz="1400" dirty="0"/>
          </a:p>
        </p:txBody>
      </p:sp>
      <p:sp>
        <p:nvSpPr>
          <p:cNvPr id="7" name="Text 4"/>
          <p:cNvSpPr/>
          <p:nvPr/>
        </p:nvSpPr>
        <p:spPr>
          <a:xfrm>
            <a:off x="4709279" y="2045018"/>
            <a:ext cx="3793569" cy="604480"/>
          </a:xfrm>
          <a:prstGeom prst="rect">
            <a:avLst/>
          </a:prstGeom>
          <a:noFill/>
          <a:ln/>
        </p:spPr>
        <p:txBody>
          <a:bodyPr wrap="none" lIns="0" tIns="0" rIns="0" bIns="0" rtlCol="0" anchor="t"/>
          <a:lstStyle/>
          <a:p>
            <a:pPr marL="0" indent="0" algn="ctr">
              <a:lnSpc>
                <a:spcPts val="4750"/>
              </a:lnSpc>
              <a:buNone/>
            </a:pPr>
            <a:r>
              <a:rPr lang="en-US" sz="4750" dirty="0">
                <a:solidFill>
                  <a:srgbClr val="49495A"/>
                </a:solidFill>
                <a:latin typeface="Libre Baskerville" pitchFamily="34" charset="0"/>
                <a:ea typeface="Libre Baskerville" pitchFamily="34" charset="-122"/>
                <a:cs typeface="Libre Baskerville" pitchFamily="34" charset="-120"/>
              </a:rPr>
              <a:t>65%</a:t>
            </a:r>
            <a:endParaRPr lang="en-US" sz="4750" dirty="0"/>
          </a:p>
        </p:txBody>
      </p:sp>
      <p:sp>
        <p:nvSpPr>
          <p:cNvPr id="8" name="Text 5"/>
          <p:cNvSpPr/>
          <p:nvPr/>
        </p:nvSpPr>
        <p:spPr>
          <a:xfrm>
            <a:off x="5461040" y="2878336"/>
            <a:ext cx="2289929" cy="286107"/>
          </a:xfrm>
          <a:prstGeom prst="rect">
            <a:avLst/>
          </a:prstGeom>
          <a:noFill/>
          <a:ln/>
        </p:spPr>
        <p:txBody>
          <a:bodyPr wrap="none" lIns="0" tIns="0" rIns="0" bIns="0" rtlCol="0" anchor="t"/>
          <a:lstStyle/>
          <a:p>
            <a:pPr marL="0" indent="0" algn="ctr">
              <a:lnSpc>
                <a:spcPts val="2250"/>
              </a:lnSpc>
              <a:buNone/>
            </a:pPr>
            <a:r>
              <a:rPr lang="en-US" sz="1800" dirty="0">
                <a:solidFill>
                  <a:srgbClr val="49495A"/>
                </a:solidFill>
                <a:latin typeface="Libre Baskerville" pitchFamily="34" charset="0"/>
                <a:ea typeface="Libre Baskerville" pitchFamily="34" charset="-122"/>
                <a:cs typeface="Libre Baskerville" pitchFamily="34" charset="-120"/>
              </a:rPr>
              <a:t>Adaptabilidad</a:t>
            </a:r>
            <a:endParaRPr lang="en-US" sz="1800" dirty="0"/>
          </a:p>
        </p:txBody>
      </p:sp>
      <p:sp>
        <p:nvSpPr>
          <p:cNvPr id="9" name="Text 6"/>
          <p:cNvSpPr/>
          <p:nvPr/>
        </p:nvSpPr>
        <p:spPr>
          <a:xfrm>
            <a:off x="4709279" y="3274338"/>
            <a:ext cx="3793569" cy="586264"/>
          </a:xfrm>
          <a:prstGeom prst="rect">
            <a:avLst/>
          </a:prstGeom>
          <a:noFill/>
          <a:ln/>
        </p:spPr>
        <p:txBody>
          <a:bodyPr wrap="square" lIns="0" tIns="0" rIns="0" bIns="0" rtlCol="0" anchor="t"/>
          <a:lstStyle/>
          <a:p>
            <a:pPr marL="0" indent="0" algn="ctr">
              <a:lnSpc>
                <a:spcPts val="2300"/>
              </a:lnSpc>
              <a:buNone/>
            </a:pPr>
            <a:r>
              <a:rPr lang="en-US" sz="1400" dirty="0">
                <a:solidFill>
                  <a:srgbClr val="49495A"/>
                </a:solidFill>
                <a:latin typeface="Open Sans" pitchFamily="34" charset="0"/>
                <a:ea typeface="Open Sans" pitchFamily="34" charset="-122"/>
                <a:cs typeface="Open Sans" pitchFamily="34" charset="-120"/>
              </a:rPr>
              <a:t>De las startups exitosas pivotaron su modelo de negocio al menos una vez</a:t>
            </a:r>
            <a:endParaRPr lang="en-US" sz="1400" dirty="0"/>
          </a:p>
        </p:txBody>
      </p:sp>
      <p:sp>
        <p:nvSpPr>
          <p:cNvPr id="10" name="Text 7"/>
          <p:cNvSpPr/>
          <p:nvPr/>
        </p:nvSpPr>
        <p:spPr>
          <a:xfrm>
            <a:off x="2675215" y="4501634"/>
            <a:ext cx="3793450" cy="604480"/>
          </a:xfrm>
          <a:prstGeom prst="rect">
            <a:avLst/>
          </a:prstGeom>
          <a:noFill/>
          <a:ln/>
        </p:spPr>
        <p:txBody>
          <a:bodyPr wrap="none" lIns="0" tIns="0" rIns="0" bIns="0" rtlCol="0" anchor="t"/>
          <a:lstStyle/>
          <a:p>
            <a:pPr marL="0" indent="0" algn="ctr">
              <a:lnSpc>
                <a:spcPts val="4750"/>
              </a:lnSpc>
              <a:buNone/>
            </a:pPr>
            <a:r>
              <a:rPr lang="en-US" sz="4750" dirty="0">
                <a:solidFill>
                  <a:srgbClr val="49495A"/>
                </a:solidFill>
                <a:latin typeface="Libre Baskerville" pitchFamily="34" charset="0"/>
                <a:ea typeface="Libre Baskerville" pitchFamily="34" charset="-122"/>
                <a:cs typeface="Libre Baskerville" pitchFamily="34" charset="-120"/>
              </a:rPr>
              <a:t>92%</a:t>
            </a:r>
            <a:endParaRPr lang="en-US" sz="4750" dirty="0"/>
          </a:p>
        </p:txBody>
      </p:sp>
      <p:sp>
        <p:nvSpPr>
          <p:cNvPr id="11" name="Text 8"/>
          <p:cNvSpPr/>
          <p:nvPr/>
        </p:nvSpPr>
        <p:spPr>
          <a:xfrm>
            <a:off x="3426976" y="5334953"/>
            <a:ext cx="2289929" cy="286107"/>
          </a:xfrm>
          <a:prstGeom prst="rect">
            <a:avLst/>
          </a:prstGeom>
          <a:noFill/>
          <a:ln/>
        </p:spPr>
        <p:txBody>
          <a:bodyPr wrap="none" lIns="0" tIns="0" rIns="0" bIns="0" rtlCol="0" anchor="t"/>
          <a:lstStyle/>
          <a:p>
            <a:pPr marL="0" indent="0" algn="ctr">
              <a:lnSpc>
                <a:spcPts val="2250"/>
              </a:lnSpc>
              <a:buNone/>
            </a:pPr>
            <a:r>
              <a:rPr lang="en-US" sz="1800" dirty="0">
                <a:solidFill>
                  <a:srgbClr val="49495A"/>
                </a:solidFill>
                <a:latin typeface="Libre Baskerville" pitchFamily="34" charset="0"/>
                <a:ea typeface="Libre Baskerville" pitchFamily="34" charset="-122"/>
                <a:cs typeface="Libre Baskerville" pitchFamily="34" charset="-120"/>
              </a:rPr>
              <a:t>Networking</a:t>
            </a:r>
            <a:endParaRPr lang="en-US" sz="1800" dirty="0"/>
          </a:p>
        </p:txBody>
      </p:sp>
      <p:sp>
        <p:nvSpPr>
          <p:cNvPr id="12" name="Text 9"/>
          <p:cNvSpPr/>
          <p:nvPr/>
        </p:nvSpPr>
        <p:spPr>
          <a:xfrm>
            <a:off x="2675215" y="5730954"/>
            <a:ext cx="3793450" cy="586264"/>
          </a:xfrm>
          <a:prstGeom prst="rect">
            <a:avLst/>
          </a:prstGeom>
          <a:noFill/>
          <a:ln/>
        </p:spPr>
        <p:txBody>
          <a:bodyPr wrap="square" lIns="0" tIns="0" rIns="0" bIns="0" rtlCol="0" anchor="t"/>
          <a:lstStyle/>
          <a:p>
            <a:pPr marL="0" indent="0" algn="ctr">
              <a:lnSpc>
                <a:spcPts val="2300"/>
              </a:lnSpc>
              <a:buNone/>
            </a:pPr>
            <a:r>
              <a:rPr lang="en-US" sz="1400" dirty="0">
                <a:solidFill>
                  <a:srgbClr val="49495A"/>
                </a:solidFill>
                <a:latin typeface="Open Sans" pitchFamily="34" charset="0"/>
                <a:ea typeface="Open Sans" pitchFamily="34" charset="-122"/>
                <a:cs typeface="Open Sans" pitchFamily="34" charset="-120"/>
              </a:rPr>
              <a:t>Consideran las conexiones profesionales como factor clave de su éxito</a:t>
            </a:r>
            <a:endParaRPr lang="en-US" sz="1400" dirty="0"/>
          </a:p>
        </p:txBody>
      </p:sp>
      <p:sp>
        <p:nvSpPr>
          <p:cNvPr id="13" name="Text 10"/>
          <p:cNvSpPr/>
          <p:nvPr/>
        </p:nvSpPr>
        <p:spPr>
          <a:xfrm>
            <a:off x="641152" y="6523196"/>
            <a:ext cx="7861697" cy="1172528"/>
          </a:xfrm>
          <a:prstGeom prst="rect">
            <a:avLst/>
          </a:prstGeom>
          <a:noFill/>
          <a:ln/>
        </p:spPr>
        <p:txBody>
          <a:bodyPr wrap="square" lIns="0" tIns="0" rIns="0" bIns="0" rtlCol="0" anchor="t"/>
          <a:lstStyle/>
          <a:p>
            <a:pPr marL="0" indent="0" algn="l">
              <a:lnSpc>
                <a:spcPts val="2300"/>
              </a:lnSpc>
              <a:buNone/>
            </a:pPr>
            <a:r>
              <a:rPr lang="en-US" sz="1400" dirty="0">
                <a:solidFill>
                  <a:srgbClr val="49495A"/>
                </a:solidFill>
                <a:latin typeface="Open Sans" pitchFamily="34" charset="0"/>
                <a:ea typeface="Open Sans" pitchFamily="34" charset="-122"/>
                <a:cs typeface="Open Sans" pitchFamily="34" charset="-120"/>
              </a:rPr>
              <a:t>El éxito en el emprendimiento rara vez llega de inmediato. Los emprendedores que triunfan suelen compartir características como la perseverancia ante los obstáculos, la capacidad de adaptarse a circunstancias cambiantes y la habilidad para construir y mantener relaciones profesionales valiosas que les abren puertas y oportunidades.</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756642" y="697111"/>
            <a:ext cx="7176373" cy="675680"/>
          </a:xfrm>
          <a:prstGeom prst="rect">
            <a:avLst/>
          </a:prstGeom>
          <a:noFill/>
          <a:ln/>
        </p:spPr>
        <p:txBody>
          <a:bodyPr wrap="none" lIns="0" tIns="0" rIns="0" bIns="0" rtlCol="0" anchor="t"/>
          <a:lstStyle/>
          <a:p>
            <a:pPr marL="0" indent="0" algn="l">
              <a:lnSpc>
                <a:spcPts val="5300"/>
              </a:lnSpc>
              <a:buNone/>
            </a:pPr>
            <a:r>
              <a:rPr lang="en-US" sz="4250" dirty="0">
                <a:solidFill>
                  <a:srgbClr val="403CCF"/>
                </a:solidFill>
                <a:latin typeface="Libre Baskerville" pitchFamily="34" charset="0"/>
                <a:ea typeface="Libre Baskerville" pitchFamily="34" charset="-122"/>
                <a:cs typeface="Libre Baskerville" pitchFamily="34" charset="-120"/>
              </a:rPr>
              <a:t>Ecosistema Emprendedor</a:t>
            </a:r>
            <a:endParaRPr lang="en-US" sz="4250" dirty="0"/>
          </a:p>
        </p:txBody>
      </p:sp>
      <p:pic>
        <p:nvPicPr>
          <p:cNvPr id="3" name="Image 0" descr="preencoded.png"/>
          <p:cNvPicPr>
            <a:picLocks noChangeAspect="1"/>
          </p:cNvPicPr>
          <p:nvPr/>
        </p:nvPicPr>
        <p:blipFill>
          <a:blip r:embed="rId3"/>
          <a:stretch>
            <a:fillRect/>
          </a:stretch>
        </p:blipFill>
        <p:spPr>
          <a:xfrm>
            <a:off x="756642" y="1805107"/>
            <a:ext cx="4156234" cy="2568654"/>
          </a:xfrm>
          <a:prstGeom prst="rect">
            <a:avLst/>
          </a:prstGeom>
        </p:spPr>
      </p:pic>
      <p:sp>
        <p:nvSpPr>
          <p:cNvPr id="4" name="Text 1"/>
          <p:cNvSpPr/>
          <p:nvPr/>
        </p:nvSpPr>
        <p:spPr>
          <a:xfrm>
            <a:off x="756642" y="4643914"/>
            <a:ext cx="3796546" cy="337780"/>
          </a:xfrm>
          <a:prstGeom prst="rect">
            <a:avLst/>
          </a:prstGeom>
          <a:noFill/>
          <a:ln/>
        </p:spPr>
        <p:txBody>
          <a:bodyPr wrap="none" lIns="0" tIns="0" rIns="0" bIns="0" rtlCol="0" anchor="t"/>
          <a:lstStyle/>
          <a:p>
            <a:pPr marL="0" indent="0" algn="l">
              <a:lnSpc>
                <a:spcPts val="2650"/>
              </a:lnSpc>
              <a:buNone/>
            </a:pPr>
            <a:r>
              <a:rPr lang="en-US" sz="2100" dirty="0">
                <a:solidFill>
                  <a:srgbClr val="49495A"/>
                </a:solidFill>
                <a:latin typeface="Libre Baskerville" pitchFamily="34" charset="0"/>
                <a:ea typeface="Libre Baskerville" pitchFamily="34" charset="-122"/>
                <a:cs typeface="Libre Baskerville" pitchFamily="34" charset="-120"/>
              </a:rPr>
              <a:t>Incubadoras y Aceleradoras</a:t>
            </a:r>
            <a:endParaRPr lang="en-US" sz="2100" dirty="0"/>
          </a:p>
        </p:txBody>
      </p:sp>
      <p:sp>
        <p:nvSpPr>
          <p:cNvPr id="5" name="Text 2"/>
          <p:cNvSpPr/>
          <p:nvPr/>
        </p:nvSpPr>
        <p:spPr>
          <a:xfrm>
            <a:off x="756642" y="5111353"/>
            <a:ext cx="4156234" cy="2421136"/>
          </a:xfrm>
          <a:prstGeom prst="rect">
            <a:avLst/>
          </a:prstGeom>
          <a:noFill/>
          <a:ln/>
        </p:spPr>
        <p:txBody>
          <a:bodyPr wrap="square" lIns="0" tIns="0" rIns="0" bIns="0" rtlCol="0" anchor="t"/>
          <a:lstStyle/>
          <a:p>
            <a:pPr marL="0" indent="0" algn="l">
              <a:lnSpc>
                <a:spcPts val="2700"/>
              </a:lnSpc>
              <a:buNone/>
            </a:pPr>
            <a:r>
              <a:rPr lang="en-US" sz="1700" dirty="0">
                <a:solidFill>
                  <a:srgbClr val="49495A"/>
                </a:solidFill>
                <a:latin typeface="Open Sans" pitchFamily="34" charset="0"/>
                <a:ea typeface="Open Sans" pitchFamily="34" charset="-122"/>
                <a:cs typeface="Open Sans" pitchFamily="34" charset="-120"/>
              </a:rPr>
              <a:t>Espacios diseñados para apoyar a emprendedores en las primeras etapas, ofreciendo recursos, mentoría y, en ocasiones, financiación inicial. Funcionan como "hoteles para startups" donde los proyectos pueden crecer protegidos hasta estar listos para el mercado.</a:t>
            </a:r>
            <a:endParaRPr lang="en-US" sz="1700" dirty="0"/>
          </a:p>
        </p:txBody>
      </p:sp>
      <p:pic>
        <p:nvPicPr>
          <p:cNvPr id="6" name="Image 1" descr="preencoded.png"/>
          <p:cNvPicPr>
            <a:picLocks noChangeAspect="1"/>
          </p:cNvPicPr>
          <p:nvPr/>
        </p:nvPicPr>
        <p:blipFill>
          <a:blip r:embed="rId4"/>
          <a:stretch>
            <a:fillRect/>
          </a:stretch>
        </p:blipFill>
        <p:spPr>
          <a:xfrm>
            <a:off x="5237083" y="1805107"/>
            <a:ext cx="4156234" cy="2568654"/>
          </a:xfrm>
          <a:prstGeom prst="rect">
            <a:avLst/>
          </a:prstGeom>
        </p:spPr>
      </p:pic>
      <p:sp>
        <p:nvSpPr>
          <p:cNvPr id="7" name="Text 3"/>
          <p:cNvSpPr/>
          <p:nvPr/>
        </p:nvSpPr>
        <p:spPr>
          <a:xfrm>
            <a:off x="5237083" y="4643914"/>
            <a:ext cx="2702600" cy="337780"/>
          </a:xfrm>
          <a:prstGeom prst="rect">
            <a:avLst/>
          </a:prstGeom>
          <a:noFill/>
          <a:ln/>
        </p:spPr>
        <p:txBody>
          <a:bodyPr wrap="none" lIns="0" tIns="0" rIns="0" bIns="0" rtlCol="0" anchor="t"/>
          <a:lstStyle/>
          <a:p>
            <a:pPr marL="0" indent="0" algn="l">
              <a:lnSpc>
                <a:spcPts val="2650"/>
              </a:lnSpc>
              <a:buNone/>
            </a:pPr>
            <a:r>
              <a:rPr lang="en-US" sz="2100" dirty="0">
                <a:solidFill>
                  <a:srgbClr val="49495A"/>
                </a:solidFill>
                <a:latin typeface="Libre Baskerville" pitchFamily="34" charset="0"/>
                <a:ea typeface="Libre Baskerville" pitchFamily="34" charset="-122"/>
                <a:cs typeface="Libre Baskerville" pitchFamily="34" charset="-120"/>
              </a:rPr>
              <a:t>Redes de Contactos</a:t>
            </a:r>
            <a:endParaRPr lang="en-US" sz="2100" dirty="0"/>
          </a:p>
        </p:txBody>
      </p:sp>
      <p:sp>
        <p:nvSpPr>
          <p:cNvPr id="8" name="Text 4"/>
          <p:cNvSpPr/>
          <p:nvPr/>
        </p:nvSpPr>
        <p:spPr>
          <a:xfrm>
            <a:off x="5237083" y="5111353"/>
            <a:ext cx="4156234" cy="2421136"/>
          </a:xfrm>
          <a:prstGeom prst="rect">
            <a:avLst/>
          </a:prstGeom>
          <a:noFill/>
          <a:ln/>
        </p:spPr>
        <p:txBody>
          <a:bodyPr wrap="square" lIns="0" tIns="0" rIns="0" bIns="0" rtlCol="0" anchor="t"/>
          <a:lstStyle/>
          <a:p>
            <a:pPr marL="0" indent="0" algn="l">
              <a:lnSpc>
                <a:spcPts val="2700"/>
              </a:lnSpc>
              <a:buNone/>
            </a:pPr>
            <a:r>
              <a:rPr lang="en-US" sz="1700" dirty="0">
                <a:solidFill>
                  <a:srgbClr val="49495A"/>
                </a:solidFill>
                <a:latin typeface="Open Sans" pitchFamily="34" charset="0"/>
                <a:ea typeface="Open Sans" pitchFamily="34" charset="-122"/>
                <a:cs typeface="Open Sans" pitchFamily="34" charset="-120"/>
              </a:rPr>
              <a:t>Comunidades y eventos que facilitan la conexión entre emprendedores, inversores, mentores y otros actores del ecosistema. Estas redes son fundamentales para acceder a oportunidades, conocimiento y posibles colaboraciones.</a:t>
            </a:r>
            <a:endParaRPr lang="en-US" sz="1700" dirty="0"/>
          </a:p>
        </p:txBody>
      </p:sp>
      <p:pic>
        <p:nvPicPr>
          <p:cNvPr id="9" name="Image 2" descr="preencoded.png"/>
          <p:cNvPicPr>
            <a:picLocks noChangeAspect="1"/>
          </p:cNvPicPr>
          <p:nvPr/>
        </p:nvPicPr>
        <p:blipFill>
          <a:blip r:embed="rId5"/>
          <a:stretch>
            <a:fillRect/>
          </a:stretch>
        </p:blipFill>
        <p:spPr>
          <a:xfrm>
            <a:off x="9717524" y="1805107"/>
            <a:ext cx="4156234" cy="2568654"/>
          </a:xfrm>
          <a:prstGeom prst="rect">
            <a:avLst/>
          </a:prstGeom>
        </p:spPr>
      </p:pic>
      <p:sp>
        <p:nvSpPr>
          <p:cNvPr id="10" name="Text 5"/>
          <p:cNvSpPr/>
          <p:nvPr/>
        </p:nvSpPr>
        <p:spPr>
          <a:xfrm>
            <a:off x="9717524" y="4643914"/>
            <a:ext cx="2702600" cy="337780"/>
          </a:xfrm>
          <a:prstGeom prst="rect">
            <a:avLst/>
          </a:prstGeom>
          <a:noFill/>
          <a:ln/>
        </p:spPr>
        <p:txBody>
          <a:bodyPr wrap="none" lIns="0" tIns="0" rIns="0" bIns="0" rtlCol="0" anchor="t"/>
          <a:lstStyle/>
          <a:p>
            <a:pPr marL="0" indent="0" algn="l">
              <a:lnSpc>
                <a:spcPts val="2650"/>
              </a:lnSpc>
              <a:buNone/>
            </a:pPr>
            <a:r>
              <a:rPr lang="en-US" sz="2100" dirty="0">
                <a:solidFill>
                  <a:srgbClr val="49495A"/>
                </a:solidFill>
                <a:latin typeface="Libre Baskerville" pitchFamily="34" charset="0"/>
                <a:ea typeface="Libre Baskerville" pitchFamily="34" charset="-122"/>
                <a:cs typeface="Libre Baskerville" pitchFamily="34" charset="-120"/>
              </a:rPr>
              <a:t>Inversores</a:t>
            </a:r>
            <a:endParaRPr lang="en-US" sz="2100" dirty="0"/>
          </a:p>
        </p:txBody>
      </p:sp>
      <p:sp>
        <p:nvSpPr>
          <p:cNvPr id="11" name="Text 6"/>
          <p:cNvSpPr/>
          <p:nvPr/>
        </p:nvSpPr>
        <p:spPr>
          <a:xfrm>
            <a:off x="9717524" y="5111353"/>
            <a:ext cx="4156234" cy="2075259"/>
          </a:xfrm>
          <a:prstGeom prst="rect">
            <a:avLst/>
          </a:prstGeom>
          <a:noFill/>
          <a:ln/>
        </p:spPr>
        <p:txBody>
          <a:bodyPr wrap="square" lIns="0" tIns="0" rIns="0" bIns="0" rtlCol="0" anchor="t"/>
          <a:lstStyle/>
          <a:p>
            <a:pPr marL="0" indent="0" algn="l">
              <a:lnSpc>
                <a:spcPts val="2700"/>
              </a:lnSpc>
              <a:buNone/>
            </a:pPr>
            <a:r>
              <a:rPr lang="en-US" sz="1700" dirty="0">
                <a:solidFill>
                  <a:srgbClr val="49495A"/>
                </a:solidFill>
                <a:latin typeface="Open Sans" pitchFamily="34" charset="0"/>
                <a:ea typeface="Open Sans" pitchFamily="34" charset="-122"/>
                <a:cs typeface="Open Sans" pitchFamily="34" charset="-120"/>
              </a:rPr>
              <a:t>Desde business angels (inversores individuales) hasta fondos de capital riesgo que aportan financiación a cambio de participación en el proyecto. Su papel va más allá del dinero, aportando también contactos y experiencia.</a:t>
            </a:r>
            <a:endParaRPr lang="en-US" sz="17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644366" y="881420"/>
            <a:ext cx="7153513" cy="575310"/>
          </a:xfrm>
          <a:prstGeom prst="rect">
            <a:avLst/>
          </a:prstGeom>
          <a:noFill/>
          <a:ln/>
        </p:spPr>
        <p:txBody>
          <a:bodyPr wrap="none" lIns="0" tIns="0" rIns="0" bIns="0" rtlCol="0" anchor="t"/>
          <a:lstStyle/>
          <a:p>
            <a:pPr marL="0" indent="0" algn="l">
              <a:lnSpc>
                <a:spcPts val="4500"/>
              </a:lnSpc>
              <a:buNone/>
            </a:pPr>
            <a:r>
              <a:rPr lang="en-US" sz="3600" dirty="0">
                <a:solidFill>
                  <a:srgbClr val="403CCF"/>
                </a:solidFill>
                <a:latin typeface="Libre Baskerville" pitchFamily="34" charset="0"/>
                <a:ea typeface="Libre Baskerville" pitchFamily="34" charset="-122"/>
                <a:cs typeface="Libre Baskerville" pitchFamily="34" charset="-120"/>
              </a:rPr>
              <a:t>Etapas del Viaje Emprendedor</a:t>
            </a:r>
            <a:endParaRPr lang="en-US" sz="3600" dirty="0"/>
          </a:p>
        </p:txBody>
      </p:sp>
      <p:pic>
        <p:nvPicPr>
          <p:cNvPr id="3" name="Image 0" descr="preencoded.png"/>
          <p:cNvPicPr>
            <a:picLocks noChangeAspect="1"/>
          </p:cNvPicPr>
          <p:nvPr/>
        </p:nvPicPr>
        <p:blipFill>
          <a:blip r:embed="rId3"/>
          <a:stretch>
            <a:fillRect/>
          </a:stretch>
        </p:blipFill>
        <p:spPr>
          <a:xfrm>
            <a:off x="644366" y="1824871"/>
            <a:ext cx="920472" cy="1104662"/>
          </a:xfrm>
          <a:prstGeom prst="rect">
            <a:avLst/>
          </a:prstGeom>
        </p:spPr>
      </p:pic>
      <p:sp>
        <p:nvSpPr>
          <p:cNvPr id="4" name="Text 1"/>
          <p:cNvSpPr/>
          <p:nvPr/>
        </p:nvSpPr>
        <p:spPr>
          <a:xfrm>
            <a:off x="1840944" y="2008942"/>
            <a:ext cx="2301359" cy="287655"/>
          </a:xfrm>
          <a:prstGeom prst="rect">
            <a:avLst/>
          </a:prstGeom>
          <a:noFill/>
          <a:ln/>
        </p:spPr>
        <p:txBody>
          <a:bodyPr wrap="none" lIns="0" tIns="0" rIns="0" bIns="0" rtlCol="0" anchor="t"/>
          <a:lstStyle/>
          <a:p>
            <a:pPr marL="0" indent="0" algn="l">
              <a:lnSpc>
                <a:spcPts val="2250"/>
              </a:lnSpc>
              <a:buNone/>
            </a:pPr>
            <a:r>
              <a:rPr lang="en-US" sz="1800" dirty="0">
                <a:solidFill>
                  <a:srgbClr val="49495A"/>
                </a:solidFill>
                <a:latin typeface="Libre Baskerville" pitchFamily="34" charset="0"/>
                <a:ea typeface="Libre Baskerville" pitchFamily="34" charset="-122"/>
                <a:cs typeface="Libre Baskerville" pitchFamily="34" charset="-120"/>
              </a:rPr>
              <a:t>Ideación</a:t>
            </a:r>
            <a:endParaRPr lang="en-US" sz="1800" dirty="0"/>
          </a:p>
        </p:txBody>
      </p:sp>
      <p:sp>
        <p:nvSpPr>
          <p:cNvPr id="5" name="Text 2"/>
          <p:cNvSpPr/>
          <p:nvPr/>
        </p:nvSpPr>
        <p:spPr>
          <a:xfrm>
            <a:off x="1840944" y="2406968"/>
            <a:ext cx="12145089" cy="294442"/>
          </a:xfrm>
          <a:prstGeom prst="rect">
            <a:avLst/>
          </a:prstGeom>
          <a:noFill/>
          <a:ln/>
        </p:spPr>
        <p:txBody>
          <a:bodyPr wrap="none" lIns="0" tIns="0" rIns="0" bIns="0" rtlCol="0" anchor="t"/>
          <a:lstStyle/>
          <a:p>
            <a:pPr marL="0" indent="0" algn="l">
              <a:lnSpc>
                <a:spcPts val="2300"/>
              </a:lnSpc>
              <a:buNone/>
            </a:pPr>
            <a:r>
              <a:rPr lang="en-US" sz="1400" dirty="0">
                <a:solidFill>
                  <a:srgbClr val="49495A"/>
                </a:solidFill>
                <a:latin typeface="Open Sans" pitchFamily="34" charset="0"/>
                <a:ea typeface="Open Sans" pitchFamily="34" charset="-122"/>
                <a:cs typeface="Open Sans" pitchFamily="34" charset="-120"/>
              </a:rPr>
              <a:t>Identificación de oportunidades y generación de ideas innovadoras. En esta fase se conceptualiza el proyecto y se evalúa su viabilidad inicial.</a:t>
            </a:r>
            <a:endParaRPr lang="en-US" sz="1400" dirty="0"/>
          </a:p>
        </p:txBody>
      </p:sp>
      <p:pic>
        <p:nvPicPr>
          <p:cNvPr id="6" name="Image 1" descr="preencoded.png"/>
          <p:cNvPicPr>
            <a:picLocks noChangeAspect="1"/>
          </p:cNvPicPr>
          <p:nvPr/>
        </p:nvPicPr>
        <p:blipFill>
          <a:blip r:embed="rId4"/>
          <a:stretch>
            <a:fillRect/>
          </a:stretch>
        </p:blipFill>
        <p:spPr>
          <a:xfrm>
            <a:off x="644366" y="2929533"/>
            <a:ext cx="920472" cy="1104662"/>
          </a:xfrm>
          <a:prstGeom prst="rect">
            <a:avLst/>
          </a:prstGeom>
        </p:spPr>
      </p:pic>
      <p:sp>
        <p:nvSpPr>
          <p:cNvPr id="7" name="Text 3"/>
          <p:cNvSpPr/>
          <p:nvPr/>
        </p:nvSpPr>
        <p:spPr>
          <a:xfrm>
            <a:off x="1840944" y="3113603"/>
            <a:ext cx="2301359" cy="287655"/>
          </a:xfrm>
          <a:prstGeom prst="rect">
            <a:avLst/>
          </a:prstGeom>
          <a:noFill/>
          <a:ln/>
        </p:spPr>
        <p:txBody>
          <a:bodyPr wrap="none" lIns="0" tIns="0" rIns="0" bIns="0" rtlCol="0" anchor="t"/>
          <a:lstStyle/>
          <a:p>
            <a:pPr marL="0" indent="0" algn="l">
              <a:lnSpc>
                <a:spcPts val="2250"/>
              </a:lnSpc>
              <a:buNone/>
            </a:pPr>
            <a:r>
              <a:rPr lang="en-US" sz="1800" dirty="0">
                <a:solidFill>
                  <a:srgbClr val="49495A"/>
                </a:solidFill>
                <a:latin typeface="Libre Baskerville" pitchFamily="34" charset="0"/>
                <a:ea typeface="Libre Baskerville" pitchFamily="34" charset="-122"/>
                <a:cs typeface="Libre Baskerville" pitchFamily="34" charset="-120"/>
              </a:rPr>
              <a:t>Validación</a:t>
            </a:r>
            <a:endParaRPr lang="en-US" sz="1800" dirty="0"/>
          </a:p>
        </p:txBody>
      </p:sp>
      <p:sp>
        <p:nvSpPr>
          <p:cNvPr id="8" name="Text 4"/>
          <p:cNvSpPr/>
          <p:nvPr/>
        </p:nvSpPr>
        <p:spPr>
          <a:xfrm>
            <a:off x="1840944" y="3511629"/>
            <a:ext cx="12145089" cy="294442"/>
          </a:xfrm>
          <a:prstGeom prst="rect">
            <a:avLst/>
          </a:prstGeom>
          <a:noFill/>
          <a:ln/>
        </p:spPr>
        <p:txBody>
          <a:bodyPr wrap="none" lIns="0" tIns="0" rIns="0" bIns="0" rtlCol="0" anchor="t"/>
          <a:lstStyle/>
          <a:p>
            <a:pPr marL="0" indent="0" algn="l">
              <a:lnSpc>
                <a:spcPts val="2300"/>
              </a:lnSpc>
              <a:buNone/>
            </a:pPr>
            <a:r>
              <a:rPr lang="en-US" sz="1400" dirty="0">
                <a:solidFill>
                  <a:srgbClr val="49495A"/>
                </a:solidFill>
                <a:latin typeface="Open Sans" pitchFamily="34" charset="0"/>
                <a:ea typeface="Open Sans" pitchFamily="34" charset="-122"/>
                <a:cs typeface="Open Sans" pitchFamily="34" charset="-120"/>
              </a:rPr>
              <a:t>Comprobación de que existe un mercado real para la idea. Se realizan pruebas con prototipos y se recoge feedback de potenciales clientes.</a:t>
            </a:r>
            <a:endParaRPr lang="en-US" sz="1400" dirty="0"/>
          </a:p>
        </p:txBody>
      </p:sp>
      <p:pic>
        <p:nvPicPr>
          <p:cNvPr id="9" name="Image 2" descr="preencoded.png"/>
          <p:cNvPicPr>
            <a:picLocks noChangeAspect="1"/>
          </p:cNvPicPr>
          <p:nvPr/>
        </p:nvPicPr>
        <p:blipFill>
          <a:blip r:embed="rId5"/>
          <a:stretch>
            <a:fillRect/>
          </a:stretch>
        </p:blipFill>
        <p:spPr>
          <a:xfrm>
            <a:off x="644366" y="4034195"/>
            <a:ext cx="920472" cy="1104662"/>
          </a:xfrm>
          <a:prstGeom prst="rect">
            <a:avLst/>
          </a:prstGeom>
        </p:spPr>
      </p:pic>
      <p:sp>
        <p:nvSpPr>
          <p:cNvPr id="10" name="Text 5"/>
          <p:cNvSpPr/>
          <p:nvPr/>
        </p:nvSpPr>
        <p:spPr>
          <a:xfrm>
            <a:off x="1840944" y="4218265"/>
            <a:ext cx="2301359" cy="287655"/>
          </a:xfrm>
          <a:prstGeom prst="rect">
            <a:avLst/>
          </a:prstGeom>
          <a:noFill/>
          <a:ln/>
        </p:spPr>
        <p:txBody>
          <a:bodyPr wrap="none" lIns="0" tIns="0" rIns="0" bIns="0" rtlCol="0" anchor="t"/>
          <a:lstStyle/>
          <a:p>
            <a:pPr marL="0" indent="0" algn="l">
              <a:lnSpc>
                <a:spcPts val="2250"/>
              </a:lnSpc>
              <a:buNone/>
            </a:pPr>
            <a:r>
              <a:rPr lang="en-US" sz="1800" dirty="0">
                <a:solidFill>
                  <a:srgbClr val="49495A"/>
                </a:solidFill>
                <a:latin typeface="Libre Baskerville" pitchFamily="34" charset="0"/>
                <a:ea typeface="Libre Baskerville" pitchFamily="34" charset="-122"/>
                <a:cs typeface="Libre Baskerville" pitchFamily="34" charset="-120"/>
              </a:rPr>
              <a:t>Lanzamiento</a:t>
            </a:r>
            <a:endParaRPr lang="en-US" sz="1800" dirty="0"/>
          </a:p>
        </p:txBody>
      </p:sp>
      <p:sp>
        <p:nvSpPr>
          <p:cNvPr id="11" name="Text 6"/>
          <p:cNvSpPr/>
          <p:nvPr/>
        </p:nvSpPr>
        <p:spPr>
          <a:xfrm>
            <a:off x="1840944" y="4616291"/>
            <a:ext cx="12145089" cy="294442"/>
          </a:xfrm>
          <a:prstGeom prst="rect">
            <a:avLst/>
          </a:prstGeom>
          <a:noFill/>
          <a:ln/>
        </p:spPr>
        <p:txBody>
          <a:bodyPr wrap="none" lIns="0" tIns="0" rIns="0" bIns="0" rtlCol="0" anchor="t"/>
          <a:lstStyle/>
          <a:p>
            <a:pPr marL="0" indent="0" algn="l">
              <a:lnSpc>
                <a:spcPts val="2300"/>
              </a:lnSpc>
              <a:buNone/>
            </a:pPr>
            <a:r>
              <a:rPr lang="en-US" sz="1400" dirty="0">
                <a:solidFill>
                  <a:srgbClr val="49495A"/>
                </a:solidFill>
                <a:latin typeface="Open Sans" pitchFamily="34" charset="0"/>
                <a:ea typeface="Open Sans" pitchFamily="34" charset="-122"/>
                <a:cs typeface="Open Sans" pitchFamily="34" charset="-120"/>
              </a:rPr>
              <a:t>Puesta en marcha oficial del emprendimiento. El producto o servicio sale al mercado y comienza a generar sus primeras ventas o impactos.</a:t>
            </a:r>
            <a:endParaRPr lang="en-US" sz="1400" dirty="0"/>
          </a:p>
        </p:txBody>
      </p:sp>
      <p:pic>
        <p:nvPicPr>
          <p:cNvPr id="12" name="Image 3" descr="preencoded.png"/>
          <p:cNvPicPr>
            <a:picLocks noChangeAspect="1"/>
          </p:cNvPicPr>
          <p:nvPr/>
        </p:nvPicPr>
        <p:blipFill>
          <a:blip r:embed="rId6"/>
          <a:stretch>
            <a:fillRect/>
          </a:stretch>
        </p:blipFill>
        <p:spPr>
          <a:xfrm>
            <a:off x="644366" y="5138857"/>
            <a:ext cx="920472" cy="1104662"/>
          </a:xfrm>
          <a:prstGeom prst="rect">
            <a:avLst/>
          </a:prstGeom>
        </p:spPr>
      </p:pic>
      <p:sp>
        <p:nvSpPr>
          <p:cNvPr id="13" name="Text 7"/>
          <p:cNvSpPr/>
          <p:nvPr/>
        </p:nvSpPr>
        <p:spPr>
          <a:xfrm>
            <a:off x="1840944" y="5322927"/>
            <a:ext cx="2301359" cy="287655"/>
          </a:xfrm>
          <a:prstGeom prst="rect">
            <a:avLst/>
          </a:prstGeom>
          <a:noFill/>
          <a:ln/>
        </p:spPr>
        <p:txBody>
          <a:bodyPr wrap="none" lIns="0" tIns="0" rIns="0" bIns="0" rtlCol="0" anchor="t"/>
          <a:lstStyle/>
          <a:p>
            <a:pPr marL="0" indent="0" algn="l">
              <a:lnSpc>
                <a:spcPts val="2250"/>
              </a:lnSpc>
              <a:buNone/>
            </a:pPr>
            <a:r>
              <a:rPr lang="en-US" sz="1800" dirty="0">
                <a:solidFill>
                  <a:srgbClr val="49495A"/>
                </a:solidFill>
                <a:latin typeface="Libre Baskerville" pitchFamily="34" charset="0"/>
                <a:ea typeface="Libre Baskerville" pitchFamily="34" charset="-122"/>
                <a:cs typeface="Libre Baskerville" pitchFamily="34" charset="-120"/>
              </a:rPr>
              <a:t>Crecimiento</a:t>
            </a:r>
            <a:endParaRPr lang="en-US" sz="1800" dirty="0"/>
          </a:p>
        </p:txBody>
      </p:sp>
      <p:sp>
        <p:nvSpPr>
          <p:cNvPr id="14" name="Text 8"/>
          <p:cNvSpPr/>
          <p:nvPr/>
        </p:nvSpPr>
        <p:spPr>
          <a:xfrm>
            <a:off x="1840944" y="5720953"/>
            <a:ext cx="12145089" cy="294442"/>
          </a:xfrm>
          <a:prstGeom prst="rect">
            <a:avLst/>
          </a:prstGeom>
          <a:noFill/>
          <a:ln/>
        </p:spPr>
        <p:txBody>
          <a:bodyPr wrap="none" lIns="0" tIns="0" rIns="0" bIns="0" rtlCol="0" anchor="t"/>
          <a:lstStyle/>
          <a:p>
            <a:pPr marL="0" indent="0" algn="l">
              <a:lnSpc>
                <a:spcPts val="2300"/>
              </a:lnSpc>
              <a:buNone/>
            </a:pPr>
            <a:r>
              <a:rPr lang="en-US" sz="1400" dirty="0">
                <a:solidFill>
                  <a:srgbClr val="49495A"/>
                </a:solidFill>
                <a:latin typeface="Open Sans" pitchFamily="34" charset="0"/>
                <a:ea typeface="Open Sans" pitchFamily="34" charset="-122"/>
                <a:cs typeface="Open Sans" pitchFamily="34" charset="-120"/>
              </a:rPr>
              <a:t>Expansión del negocio, captación de nuevos clientes y posible búsqueda de financiación adicional para escalar operaciones.</a:t>
            </a:r>
            <a:endParaRPr lang="en-US" sz="1400" dirty="0"/>
          </a:p>
        </p:txBody>
      </p:sp>
      <p:pic>
        <p:nvPicPr>
          <p:cNvPr id="15" name="Image 4" descr="preencoded.png"/>
          <p:cNvPicPr>
            <a:picLocks noChangeAspect="1"/>
          </p:cNvPicPr>
          <p:nvPr/>
        </p:nvPicPr>
        <p:blipFill>
          <a:blip r:embed="rId7"/>
          <a:stretch>
            <a:fillRect/>
          </a:stretch>
        </p:blipFill>
        <p:spPr>
          <a:xfrm>
            <a:off x="644366" y="6243518"/>
            <a:ext cx="920472" cy="1104662"/>
          </a:xfrm>
          <a:prstGeom prst="rect">
            <a:avLst/>
          </a:prstGeom>
        </p:spPr>
      </p:pic>
      <p:sp>
        <p:nvSpPr>
          <p:cNvPr id="16" name="Text 9"/>
          <p:cNvSpPr/>
          <p:nvPr/>
        </p:nvSpPr>
        <p:spPr>
          <a:xfrm>
            <a:off x="1840944" y="6427589"/>
            <a:ext cx="2301359" cy="287655"/>
          </a:xfrm>
          <a:prstGeom prst="rect">
            <a:avLst/>
          </a:prstGeom>
          <a:noFill/>
          <a:ln/>
        </p:spPr>
        <p:txBody>
          <a:bodyPr wrap="none" lIns="0" tIns="0" rIns="0" bIns="0" rtlCol="0" anchor="t"/>
          <a:lstStyle/>
          <a:p>
            <a:pPr marL="0" indent="0" algn="l">
              <a:lnSpc>
                <a:spcPts val="2250"/>
              </a:lnSpc>
              <a:buNone/>
            </a:pPr>
            <a:r>
              <a:rPr lang="en-US" sz="1800" dirty="0">
                <a:solidFill>
                  <a:srgbClr val="49495A"/>
                </a:solidFill>
                <a:latin typeface="Libre Baskerville" pitchFamily="34" charset="0"/>
                <a:ea typeface="Libre Baskerville" pitchFamily="34" charset="-122"/>
                <a:cs typeface="Libre Baskerville" pitchFamily="34" charset="-120"/>
              </a:rPr>
              <a:t>Consolidación</a:t>
            </a:r>
            <a:endParaRPr lang="en-US" sz="1800" dirty="0"/>
          </a:p>
        </p:txBody>
      </p:sp>
      <p:sp>
        <p:nvSpPr>
          <p:cNvPr id="17" name="Text 10"/>
          <p:cNvSpPr/>
          <p:nvPr/>
        </p:nvSpPr>
        <p:spPr>
          <a:xfrm>
            <a:off x="1840944" y="6825615"/>
            <a:ext cx="12145089" cy="294442"/>
          </a:xfrm>
          <a:prstGeom prst="rect">
            <a:avLst/>
          </a:prstGeom>
          <a:noFill/>
          <a:ln/>
        </p:spPr>
        <p:txBody>
          <a:bodyPr wrap="none" lIns="0" tIns="0" rIns="0" bIns="0" rtlCol="0" anchor="t"/>
          <a:lstStyle/>
          <a:p>
            <a:pPr marL="0" indent="0" algn="l">
              <a:lnSpc>
                <a:spcPts val="2300"/>
              </a:lnSpc>
              <a:buNone/>
            </a:pPr>
            <a:r>
              <a:rPr lang="en-US" sz="1400" dirty="0">
                <a:solidFill>
                  <a:srgbClr val="49495A"/>
                </a:solidFill>
                <a:latin typeface="Open Sans" pitchFamily="34" charset="0"/>
                <a:ea typeface="Open Sans" pitchFamily="34" charset="-122"/>
                <a:cs typeface="Open Sans" pitchFamily="34" charset="-120"/>
              </a:rPr>
              <a:t>Estabilización del modelo de negocio y establecimiento de procesos eficientes para garantizar la sostenibilidad a largo plazo.</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13053" y="621149"/>
            <a:ext cx="7917894" cy="1094899"/>
          </a:xfrm>
          <a:prstGeom prst="rect">
            <a:avLst/>
          </a:prstGeom>
          <a:noFill/>
          <a:ln/>
        </p:spPr>
        <p:txBody>
          <a:bodyPr wrap="square" lIns="0" tIns="0" rIns="0" bIns="0" rtlCol="0" anchor="t"/>
          <a:lstStyle/>
          <a:p>
            <a:pPr marL="0" indent="0" algn="l">
              <a:lnSpc>
                <a:spcPts val="4300"/>
              </a:lnSpc>
              <a:buNone/>
            </a:pPr>
            <a:r>
              <a:rPr lang="en-US" sz="3400" dirty="0">
                <a:solidFill>
                  <a:srgbClr val="403CCF"/>
                </a:solidFill>
                <a:latin typeface="Libre Baskerville" pitchFamily="34" charset="0"/>
                <a:ea typeface="Libre Baskerville" pitchFamily="34" charset="-122"/>
                <a:cs typeface="Libre Baskerville" pitchFamily="34" charset="-120"/>
              </a:rPr>
              <a:t>Equilibrio en la Vida del Emprendedor</a:t>
            </a:r>
            <a:endParaRPr lang="en-US" sz="3400" dirty="0"/>
          </a:p>
        </p:txBody>
      </p:sp>
      <p:sp>
        <p:nvSpPr>
          <p:cNvPr id="4" name="Shape 1"/>
          <p:cNvSpPr/>
          <p:nvPr/>
        </p:nvSpPr>
        <p:spPr>
          <a:xfrm>
            <a:off x="613053" y="2175867"/>
            <a:ext cx="394097" cy="394097"/>
          </a:xfrm>
          <a:prstGeom prst="roundRect">
            <a:avLst>
              <a:gd name="adj" fmla="val 6668"/>
            </a:avLst>
          </a:prstGeom>
          <a:solidFill>
            <a:srgbClr val="EAE8F3"/>
          </a:solidFill>
          <a:ln/>
        </p:spPr>
      </p:sp>
      <p:pic>
        <p:nvPicPr>
          <p:cNvPr id="5" name="Image 1" descr="preencoded.png"/>
          <p:cNvPicPr>
            <a:picLocks noChangeAspect="1"/>
          </p:cNvPicPr>
          <p:nvPr/>
        </p:nvPicPr>
        <p:blipFill>
          <a:blip r:embed="rId4"/>
          <a:stretch>
            <a:fillRect/>
          </a:stretch>
        </p:blipFill>
        <p:spPr>
          <a:xfrm>
            <a:off x="678716" y="2208728"/>
            <a:ext cx="262771" cy="328374"/>
          </a:xfrm>
          <a:prstGeom prst="rect">
            <a:avLst/>
          </a:prstGeom>
        </p:spPr>
      </p:pic>
      <p:sp>
        <p:nvSpPr>
          <p:cNvPr id="6" name="Text 2"/>
          <p:cNvSpPr/>
          <p:nvPr/>
        </p:nvSpPr>
        <p:spPr>
          <a:xfrm>
            <a:off x="1182291" y="2175867"/>
            <a:ext cx="2224921" cy="273606"/>
          </a:xfrm>
          <a:prstGeom prst="rect">
            <a:avLst/>
          </a:prstGeom>
          <a:noFill/>
          <a:ln/>
        </p:spPr>
        <p:txBody>
          <a:bodyPr wrap="none" lIns="0" tIns="0" rIns="0" bIns="0" rtlCol="0" anchor="t"/>
          <a:lstStyle/>
          <a:p>
            <a:pPr marL="0" indent="0" algn="l">
              <a:lnSpc>
                <a:spcPts val="2150"/>
              </a:lnSpc>
              <a:buNone/>
            </a:pPr>
            <a:r>
              <a:rPr lang="en-US" sz="1700" dirty="0">
                <a:solidFill>
                  <a:srgbClr val="49495A"/>
                </a:solidFill>
                <a:latin typeface="Libre Baskerville" pitchFamily="34" charset="0"/>
                <a:ea typeface="Libre Baskerville" pitchFamily="34" charset="-122"/>
                <a:cs typeface="Libre Baskerville" pitchFamily="34" charset="-120"/>
              </a:rPr>
              <a:t>Gestión del Tiempo</a:t>
            </a:r>
            <a:endParaRPr lang="en-US" sz="1700" dirty="0"/>
          </a:p>
        </p:txBody>
      </p:sp>
      <p:sp>
        <p:nvSpPr>
          <p:cNvPr id="7" name="Text 3"/>
          <p:cNvSpPr/>
          <p:nvPr/>
        </p:nvSpPr>
        <p:spPr>
          <a:xfrm>
            <a:off x="1182291" y="2554486"/>
            <a:ext cx="7348657" cy="840462"/>
          </a:xfrm>
          <a:prstGeom prst="rect">
            <a:avLst/>
          </a:prstGeom>
          <a:noFill/>
          <a:ln/>
        </p:spPr>
        <p:txBody>
          <a:bodyPr wrap="square" lIns="0" tIns="0" rIns="0" bIns="0" rtlCol="0" anchor="t"/>
          <a:lstStyle/>
          <a:p>
            <a:pPr marL="0" indent="0" algn="l">
              <a:lnSpc>
                <a:spcPts val="2200"/>
              </a:lnSpc>
              <a:buNone/>
            </a:pPr>
            <a:r>
              <a:rPr lang="en-US" sz="1350" dirty="0">
                <a:solidFill>
                  <a:srgbClr val="49495A"/>
                </a:solidFill>
                <a:latin typeface="Open Sans" pitchFamily="34" charset="0"/>
                <a:ea typeface="Open Sans" pitchFamily="34" charset="-122"/>
                <a:cs typeface="Open Sans" pitchFamily="34" charset="-120"/>
              </a:rPr>
              <a:t>Establecer horarios claros y priorizar tareas para evitar el agotamiento. Aunque el emprendimiento requiere dedicación, es fundamental reservar tiempo para el descanso y la vida personal.</a:t>
            </a:r>
            <a:endParaRPr lang="en-US" sz="1350" dirty="0"/>
          </a:p>
        </p:txBody>
      </p:sp>
      <p:sp>
        <p:nvSpPr>
          <p:cNvPr id="8" name="Shape 4"/>
          <p:cNvSpPr/>
          <p:nvPr/>
        </p:nvSpPr>
        <p:spPr>
          <a:xfrm>
            <a:off x="613053" y="3767137"/>
            <a:ext cx="394097" cy="394097"/>
          </a:xfrm>
          <a:prstGeom prst="roundRect">
            <a:avLst>
              <a:gd name="adj" fmla="val 6668"/>
            </a:avLst>
          </a:prstGeom>
          <a:solidFill>
            <a:srgbClr val="EAE8F3"/>
          </a:solidFill>
          <a:ln/>
        </p:spPr>
      </p:sp>
      <p:pic>
        <p:nvPicPr>
          <p:cNvPr id="9" name="Image 2" descr="preencoded.png"/>
          <p:cNvPicPr>
            <a:picLocks noChangeAspect="1"/>
          </p:cNvPicPr>
          <p:nvPr/>
        </p:nvPicPr>
        <p:blipFill>
          <a:blip r:embed="rId5"/>
          <a:stretch>
            <a:fillRect/>
          </a:stretch>
        </p:blipFill>
        <p:spPr>
          <a:xfrm>
            <a:off x="678716" y="3799999"/>
            <a:ext cx="262771" cy="328374"/>
          </a:xfrm>
          <a:prstGeom prst="rect">
            <a:avLst/>
          </a:prstGeom>
        </p:spPr>
      </p:pic>
      <p:sp>
        <p:nvSpPr>
          <p:cNvPr id="10" name="Text 5"/>
          <p:cNvSpPr/>
          <p:nvPr/>
        </p:nvSpPr>
        <p:spPr>
          <a:xfrm>
            <a:off x="1182291" y="3767137"/>
            <a:ext cx="2358628" cy="273606"/>
          </a:xfrm>
          <a:prstGeom prst="rect">
            <a:avLst/>
          </a:prstGeom>
          <a:noFill/>
          <a:ln/>
        </p:spPr>
        <p:txBody>
          <a:bodyPr wrap="none" lIns="0" tIns="0" rIns="0" bIns="0" rtlCol="0" anchor="t"/>
          <a:lstStyle/>
          <a:p>
            <a:pPr marL="0" indent="0" algn="l">
              <a:lnSpc>
                <a:spcPts val="2150"/>
              </a:lnSpc>
              <a:buNone/>
            </a:pPr>
            <a:r>
              <a:rPr lang="en-US" sz="1700" dirty="0">
                <a:solidFill>
                  <a:srgbClr val="49495A"/>
                </a:solidFill>
                <a:latin typeface="Libre Baskerville" pitchFamily="34" charset="0"/>
                <a:ea typeface="Libre Baskerville" pitchFamily="34" charset="-122"/>
                <a:cs typeface="Libre Baskerville" pitchFamily="34" charset="-120"/>
              </a:rPr>
              <a:t>Salud Física y Mental</a:t>
            </a:r>
            <a:endParaRPr lang="en-US" sz="1700" dirty="0"/>
          </a:p>
        </p:txBody>
      </p:sp>
      <p:sp>
        <p:nvSpPr>
          <p:cNvPr id="11" name="Text 6"/>
          <p:cNvSpPr/>
          <p:nvPr/>
        </p:nvSpPr>
        <p:spPr>
          <a:xfrm>
            <a:off x="1182291" y="4145756"/>
            <a:ext cx="7348657" cy="840462"/>
          </a:xfrm>
          <a:prstGeom prst="rect">
            <a:avLst/>
          </a:prstGeom>
          <a:noFill/>
          <a:ln/>
        </p:spPr>
        <p:txBody>
          <a:bodyPr wrap="square" lIns="0" tIns="0" rIns="0" bIns="0" rtlCol="0" anchor="t"/>
          <a:lstStyle/>
          <a:p>
            <a:pPr marL="0" indent="0" algn="l">
              <a:lnSpc>
                <a:spcPts val="2200"/>
              </a:lnSpc>
              <a:buNone/>
            </a:pPr>
            <a:r>
              <a:rPr lang="en-US" sz="1350" dirty="0">
                <a:solidFill>
                  <a:srgbClr val="49495A"/>
                </a:solidFill>
                <a:latin typeface="Open Sans" pitchFamily="34" charset="0"/>
                <a:ea typeface="Open Sans" pitchFamily="34" charset="-122"/>
                <a:cs typeface="Open Sans" pitchFamily="34" charset="-120"/>
              </a:rPr>
              <a:t>Cuidar la alimentación, hacer ejercicio regularmente y practicar técnicas de reducción del estrés. El bienestar personal es la base sobre la que se construye un emprendimiento exitoso.</a:t>
            </a:r>
            <a:endParaRPr lang="en-US" sz="1350" dirty="0"/>
          </a:p>
        </p:txBody>
      </p:sp>
      <p:sp>
        <p:nvSpPr>
          <p:cNvPr id="12" name="Shape 7"/>
          <p:cNvSpPr/>
          <p:nvPr/>
        </p:nvSpPr>
        <p:spPr>
          <a:xfrm>
            <a:off x="613053" y="5358408"/>
            <a:ext cx="394097" cy="394097"/>
          </a:xfrm>
          <a:prstGeom prst="roundRect">
            <a:avLst>
              <a:gd name="adj" fmla="val 6668"/>
            </a:avLst>
          </a:prstGeom>
          <a:solidFill>
            <a:srgbClr val="EAE8F3"/>
          </a:solidFill>
          <a:ln/>
        </p:spPr>
      </p:sp>
      <p:pic>
        <p:nvPicPr>
          <p:cNvPr id="13" name="Image 3" descr="preencoded.png"/>
          <p:cNvPicPr>
            <a:picLocks noChangeAspect="1"/>
          </p:cNvPicPr>
          <p:nvPr/>
        </p:nvPicPr>
        <p:blipFill>
          <a:blip r:embed="rId6"/>
          <a:stretch>
            <a:fillRect/>
          </a:stretch>
        </p:blipFill>
        <p:spPr>
          <a:xfrm>
            <a:off x="678716" y="5391269"/>
            <a:ext cx="262771" cy="328374"/>
          </a:xfrm>
          <a:prstGeom prst="rect">
            <a:avLst/>
          </a:prstGeom>
        </p:spPr>
      </p:pic>
      <p:sp>
        <p:nvSpPr>
          <p:cNvPr id="14" name="Text 8"/>
          <p:cNvSpPr/>
          <p:nvPr/>
        </p:nvSpPr>
        <p:spPr>
          <a:xfrm>
            <a:off x="1182291" y="5358408"/>
            <a:ext cx="2446020" cy="273606"/>
          </a:xfrm>
          <a:prstGeom prst="rect">
            <a:avLst/>
          </a:prstGeom>
          <a:noFill/>
          <a:ln/>
        </p:spPr>
        <p:txBody>
          <a:bodyPr wrap="none" lIns="0" tIns="0" rIns="0" bIns="0" rtlCol="0" anchor="t"/>
          <a:lstStyle/>
          <a:p>
            <a:pPr marL="0" indent="0" algn="l">
              <a:lnSpc>
                <a:spcPts val="2150"/>
              </a:lnSpc>
              <a:buNone/>
            </a:pPr>
            <a:r>
              <a:rPr lang="en-US" sz="1700" dirty="0">
                <a:solidFill>
                  <a:srgbClr val="49495A"/>
                </a:solidFill>
                <a:latin typeface="Libre Baskerville" pitchFamily="34" charset="0"/>
                <a:ea typeface="Libre Baskerville" pitchFamily="34" charset="-122"/>
                <a:cs typeface="Libre Baskerville" pitchFamily="34" charset="-120"/>
              </a:rPr>
              <a:t>Relaciones Personales</a:t>
            </a:r>
            <a:endParaRPr lang="en-US" sz="1700" dirty="0"/>
          </a:p>
        </p:txBody>
      </p:sp>
      <p:sp>
        <p:nvSpPr>
          <p:cNvPr id="15" name="Text 9"/>
          <p:cNvSpPr/>
          <p:nvPr/>
        </p:nvSpPr>
        <p:spPr>
          <a:xfrm>
            <a:off x="1182291" y="5737027"/>
            <a:ext cx="7348657" cy="560308"/>
          </a:xfrm>
          <a:prstGeom prst="rect">
            <a:avLst/>
          </a:prstGeom>
          <a:noFill/>
          <a:ln/>
        </p:spPr>
        <p:txBody>
          <a:bodyPr wrap="square" lIns="0" tIns="0" rIns="0" bIns="0" rtlCol="0" anchor="t"/>
          <a:lstStyle/>
          <a:p>
            <a:pPr marL="0" indent="0" algn="l">
              <a:lnSpc>
                <a:spcPts val="2200"/>
              </a:lnSpc>
              <a:buNone/>
            </a:pPr>
            <a:r>
              <a:rPr lang="en-US" sz="1350" dirty="0">
                <a:solidFill>
                  <a:srgbClr val="49495A"/>
                </a:solidFill>
                <a:latin typeface="Open Sans" pitchFamily="34" charset="0"/>
                <a:ea typeface="Open Sans" pitchFamily="34" charset="-122"/>
                <a:cs typeface="Open Sans" pitchFamily="34" charset="-120"/>
              </a:rPr>
              <a:t>Mantener vínculos fuertes con familia y amigos que proporcionen apoyo emocional. Estas relaciones son un refugio necesario ante los desafíos del emprendimiento.</a:t>
            </a:r>
            <a:endParaRPr lang="en-US" sz="1350" dirty="0"/>
          </a:p>
        </p:txBody>
      </p:sp>
      <p:sp>
        <p:nvSpPr>
          <p:cNvPr id="16" name="Shape 10"/>
          <p:cNvSpPr/>
          <p:nvPr/>
        </p:nvSpPr>
        <p:spPr>
          <a:xfrm>
            <a:off x="613053" y="6669524"/>
            <a:ext cx="394097" cy="394097"/>
          </a:xfrm>
          <a:prstGeom prst="roundRect">
            <a:avLst>
              <a:gd name="adj" fmla="val 6668"/>
            </a:avLst>
          </a:prstGeom>
          <a:solidFill>
            <a:srgbClr val="EAE8F3"/>
          </a:solidFill>
          <a:ln/>
        </p:spPr>
      </p:sp>
      <p:pic>
        <p:nvPicPr>
          <p:cNvPr id="17" name="Image 4" descr="preencoded.png"/>
          <p:cNvPicPr>
            <a:picLocks noChangeAspect="1"/>
          </p:cNvPicPr>
          <p:nvPr/>
        </p:nvPicPr>
        <p:blipFill>
          <a:blip r:embed="rId7"/>
          <a:stretch>
            <a:fillRect/>
          </a:stretch>
        </p:blipFill>
        <p:spPr>
          <a:xfrm>
            <a:off x="678716" y="6702385"/>
            <a:ext cx="262771" cy="328374"/>
          </a:xfrm>
          <a:prstGeom prst="rect">
            <a:avLst/>
          </a:prstGeom>
        </p:spPr>
      </p:pic>
      <p:sp>
        <p:nvSpPr>
          <p:cNvPr id="18" name="Text 11"/>
          <p:cNvSpPr/>
          <p:nvPr/>
        </p:nvSpPr>
        <p:spPr>
          <a:xfrm>
            <a:off x="1182291" y="6669524"/>
            <a:ext cx="2196346" cy="273606"/>
          </a:xfrm>
          <a:prstGeom prst="rect">
            <a:avLst/>
          </a:prstGeom>
          <a:noFill/>
          <a:ln/>
        </p:spPr>
        <p:txBody>
          <a:bodyPr wrap="none" lIns="0" tIns="0" rIns="0" bIns="0" rtlCol="0" anchor="t"/>
          <a:lstStyle/>
          <a:p>
            <a:pPr marL="0" indent="0" algn="l">
              <a:lnSpc>
                <a:spcPts val="2150"/>
              </a:lnSpc>
              <a:buNone/>
            </a:pPr>
            <a:r>
              <a:rPr lang="en-US" sz="1700" dirty="0">
                <a:solidFill>
                  <a:srgbClr val="49495A"/>
                </a:solidFill>
                <a:latin typeface="Libre Baskerville" pitchFamily="34" charset="0"/>
                <a:ea typeface="Libre Baskerville" pitchFamily="34" charset="-122"/>
                <a:cs typeface="Libre Baskerville" pitchFamily="34" charset="-120"/>
              </a:rPr>
              <a:t>Desarrollo Personal</a:t>
            </a:r>
            <a:endParaRPr lang="en-US" sz="1700" dirty="0"/>
          </a:p>
        </p:txBody>
      </p:sp>
      <p:sp>
        <p:nvSpPr>
          <p:cNvPr id="19" name="Text 12"/>
          <p:cNvSpPr/>
          <p:nvPr/>
        </p:nvSpPr>
        <p:spPr>
          <a:xfrm>
            <a:off x="1182291" y="7048143"/>
            <a:ext cx="7348657" cy="560308"/>
          </a:xfrm>
          <a:prstGeom prst="rect">
            <a:avLst/>
          </a:prstGeom>
          <a:noFill/>
          <a:ln/>
        </p:spPr>
        <p:txBody>
          <a:bodyPr wrap="square" lIns="0" tIns="0" rIns="0" bIns="0" rtlCol="0" anchor="t"/>
          <a:lstStyle/>
          <a:p>
            <a:pPr marL="0" indent="0" algn="l">
              <a:lnSpc>
                <a:spcPts val="2200"/>
              </a:lnSpc>
              <a:buNone/>
            </a:pPr>
            <a:r>
              <a:rPr lang="en-US" sz="1350" dirty="0">
                <a:solidFill>
                  <a:srgbClr val="49495A"/>
                </a:solidFill>
                <a:latin typeface="Open Sans" pitchFamily="34" charset="0"/>
                <a:ea typeface="Open Sans" pitchFamily="34" charset="-122"/>
                <a:cs typeface="Open Sans" pitchFamily="34" charset="-120"/>
              </a:rPr>
              <a:t>Continuar aprendiendo y creciendo en áreas no directamente relacionadas con el negocio. La diversidad de intereses enriquece la perspectiva y fomenta la creatividad.</a:t>
            </a:r>
            <a:endParaRPr lang="en-US" sz="13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5214104" y="565725"/>
            <a:ext cx="6807756" cy="409932"/>
          </a:xfrm>
          <a:prstGeom prst="rect">
            <a:avLst/>
          </a:prstGeom>
          <a:noFill/>
          <a:ln/>
        </p:spPr>
        <p:txBody>
          <a:bodyPr wrap="none" lIns="0" tIns="0" rIns="0" bIns="0" rtlCol="0" anchor="t"/>
          <a:lstStyle/>
          <a:p>
            <a:pPr marL="0" indent="0" algn="l">
              <a:lnSpc>
                <a:spcPts val="3200"/>
              </a:lnSpc>
              <a:buNone/>
            </a:pPr>
            <a:r>
              <a:rPr lang="en-US" sz="2550" dirty="0">
                <a:solidFill>
                  <a:srgbClr val="403CCF"/>
                </a:solidFill>
                <a:latin typeface="Libre Baskerville" pitchFamily="34" charset="0"/>
                <a:ea typeface="Libre Baskerville" pitchFamily="34" charset="-122"/>
                <a:cs typeface="Libre Baskerville" pitchFamily="34" charset="-120"/>
              </a:rPr>
              <a:t>El Emprendedor</a:t>
            </a:r>
            <a:endParaRPr lang="en-US" sz="2550" dirty="0"/>
          </a:p>
        </p:txBody>
      </p:sp>
      <p:sp>
        <p:nvSpPr>
          <p:cNvPr id="16" name="Text 1">
            <a:extLst>
              <a:ext uri="{FF2B5EF4-FFF2-40B4-BE49-F238E27FC236}">
                <a16:creationId xmlns:a16="http://schemas.microsoft.com/office/drawing/2014/main" id="{0D20ECC9-0C47-9744-D1E4-1ED1D0804BEF}"/>
              </a:ext>
            </a:extLst>
          </p:cNvPr>
          <p:cNvSpPr/>
          <p:nvPr/>
        </p:nvSpPr>
        <p:spPr>
          <a:xfrm>
            <a:off x="1840944" y="2008942"/>
            <a:ext cx="2301359" cy="287655"/>
          </a:xfrm>
          <a:prstGeom prst="rect">
            <a:avLst/>
          </a:prstGeom>
          <a:noFill/>
          <a:ln/>
        </p:spPr>
        <p:txBody>
          <a:bodyPr wrap="none" lIns="0" tIns="0" rIns="0" bIns="0" rtlCol="0" anchor="t"/>
          <a:lstStyle/>
          <a:p>
            <a:pPr marL="0" indent="0" algn="l">
              <a:lnSpc>
                <a:spcPts val="2250"/>
              </a:lnSpc>
              <a:buNone/>
            </a:pPr>
            <a:r>
              <a:rPr lang="en-US" sz="1800" dirty="0">
                <a:hlinkClick r:id="rId3"/>
              </a:rPr>
              <a:t>https://www.youtube.com/watch?v=bL3tCdzBASE</a:t>
            </a:r>
            <a:r>
              <a:rPr lang="en-US" dirty="0">
                <a:solidFill>
                  <a:srgbClr val="49495A"/>
                </a:solidFill>
                <a:latin typeface="Libre Baskerville" pitchFamily="34" charset="0"/>
              </a:rPr>
              <a:t> </a:t>
            </a:r>
            <a:endParaRPr lang="en-US" sz="1800" dirty="0"/>
          </a:p>
        </p:txBody>
      </p:sp>
      <p:pic>
        <p:nvPicPr>
          <p:cNvPr id="1026" name="Picture 2" descr="talentstreet | equipos&amp;talento">
            <a:extLst>
              <a:ext uri="{FF2B5EF4-FFF2-40B4-BE49-F238E27FC236}">
                <a16:creationId xmlns:a16="http://schemas.microsoft.com/office/drawing/2014/main" id="{C141947E-6083-8094-472A-4F51655B74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5262" y="1473518"/>
            <a:ext cx="6981825" cy="5648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881426" y="674912"/>
            <a:ext cx="6807756" cy="409932"/>
          </a:xfrm>
          <a:prstGeom prst="rect">
            <a:avLst/>
          </a:prstGeom>
          <a:noFill/>
          <a:ln/>
        </p:spPr>
        <p:txBody>
          <a:bodyPr wrap="none" lIns="0" tIns="0" rIns="0" bIns="0" rtlCol="0" anchor="t"/>
          <a:lstStyle/>
          <a:p>
            <a:pPr marL="0" indent="0" algn="l">
              <a:lnSpc>
                <a:spcPts val="3200"/>
              </a:lnSpc>
              <a:buNone/>
            </a:pPr>
            <a:r>
              <a:rPr lang="en-US" sz="5400" dirty="0">
                <a:solidFill>
                  <a:srgbClr val="403CCF"/>
                </a:solidFill>
                <a:latin typeface="Libre Baskerville" pitchFamily="34" charset="0"/>
                <a:ea typeface="Libre Baskerville" pitchFamily="34" charset="-122"/>
                <a:cs typeface="Libre Baskerville" pitchFamily="34" charset="-120"/>
              </a:rPr>
              <a:t>¿</a:t>
            </a:r>
            <a:r>
              <a:rPr lang="en-US" sz="5400" dirty="0" err="1">
                <a:solidFill>
                  <a:srgbClr val="403CCF"/>
                </a:solidFill>
                <a:latin typeface="Libre Baskerville" pitchFamily="34" charset="0"/>
                <a:ea typeface="Libre Baskerville" pitchFamily="34" charset="-122"/>
                <a:cs typeface="Libre Baskerville" pitchFamily="34" charset="-120"/>
              </a:rPr>
              <a:t>Quieres</a:t>
            </a:r>
            <a:r>
              <a:rPr lang="en-US" sz="5400" dirty="0">
                <a:solidFill>
                  <a:srgbClr val="403CCF"/>
                </a:solidFill>
                <a:latin typeface="Libre Baskerville" pitchFamily="34" charset="0"/>
                <a:ea typeface="Libre Baskerville" pitchFamily="34" charset="-122"/>
                <a:cs typeface="Libre Baskerville" pitchFamily="34" charset="-120"/>
              </a:rPr>
              <a:t> ser </a:t>
            </a:r>
            <a:r>
              <a:rPr lang="en-US" sz="5400" dirty="0" err="1">
                <a:solidFill>
                  <a:srgbClr val="403CCF"/>
                </a:solidFill>
                <a:latin typeface="Libre Baskerville" pitchFamily="34" charset="0"/>
                <a:ea typeface="Libre Baskerville" pitchFamily="34" charset="-122"/>
                <a:cs typeface="Libre Baskerville" pitchFamily="34" charset="-120"/>
              </a:rPr>
              <a:t>emprendedor</a:t>
            </a:r>
            <a:r>
              <a:rPr lang="en-US" sz="5400" dirty="0">
                <a:solidFill>
                  <a:srgbClr val="403CCF"/>
                </a:solidFill>
                <a:latin typeface="Libre Baskerville" pitchFamily="34" charset="0"/>
                <a:ea typeface="Libre Baskerville" pitchFamily="34" charset="-122"/>
                <a:cs typeface="Libre Baskerville" pitchFamily="34" charset="-120"/>
              </a:rPr>
              <a:t>?</a:t>
            </a:r>
            <a:endParaRPr lang="en-US" sz="5400" dirty="0"/>
          </a:p>
        </p:txBody>
      </p:sp>
      <p:sp>
        <p:nvSpPr>
          <p:cNvPr id="16" name="Text 1">
            <a:extLst>
              <a:ext uri="{FF2B5EF4-FFF2-40B4-BE49-F238E27FC236}">
                <a16:creationId xmlns:a16="http://schemas.microsoft.com/office/drawing/2014/main" id="{0D20ECC9-0C47-9744-D1E4-1ED1D0804BEF}"/>
              </a:ext>
            </a:extLst>
          </p:cNvPr>
          <p:cNvSpPr/>
          <p:nvPr/>
        </p:nvSpPr>
        <p:spPr>
          <a:xfrm>
            <a:off x="978834" y="2152769"/>
            <a:ext cx="2301359" cy="287655"/>
          </a:xfrm>
          <a:prstGeom prst="rect">
            <a:avLst/>
          </a:prstGeom>
          <a:noFill/>
          <a:ln/>
        </p:spPr>
        <p:txBody>
          <a:bodyPr wrap="none" lIns="0" tIns="0" rIns="0" bIns="0" rtlCol="0" anchor="t"/>
          <a:lstStyle/>
          <a:p>
            <a:pPr marL="0" indent="0" algn="l">
              <a:lnSpc>
                <a:spcPts val="2250"/>
              </a:lnSpc>
              <a:buNone/>
            </a:pPr>
            <a:r>
              <a:rPr lang="en-US" sz="1800" dirty="0">
                <a:hlinkClick r:id="rId3"/>
              </a:rPr>
              <a:t>https://www.youtube.com/watch?v=L5RwiRxt7BM</a:t>
            </a:r>
            <a:r>
              <a:rPr lang="en-US" sz="1800" dirty="0"/>
              <a:t> </a:t>
            </a:r>
          </a:p>
        </p:txBody>
      </p:sp>
      <p:pic>
        <p:nvPicPr>
          <p:cNvPr id="1026" name="Picture 2" descr="talentstreet | equipos&amp;talento">
            <a:extLst>
              <a:ext uri="{FF2B5EF4-FFF2-40B4-BE49-F238E27FC236}">
                <a16:creationId xmlns:a16="http://schemas.microsoft.com/office/drawing/2014/main" id="{C141947E-6083-8094-472A-4F51655B74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2918" y="1484959"/>
            <a:ext cx="6981825" cy="56483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591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793790" y="760809"/>
            <a:ext cx="11572637" cy="708779"/>
          </a:xfrm>
          <a:prstGeom prst="rect">
            <a:avLst/>
          </a:prstGeom>
          <a:noFill/>
          <a:ln/>
        </p:spPr>
        <p:txBody>
          <a:bodyPr wrap="none" lIns="0" tIns="0" rIns="0" bIns="0" rtlCol="0" anchor="t"/>
          <a:lstStyle/>
          <a:p>
            <a:pPr marL="0" indent="0" algn="l">
              <a:lnSpc>
                <a:spcPts val="5550"/>
              </a:lnSpc>
              <a:buNone/>
            </a:pPr>
            <a:r>
              <a:rPr lang="en-US" sz="4450" dirty="0">
                <a:solidFill>
                  <a:srgbClr val="403CCF"/>
                </a:solidFill>
                <a:latin typeface="Libre Baskerville" pitchFamily="34" charset="0"/>
                <a:ea typeface="Libre Baskerville" pitchFamily="34" charset="-122"/>
                <a:cs typeface="Libre Baskerville" pitchFamily="34" charset="-120"/>
              </a:rPr>
              <a:t>Conclusiones: El Camino Emprendedor</a:t>
            </a:r>
            <a:endParaRPr lang="en-US" sz="4450" dirty="0"/>
          </a:p>
        </p:txBody>
      </p:sp>
      <p:sp>
        <p:nvSpPr>
          <p:cNvPr id="3" name="Shape 1"/>
          <p:cNvSpPr/>
          <p:nvPr/>
        </p:nvSpPr>
        <p:spPr>
          <a:xfrm>
            <a:off x="793790" y="1923217"/>
            <a:ext cx="4196358" cy="3838694"/>
          </a:xfrm>
          <a:prstGeom prst="roundRect">
            <a:avLst>
              <a:gd name="adj" fmla="val 886"/>
            </a:avLst>
          </a:prstGeom>
          <a:solidFill>
            <a:srgbClr val="EAE8F3"/>
          </a:solidFill>
          <a:ln/>
        </p:spPr>
      </p:sp>
      <p:sp>
        <p:nvSpPr>
          <p:cNvPr id="4" name="Text 2"/>
          <p:cNvSpPr/>
          <p:nvPr/>
        </p:nvSpPr>
        <p:spPr>
          <a:xfrm>
            <a:off x="1020604" y="2150031"/>
            <a:ext cx="3742730" cy="708660"/>
          </a:xfrm>
          <a:prstGeom prst="rect">
            <a:avLst/>
          </a:prstGeom>
          <a:noFill/>
          <a:ln/>
        </p:spPr>
        <p:txBody>
          <a:bodyPr wrap="squar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No Existe un Único Camino</a:t>
            </a:r>
            <a:endParaRPr lang="en-US" sz="2200" dirty="0"/>
          </a:p>
        </p:txBody>
      </p:sp>
      <p:sp>
        <p:nvSpPr>
          <p:cNvPr id="5" name="Text 3"/>
          <p:cNvSpPr/>
          <p:nvPr/>
        </p:nvSpPr>
        <p:spPr>
          <a:xfrm>
            <a:off x="1020604" y="2994779"/>
            <a:ext cx="3742730" cy="2540318"/>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Cada emprendedor debe encontrar su propia ruta, adaptada a sus circunstancias, habilidades y objetivos personales. No hay fórmulas mágicas ni recetas universales para el éxito emprendedor.</a:t>
            </a:r>
            <a:endParaRPr lang="en-US" sz="1750" dirty="0"/>
          </a:p>
        </p:txBody>
      </p:sp>
      <p:sp>
        <p:nvSpPr>
          <p:cNvPr id="6" name="Shape 4"/>
          <p:cNvSpPr/>
          <p:nvPr/>
        </p:nvSpPr>
        <p:spPr>
          <a:xfrm>
            <a:off x="5216962" y="1923217"/>
            <a:ext cx="4196358" cy="3838694"/>
          </a:xfrm>
          <a:prstGeom prst="roundRect">
            <a:avLst>
              <a:gd name="adj" fmla="val 886"/>
            </a:avLst>
          </a:prstGeom>
          <a:solidFill>
            <a:srgbClr val="EAE8F3"/>
          </a:solidFill>
          <a:ln/>
        </p:spPr>
      </p:sp>
      <p:sp>
        <p:nvSpPr>
          <p:cNvPr id="7" name="Text 5"/>
          <p:cNvSpPr/>
          <p:nvPr/>
        </p:nvSpPr>
        <p:spPr>
          <a:xfrm>
            <a:off x="5443776" y="2150031"/>
            <a:ext cx="3742730" cy="708660"/>
          </a:xfrm>
          <a:prstGeom prst="rect">
            <a:avLst/>
          </a:prstGeom>
          <a:noFill/>
          <a:ln/>
        </p:spPr>
        <p:txBody>
          <a:bodyPr wrap="squar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El Fracaso es Parte del Proceso</a:t>
            </a:r>
            <a:endParaRPr lang="en-US" sz="2200" dirty="0"/>
          </a:p>
        </p:txBody>
      </p:sp>
      <p:sp>
        <p:nvSpPr>
          <p:cNvPr id="8" name="Text 6"/>
          <p:cNvSpPr/>
          <p:nvPr/>
        </p:nvSpPr>
        <p:spPr>
          <a:xfrm>
            <a:off x="5443776" y="2994779"/>
            <a:ext cx="3742730" cy="2540318"/>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Los reveses y dificultades son oportunidades de aprendizaje invaluables. La capacidad de levantarse tras un fracaso y extraer lecciones de él es una de las cualidades más valiosas de un emprendedor.</a:t>
            </a:r>
            <a:endParaRPr lang="en-US" sz="1750" dirty="0"/>
          </a:p>
        </p:txBody>
      </p:sp>
      <p:sp>
        <p:nvSpPr>
          <p:cNvPr id="9" name="Shape 7"/>
          <p:cNvSpPr/>
          <p:nvPr/>
        </p:nvSpPr>
        <p:spPr>
          <a:xfrm>
            <a:off x="9640133" y="1923217"/>
            <a:ext cx="4196358" cy="3838694"/>
          </a:xfrm>
          <a:prstGeom prst="roundRect">
            <a:avLst>
              <a:gd name="adj" fmla="val 886"/>
            </a:avLst>
          </a:prstGeom>
          <a:solidFill>
            <a:srgbClr val="EAE8F3"/>
          </a:solidFill>
          <a:ln/>
        </p:spPr>
      </p:sp>
      <p:sp>
        <p:nvSpPr>
          <p:cNvPr id="10" name="Text 8"/>
          <p:cNvSpPr/>
          <p:nvPr/>
        </p:nvSpPr>
        <p:spPr>
          <a:xfrm>
            <a:off x="9866948" y="2150031"/>
            <a:ext cx="3742730" cy="708660"/>
          </a:xfrm>
          <a:prstGeom prst="rect">
            <a:avLst/>
          </a:prstGeom>
          <a:noFill/>
          <a:ln/>
        </p:spPr>
        <p:txBody>
          <a:bodyPr wrap="squar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Impacto Más Allá del Beneficio</a:t>
            </a:r>
            <a:endParaRPr lang="en-US" sz="2200" dirty="0"/>
          </a:p>
        </p:txBody>
      </p:sp>
      <p:sp>
        <p:nvSpPr>
          <p:cNvPr id="11" name="Text 9"/>
          <p:cNvSpPr/>
          <p:nvPr/>
        </p:nvSpPr>
        <p:spPr>
          <a:xfrm>
            <a:off x="9866948" y="2994779"/>
            <a:ext cx="3742730" cy="2540318"/>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El verdadero valor del emprendimiento reside en su capacidad para transformar realidades, ya sea generando empleo, resolviendo problemas sociales o mejorando la vida de las personas.</a:t>
            </a:r>
            <a:endParaRPr lang="en-US" sz="1750" dirty="0"/>
          </a:p>
        </p:txBody>
      </p:sp>
      <p:sp>
        <p:nvSpPr>
          <p:cNvPr id="12" name="Text 10"/>
          <p:cNvSpPr/>
          <p:nvPr/>
        </p:nvSpPr>
        <p:spPr>
          <a:xfrm>
            <a:off x="793790" y="6017062"/>
            <a:ext cx="13042821" cy="1451610"/>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Emprender es un viaje de autodescubrimiento tanto como de creación de valor. Requiere coraje, perseverancia y la capacidad de adaptarse constantemente. Pero para quienes se atreven a recorrer este camino, las recompensas van mucho más allá de lo económico: la satisfacción de ver materializada una idea propia y el impacto positivo que puede generar en el mundo.</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2177058"/>
            <a:ext cx="7740372" cy="708779"/>
          </a:xfrm>
          <a:prstGeom prst="rect">
            <a:avLst/>
          </a:prstGeom>
          <a:noFill/>
          <a:ln/>
        </p:spPr>
        <p:txBody>
          <a:bodyPr wrap="none" lIns="0" tIns="0" rIns="0" bIns="0" rtlCol="0" anchor="t"/>
          <a:lstStyle/>
          <a:p>
            <a:pPr marL="0" indent="0" algn="l">
              <a:lnSpc>
                <a:spcPts val="5550"/>
              </a:lnSpc>
              <a:buNone/>
            </a:pPr>
            <a:r>
              <a:rPr lang="en-US" sz="4450" dirty="0">
                <a:solidFill>
                  <a:srgbClr val="403CCF"/>
                </a:solidFill>
                <a:latin typeface="Libre Baskerville" pitchFamily="34" charset="0"/>
                <a:ea typeface="Libre Baskerville" pitchFamily="34" charset="-122"/>
                <a:cs typeface="Libre Baskerville" pitchFamily="34" charset="-120"/>
              </a:rPr>
              <a:t>Tipos de Emprendimiento</a:t>
            </a:r>
            <a:endParaRPr lang="en-US" sz="4450" dirty="0"/>
          </a:p>
        </p:txBody>
      </p:sp>
      <p:sp>
        <p:nvSpPr>
          <p:cNvPr id="3" name="Text 1"/>
          <p:cNvSpPr/>
          <p:nvPr/>
        </p:nvSpPr>
        <p:spPr>
          <a:xfrm>
            <a:off x="793790" y="3452813"/>
            <a:ext cx="3477578" cy="354330"/>
          </a:xfrm>
          <a:prstGeom prst="rect">
            <a:avLst/>
          </a:prstGeom>
          <a:noFill/>
          <a:ln/>
        </p:spPr>
        <p:txBody>
          <a:bodyPr wrap="none" lIns="0" tIns="0" rIns="0" bIns="0" rtlCol="0" anchor="t"/>
          <a:lstStyle/>
          <a:p>
            <a:pPr marL="0" indent="0" algn="l">
              <a:lnSpc>
                <a:spcPts val="2750"/>
              </a:lnSpc>
              <a:buNone/>
            </a:pPr>
            <a:r>
              <a:rPr lang="en-US" sz="2200" dirty="0">
                <a:solidFill>
                  <a:srgbClr val="403CCF"/>
                </a:solidFill>
                <a:latin typeface="Libre Baskerville" pitchFamily="34" charset="0"/>
                <a:ea typeface="Libre Baskerville" pitchFamily="34" charset="-122"/>
                <a:cs typeface="Libre Baskerville" pitchFamily="34" charset="-120"/>
              </a:rPr>
              <a:t>Emprendimiento Social</a:t>
            </a:r>
            <a:endParaRPr lang="en-US" sz="2200" dirty="0"/>
          </a:p>
        </p:txBody>
      </p:sp>
      <p:sp>
        <p:nvSpPr>
          <p:cNvPr id="4" name="Text 2"/>
          <p:cNvSpPr/>
          <p:nvPr/>
        </p:nvSpPr>
        <p:spPr>
          <a:xfrm>
            <a:off x="793790" y="4033957"/>
            <a:ext cx="6244709" cy="1814513"/>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Implica proveer un bien o servicio con el fin principal de satisfacer una necesidad social. Por ejemplo, crear una asociación para mantener limpio el río de tu localidad u organizar una exposición de fotografía aérea para concienciar sobre el medio ambiente.</a:t>
            </a:r>
            <a:endParaRPr lang="en-US" sz="1750" dirty="0"/>
          </a:p>
        </p:txBody>
      </p:sp>
      <p:sp>
        <p:nvSpPr>
          <p:cNvPr id="5" name="Text 3"/>
          <p:cNvSpPr/>
          <p:nvPr/>
        </p:nvSpPr>
        <p:spPr>
          <a:xfrm>
            <a:off x="7599521" y="3452813"/>
            <a:ext cx="4374952" cy="354330"/>
          </a:xfrm>
          <a:prstGeom prst="rect">
            <a:avLst/>
          </a:prstGeom>
          <a:noFill/>
          <a:ln/>
        </p:spPr>
        <p:txBody>
          <a:bodyPr wrap="none" lIns="0" tIns="0" rIns="0" bIns="0" rtlCol="0" anchor="t"/>
          <a:lstStyle/>
          <a:p>
            <a:pPr marL="0" indent="0" algn="l">
              <a:lnSpc>
                <a:spcPts val="2750"/>
              </a:lnSpc>
              <a:buNone/>
            </a:pPr>
            <a:r>
              <a:rPr lang="en-US" sz="2200" dirty="0">
                <a:solidFill>
                  <a:srgbClr val="403CCF"/>
                </a:solidFill>
                <a:latin typeface="Libre Baskerville" pitchFamily="34" charset="0"/>
                <a:ea typeface="Libre Baskerville" pitchFamily="34" charset="-122"/>
                <a:cs typeface="Libre Baskerville" pitchFamily="34" charset="-120"/>
              </a:rPr>
              <a:t>Emprendimiento Empresarial</a:t>
            </a:r>
            <a:endParaRPr lang="en-US" sz="2200" dirty="0"/>
          </a:p>
        </p:txBody>
      </p:sp>
      <p:sp>
        <p:nvSpPr>
          <p:cNvPr id="6" name="Text 4"/>
          <p:cNvSpPr/>
          <p:nvPr/>
        </p:nvSpPr>
        <p:spPr>
          <a:xfrm>
            <a:off x="7599521" y="4033957"/>
            <a:ext cx="6244709" cy="1451610"/>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Implica proveer un nuevo bien o servicio con el fin principal de obtener un beneficio económico. Por ejemplo, abrir un comercio o desarrollar tus propios juegos para móvil con la intención de venderlos y generar ingresos.</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34470" y="930235"/>
            <a:ext cx="7647861" cy="2003822"/>
          </a:xfrm>
          <a:prstGeom prst="rect">
            <a:avLst/>
          </a:prstGeom>
          <a:noFill/>
          <a:ln/>
        </p:spPr>
        <p:txBody>
          <a:bodyPr wrap="square" lIns="0" tIns="0" rIns="0" bIns="0" rtlCol="0" anchor="t"/>
          <a:lstStyle/>
          <a:p>
            <a:pPr marL="0" indent="0" algn="l">
              <a:lnSpc>
                <a:spcPts val="5250"/>
              </a:lnSpc>
              <a:buNone/>
            </a:pPr>
            <a:r>
              <a:rPr lang="en-US" sz="4200" dirty="0">
                <a:solidFill>
                  <a:srgbClr val="403CCF"/>
                </a:solidFill>
                <a:latin typeface="Libre Baskerville" pitchFamily="34" charset="0"/>
                <a:ea typeface="Libre Baskerville" pitchFamily="34" charset="-122"/>
                <a:cs typeface="Libre Baskerville" pitchFamily="34" charset="-120"/>
              </a:rPr>
              <a:t>Condiciones Fundamentales del Emprendimiento</a:t>
            </a:r>
            <a:endParaRPr lang="en-US" sz="4200" dirty="0"/>
          </a:p>
        </p:txBody>
      </p:sp>
      <p:sp>
        <p:nvSpPr>
          <p:cNvPr id="4" name="Shape 1"/>
          <p:cNvSpPr/>
          <p:nvPr/>
        </p:nvSpPr>
        <p:spPr>
          <a:xfrm>
            <a:off x="6234470" y="3254693"/>
            <a:ext cx="7647861" cy="1915478"/>
          </a:xfrm>
          <a:prstGeom prst="roundRect">
            <a:avLst>
              <a:gd name="adj" fmla="val 1674"/>
            </a:avLst>
          </a:prstGeom>
          <a:solidFill>
            <a:srgbClr val="EAE8F3"/>
          </a:solidFill>
          <a:ln/>
        </p:spPr>
      </p:sp>
      <p:sp>
        <p:nvSpPr>
          <p:cNvPr id="5" name="Text 2"/>
          <p:cNvSpPr/>
          <p:nvPr/>
        </p:nvSpPr>
        <p:spPr>
          <a:xfrm>
            <a:off x="6448187" y="3468410"/>
            <a:ext cx="2854643" cy="333970"/>
          </a:xfrm>
          <a:prstGeom prst="rect">
            <a:avLst/>
          </a:prstGeom>
          <a:noFill/>
          <a:ln/>
        </p:spPr>
        <p:txBody>
          <a:bodyPr wrap="none" lIns="0" tIns="0" rIns="0" bIns="0" rtlCol="0" anchor="t"/>
          <a:lstStyle/>
          <a:p>
            <a:pPr marL="0" indent="0" algn="l">
              <a:lnSpc>
                <a:spcPts val="2600"/>
              </a:lnSpc>
              <a:buNone/>
            </a:pPr>
            <a:r>
              <a:rPr lang="en-US" sz="2100" dirty="0">
                <a:solidFill>
                  <a:srgbClr val="49495A"/>
                </a:solidFill>
                <a:latin typeface="Libre Baskerville" pitchFamily="34" charset="0"/>
                <a:ea typeface="Libre Baskerville" pitchFamily="34" charset="-122"/>
                <a:cs typeface="Libre Baskerville" pitchFamily="34" charset="-120"/>
              </a:rPr>
              <a:t>Ventaja Comparativa</a:t>
            </a:r>
            <a:endParaRPr lang="en-US" sz="2100" dirty="0"/>
          </a:p>
        </p:txBody>
      </p:sp>
      <p:sp>
        <p:nvSpPr>
          <p:cNvPr id="6" name="Text 3"/>
          <p:cNvSpPr/>
          <p:nvPr/>
        </p:nvSpPr>
        <p:spPr>
          <a:xfrm>
            <a:off x="6448187" y="3930610"/>
            <a:ext cx="7220426" cy="1025843"/>
          </a:xfrm>
          <a:prstGeom prst="rect">
            <a:avLst/>
          </a:prstGeom>
          <a:noFill/>
          <a:ln/>
        </p:spPr>
        <p:txBody>
          <a:bodyPr wrap="square" lIns="0" tIns="0" rIns="0" bIns="0" rtlCol="0" anchor="t"/>
          <a:lstStyle/>
          <a:p>
            <a:pPr marL="0" indent="0" algn="l">
              <a:lnSpc>
                <a:spcPts val="2650"/>
              </a:lnSpc>
              <a:buNone/>
            </a:pPr>
            <a:r>
              <a:rPr lang="en-US" sz="1650" dirty="0">
                <a:solidFill>
                  <a:srgbClr val="49495A"/>
                </a:solidFill>
                <a:latin typeface="Open Sans" pitchFamily="34" charset="0"/>
                <a:ea typeface="Open Sans" pitchFamily="34" charset="-122"/>
                <a:cs typeface="Open Sans" pitchFamily="34" charset="-120"/>
              </a:rPr>
              <a:t>Para que nuestro producto o servicio sea competitivo, es decir, lo elijan aquellas personas a las que va dirigido, ha de tener alguna ventaja o diferencia frente al resto de las alternativas disponibles en el mercado.</a:t>
            </a:r>
            <a:endParaRPr lang="en-US" sz="1650" dirty="0"/>
          </a:p>
        </p:txBody>
      </p:sp>
      <p:sp>
        <p:nvSpPr>
          <p:cNvPr id="7" name="Shape 4"/>
          <p:cNvSpPr/>
          <p:nvPr/>
        </p:nvSpPr>
        <p:spPr>
          <a:xfrm>
            <a:off x="6234470" y="5383887"/>
            <a:ext cx="7647861" cy="1915478"/>
          </a:xfrm>
          <a:prstGeom prst="roundRect">
            <a:avLst>
              <a:gd name="adj" fmla="val 1674"/>
            </a:avLst>
          </a:prstGeom>
          <a:solidFill>
            <a:srgbClr val="EAE8F3"/>
          </a:solidFill>
          <a:ln/>
        </p:spPr>
      </p:sp>
      <p:sp>
        <p:nvSpPr>
          <p:cNvPr id="8" name="Text 5"/>
          <p:cNvSpPr/>
          <p:nvPr/>
        </p:nvSpPr>
        <p:spPr>
          <a:xfrm>
            <a:off x="6448187" y="5597604"/>
            <a:ext cx="3474482" cy="333970"/>
          </a:xfrm>
          <a:prstGeom prst="rect">
            <a:avLst/>
          </a:prstGeom>
          <a:noFill/>
          <a:ln/>
        </p:spPr>
        <p:txBody>
          <a:bodyPr wrap="none" lIns="0" tIns="0" rIns="0" bIns="0" rtlCol="0" anchor="t"/>
          <a:lstStyle/>
          <a:p>
            <a:pPr marL="0" indent="0" algn="l">
              <a:lnSpc>
                <a:spcPts val="2600"/>
              </a:lnSpc>
              <a:buNone/>
            </a:pPr>
            <a:r>
              <a:rPr lang="en-US" sz="2100" dirty="0">
                <a:solidFill>
                  <a:srgbClr val="49495A"/>
                </a:solidFill>
                <a:latin typeface="Libre Baskerville" pitchFamily="34" charset="0"/>
                <a:ea typeface="Libre Baskerville" pitchFamily="34" charset="-122"/>
                <a:cs typeface="Libre Baskerville" pitchFamily="34" charset="-120"/>
              </a:rPr>
              <a:t>Sostenibilidad Financiera</a:t>
            </a:r>
            <a:endParaRPr lang="en-US" sz="2100" dirty="0"/>
          </a:p>
        </p:txBody>
      </p:sp>
      <p:sp>
        <p:nvSpPr>
          <p:cNvPr id="9" name="Text 6"/>
          <p:cNvSpPr/>
          <p:nvPr/>
        </p:nvSpPr>
        <p:spPr>
          <a:xfrm>
            <a:off x="6448187" y="6059805"/>
            <a:ext cx="7220426" cy="1025843"/>
          </a:xfrm>
          <a:prstGeom prst="rect">
            <a:avLst/>
          </a:prstGeom>
          <a:noFill/>
          <a:ln/>
        </p:spPr>
        <p:txBody>
          <a:bodyPr wrap="square" lIns="0" tIns="0" rIns="0" bIns="0" rtlCol="0" anchor="t"/>
          <a:lstStyle/>
          <a:p>
            <a:pPr marL="0" indent="0" algn="l">
              <a:lnSpc>
                <a:spcPts val="2650"/>
              </a:lnSpc>
              <a:buNone/>
            </a:pPr>
            <a:r>
              <a:rPr lang="en-US" sz="1650" dirty="0">
                <a:solidFill>
                  <a:srgbClr val="49495A"/>
                </a:solidFill>
                <a:latin typeface="Open Sans" pitchFamily="34" charset="0"/>
                <a:ea typeface="Open Sans" pitchFamily="34" charset="-122"/>
                <a:cs typeface="Open Sans" pitchFamily="34" charset="-120"/>
              </a:rPr>
              <a:t>Nuestro emprendimiento ha de tener fuentes de ingresos establecidas, de forma que pueda sobrevivir en el tiempo y continuar ofreciendo su valor sin depender exclusivamente de financiación externa temporal.</a:t>
            </a:r>
            <a:endParaRPr lang="en-US" sz="16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11899"/>
          </a:xfrm>
          <a:prstGeom prst="rect">
            <a:avLst/>
          </a:prstGeom>
        </p:spPr>
      </p:pic>
      <p:sp>
        <p:nvSpPr>
          <p:cNvPr id="3" name="Text 0"/>
          <p:cNvSpPr/>
          <p:nvPr/>
        </p:nvSpPr>
        <p:spPr>
          <a:xfrm>
            <a:off x="787241" y="3430429"/>
            <a:ext cx="9181862" cy="702826"/>
          </a:xfrm>
          <a:prstGeom prst="rect">
            <a:avLst/>
          </a:prstGeom>
          <a:noFill/>
          <a:ln/>
        </p:spPr>
        <p:txBody>
          <a:bodyPr wrap="none" lIns="0" tIns="0" rIns="0" bIns="0" rtlCol="0" anchor="t"/>
          <a:lstStyle/>
          <a:p>
            <a:pPr marL="0" indent="0" algn="l">
              <a:lnSpc>
                <a:spcPts val="5500"/>
              </a:lnSpc>
              <a:buNone/>
            </a:pPr>
            <a:r>
              <a:rPr lang="en-US" sz="4400" dirty="0" err="1">
                <a:solidFill>
                  <a:srgbClr val="403CCF"/>
                </a:solidFill>
                <a:latin typeface="Libre Baskerville" pitchFamily="34" charset="0"/>
                <a:ea typeface="Libre Baskerville" pitchFamily="34" charset="-122"/>
                <a:cs typeface="Libre Baskerville" pitchFamily="34" charset="-120"/>
              </a:rPr>
              <a:t>Análisis</a:t>
            </a:r>
            <a:r>
              <a:rPr lang="en-US" sz="4400" dirty="0">
                <a:solidFill>
                  <a:srgbClr val="403CCF"/>
                </a:solidFill>
                <a:latin typeface="Libre Baskerville" pitchFamily="34" charset="0"/>
                <a:ea typeface="Libre Baskerville" pitchFamily="34" charset="-122"/>
                <a:cs typeface="Libre Baskerville" pitchFamily="34" charset="-120"/>
              </a:rPr>
              <a:t> del Emprendimiento</a:t>
            </a:r>
            <a:endParaRPr lang="en-US" sz="4400" dirty="0"/>
          </a:p>
        </p:txBody>
      </p:sp>
      <p:sp>
        <p:nvSpPr>
          <p:cNvPr id="4" name="Shape 1"/>
          <p:cNvSpPr/>
          <p:nvPr/>
        </p:nvSpPr>
        <p:spPr>
          <a:xfrm>
            <a:off x="787241" y="4723686"/>
            <a:ext cx="506135" cy="506135"/>
          </a:xfrm>
          <a:prstGeom prst="roundRect">
            <a:avLst>
              <a:gd name="adj" fmla="val 6667"/>
            </a:avLst>
          </a:prstGeom>
          <a:solidFill>
            <a:srgbClr val="EAE8F3"/>
          </a:solidFill>
          <a:ln/>
        </p:spPr>
      </p:sp>
      <p:pic>
        <p:nvPicPr>
          <p:cNvPr id="5" name="Image 1" descr="preencoded.png"/>
          <p:cNvPicPr>
            <a:picLocks noChangeAspect="1"/>
          </p:cNvPicPr>
          <p:nvPr/>
        </p:nvPicPr>
        <p:blipFill>
          <a:blip r:embed="rId4"/>
          <a:stretch>
            <a:fillRect/>
          </a:stretch>
        </p:blipFill>
        <p:spPr>
          <a:xfrm>
            <a:off x="871538" y="4765834"/>
            <a:ext cx="337423" cy="421719"/>
          </a:xfrm>
          <a:prstGeom prst="rect">
            <a:avLst/>
          </a:prstGeom>
        </p:spPr>
      </p:pic>
      <p:sp>
        <p:nvSpPr>
          <p:cNvPr id="6" name="Text 2"/>
          <p:cNvSpPr/>
          <p:nvPr/>
        </p:nvSpPr>
        <p:spPr>
          <a:xfrm>
            <a:off x="1518285" y="4723686"/>
            <a:ext cx="4164687" cy="351472"/>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La Idea del Emprendimiento</a:t>
            </a:r>
            <a:endParaRPr lang="en-US" sz="2200" dirty="0"/>
          </a:p>
        </p:txBody>
      </p:sp>
      <p:sp>
        <p:nvSpPr>
          <p:cNvPr id="7" name="Text 3"/>
          <p:cNvSpPr/>
          <p:nvPr/>
        </p:nvSpPr>
        <p:spPr>
          <a:xfrm>
            <a:off x="1518285" y="5210056"/>
            <a:ext cx="5684520" cy="719614"/>
          </a:xfrm>
          <a:prstGeom prst="rect">
            <a:avLst/>
          </a:prstGeom>
          <a:noFill/>
          <a:ln/>
        </p:spPr>
        <p:txBody>
          <a:bodyPr wrap="square" lIns="0" tIns="0" rIns="0" bIns="0" rtlCol="0" anchor="t"/>
          <a:lstStyle/>
          <a:p>
            <a:pPr marL="0" indent="0" algn="l">
              <a:lnSpc>
                <a:spcPts val="2800"/>
              </a:lnSpc>
              <a:buNone/>
            </a:pPr>
            <a:r>
              <a:rPr lang="en-US" sz="1750" dirty="0">
                <a:solidFill>
                  <a:srgbClr val="49495A"/>
                </a:solidFill>
                <a:latin typeface="Open Sans" pitchFamily="34" charset="0"/>
                <a:ea typeface="Open Sans" pitchFamily="34" charset="-122"/>
                <a:cs typeface="Open Sans" pitchFamily="34" charset="-120"/>
              </a:rPr>
              <a:t>El concepto fundamental que define qué problema resolverás o qué necesidad cubrirás con tu iniciativa.</a:t>
            </a:r>
            <a:endParaRPr lang="en-US" sz="1750" dirty="0"/>
          </a:p>
        </p:txBody>
      </p:sp>
      <p:sp>
        <p:nvSpPr>
          <p:cNvPr id="8" name="Shape 4"/>
          <p:cNvSpPr/>
          <p:nvPr/>
        </p:nvSpPr>
        <p:spPr>
          <a:xfrm>
            <a:off x="7427714" y="4723686"/>
            <a:ext cx="506135" cy="506135"/>
          </a:xfrm>
          <a:prstGeom prst="roundRect">
            <a:avLst>
              <a:gd name="adj" fmla="val 6667"/>
            </a:avLst>
          </a:prstGeom>
          <a:solidFill>
            <a:srgbClr val="EAE8F3"/>
          </a:solidFill>
          <a:ln/>
        </p:spPr>
      </p:sp>
      <p:pic>
        <p:nvPicPr>
          <p:cNvPr id="9" name="Image 2" descr="preencoded.png"/>
          <p:cNvPicPr>
            <a:picLocks noChangeAspect="1"/>
          </p:cNvPicPr>
          <p:nvPr/>
        </p:nvPicPr>
        <p:blipFill>
          <a:blip r:embed="rId5"/>
          <a:stretch>
            <a:fillRect/>
          </a:stretch>
        </p:blipFill>
        <p:spPr>
          <a:xfrm>
            <a:off x="7512010" y="4765834"/>
            <a:ext cx="337423" cy="421719"/>
          </a:xfrm>
          <a:prstGeom prst="rect">
            <a:avLst/>
          </a:prstGeom>
        </p:spPr>
      </p:pic>
      <p:sp>
        <p:nvSpPr>
          <p:cNvPr id="10" name="Text 5"/>
          <p:cNvSpPr/>
          <p:nvPr/>
        </p:nvSpPr>
        <p:spPr>
          <a:xfrm>
            <a:off x="8158758" y="4723686"/>
            <a:ext cx="3222427" cy="351472"/>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El Servicio o Producto</a:t>
            </a:r>
            <a:endParaRPr lang="en-US" sz="2200" dirty="0"/>
          </a:p>
        </p:txBody>
      </p:sp>
      <p:sp>
        <p:nvSpPr>
          <p:cNvPr id="11" name="Text 6"/>
          <p:cNvSpPr/>
          <p:nvPr/>
        </p:nvSpPr>
        <p:spPr>
          <a:xfrm>
            <a:off x="8158758" y="5210056"/>
            <a:ext cx="5684520" cy="719614"/>
          </a:xfrm>
          <a:prstGeom prst="rect">
            <a:avLst/>
          </a:prstGeom>
          <a:noFill/>
          <a:ln/>
        </p:spPr>
        <p:txBody>
          <a:bodyPr wrap="square" lIns="0" tIns="0" rIns="0" bIns="0" rtlCol="0" anchor="t"/>
          <a:lstStyle/>
          <a:p>
            <a:pPr marL="0" indent="0" algn="l">
              <a:lnSpc>
                <a:spcPts val="2800"/>
              </a:lnSpc>
              <a:buNone/>
            </a:pPr>
            <a:r>
              <a:rPr lang="en-US" sz="1750" dirty="0">
                <a:solidFill>
                  <a:srgbClr val="49495A"/>
                </a:solidFill>
                <a:latin typeface="Open Sans" pitchFamily="34" charset="0"/>
                <a:ea typeface="Open Sans" pitchFamily="34" charset="-122"/>
                <a:cs typeface="Open Sans" pitchFamily="34" charset="-120"/>
              </a:rPr>
              <a:t>La solución concreta que ofreces al mercado o a la sociedad.</a:t>
            </a:r>
            <a:endParaRPr lang="en-US" sz="1750" dirty="0"/>
          </a:p>
        </p:txBody>
      </p:sp>
      <p:sp>
        <p:nvSpPr>
          <p:cNvPr id="12" name="Shape 7"/>
          <p:cNvSpPr/>
          <p:nvPr/>
        </p:nvSpPr>
        <p:spPr>
          <a:xfrm>
            <a:off x="787241" y="6407587"/>
            <a:ext cx="506135" cy="506135"/>
          </a:xfrm>
          <a:prstGeom prst="roundRect">
            <a:avLst>
              <a:gd name="adj" fmla="val 6667"/>
            </a:avLst>
          </a:prstGeom>
          <a:solidFill>
            <a:srgbClr val="EAE8F3"/>
          </a:solidFill>
          <a:ln/>
        </p:spPr>
      </p:sp>
      <p:pic>
        <p:nvPicPr>
          <p:cNvPr id="13" name="Image 3" descr="preencoded.png"/>
          <p:cNvPicPr>
            <a:picLocks noChangeAspect="1"/>
          </p:cNvPicPr>
          <p:nvPr/>
        </p:nvPicPr>
        <p:blipFill>
          <a:blip r:embed="rId6"/>
          <a:stretch>
            <a:fillRect/>
          </a:stretch>
        </p:blipFill>
        <p:spPr>
          <a:xfrm>
            <a:off x="871538" y="6449735"/>
            <a:ext cx="337423" cy="421719"/>
          </a:xfrm>
          <a:prstGeom prst="rect">
            <a:avLst/>
          </a:prstGeom>
        </p:spPr>
      </p:pic>
      <p:sp>
        <p:nvSpPr>
          <p:cNvPr id="14" name="Text 8"/>
          <p:cNvSpPr/>
          <p:nvPr/>
        </p:nvSpPr>
        <p:spPr>
          <a:xfrm>
            <a:off x="1518285" y="6407587"/>
            <a:ext cx="3430905" cy="351472"/>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La Ventaja Comparativa</a:t>
            </a:r>
            <a:endParaRPr lang="en-US" sz="2200" dirty="0"/>
          </a:p>
        </p:txBody>
      </p:sp>
      <p:sp>
        <p:nvSpPr>
          <p:cNvPr id="15" name="Text 9"/>
          <p:cNvSpPr/>
          <p:nvPr/>
        </p:nvSpPr>
        <p:spPr>
          <a:xfrm>
            <a:off x="1518285" y="6893957"/>
            <a:ext cx="5684520" cy="719614"/>
          </a:xfrm>
          <a:prstGeom prst="rect">
            <a:avLst/>
          </a:prstGeom>
          <a:noFill/>
          <a:ln/>
        </p:spPr>
        <p:txBody>
          <a:bodyPr wrap="square" lIns="0" tIns="0" rIns="0" bIns="0" rtlCol="0" anchor="t"/>
          <a:lstStyle/>
          <a:p>
            <a:pPr marL="0" indent="0" algn="l">
              <a:lnSpc>
                <a:spcPts val="2800"/>
              </a:lnSpc>
              <a:buNone/>
            </a:pPr>
            <a:r>
              <a:rPr lang="en-US" sz="1750" dirty="0">
                <a:solidFill>
                  <a:srgbClr val="49495A"/>
                </a:solidFill>
                <a:latin typeface="Open Sans" pitchFamily="34" charset="0"/>
                <a:ea typeface="Open Sans" pitchFamily="34" charset="-122"/>
                <a:cs typeface="Open Sans" pitchFamily="34" charset="-120"/>
              </a:rPr>
              <a:t>Lo que hace único a tu emprendimiento frente a otras alternativas existentes.</a:t>
            </a:r>
            <a:endParaRPr lang="en-US" sz="1750" dirty="0"/>
          </a:p>
        </p:txBody>
      </p:sp>
      <p:sp>
        <p:nvSpPr>
          <p:cNvPr id="16" name="Shape 10"/>
          <p:cNvSpPr/>
          <p:nvPr/>
        </p:nvSpPr>
        <p:spPr>
          <a:xfrm>
            <a:off x="7427714" y="6407587"/>
            <a:ext cx="506135" cy="506135"/>
          </a:xfrm>
          <a:prstGeom prst="roundRect">
            <a:avLst>
              <a:gd name="adj" fmla="val 6667"/>
            </a:avLst>
          </a:prstGeom>
          <a:solidFill>
            <a:srgbClr val="EAE8F3"/>
          </a:solidFill>
          <a:ln/>
        </p:spPr>
      </p:sp>
      <p:pic>
        <p:nvPicPr>
          <p:cNvPr id="17" name="Image 4" descr="preencoded.png"/>
          <p:cNvPicPr>
            <a:picLocks noChangeAspect="1"/>
          </p:cNvPicPr>
          <p:nvPr/>
        </p:nvPicPr>
        <p:blipFill>
          <a:blip r:embed="rId7"/>
          <a:stretch>
            <a:fillRect/>
          </a:stretch>
        </p:blipFill>
        <p:spPr>
          <a:xfrm>
            <a:off x="7512010" y="6449735"/>
            <a:ext cx="337423" cy="421719"/>
          </a:xfrm>
          <a:prstGeom prst="rect">
            <a:avLst/>
          </a:prstGeom>
        </p:spPr>
      </p:pic>
      <p:sp>
        <p:nvSpPr>
          <p:cNvPr id="18" name="Text 11"/>
          <p:cNvSpPr/>
          <p:nvPr/>
        </p:nvSpPr>
        <p:spPr>
          <a:xfrm>
            <a:off x="8158758" y="6407587"/>
            <a:ext cx="2811899" cy="351472"/>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Público Objetivo</a:t>
            </a:r>
            <a:endParaRPr lang="en-US" sz="2200" dirty="0"/>
          </a:p>
        </p:txBody>
      </p:sp>
      <p:sp>
        <p:nvSpPr>
          <p:cNvPr id="19" name="Text 12"/>
          <p:cNvSpPr/>
          <p:nvPr/>
        </p:nvSpPr>
        <p:spPr>
          <a:xfrm>
            <a:off x="8158758" y="6893957"/>
            <a:ext cx="5684520" cy="719614"/>
          </a:xfrm>
          <a:prstGeom prst="rect">
            <a:avLst/>
          </a:prstGeom>
          <a:noFill/>
          <a:ln/>
        </p:spPr>
        <p:txBody>
          <a:bodyPr wrap="square" lIns="0" tIns="0" rIns="0" bIns="0" rtlCol="0" anchor="t"/>
          <a:lstStyle/>
          <a:p>
            <a:pPr marL="0" indent="0" algn="l">
              <a:lnSpc>
                <a:spcPts val="2800"/>
              </a:lnSpc>
              <a:buNone/>
            </a:pPr>
            <a:r>
              <a:rPr lang="en-US" sz="1750" dirty="0">
                <a:solidFill>
                  <a:srgbClr val="49495A"/>
                </a:solidFill>
                <a:latin typeface="Open Sans" pitchFamily="34" charset="0"/>
                <a:ea typeface="Open Sans" pitchFamily="34" charset="-122"/>
                <a:cs typeface="Open Sans" pitchFamily="34" charset="-120"/>
              </a:rPr>
              <a:t>A quién va dirigido tu emprendimiento y por qué les resultará valioso.</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1251109"/>
            <a:ext cx="10919936" cy="708779"/>
          </a:xfrm>
          <a:prstGeom prst="rect">
            <a:avLst/>
          </a:prstGeom>
          <a:noFill/>
          <a:ln/>
        </p:spPr>
        <p:txBody>
          <a:bodyPr wrap="none" lIns="0" tIns="0" rIns="0" bIns="0" rtlCol="0" anchor="t"/>
          <a:lstStyle/>
          <a:p>
            <a:pPr marL="0" indent="0" algn="l">
              <a:lnSpc>
                <a:spcPts val="5550"/>
              </a:lnSpc>
              <a:buNone/>
            </a:pPr>
            <a:r>
              <a:rPr lang="en-US" sz="4450" dirty="0">
                <a:solidFill>
                  <a:srgbClr val="403CCF"/>
                </a:solidFill>
                <a:latin typeface="Libre Baskerville" pitchFamily="34" charset="0"/>
                <a:ea typeface="Libre Baskerville" pitchFamily="34" charset="-122"/>
                <a:cs typeface="Libre Baskerville" pitchFamily="34" charset="-120"/>
              </a:rPr>
              <a:t>El Perfil de la Persona Emprendedora</a:t>
            </a:r>
            <a:endParaRPr lang="en-US" sz="4450" dirty="0"/>
          </a:p>
        </p:txBody>
      </p:sp>
      <p:sp>
        <p:nvSpPr>
          <p:cNvPr id="3" name="Text 1"/>
          <p:cNvSpPr/>
          <p:nvPr/>
        </p:nvSpPr>
        <p:spPr>
          <a:xfrm>
            <a:off x="1743789" y="3724989"/>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Conocimiento</a:t>
            </a:r>
            <a:endParaRPr lang="en-US" sz="2200" dirty="0"/>
          </a:p>
        </p:txBody>
      </p:sp>
      <p:sp>
        <p:nvSpPr>
          <p:cNvPr id="4" name="Text 2"/>
          <p:cNvSpPr/>
          <p:nvPr/>
        </p:nvSpPr>
        <p:spPr>
          <a:xfrm>
            <a:off x="793790" y="4215408"/>
            <a:ext cx="3785235" cy="1451610"/>
          </a:xfrm>
          <a:prstGeom prst="rect">
            <a:avLst/>
          </a:prstGeom>
          <a:noFill/>
          <a:ln/>
        </p:spPr>
        <p:txBody>
          <a:bodyPr wrap="square" lIns="0" tIns="0" rIns="0" bIns="0" rtlCol="0" anchor="t"/>
          <a:lstStyle/>
          <a:p>
            <a:pPr marL="0" indent="0" algn="r">
              <a:lnSpc>
                <a:spcPts val="2850"/>
              </a:lnSpc>
              <a:buNone/>
            </a:pPr>
            <a:r>
              <a:rPr lang="en-US" sz="1750" dirty="0">
                <a:solidFill>
                  <a:srgbClr val="49495A"/>
                </a:solidFill>
                <a:latin typeface="Open Sans" pitchFamily="34" charset="0"/>
                <a:ea typeface="Open Sans" pitchFamily="34" charset="-122"/>
                <a:cs typeface="Open Sans" pitchFamily="34" charset="-120"/>
              </a:rPr>
              <a:t>Emprenden sobre algo que conocen o les es familiar, aprovechando su experiencia y habilidades previas.</a:t>
            </a:r>
            <a:endParaRPr lang="en-US" sz="1750" dirty="0"/>
          </a:p>
        </p:txBody>
      </p:sp>
      <p:pic>
        <p:nvPicPr>
          <p:cNvPr id="5" name="Image 0" descr="preencoded.png"/>
          <p:cNvPicPr>
            <a:picLocks noChangeAspect="1"/>
          </p:cNvPicPr>
          <p:nvPr/>
        </p:nvPicPr>
        <p:blipFill>
          <a:blip r:embed="rId3"/>
          <a:stretch>
            <a:fillRect/>
          </a:stretch>
        </p:blipFill>
        <p:spPr>
          <a:xfrm>
            <a:off x="5032653" y="2413516"/>
            <a:ext cx="4564975" cy="4564975"/>
          </a:xfrm>
          <a:prstGeom prst="rect">
            <a:avLst/>
          </a:prstGeom>
        </p:spPr>
      </p:pic>
      <p:pic>
        <p:nvPicPr>
          <p:cNvPr id="6" name="Image 1" descr="preencoded.png"/>
          <p:cNvPicPr>
            <a:picLocks noChangeAspect="1"/>
          </p:cNvPicPr>
          <p:nvPr/>
        </p:nvPicPr>
        <p:blipFill>
          <a:blip r:embed="rId4"/>
          <a:stretch>
            <a:fillRect/>
          </a:stretch>
        </p:blipFill>
        <p:spPr>
          <a:xfrm>
            <a:off x="5980033" y="4496633"/>
            <a:ext cx="318968" cy="398621"/>
          </a:xfrm>
          <a:prstGeom prst="rect">
            <a:avLst/>
          </a:prstGeom>
        </p:spPr>
      </p:pic>
      <p:sp>
        <p:nvSpPr>
          <p:cNvPr id="7" name="Text 3"/>
          <p:cNvSpPr/>
          <p:nvPr/>
        </p:nvSpPr>
        <p:spPr>
          <a:xfrm>
            <a:off x="9597628" y="268009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Perseverancia</a:t>
            </a:r>
            <a:endParaRPr lang="en-US" sz="2200" dirty="0"/>
          </a:p>
        </p:txBody>
      </p:sp>
      <p:sp>
        <p:nvSpPr>
          <p:cNvPr id="8" name="Text 4"/>
          <p:cNvSpPr/>
          <p:nvPr/>
        </p:nvSpPr>
        <p:spPr>
          <a:xfrm>
            <a:off x="9597628" y="3170515"/>
            <a:ext cx="4238982" cy="1088708"/>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Muestran determinación para superar obstáculos y continuar a pesar de las dificultades que surjan en el camino.</a:t>
            </a:r>
            <a:endParaRPr lang="en-US" sz="1750" dirty="0"/>
          </a:p>
        </p:txBody>
      </p:sp>
      <p:pic>
        <p:nvPicPr>
          <p:cNvPr id="9" name="Image 2" descr="preencoded.png"/>
          <p:cNvPicPr>
            <a:picLocks noChangeAspect="1"/>
          </p:cNvPicPr>
          <p:nvPr/>
        </p:nvPicPr>
        <p:blipFill>
          <a:blip r:embed="rId5"/>
          <a:stretch>
            <a:fillRect/>
          </a:stretch>
        </p:blipFill>
        <p:spPr>
          <a:xfrm>
            <a:off x="5032653" y="2413516"/>
            <a:ext cx="4564975" cy="4564975"/>
          </a:xfrm>
          <a:prstGeom prst="rect">
            <a:avLst/>
          </a:prstGeom>
        </p:spPr>
      </p:pic>
      <p:pic>
        <p:nvPicPr>
          <p:cNvPr id="10" name="Image 3" descr="preencoded.png"/>
          <p:cNvPicPr>
            <a:picLocks noChangeAspect="1"/>
          </p:cNvPicPr>
          <p:nvPr/>
        </p:nvPicPr>
        <p:blipFill>
          <a:blip r:embed="rId6"/>
          <a:stretch>
            <a:fillRect/>
          </a:stretch>
        </p:blipFill>
        <p:spPr>
          <a:xfrm>
            <a:off x="7743230" y="3478649"/>
            <a:ext cx="318968" cy="398621"/>
          </a:xfrm>
          <a:prstGeom prst="rect">
            <a:avLst/>
          </a:prstGeom>
        </p:spPr>
      </p:pic>
      <p:sp>
        <p:nvSpPr>
          <p:cNvPr id="11" name="Text 5"/>
          <p:cNvSpPr/>
          <p:nvPr/>
        </p:nvSpPr>
        <p:spPr>
          <a:xfrm>
            <a:off x="9597628" y="513266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Autoconfianza</a:t>
            </a:r>
            <a:endParaRPr lang="en-US" sz="2200" dirty="0"/>
          </a:p>
        </p:txBody>
      </p:sp>
      <p:sp>
        <p:nvSpPr>
          <p:cNvPr id="12" name="Text 6"/>
          <p:cNvSpPr/>
          <p:nvPr/>
        </p:nvSpPr>
        <p:spPr>
          <a:xfrm>
            <a:off x="9597628" y="5623084"/>
            <a:ext cx="4238982" cy="1088708"/>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Tienen mucha confianza en sí mismas y en su capacidad para llevar a cabo sus ideas y proyectos.</a:t>
            </a:r>
            <a:endParaRPr lang="en-US" sz="1750" dirty="0"/>
          </a:p>
        </p:txBody>
      </p:sp>
      <p:pic>
        <p:nvPicPr>
          <p:cNvPr id="13" name="Image 4" descr="preencoded.png"/>
          <p:cNvPicPr>
            <a:picLocks noChangeAspect="1"/>
          </p:cNvPicPr>
          <p:nvPr/>
        </p:nvPicPr>
        <p:blipFill>
          <a:blip r:embed="rId7"/>
          <a:stretch>
            <a:fillRect/>
          </a:stretch>
        </p:blipFill>
        <p:spPr>
          <a:xfrm>
            <a:off x="5032653" y="2413516"/>
            <a:ext cx="4564975" cy="4564975"/>
          </a:xfrm>
          <a:prstGeom prst="rect">
            <a:avLst/>
          </a:prstGeom>
        </p:spPr>
      </p:pic>
      <p:pic>
        <p:nvPicPr>
          <p:cNvPr id="14" name="Image 5" descr="preencoded.png"/>
          <p:cNvPicPr>
            <a:picLocks noChangeAspect="1"/>
          </p:cNvPicPr>
          <p:nvPr/>
        </p:nvPicPr>
        <p:blipFill>
          <a:blip r:embed="rId8"/>
          <a:stretch>
            <a:fillRect/>
          </a:stretch>
        </p:blipFill>
        <p:spPr>
          <a:xfrm>
            <a:off x="7743230" y="5514618"/>
            <a:ext cx="318968" cy="39862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325410"/>
          </a:xfrm>
          <a:prstGeom prst="rect">
            <a:avLst/>
          </a:prstGeom>
        </p:spPr>
      </p:pic>
      <p:sp>
        <p:nvSpPr>
          <p:cNvPr id="3" name="Text 0"/>
          <p:cNvSpPr/>
          <p:nvPr/>
        </p:nvSpPr>
        <p:spPr>
          <a:xfrm>
            <a:off x="651034" y="2837259"/>
            <a:ext cx="8466534" cy="581263"/>
          </a:xfrm>
          <a:prstGeom prst="rect">
            <a:avLst/>
          </a:prstGeom>
          <a:noFill/>
          <a:ln/>
        </p:spPr>
        <p:txBody>
          <a:bodyPr wrap="none" lIns="0" tIns="0" rIns="0" bIns="0" rtlCol="0" anchor="t"/>
          <a:lstStyle/>
          <a:p>
            <a:pPr marL="0" indent="0" algn="l">
              <a:lnSpc>
                <a:spcPts val="4550"/>
              </a:lnSpc>
              <a:buNone/>
            </a:pPr>
            <a:r>
              <a:rPr lang="en-US" sz="3650" dirty="0">
                <a:solidFill>
                  <a:srgbClr val="403CCF"/>
                </a:solidFill>
                <a:latin typeface="Libre Baskerville" pitchFamily="34" charset="0"/>
                <a:ea typeface="Libre Baskerville" pitchFamily="34" charset="-122"/>
                <a:cs typeface="Libre Baskerville" pitchFamily="34" charset="-120"/>
              </a:rPr>
              <a:t>Emprendimientos de Estilo de Vida</a:t>
            </a:r>
            <a:endParaRPr lang="en-US" sz="3650" dirty="0"/>
          </a:p>
        </p:txBody>
      </p:sp>
      <p:pic>
        <p:nvPicPr>
          <p:cNvPr id="4" name="Image 1" descr="preencoded.png"/>
          <p:cNvPicPr>
            <a:picLocks noChangeAspect="1"/>
          </p:cNvPicPr>
          <p:nvPr/>
        </p:nvPicPr>
        <p:blipFill>
          <a:blip r:embed="rId4"/>
          <a:stretch>
            <a:fillRect/>
          </a:stretch>
        </p:blipFill>
        <p:spPr>
          <a:xfrm>
            <a:off x="651034" y="3729990"/>
            <a:ext cx="465058" cy="465058"/>
          </a:xfrm>
          <a:prstGeom prst="rect">
            <a:avLst/>
          </a:prstGeom>
        </p:spPr>
      </p:pic>
      <p:sp>
        <p:nvSpPr>
          <p:cNvPr id="5" name="Text 1"/>
          <p:cNvSpPr/>
          <p:nvPr/>
        </p:nvSpPr>
        <p:spPr>
          <a:xfrm>
            <a:off x="1302068" y="3697486"/>
            <a:ext cx="2325410" cy="290632"/>
          </a:xfrm>
          <a:prstGeom prst="rect">
            <a:avLst/>
          </a:prstGeom>
          <a:noFill/>
          <a:ln/>
        </p:spPr>
        <p:txBody>
          <a:bodyPr wrap="none" lIns="0" tIns="0" rIns="0" bIns="0" rtlCol="0" anchor="t"/>
          <a:lstStyle/>
          <a:p>
            <a:pPr marL="0" indent="0" algn="l">
              <a:lnSpc>
                <a:spcPts val="2250"/>
              </a:lnSpc>
              <a:buNone/>
            </a:pPr>
            <a:r>
              <a:rPr lang="en-US" sz="1800" dirty="0">
                <a:solidFill>
                  <a:srgbClr val="49495A"/>
                </a:solidFill>
                <a:latin typeface="Libre Baskerville" pitchFamily="34" charset="0"/>
                <a:ea typeface="Libre Baskerville" pitchFamily="34" charset="-122"/>
                <a:cs typeface="Libre Baskerville" pitchFamily="34" charset="-120"/>
              </a:rPr>
              <a:t>Arte y Creatividad</a:t>
            </a:r>
            <a:endParaRPr lang="en-US" sz="1800" dirty="0"/>
          </a:p>
        </p:txBody>
      </p:sp>
      <p:sp>
        <p:nvSpPr>
          <p:cNvPr id="6" name="Text 2"/>
          <p:cNvSpPr/>
          <p:nvPr/>
        </p:nvSpPr>
        <p:spPr>
          <a:xfrm>
            <a:off x="1302068" y="4099679"/>
            <a:ext cx="12677299" cy="297656"/>
          </a:xfrm>
          <a:prstGeom prst="rect">
            <a:avLst/>
          </a:prstGeom>
          <a:noFill/>
          <a:ln/>
        </p:spPr>
        <p:txBody>
          <a:bodyPr wrap="none" lIns="0" tIns="0" rIns="0" bIns="0" rtlCol="0" anchor="t"/>
          <a:lstStyle/>
          <a:p>
            <a:pPr marL="0" indent="0" algn="l">
              <a:lnSpc>
                <a:spcPts val="2300"/>
              </a:lnSpc>
              <a:buNone/>
            </a:pPr>
            <a:r>
              <a:rPr lang="en-US" sz="1450" dirty="0">
                <a:solidFill>
                  <a:srgbClr val="49495A"/>
                </a:solidFill>
                <a:latin typeface="Open Sans" pitchFamily="34" charset="0"/>
                <a:ea typeface="Open Sans" pitchFamily="34" charset="-122"/>
                <a:cs typeface="Open Sans" pitchFamily="34" charset="-120"/>
              </a:rPr>
              <a:t>Dibujar, hacer tatuajes, decorar casas o producir música son ejemplos de pasiones que pueden convertirse en emprendimientos.</a:t>
            </a:r>
            <a:endParaRPr lang="en-US" sz="1450" dirty="0"/>
          </a:p>
        </p:txBody>
      </p:sp>
      <p:pic>
        <p:nvPicPr>
          <p:cNvPr id="7" name="Image 2" descr="preencoded.png"/>
          <p:cNvPicPr>
            <a:picLocks noChangeAspect="1"/>
          </p:cNvPicPr>
          <p:nvPr/>
        </p:nvPicPr>
        <p:blipFill>
          <a:blip r:embed="rId5"/>
          <a:stretch>
            <a:fillRect/>
          </a:stretch>
        </p:blipFill>
        <p:spPr>
          <a:xfrm>
            <a:off x="651034" y="4987885"/>
            <a:ext cx="465058" cy="465058"/>
          </a:xfrm>
          <a:prstGeom prst="rect">
            <a:avLst/>
          </a:prstGeom>
        </p:spPr>
      </p:pic>
      <p:sp>
        <p:nvSpPr>
          <p:cNvPr id="8" name="Text 3"/>
          <p:cNvSpPr/>
          <p:nvPr/>
        </p:nvSpPr>
        <p:spPr>
          <a:xfrm>
            <a:off x="1302068" y="4955381"/>
            <a:ext cx="2913578" cy="290632"/>
          </a:xfrm>
          <a:prstGeom prst="rect">
            <a:avLst/>
          </a:prstGeom>
          <a:noFill/>
          <a:ln/>
        </p:spPr>
        <p:txBody>
          <a:bodyPr wrap="none" lIns="0" tIns="0" rIns="0" bIns="0" rtlCol="0" anchor="t"/>
          <a:lstStyle/>
          <a:p>
            <a:pPr marL="0" indent="0" algn="l">
              <a:lnSpc>
                <a:spcPts val="2250"/>
              </a:lnSpc>
              <a:buNone/>
            </a:pPr>
            <a:r>
              <a:rPr lang="en-US" sz="1800" dirty="0">
                <a:solidFill>
                  <a:srgbClr val="49495A"/>
                </a:solidFill>
                <a:latin typeface="Libre Baskerville" pitchFamily="34" charset="0"/>
                <a:ea typeface="Libre Baskerville" pitchFamily="34" charset="-122"/>
                <a:cs typeface="Libre Baskerville" pitchFamily="34" charset="-120"/>
              </a:rPr>
              <a:t>Servicios Personalizados</a:t>
            </a:r>
            <a:endParaRPr lang="en-US" sz="1800" dirty="0"/>
          </a:p>
        </p:txBody>
      </p:sp>
      <p:sp>
        <p:nvSpPr>
          <p:cNvPr id="9" name="Text 4"/>
          <p:cNvSpPr/>
          <p:nvPr/>
        </p:nvSpPr>
        <p:spPr>
          <a:xfrm>
            <a:off x="1302068" y="5357574"/>
            <a:ext cx="12677299" cy="297656"/>
          </a:xfrm>
          <a:prstGeom prst="rect">
            <a:avLst/>
          </a:prstGeom>
          <a:noFill/>
          <a:ln/>
        </p:spPr>
        <p:txBody>
          <a:bodyPr wrap="none" lIns="0" tIns="0" rIns="0" bIns="0" rtlCol="0" anchor="t"/>
          <a:lstStyle/>
          <a:p>
            <a:pPr marL="0" indent="0" algn="l">
              <a:lnSpc>
                <a:spcPts val="2300"/>
              </a:lnSpc>
              <a:buNone/>
            </a:pPr>
            <a:r>
              <a:rPr lang="en-US" sz="1450" dirty="0">
                <a:solidFill>
                  <a:srgbClr val="49495A"/>
                </a:solidFill>
                <a:latin typeface="Open Sans" pitchFamily="34" charset="0"/>
                <a:ea typeface="Open Sans" pitchFamily="34" charset="-122"/>
                <a:cs typeface="Open Sans" pitchFamily="34" charset="-120"/>
              </a:rPr>
              <a:t>Organizar viajes a medida o crear experiencias únicas para clientes que buscan algo especial.</a:t>
            </a:r>
            <a:endParaRPr lang="en-US" sz="1450" dirty="0"/>
          </a:p>
        </p:txBody>
      </p:sp>
      <p:pic>
        <p:nvPicPr>
          <p:cNvPr id="10" name="Image 3" descr="preencoded.png"/>
          <p:cNvPicPr>
            <a:picLocks noChangeAspect="1"/>
          </p:cNvPicPr>
          <p:nvPr/>
        </p:nvPicPr>
        <p:blipFill>
          <a:blip r:embed="rId6"/>
          <a:stretch>
            <a:fillRect/>
          </a:stretch>
        </p:blipFill>
        <p:spPr>
          <a:xfrm>
            <a:off x="651034" y="6245781"/>
            <a:ext cx="465058" cy="465058"/>
          </a:xfrm>
          <a:prstGeom prst="rect">
            <a:avLst/>
          </a:prstGeom>
        </p:spPr>
      </p:pic>
      <p:sp>
        <p:nvSpPr>
          <p:cNvPr id="11" name="Text 5"/>
          <p:cNvSpPr/>
          <p:nvPr/>
        </p:nvSpPr>
        <p:spPr>
          <a:xfrm>
            <a:off x="1302068" y="6213277"/>
            <a:ext cx="2541270" cy="290632"/>
          </a:xfrm>
          <a:prstGeom prst="rect">
            <a:avLst/>
          </a:prstGeom>
          <a:noFill/>
          <a:ln/>
        </p:spPr>
        <p:txBody>
          <a:bodyPr wrap="none" lIns="0" tIns="0" rIns="0" bIns="0" rtlCol="0" anchor="t"/>
          <a:lstStyle/>
          <a:p>
            <a:pPr marL="0" indent="0" algn="l">
              <a:lnSpc>
                <a:spcPts val="2250"/>
              </a:lnSpc>
              <a:buNone/>
            </a:pPr>
            <a:r>
              <a:rPr lang="en-US" sz="1800" dirty="0">
                <a:solidFill>
                  <a:srgbClr val="49495A"/>
                </a:solidFill>
                <a:latin typeface="Libre Baskerville" pitchFamily="34" charset="0"/>
                <a:ea typeface="Libre Baskerville" pitchFamily="34" charset="-122"/>
                <a:cs typeface="Libre Baskerville" pitchFamily="34" charset="-120"/>
              </a:rPr>
              <a:t>Cuidado de Animales</a:t>
            </a:r>
            <a:endParaRPr lang="en-US" sz="1800" dirty="0"/>
          </a:p>
        </p:txBody>
      </p:sp>
      <p:sp>
        <p:nvSpPr>
          <p:cNvPr id="12" name="Text 6"/>
          <p:cNvSpPr/>
          <p:nvPr/>
        </p:nvSpPr>
        <p:spPr>
          <a:xfrm>
            <a:off x="1302068" y="6615470"/>
            <a:ext cx="12677299" cy="297656"/>
          </a:xfrm>
          <a:prstGeom prst="rect">
            <a:avLst/>
          </a:prstGeom>
          <a:noFill/>
          <a:ln/>
        </p:spPr>
        <p:txBody>
          <a:bodyPr wrap="none" lIns="0" tIns="0" rIns="0" bIns="0" rtlCol="0" anchor="t"/>
          <a:lstStyle/>
          <a:p>
            <a:pPr marL="0" indent="0" algn="l">
              <a:lnSpc>
                <a:spcPts val="2300"/>
              </a:lnSpc>
              <a:buNone/>
            </a:pPr>
            <a:r>
              <a:rPr lang="en-US" sz="1450" dirty="0">
                <a:solidFill>
                  <a:srgbClr val="49495A"/>
                </a:solidFill>
                <a:latin typeface="Open Sans" pitchFamily="34" charset="0"/>
                <a:ea typeface="Open Sans" pitchFamily="34" charset="-122"/>
                <a:cs typeface="Open Sans" pitchFamily="34" charset="-120"/>
              </a:rPr>
              <a:t>Desde peluquerías caninas hasta servicios de paseo o guardería para mascotas, un sector en crecimiento.</a:t>
            </a:r>
            <a:endParaRPr lang="en-US" sz="1450" dirty="0"/>
          </a:p>
        </p:txBody>
      </p:sp>
      <p:sp>
        <p:nvSpPr>
          <p:cNvPr id="13" name="Text 7"/>
          <p:cNvSpPr/>
          <p:nvPr/>
        </p:nvSpPr>
        <p:spPr>
          <a:xfrm>
            <a:off x="651034" y="7122319"/>
            <a:ext cx="13328333" cy="595313"/>
          </a:xfrm>
          <a:prstGeom prst="rect">
            <a:avLst/>
          </a:prstGeom>
          <a:noFill/>
          <a:ln/>
        </p:spPr>
        <p:txBody>
          <a:bodyPr wrap="square" lIns="0" tIns="0" rIns="0" bIns="0" rtlCol="0" anchor="t"/>
          <a:lstStyle/>
          <a:p>
            <a:pPr marL="0" indent="0" algn="l">
              <a:lnSpc>
                <a:spcPts val="2300"/>
              </a:lnSpc>
              <a:buNone/>
            </a:pPr>
            <a:r>
              <a:rPr lang="en-US" sz="1450" dirty="0">
                <a:solidFill>
                  <a:srgbClr val="49495A"/>
                </a:solidFill>
                <a:latin typeface="Open Sans" pitchFamily="34" charset="0"/>
                <a:ea typeface="Open Sans" pitchFamily="34" charset="-122"/>
                <a:cs typeface="Open Sans" pitchFamily="34" charset="-120"/>
              </a:rPr>
              <a:t>En estos emprendimientos, el objetivo principal no es crecer enormemente ni crear una gran empresa con la que ganar mucho dinero. Lo que verdaderamente motiva es poder dedicarse a lo que apasiona y disfrutar del trabajo diario.</a:t>
            </a:r>
            <a:endParaRPr lang="en-US" sz="14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545437"/>
          </a:xfrm>
          <a:prstGeom prst="rect">
            <a:avLst/>
          </a:prstGeom>
        </p:spPr>
      </p:pic>
      <p:sp>
        <p:nvSpPr>
          <p:cNvPr id="3" name="Text 0"/>
          <p:cNvSpPr/>
          <p:nvPr/>
        </p:nvSpPr>
        <p:spPr>
          <a:xfrm>
            <a:off x="712708" y="3105745"/>
            <a:ext cx="8568452" cy="636389"/>
          </a:xfrm>
          <a:prstGeom prst="rect">
            <a:avLst/>
          </a:prstGeom>
          <a:noFill/>
          <a:ln/>
        </p:spPr>
        <p:txBody>
          <a:bodyPr wrap="none" lIns="0" tIns="0" rIns="0" bIns="0" rtlCol="0" anchor="t"/>
          <a:lstStyle/>
          <a:p>
            <a:pPr marL="0" indent="0" algn="l">
              <a:lnSpc>
                <a:spcPts val="5000"/>
              </a:lnSpc>
              <a:buNone/>
            </a:pPr>
            <a:r>
              <a:rPr lang="en-US" sz="4000" dirty="0">
                <a:solidFill>
                  <a:srgbClr val="403CCF"/>
                </a:solidFill>
                <a:latin typeface="Libre Baskerville" pitchFamily="34" charset="0"/>
                <a:ea typeface="Libre Baskerville" pitchFamily="34" charset="-122"/>
                <a:cs typeface="Libre Baskerville" pitchFamily="34" charset="-120"/>
              </a:rPr>
              <a:t>Startups o Empresas Emergentes</a:t>
            </a:r>
            <a:endParaRPr lang="en-US" sz="4000" dirty="0"/>
          </a:p>
        </p:txBody>
      </p:sp>
      <p:pic>
        <p:nvPicPr>
          <p:cNvPr id="4" name="Image 1" descr="preencoded.png"/>
          <p:cNvPicPr>
            <a:picLocks noChangeAspect="1"/>
          </p:cNvPicPr>
          <p:nvPr/>
        </p:nvPicPr>
        <p:blipFill>
          <a:blip r:embed="rId4"/>
          <a:stretch>
            <a:fillRect/>
          </a:stretch>
        </p:blipFill>
        <p:spPr>
          <a:xfrm>
            <a:off x="712708" y="4047530"/>
            <a:ext cx="3301246" cy="814507"/>
          </a:xfrm>
          <a:prstGeom prst="rect">
            <a:avLst/>
          </a:prstGeom>
        </p:spPr>
      </p:pic>
      <p:sp>
        <p:nvSpPr>
          <p:cNvPr id="5" name="Text 1"/>
          <p:cNvSpPr/>
          <p:nvPr/>
        </p:nvSpPr>
        <p:spPr>
          <a:xfrm>
            <a:off x="916305" y="5167432"/>
            <a:ext cx="2545437" cy="318135"/>
          </a:xfrm>
          <a:prstGeom prst="rect">
            <a:avLst/>
          </a:prstGeom>
          <a:noFill/>
          <a:ln/>
        </p:spPr>
        <p:txBody>
          <a:bodyPr wrap="none" lIns="0" tIns="0" rIns="0" bIns="0" rtlCol="0" anchor="t"/>
          <a:lstStyle/>
          <a:p>
            <a:pPr marL="0" indent="0" algn="l">
              <a:lnSpc>
                <a:spcPts val="2500"/>
              </a:lnSpc>
              <a:buNone/>
            </a:pPr>
            <a:r>
              <a:rPr lang="en-US" sz="2000" dirty="0">
                <a:solidFill>
                  <a:srgbClr val="49495A"/>
                </a:solidFill>
                <a:latin typeface="Libre Baskerville" pitchFamily="34" charset="0"/>
                <a:ea typeface="Libre Baskerville" pitchFamily="34" charset="-122"/>
                <a:cs typeface="Libre Baskerville" pitchFamily="34" charset="-120"/>
              </a:rPr>
              <a:t>Innovación</a:t>
            </a:r>
            <a:endParaRPr lang="en-US" sz="2000" dirty="0"/>
          </a:p>
        </p:txBody>
      </p:sp>
      <p:sp>
        <p:nvSpPr>
          <p:cNvPr id="6" name="Text 2"/>
          <p:cNvSpPr/>
          <p:nvPr/>
        </p:nvSpPr>
        <p:spPr>
          <a:xfrm>
            <a:off x="916305" y="5607725"/>
            <a:ext cx="2894052" cy="651510"/>
          </a:xfrm>
          <a:prstGeom prst="rect">
            <a:avLst/>
          </a:prstGeom>
          <a:noFill/>
          <a:ln/>
        </p:spPr>
        <p:txBody>
          <a:bodyPr wrap="square" lIns="0" tIns="0" rIns="0" bIns="0" rtlCol="0" anchor="t"/>
          <a:lstStyle/>
          <a:p>
            <a:pPr marL="0" indent="0" algn="l">
              <a:lnSpc>
                <a:spcPts val="2550"/>
              </a:lnSpc>
              <a:buNone/>
            </a:pPr>
            <a:r>
              <a:rPr lang="en-US" sz="1600" dirty="0">
                <a:solidFill>
                  <a:srgbClr val="49495A"/>
                </a:solidFill>
                <a:latin typeface="Open Sans" pitchFamily="34" charset="0"/>
                <a:ea typeface="Open Sans" pitchFamily="34" charset="-122"/>
                <a:cs typeface="Open Sans" pitchFamily="34" charset="-120"/>
              </a:rPr>
              <a:t>Basadas en ideas disruptivas y novedosas</a:t>
            </a:r>
            <a:endParaRPr lang="en-US" sz="1600" dirty="0"/>
          </a:p>
        </p:txBody>
      </p:sp>
      <p:pic>
        <p:nvPicPr>
          <p:cNvPr id="7" name="Image 2" descr="preencoded.png"/>
          <p:cNvPicPr>
            <a:picLocks noChangeAspect="1"/>
          </p:cNvPicPr>
          <p:nvPr/>
        </p:nvPicPr>
        <p:blipFill>
          <a:blip r:embed="rId5"/>
          <a:stretch>
            <a:fillRect/>
          </a:stretch>
        </p:blipFill>
        <p:spPr>
          <a:xfrm>
            <a:off x="4013954" y="4047530"/>
            <a:ext cx="3301246" cy="814507"/>
          </a:xfrm>
          <a:prstGeom prst="rect">
            <a:avLst/>
          </a:prstGeom>
        </p:spPr>
      </p:pic>
      <p:sp>
        <p:nvSpPr>
          <p:cNvPr id="8" name="Text 3"/>
          <p:cNvSpPr/>
          <p:nvPr/>
        </p:nvSpPr>
        <p:spPr>
          <a:xfrm>
            <a:off x="4217551" y="5167432"/>
            <a:ext cx="2545437" cy="318135"/>
          </a:xfrm>
          <a:prstGeom prst="rect">
            <a:avLst/>
          </a:prstGeom>
          <a:noFill/>
          <a:ln/>
        </p:spPr>
        <p:txBody>
          <a:bodyPr wrap="none" lIns="0" tIns="0" rIns="0" bIns="0" rtlCol="0" anchor="t"/>
          <a:lstStyle/>
          <a:p>
            <a:pPr marL="0" indent="0" algn="l">
              <a:lnSpc>
                <a:spcPts val="2500"/>
              </a:lnSpc>
              <a:buNone/>
            </a:pPr>
            <a:r>
              <a:rPr lang="en-US" sz="2000" dirty="0">
                <a:solidFill>
                  <a:srgbClr val="49495A"/>
                </a:solidFill>
                <a:latin typeface="Libre Baskerville" pitchFamily="34" charset="0"/>
                <a:ea typeface="Libre Baskerville" pitchFamily="34" charset="-122"/>
                <a:cs typeface="Libre Baskerville" pitchFamily="34" charset="-120"/>
              </a:rPr>
              <a:t>Alto Potencial</a:t>
            </a:r>
            <a:endParaRPr lang="en-US" sz="2000" dirty="0"/>
          </a:p>
        </p:txBody>
      </p:sp>
      <p:sp>
        <p:nvSpPr>
          <p:cNvPr id="9" name="Text 4"/>
          <p:cNvSpPr/>
          <p:nvPr/>
        </p:nvSpPr>
        <p:spPr>
          <a:xfrm>
            <a:off x="4217551" y="5607725"/>
            <a:ext cx="2894052" cy="651510"/>
          </a:xfrm>
          <a:prstGeom prst="rect">
            <a:avLst/>
          </a:prstGeom>
          <a:noFill/>
          <a:ln/>
        </p:spPr>
        <p:txBody>
          <a:bodyPr wrap="square" lIns="0" tIns="0" rIns="0" bIns="0" rtlCol="0" anchor="t"/>
          <a:lstStyle/>
          <a:p>
            <a:pPr marL="0" indent="0" algn="l">
              <a:lnSpc>
                <a:spcPts val="2550"/>
              </a:lnSpc>
              <a:buNone/>
            </a:pPr>
            <a:r>
              <a:rPr lang="en-US" sz="1600" dirty="0">
                <a:solidFill>
                  <a:srgbClr val="49495A"/>
                </a:solidFill>
                <a:latin typeface="Open Sans" pitchFamily="34" charset="0"/>
                <a:ea typeface="Open Sans" pitchFamily="34" charset="-122"/>
                <a:cs typeface="Open Sans" pitchFamily="34" charset="-120"/>
              </a:rPr>
              <a:t>Capacidad de crecimiento exponencial</a:t>
            </a:r>
            <a:endParaRPr lang="en-US" sz="1600" dirty="0"/>
          </a:p>
        </p:txBody>
      </p:sp>
      <p:pic>
        <p:nvPicPr>
          <p:cNvPr id="10" name="Image 3" descr="preencoded.png"/>
          <p:cNvPicPr>
            <a:picLocks noChangeAspect="1"/>
          </p:cNvPicPr>
          <p:nvPr/>
        </p:nvPicPr>
        <p:blipFill>
          <a:blip r:embed="rId6"/>
          <a:stretch>
            <a:fillRect/>
          </a:stretch>
        </p:blipFill>
        <p:spPr>
          <a:xfrm>
            <a:off x="7315200" y="4047530"/>
            <a:ext cx="3301246" cy="814507"/>
          </a:xfrm>
          <a:prstGeom prst="rect">
            <a:avLst/>
          </a:prstGeom>
        </p:spPr>
      </p:pic>
      <p:sp>
        <p:nvSpPr>
          <p:cNvPr id="11" name="Text 5"/>
          <p:cNvSpPr/>
          <p:nvPr/>
        </p:nvSpPr>
        <p:spPr>
          <a:xfrm>
            <a:off x="7518797" y="5167432"/>
            <a:ext cx="2545437" cy="318135"/>
          </a:xfrm>
          <a:prstGeom prst="rect">
            <a:avLst/>
          </a:prstGeom>
          <a:noFill/>
          <a:ln/>
        </p:spPr>
        <p:txBody>
          <a:bodyPr wrap="none" lIns="0" tIns="0" rIns="0" bIns="0" rtlCol="0" anchor="t"/>
          <a:lstStyle/>
          <a:p>
            <a:pPr marL="0" indent="0" algn="l">
              <a:lnSpc>
                <a:spcPts val="2500"/>
              </a:lnSpc>
              <a:buNone/>
            </a:pPr>
            <a:r>
              <a:rPr lang="en-US" sz="2000" dirty="0">
                <a:solidFill>
                  <a:srgbClr val="49495A"/>
                </a:solidFill>
                <a:latin typeface="Libre Baskerville" pitchFamily="34" charset="0"/>
                <a:ea typeface="Libre Baskerville" pitchFamily="34" charset="-122"/>
                <a:cs typeface="Libre Baskerville" pitchFamily="34" charset="-120"/>
              </a:rPr>
              <a:t>Inversión</a:t>
            </a:r>
            <a:endParaRPr lang="en-US" sz="2000" dirty="0"/>
          </a:p>
        </p:txBody>
      </p:sp>
      <p:sp>
        <p:nvSpPr>
          <p:cNvPr id="12" name="Text 6"/>
          <p:cNvSpPr/>
          <p:nvPr/>
        </p:nvSpPr>
        <p:spPr>
          <a:xfrm>
            <a:off x="7518797" y="5607725"/>
            <a:ext cx="2894052" cy="651510"/>
          </a:xfrm>
          <a:prstGeom prst="rect">
            <a:avLst/>
          </a:prstGeom>
          <a:noFill/>
          <a:ln/>
        </p:spPr>
        <p:txBody>
          <a:bodyPr wrap="square" lIns="0" tIns="0" rIns="0" bIns="0" rtlCol="0" anchor="t"/>
          <a:lstStyle/>
          <a:p>
            <a:pPr marL="0" indent="0" algn="l">
              <a:lnSpc>
                <a:spcPts val="2550"/>
              </a:lnSpc>
              <a:buNone/>
            </a:pPr>
            <a:r>
              <a:rPr lang="en-US" sz="1600" dirty="0">
                <a:solidFill>
                  <a:srgbClr val="49495A"/>
                </a:solidFill>
                <a:latin typeface="Open Sans" pitchFamily="34" charset="0"/>
                <a:ea typeface="Open Sans" pitchFamily="34" charset="-122"/>
                <a:cs typeface="Open Sans" pitchFamily="34" charset="-120"/>
              </a:rPr>
              <a:t>Atraen capital riesgo y financiación</a:t>
            </a:r>
            <a:endParaRPr lang="en-US" sz="1600" dirty="0"/>
          </a:p>
        </p:txBody>
      </p:sp>
      <p:pic>
        <p:nvPicPr>
          <p:cNvPr id="13" name="Image 4" descr="preencoded.png"/>
          <p:cNvPicPr>
            <a:picLocks noChangeAspect="1"/>
          </p:cNvPicPr>
          <p:nvPr/>
        </p:nvPicPr>
        <p:blipFill>
          <a:blip r:embed="rId7"/>
          <a:stretch>
            <a:fillRect/>
          </a:stretch>
        </p:blipFill>
        <p:spPr>
          <a:xfrm>
            <a:off x="10616446" y="4047530"/>
            <a:ext cx="3301246" cy="814507"/>
          </a:xfrm>
          <a:prstGeom prst="rect">
            <a:avLst/>
          </a:prstGeom>
        </p:spPr>
      </p:pic>
      <p:sp>
        <p:nvSpPr>
          <p:cNvPr id="14" name="Text 7"/>
          <p:cNvSpPr/>
          <p:nvPr/>
        </p:nvSpPr>
        <p:spPr>
          <a:xfrm>
            <a:off x="10820043" y="5167432"/>
            <a:ext cx="2545437" cy="318135"/>
          </a:xfrm>
          <a:prstGeom prst="rect">
            <a:avLst/>
          </a:prstGeom>
          <a:noFill/>
          <a:ln/>
        </p:spPr>
        <p:txBody>
          <a:bodyPr wrap="none" lIns="0" tIns="0" rIns="0" bIns="0" rtlCol="0" anchor="t"/>
          <a:lstStyle/>
          <a:p>
            <a:pPr marL="0" indent="0" algn="l">
              <a:lnSpc>
                <a:spcPts val="2500"/>
              </a:lnSpc>
              <a:buNone/>
            </a:pPr>
            <a:r>
              <a:rPr lang="en-US" sz="2000" dirty="0">
                <a:solidFill>
                  <a:srgbClr val="49495A"/>
                </a:solidFill>
                <a:latin typeface="Libre Baskerville" pitchFamily="34" charset="0"/>
                <a:ea typeface="Libre Baskerville" pitchFamily="34" charset="-122"/>
                <a:cs typeface="Libre Baskerville" pitchFamily="34" charset="-120"/>
              </a:rPr>
              <a:t>Escalabilidad</a:t>
            </a:r>
            <a:endParaRPr lang="en-US" sz="2000" dirty="0"/>
          </a:p>
        </p:txBody>
      </p:sp>
      <p:sp>
        <p:nvSpPr>
          <p:cNvPr id="15" name="Text 8"/>
          <p:cNvSpPr/>
          <p:nvPr/>
        </p:nvSpPr>
        <p:spPr>
          <a:xfrm>
            <a:off x="10820043" y="5607725"/>
            <a:ext cx="2894052" cy="651510"/>
          </a:xfrm>
          <a:prstGeom prst="rect">
            <a:avLst/>
          </a:prstGeom>
          <a:noFill/>
          <a:ln/>
        </p:spPr>
        <p:txBody>
          <a:bodyPr wrap="square" lIns="0" tIns="0" rIns="0" bIns="0" rtlCol="0" anchor="t"/>
          <a:lstStyle/>
          <a:p>
            <a:pPr marL="0" indent="0" algn="l">
              <a:lnSpc>
                <a:spcPts val="2550"/>
              </a:lnSpc>
              <a:buNone/>
            </a:pPr>
            <a:r>
              <a:rPr lang="en-US" sz="1600" dirty="0">
                <a:solidFill>
                  <a:srgbClr val="49495A"/>
                </a:solidFill>
                <a:latin typeface="Open Sans" pitchFamily="34" charset="0"/>
                <a:ea typeface="Open Sans" pitchFamily="34" charset="-122"/>
                <a:cs typeface="Open Sans" pitchFamily="34" charset="-120"/>
              </a:rPr>
              <a:t>Modelo de negocio replicable a gran escala</a:t>
            </a:r>
            <a:endParaRPr lang="en-US" sz="1600" dirty="0"/>
          </a:p>
        </p:txBody>
      </p:sp>
      <p:sp>
        <p:nvSpPr>
          <p:cNvPr id="16" name="Text 9"/>
          <p:cNvSpPr/>
          <p:nvPr/>
        </p:nvSpPr>
        <p:spPr>
          <a:xfrm>
            <a:off x="712708" y="6691908"/>
            <a:ext cx="13204984" cy="977265"/>
          </a:xfrm>
          <a:prstGeom prst="rect">
            <a:avLst/>
          </a:prstGeom>
          <a:noFill/>
          <a:ln/>
        </p:spPr>
        <p:txBody>
          <a:bodyPr wrap="square" lIns="0" tIns="0" rIns="0" bIns="0" rtlCol="0" anchor="t"/>
          <a:lstStyle/>
          <a:p>
            <a:pPr marL="0" indent="0" algn="l">
              <a:lnSpc>
                <a:spcPts val="2550"/>
              </a:lnSpc>
              <a:buNone/>
            </a:pPr>
            <a:r>
              <a:rPr lang="en-US" sz="1600" dirty="0">
                <a:solidFill>
                  <a:srgbClr val="49495A"/>
                </a:solidFill>
                <a:latin typeface="Open Sans" pitchFamily="34" charset="0"/>
                <a:ea typeface="Open Sans" pitchFamily="34" charset="-122"/>
                <a:cs typeface="Open Sans" pitchFamily="34" charset="-120"/>
              </a:rPr>
              <a:t>Casi todas las grandes empresas tecnológicas que conocemos hoy, como Meta, Instagram o Netflix, fueron alguna vez startups. Al emprendedor de una empresa emergente a menudo le motiva el desafío de promover emprendimientos innovadores, por eso, después de crear una startup exitosa, frecuentemente la vende y comienza otra nueva.</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55055" y="675918"/>
            <a:ext cx="6030635" cy="597098"/>
          </a:xfrm>
          <a:prstGeom prst="rect">
            <a:avLst/>
          </a:prstGeom>
          <a:noFill/>
          <a:ln/>
        </p:spPr>
        <p:txBody>
          <a:bodyPr wrap="none" lIns="0" tIns="0" rIns="0" bIns="0" rtlCol="0" anchor="t"/>
          <a:lstStyle/>
          <a:p>
            <a:pPr marL="0" indent="0" algn="l">
              <a:lnSpc>
                <a:spcPts val="4700"/>
              </a:lnSpc>
              <a:buNone/>
            </a:pPr>
            <a:r>
              <a:rPr lang="en-US" sz="3750" dirty="0">
                <a:solidFill>
                  <a:srgbClr val="403CCF"/>
                </a:solidFill>
                <a:latin typeface="Libre Baskerville" pitchFamily="34" charset="0"/>
                <a:ea typeface="Libre Baskerville" pitchFamily="34" charset="-122"/>
                <a:cs typeface="Libre Baskerville" pitchFamily="34" charset="-120"/>
              </a:rPr>
              <a:t>El Intraemprendimiento</a:t>
            </a:r>
            <a:endParaRPr lang="en-US" sz="3750" dirty="0"/>
          </a:p>
        </p:txBody>
      </p:sp>
      <p:sp>
        <p:nvSpPr>
          <p:cNvPr id="4" name="Shape 1"/>
          <p:cNvSpPr/>
          <p:nvPr/>
        </p:nvSpPr>
        <p:spPr>
          <a:xfrm>
            <a:off x="6155055" y="1559481"/>
            <a:ext cx="143232" cy="1024533"/>
          </a:xfrm>
          <a:prstGeom prst="roundRect">
            <a:avLst>
              <a:gd name="adj" fmla="val 20008"/>
            </a:avLst>
          </a:prstGeom>
          <a:solidFill>
            <a:srgbClr val="EAE8F3"/>
          </a:solidFill>
          <a:ln/>
        </p:spPr>
      </p:sp>
      <p:sp>
        <p:nvSpPr>
          <p:cNvPr id="5" name="Text 2"/>
          <p:cNvSpPr/>
          <p:nvPr/>
        </p:nvSpPr>
        <p:spPr>
          <a:xfrm>
            <a:off x="6584752" y="1559481"/>
            <a:ext cx="3988594" cy="298490"/>
          </a:xfrm>
          <a:prstGeom prst="rect">
            <a:avLst/>
          </a:prstGeom>
          <a:noFill/>
          <a:ln/>
        </p:spPr>
        <p:txBody>
          <a:bodyPr wrap="none" lIns="0" tIns="0" rIns="0" bIns="0" rtlCol="0" anchor="t"/>
          <a:lstStyle/>
          <a:p>
            <a:pPr marL="0" indent="0" algn="l">
              <a:lnSpc>
                <a:spcPts val="2350"/>
              </a:lnSpc>
              <a:buNone/>
            </a:pPr>
            <a:r>
              <a:rPr lang="en-US" sz="1850" dirty="0">
                <a:solidFill>
                  <a:srgbClr val="49495A"/>
                </a:solidFill>
                <a:latin typeface="Libre Baskerville" pitchFamily="34" charset="0"/>
                <a:ea typeface="Libre Baskerville" pitchFamily="34" charset="-122"/>
                <a:cs typeface="Libre Baskerville" pitchFamily="34" charset="-120"/>
              </a:rPr>
              <a:t>Identificación de Oportunidades</a:t>
            </a:r>
            <a:endParaRPr lang="en-US" sz="1850" dirty="0"/>
          </a:p>
        </p:txBody>
      </p:sp>
      <p:sp>
        <p:nvSpPr>
          <p:cNvPr id="6" name="Text 3"/>
          <p:cNvSpPr/>
          <p:nvPr/>
        </p:nvSpPr>
        <p:spPr>
          <a:xfrm>
            <a:off x="6584752" y="1972508"/>
            <a:ext cx="7376993" cy="611505"/>
          </a:xfrm>
          <a:prstGeom prst="rect">
            <a:avLst/>
          </a:prstGeom>
          <a:noFill/>
          <a:ln/>
        </p:spPr>
        <p:txBody>
          <a:bodyPr wrap="square" lIns="0" tIns="0" rIns="0" bIns="0" rtlCol="0" anchor="t"/>
          <a:lstStyle/>
          <a:p>
            <a:pPr marL="0" indent="0" algn="l">
              <a:lnSpc>
                <a:spcPts val="2400"/>
              </a:lnSpc>
              <a:buNone/>
            </a:pPr>
            <a:r>
              <a:rPr lang="en-US" sz="1500" dirty="0">
                <a:solidFill>
                  <a:srgbClr val="49495A"/>
                </a:solidFill>
                <a:latin typeface="Open Sans" pitchFamily="34" charset="0"/>
                <a:ea typeface="Open Sans" pitchFamily="34" charset="-122"/>
                <a:cs typeface="Open Sans" pitchFamily="34" charset="-120"/>
              </a:rPr>
              <a:t>El intraemprendedor detecta áreas de mejora o nuevas oportunidades dentro de la empresa donde trabaja.</a:t>
            </a:r>
            <a:endParaRPr lang="en-US" sz="1500" dirty="0"/>
          </a:p>
        </p:txBody>
      </p:sp>
      <p:sp>
        <p:nvSpPr>
          <p:cNvPr id="7" name="Shape 4"/>
          <p:cNvSpPr/>
          <p:nvPr/>
        </p:nvSpPr>
        <p:spPr>
          <a:xfrm>
            <a:off x="6441519" y="2774990"/>
            <a:ext cx="143232" cy="1024533"/>
          </a:xfrm>
          <a:prstGeom prst="roundRect">
            <a:avLst>
              <a:gd name="adj" fmla="val 20008"/>
            </a:avLst>
          </a:prstGeom>
          <a:solidFill>
            <a:srgbClr val="EAE8F3"/>
          </a:solidFill>
          <a:ln/>
        </p:spPr>
      </p:sp>
      <p:sp>
        <p:nvSpPr>
          <p:cNvPr id="8" name="Text 5"/>
          <p:cNvSpPr/>
          <p:nvPr/>
        </p:nvSpPr>
        <p:spPr>
          <a:xfrm>
            <a:off x="6871216" y="2774990"/>
            <a:ext cx="3045381" cy="298490"/>
          </a:xfrm>
          <a:prstGeom prst="rect">
            <a:avLst/>
          </a:prstGeom>
          <a:noFill/>
          <a:ln/>
        </p:spPr>
        <p:txBody>
          <a:bodyPr wrap="none" lIns="0" tIns="0" rIns="0" bIns="0" rtlCol="0" anchor="t"/>
          <a:lstStyle/>
          <a:p>
            <a:pPr marL="0" indent="0" algn="l">
              <a:lnSpc>
                <a:spcPts val="2350"/>
              </a:lnSpc>
              <a:buNone/>
            </a:pPr>
            <a:r>
              <a:rPr lang="en-US" sz="1850" dirty="0">
                <a:solidFill>
                  <a:srgbClr val="49495A"/>
                </a:solidFill>
                <a:latin typeface="Libre Baskerville" pitchFamily="34" charset="0"/>
                <a:ea typeface="Libre Baskerville" pitchFamily="34" charset="-122"/>
                <a:cs typeface="Libre Baskerville" pitchFamily="34" charset="-120"/>
              </a:rPr>
              <a:t>Desarrollo de Propuestas</a:t>
            </a:r>
            <a:endParaRPr lang="en-US" sz="1850" dirty="0"/>
          </a:p>
        </p:txBody>
      </p:sp>
      <p:sp>
        <p:nvSpPr>
          <p:cNvPr id="9" name="Text 6"/>
          <p:cNvSpPr/>
          <p:nvPr/>
        </p:nvSpPr>
        <p:spPr>
          <a:xfrm>
            <a:off x="6871216" y="3188018"/>
            <a:ext cx="7090529" cy="611505"/>
          </a:xfrm>
          <a:prstGeom prst="rect">
            <a:avLst/>
          </a:prstGeom>
          <a:noFill/>
          <a:ln/>
        </p:spPr>
        <p:txBody>
          <a:bodyPr wrap="square" lIns="0" tIns="0" rIns="0" bIns="0" rtlCol="0" anchor="t"/>
          <a:lstStyle/>
          <a:p>
            <a:pPr marL="0" indent="0" algn="l">
              <a:lnSpc>
                <a:spcPts val="2400"/>
              </a:lnSpc>
              <a:buNone/>
            </a:pPr>
            <a:r>
              <a:rPr lang="en-US" sz="1500" dirty="0">
                <a:solidFill>
                  <a:srgbClr val="49495A"/>
                </a:solidFill>
                <a:latin typeface="Open Sans" pitchFamily="34" charset="0"/>
                <a:ea typeface="Open Sans" pitchFamily="34" charset="-122"/>
                <a:cs typeface="Open Sans" pitchFamily="34" charset="-120"/>
              </a:rPr>
              <a:t>Formula ideas innovadoras y las presenta a los responsables de la organización.</a:t>
            </a:r>
            <a:endParaRPr lang="en-US" sz="1500" dirty="0"/>
          </a:p>
        </p:txBody>
      </p:sp>
      <p:sp>
        <p:nvSpPr>
          <p:cNvPr id="10" name="Shape 7"/>
          <p:cNvSpPr/>
          <p:nvPr/>
        </p:nvSpPr>
        <p:spPr>
          <a:xfrm>
            <a:off x="6728103" y="3990499"/>
            <a:ext cx="143232" cy="718780"/>
          </a:xfrm>
          <a:prstGeom prst="roundRect">
            <a:avLst>
              <a:gd name="adj" fmla="val 20008"/>
            </a:avLst>
          </a:prstGeom>
          <a:solidFill>
            <a:srgbClr val="EAE8F3"/>
          </a:solidFill>
          <a:ln/>
        </p:spPr>
      </p:sp>
      <p:sp>
        <p:nvSpPr>
          <p:cNvPr id="11" name="Text 8"/>
          <p:cNvSpPr/>
          <p:nvPr/>
        </p:nvSpPr>
        <p:spPr>
          <a:xfrm>
            <a:off x="7157799" y="3990499"/>
            <a:ext cx="3670102" cy="298490"/>
          </a:xfrm>
          <a:prstGeom prst="rect">
            <a:avLst/>
          </a:prstGeom>
          <a:noFill/>
          <a:ln/>
        </p:spPr>
        <p:txBody>
          <a:bodyPr wrap="none" lIns="0" tIns="0" rIns="0" bIns="0" rtlCol="0" anchor="t"/>
          <a:lstStyle/>
          <a:p>
            <a:pPr marL="0" indent="0" algn="l">
              <a:lnSpc>
                <a:spcPts val="2350"/>
              </a:lnSpc>
              <a:buNone/>
            </a:pPr>
            <a:r>
              <a:rPr lang="en-US" sz="1850" dirty="0">
                <a:solidFill>
                  <a:srgbClr val="49495A"/>
                </a:solidFill>
                <a:latin typeface="Libre Baskerville" pitchFamily="34" charset="0"/>
                <a:ea typeface="Libre Baskerville" pitchFamily="34" charset="-122"/>
                <a:cs typeface="Libre Baskerville" pitchFamily="34" charset="-120"/>
              </a:rPr>
              <a:t>Implementación de Proyectos</a:t>
            </a:r>
            <a:endParaRPr lang="en-US" sz="1850" dirty="0"/>
          </a:p>
        </p:txBody>
      </p:sp>
      <p:sp>
        <p:nvSpPr>
          <p:cNvPr id="12" name="Text 9"/>
          <p:cNvSpPr/>
          <p:nvPr/>
        </p:nvSpPr>
        <p:spPr>
          <a:xfrm>
            <a:off x="7157799" y="4403527"/>
            <a:ext cx="6803946" cy="305753"/>
          </a:xfrm>
          <a:prstGeom prst="rect">
            <a:avLst/>
          </a:prstGeom>
          <a:noFill/>
          <a:ln/>
        </p:spPr>
        <p:txBody>
          <a:bodyPr wrap="none" lIns="0" tIns="0" rIns="0" bIns="0" rtlCol="0" anchor="t"/>
          <a:lstStyle/>
          <a:p>
            <a:pPr marL="0" indent="0" algn="l">
              <a:lnSpc>
                <a:spcPts val="2400"/>
              </a:lnSpc>
              <a:buNone/>
            </a:pPr>
            <a:r>
              <a:rPr lang="en-US" sz="1500" dirty="0">
                <a:solidFill>
                  <a:srgbClr val="49495A"/>
                </a:solidFill>
                <a:latin typeface="Open Sans" pitchFamily="34" charset="0"/>
                <a:ea typeface="Open Sans" pitchFamily="34" charset="-122"/>
                <a:cs typeface="Open Sans" pitchFamily="34" charset="-120"/>
              </a:rPr>
              <a:t>Lidera la puesta en marcha de sus iniciativas con el respaldo de la empresa.</a:t>
            </a:r>
            <a:endParaRPr lang="en-US" sz="1500" dirty="0"/>
          </a:p>
        </p:txBody>
      </p:sp>
      <p:sp>
        <p:nvSpPr>
          <p:cNvPr id="13" name="Shape 10"/>
          <p:cNvSpPr/>
          <p:nvPr/>
        </p:nvSpPr>
        <p:spPr>
          <a:xfrm>
            <a:off x="7014686" y="4900255"/>
            <a:ext cx="143232" cy="1024533"/>
          </a:xfrm>
          <a:prstGeom prst="roundRect">
            <a:avLst>
              <a:gd name="adj" fmla="val 20008"/>
            </a:avLst>
          </a:prstGeom>
          <a:solidFill>
            <a:srgbClr val="EAE8F3"/>
          </a:solidFill>
          <a:ln/>
        </p:spPr>
      </p:sp>
      <p:sp>
        <p:nvSpPr>
          <p:cNvPr id="14" name="Text 11"/>
          <p:cNvSpPr/>
          <p:nvPr/>
        </p:nvSpPr>
        <p:spPr>
          <a:xfrm>
            <a:off x="7444383" y="4900255"/>
            <a:ext cx="2688312" cy="298490"/>
          </a:xfrm>
          <a:prstGeom prst="rect">
            <a:avLst/>
          </a:prstGeom>
          <a:noFill/>
          <a:ln/>
        </p:spPr>
        <p:txBody>
          <a:bodyPr wrap="none" lIns="0" tIns="0" rIns="0" bIns="0" rtlCol="0" anchor="t"/>
          <a:lstStyle/>
          <a:p>
            <a:pPr marL="0" indent="0" algn="l">
              <a:lnSpc>
                <a:spcPts val="2350"/>
              </a:lnSpc>
              <a:buNone/>
            </a:pPr>
            <a:r>
              <a:rPr lang="en-US" sz="1850" dirty="0">
                <a:solidFill>
                  <a:srgbClr val="49495A"/>
                </a:solidFill>
                <a:latin typeface="Libre Baskerville" pitchFamily="34" charset="0"/>
                <a:ea typeface="Libre Baskerville" pitchFamily="34" charset="-122"/>
                <a:cs typeface="Libre Baskerville" pitchFamily="34" charset="-120"/>
              </a:rPr>
              <a:t>Evaluación y Escalado</a:t>
            </a:r>
            <a:endParaRPr lang="en-US" sz="1850" dirty="0"/>
          </a:p>
        </p:txBody>
      </p:sp>
      <p:sp>
        <p:nvSpPr>
          <p:cNvPr id="15" name="Text 12"/>
          <p:cNvSpPr/>
          <p:nvPr/>
        </p:nvSpPr>
        <p:spPr>
          <a:xfrm>
            <a:off x="7444383" y="5313283"/>
            <a:ext cx="6517362" cy="611505"/>
          </a:xfrm>
          <a:prstGeom prst="rect">
            <a:avLst/>
          </a:prstGeom>
          <a:noFill/>
          <a:ln/>
        </p:spPr>
        <p:txBody>
          <a:bodyPr wrap="square" lIns="0" tIns="0" rIns="0" bIns="0" rtlCol="0" anchor="t"/>
          <a:lstStyle/>
          <a:p>
            <a:pPr marL="0" indent="0" algn="l">
              <a:lnSpc>
                <a:spcPts val="2400"/>
              </a:lnSpc>
              <a:buNone/>
            </a:pPr>
            <a:r>
              <a:rPr lang="en-US" sz="1500" dirty="0">
                <a:solidFill>
                  <a:srgbClr val="49495A"/>
                </a:solidFill>
                <a:latin typeface="Open Sans" pitchFamily="34" charset="0"/>
                <a:ea typeface="Open Sans" pitchFamily="34" charset="-122"/>
                <a:cs typeface="Open Sans" pitchFamily="34" charset="-120"/>
              </a:rPr>
              <a:t>Analiza resultados y busca formas de expandir el impacto de sus innovaciones.</a:t>
            </a:r>
            <a:endParaRPr lang="en-US" sz="1500" dirty="0"/>
          </a:p>
        </p:txBody>
      </p:sp>
      <p:sp>
        <p:nvSpPr>
          <p:cNvPr id="16" name="Text 13"/>
          <p:cNvSpPr/>
          <p:nvPr/>
        </p:nvSpPr>
        <p:spPr>
          <a:xfrm>
            <a:off x="6155055" y="6330672"/>
            <a:ext cx="7806690" cy="1223010"/>
          </a:xfrm>
          <a:prstGeom prst="rect">
            <a:avLst/>
          </a:prstGeom>
          <a:noFill/>
          <a:ln/>
        </p:spPr>
        <p:txBody>
          <a:bodyPr wrap="square" lIns="0" tIns="0" rIns="0" bIns="0" rtlCol="0" anchor="t"/>
          <a:lstStyle/>
          <a:p>
            <a:pPr marL="0" indent="0" algn="l">
              <a:lnSpc>
                <a:spcPts val="2400"/>
              </a:lnSpc>
              <a:buNone/>
            </a:pPr>
            <a:r>
              <a:rPr lang="en-US" sz="1500" dirty="0">
                <a:solidFill>
                  <a:srgbClr val="49495A"/>
                </a:solidFill>
                <a:latin typeface="Open Sans" pitchFamily="34" charset="0"/>
                <a:ea typeface="Open Sans" pitchFamily="34" charset="-122"/>
                <a:cs typeface="Open Sans" pitchFamily="34" charset="-120"/>
              </a:rPr>
              <a:t>Algunas compañías, como Google, permiten a sus empleados reservar un porcentaje de su tiempo de trabajo solo para emprender. Durante ese tiempo, no trabajan en sus tareas habituales, sino que tratan de crear algo nuevo que pueda beneficiar a la empresa.</a:t>
            </a:r>
            <a:endParaRPr lang="en-US" sz="15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49</TotalTime>
  <Words>2016</Words>
  <Application>Microsoft Office PowerPoint</Application>
  <PresentationFormat>Personalizado</PresentationFormat>
  <Paragraphs>175</Paragraphs>
  <Slides>21</Slides>
  <Notes>21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Arial</vt:lpstr>
      <vt:lpstr>Libre Baskerville</vt:lpstr>
      <vt:lpstr>Open Sans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Marta Figueroa</cp:lastModifiedBy>
  <cp:revision>3</cp:revision>
  <dcterms:created xsi:type="dcterms:W3CDTF">2025-03-26T18:02:03Z</dcterms:created>
  <dcterms:modified xsi:type="dcterms:W3CDTF">2025-03-26T19:03:41Z</dcterms:modified>
</cp:coreProperties>
</file>