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sldIdLst>
    <p:sldId id="256" r:id="rId2"/>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4630400" cy="8229600"/>
  <p:notesSz cx="8229600" cy="14630400"/>
  <p:embeddedFontLst>
    <p:embeddedFont>
      <p:font typeface="Alice" panose="020B0604020202020204" charset="0"/>
      <p:regular r:id="rId24"/>
    </p:embeddedFont>
    <p:embeddedFont>
      <p:font typeface="Lora"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12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47202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XJ9MgLIdppg"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youtube.com/watch?v=PU7PDnvUIUQ&amp;list=PLLHgicJBHqA5WxDgMBR8wV2nYiKul3qHx"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mNI2DbiEW4"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HU5vjiL6nY"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youtube.com/watch?v=nvviO4wLlWk"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s://www.youtube.com/watch?v=zLmYK0YyILs" TargetMode="External"/><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67859"/>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La Comunicación: Claves para una Interacción Efectiva</a:t>
            </a:r>
            <a:endParaRPr lang="en-US" sz="4450" dirty="0"/>
          </a:p>
        </p:txBody>
      </p:sp>
      <p:sp>
        <p:nvSpPr>
          <p:cNvPr id="4" name="Text 1"/>
          <p:cNvSpPr/>
          <p:nvPr/>
        </p:nvSpPr>
        <p:spPr>
          <a:xfrm>
            <a:off x="793790" y="2725579"/>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La comunicación es mucho más que un simple intercambio de palabras. Es un arte que involucra múltiples dimensiones: verbal, no verbal, emocional y cultural. Una comunicación efectiva nos permite conectar con otros, resolver conflictos y crear entornos positivos tanto en nuestra vida personal como profesional.</a:t>
            </a:r>
            <a:endParaRPr lang="en-US" sz="1750" dirty="0"/>
          </a:p>
        </p:txBody>
      </p:sp>
      <p:sp>
        <p:nvSpPr>
          <p:cNvPr id="5" name="Text 2"/>
          <p:cNvSpPr/>
          <p:nvPr/>
        </p:nvSpPr>
        <p:spPr>
          <a:xfrm>
            <a:off x="793790" y="4795242"/>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En esta presentación, exploraremos las claves para establecer una comunicación motivadora, la importancia del lenguaje corporal, técnicas para hablar en público, estrategias para la resolución de conflictos y cómo la cultura organizacional influye en nuestras interacciones diarias.</a:t>
            </a:r>
            <a:endParaRPr lang="en-US" sz="1750" dirty="0"/>
          </a:p>
        </p:txBody>
      </p:sp>
      <p:sp>
        <p:nvSpPr>
          <p:cNvPr id="6" name="Shape 3"/>
          <p:cNvSpPr/>
          <p:nvPr/>
        </p:nvSpPr>
        <p:spPr>
          <a:xfrm>
            <a:off x="793790" y="6881813"/>
            <a:ext cx="362903" cy="362903"/>
          </a:xfrm>
          <a:prstGeom prst="roundRect">
            <a:avLst>
              <a:gd name="adj" fmla="val 25194296"/>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11091"/>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Presentaciones Visuales Efectivas</a:t>
            </a:r>
            <a:endParaRPr lang="en-US" sz="4450" dirty="0"/>
          </a:p>
        </p:txBody>
      </p:sp>
      <p:sp>
        <p:nvSpPr>
          <p:cNvPr id="4" name="Shape 1"/>
          <p:cNvSpPr/>
          <p:nvPr/>
        </p:nvSpPr>
        <p:spPr>
          <a:xfrm>
            <a:off x="6280190" y="3123962"/>
            <a:ext cx="510302" cy="510302"/>
          </a:xfrm>
          <a:prstGeom prst="roundRect">
            <a:avLst>
              <a:gd name="adj" fmla="val 6667"/>
            </a:avLst>
          </a:prstGeom>
          <a:solidFill>
            <a:srgbClr val="F0EDE6"/>
          </a:solidFill>
          <a:ln/>
        </p:spPr>
      </p:sp>
      <p:pic>
        <p:nvPicPr>
          <p:cNvPr id="5" name="Image 1" descr="preencoded.png"/>
          <p:cNvPicPr>
            <a:picLocks noChangeAspect="1"/>
          </p:cNvPicPr>
          <p:nvPr/>
        </p:nvPicPr>
        <p:blipFill>
          <a:blip r:embed="rId4"/>
          <a:stretch>
            <a:fillRect/>
          </a:stretch>
        </p:blipFill>
        <p:spPr>
          <a:xfrm>
            <a:off x="6365260" y="3166467"/>
            <a:ext cx="340162" cy="425291"/>
          </a:xfrm>
          <a:prstGeom prst="rect">
            <a:avLst/>
          </a:prstGeom>
        </p:spPr>
      </p:pic>
      <p:sp>
        <p:nvSpPr>
          <p:cNvPr id="6" name="Text 2"/>
          <p:cNvSpPr/>
          <p:nvPr/>
        </p:nvSpPr>
        <p:spPr>
          <a:xfrm>
            <a:off x="7017306" y="3123962"/>
            <a:ext cx="2927747" cy="708660"/>
          </a:xfrm>
          <a:prstGeom prst="rect">
            <a:avLst/>
          </a:prstGeom>
          <a:noFill/>
          <a:ln/>
        </p:spPr>
        <p:txBody>
          <a:bodyPr wrap="squar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Complementa, No Repitas</a:t>
            </a:r>
            <a:endParaRPr lang="en-US" sz="2200" dirty="0"/>
          </a:p>
        </p:txBody>
      </p:sp>
      <p:sp>
        <p:nvSpPr>
          <p:cNvPr id="7" name="Text 3"/>
          <p:cNvSpPr/>
          <p:nvPr/>
        </p:nvSpPr>
        <p:spPr>
          <a:xfrm>
            <a:off x="7017306" y="3968710"/>
            <a:ext cx="2927747"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Tus diapositivas deben añadir valor visual a lo que estás diciendo, no duplicar tus palabras exactas.</a:t>
            </a:r>
            <a:endParaRPr lang="en-US" sz="1750" dirty="0"/>
          </a:p>
        </p:txBody>
      </p:sp>
      <p:sp>
        <p:nvSpPr>
          <p:cNvPr id="8" name="Shape 4"/>
          <p:cNvSpPr/>
          <p:nvPr/>
        </p:nvSpPr>
        <p:spPr>
          <a:xfrm>
            <a:off x="10171867" y="3123962"/>
            <a:ext cx="510302" cy="510302"/>
          </a:xfrm>
          <a:prstGeom prst="roundRect">
            <a:avLst>
              <a:gd name="adj" fmla="val 6667"/>
            </a:avLst>
          </a:prstGeom>
          <a:solidFill>
            <a:srgbClr val="F0EDE6"/>
          </a:solidFill>
          <a:ln/>
        </p:spPr>
      </p:sp>
      <p:pic>
        <p:nvPicPr>
          <p:cNvPr id="9" name="Image 2" descr="preencoded.png"/>
          <p:cNvPicPr>
            <a:picLocks noChangeAspect="1"/>
          </p:cNvPicPr>
          <p:nvPr/>
        </p:nvPicPr>
        <p:blipFill>
          <a:blip r:embed="rId5"/>
          <a:stretch>
            <a:fillRect/>
          </a:stretch>
        </p:blipFill>
        <p:spPr>
          <a:xfrm>
            <a:off x="10256937" y="3166467"/>
            <a:ext cx="340162" cy="425291"/>
          </a:xfrm>
          <a:prstGeom prst="rect">
            <a:avLst/>
          </a:prstGeom>
        </p:spPr>
      </p:pic>
      <p:sp>
        <p:nvSpPr>
          <p:cNvPr id="10" name="Text 5"/>
          <p:cNvSpPr/>
          <p:nvPr/>
        </p:nvSpPr>
        <p:spPr>
          <a:xfrm>
            <a:off x="10908983" y="31239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Poder Visual</a:t>
            </a:r>
            <a:endParaRPr lang="en-US" sz="2200" dirty="0"/>
          </a:p>
        </p:txBody>
      </p:sp>
      <p:sp>
        <p:nvSpPr>
          <p:cNvPr id="11" name="Text 6"/>
          <p:cNvSpPr/>
          <p:nvPr/>
        </p:nvSpPr>
        <p:spPr>
          <a:xfrm>
            <a:off x="10908983" y="3614380"/>
            <a:ext cx="2927747"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Utiliza imágenes relevantes, gráficos claros y datos visuales que refuercen tu mensaje.</a:t>
            </a:r>
            <a:endParaRPr lang="en-US" sz="1750" dirty="0"/>
          </a:p>
        </p:txBody>
      </p:sp>
      <p:sp>
        <p:nvSpPr>
          <p:cNvPr id="12" name="Shape 7"/>
          <p:cNvSpPr/>
          <p:nvPr/>
        </p:nvSpPr>
        <p:spPr>
          <a:xfrm>
            <a:off x="6280190" y="5902285"/>
            <a:ext cx="510302" cy="510302"/>
          </a:xfrm>
          <a:prstGeom prst="roundRect">
            <a:avLst>
              <a:gd name="adj" fmla="val 6667"/>
            </a:avLst>
          </a:prstGeom>
          <a:solidFill>
            <a:srgbClr val="F0EDE6"/>
          </a:solidFill>
          <a:ln/>
        </p:spPr>
      </p:sp>
      <p:pic>
        <p:nvPicPr>
          <p:cNvPr id="13" name="Image 3" descr="preencoded.png"/>
          <p:cNvPicPr>
            <a:picLocks noChangeAspect="1"/>
          </p:cNvPicPr>
          <p:nvPr/>
        </p:nvPicPr>
        <p:blipFill>
          <a:blip r:embed="rId6"/>
          <a:stretch>
            <a:fillRect/>
          </a:stretch>
        </p:blipFill>
        <p:spPr>
          <a:xfrm>
            <a:off x="6365260" y="5944791"/>
            <a:ext cx="340162" cy="425291"/>
          </a:xfrm>
          <a:prstGeom prst="rect">
            <a:avLst/>
          </a:prstGeom>
        </p:spPr>
      </p:pic>
      <p:sp>
        <p:nvSpPr>
          <p:cNvPr id="14" name="Text 8"/>
          <p:cNvSpPr/>
          <p:nvPr/>
        </p:nvSpPr>
        <p:spPr>
          <a:xfrm>
            <a:off x="7017306" y="590228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Minimalismo Textual</a:t>
            </a:r>
            <a:endParaRPr lang="en-US" sz="2200" dirty="0"/>
          </a:p>
        </p:txBody>
      </p:sp>
      <p:sp>
        <p:nvSpPr>
          <p:cNvPr id="15" name="Text 9"/>
          <p:cNvSpPr/>
          <p:nvPr/>
        </p:nvSpPr>
        <p:spPr>
          <a:xfrm>
            <a:off x="7017306" y="6392704"/>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Limita el texto en pantalla a palabras clave o frases cortas que destaquen los puntos principales.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301954"/>
            <a:ext cx="10221992" cy="708779"/>
          </a:xfrm>
          <a:prstGeom prst="rect">
            <a:avLst/>
          </a:prstGeom>
          <a:noFill/>
          <a:ln/>
        </p:spPr>
        <p:txBody>
          <a:bodyPr wrap="non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Lenguaje Corporal en las Presentaciones</a:t>
            </a:r>
            <a:endParaRPr lang="en-US" sz="4450" dirty="0"/>
          </a:p>
        </p:txBody>
      </p:sp>
      <p:sp>
        <p:nvSpPr>
          <p:cNvPr id="3" name="Text 1"/>
          <p:cNvSpPr/>
          <p:nvPr/>
        </p:nvSpPr>
        <p:spPr>
          <a:xfrm>
            <a:off x="793790" y="35777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rPr>
              <a:t>Movimientos a Evitar</a:t>
            </a:r>
            <a:endParaRPr lang="en-US" sz="2200" dirty="0"/>
          </a:p>
        </p:txBody>
      </p:sp>
      <p:sp>
        <p:nvSpPr>
          <p:cNvPr id="4" name="Text 2"/>
          <p:cNvSpPr/>
          <p:nvPr/>
        </p:nvSpPr>
        <p:spPr>
          <a:xfrm>
            <a:off x="793790" y="415885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Balanceos pendulares (ir hacia adelante y atrás)</a:t>
            </a:r>
            <a:endParaRPr lang="en-US" sz="1750" dirty="0"/>
          </a:p>
        </p:txBody>
      </p:sp>
      <p:sp>
        <p:nvSpPr>
          <p:cNvPr id="5" name="Text 3"/>
          <p:cNvSpPr/>
          <p:nvPr/>
        </p:nvSpPr>
        <p:spPr>
          <a:xfrm>
            <a:off x="793790" y="460105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Posturas defensivas (protegerse con objetos)</a:t>
            </a:r>
            <a:endParaRPr lang="en-US" sz="1750" dirty="0"/>
          </a:p>
        </p:txBody>
      </p:sp>
      <p:sp>
        <p:nvSpPr>
          <p:cNvPr id="6" name="Text 4"/>
          <p:cNvSpPr/>
          <p:nvPr/>
        </p:nvSpPr>
        <p:spPr>
          <a:xfrm>
            <a:off x="793790" y="504324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Gestos nerviosos repetitivos</a:t>
            </a:r>
            <a:endParaRPr lang="en-US" sz="1750" dirty="0"/>
          </a:p>
        </p:txBody>
      </p:sp>
      <p:sp>
        <p:nvSpPr>
          <p:cNvPr id="7" name="Text 5"/>
          <p:cNvSpPr/>
          <p:nvPr/>
        </p:nvSpPr>
        <p:spPr>
          <a:xfrm>
            <a:off x="793790" y="548544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Cruzar los brazos o mantener las manos en los bolsillos</a:t>
            </a:r>
            <a:endParaRPr lang="en-US" sz="1750" dirty="0"/>
          </a:p>
        </p:txBody>
      </p:sp>
      <p:sp>
        <p:nvSpPr>
          <p:cNvPr id="8" name="Text 6"/>
          <p:cNvSpPr/>
          <p:nvPr/>
        </p:nvSpPr>
        <p:spPr>
          <a:xfrm>
            <a:off x="7599521" y="3577709"/>
            <a:ext cx="3430191"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rPr>
              <a:t>Lenguaje Corporal Efectivo</a:t>
            </a:r>
            <a:endParaRPr lang="en-US" sz="2200" dirty="0"/>
          </a:p>
        </p:txBody>
      </p:sp>
      <p:sp>
        <p:nvSpPr>
          <p:cNvPr id="9" name="Text 7"/>
          <p:cNvSpPr/>
          <p:nvPr/>
        </p:nvSpPr>
        <p:spPr>
          <a:xfrm>
            <a:off x="7599521" y="415885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Movimientos con aplomo y firmeza</a:t>
            </a:r>
            <a:endParaRPr lang="en-US" sz="1750" dirty="0"/>
          </a:p>
        </p:txBody>
      </p:sp>
      <p:sp>
        <p:nvSpPr>
          <p:cNvPr id="10" name="Text 8"/>
          <p:cNvSpPr/>
          <p:nvPr/>
        </p:nvSpPr>
        <p:spPr>
          <a:xfrm>
            <a:off x="7599521" y="460105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Postura erguida pero relajada</a:t>
            </a:r>
            <a:endParaRPr lang="en-US" sz="1750" dirty="0"/>
          </a:p>
        </p:txBody>
      </p:sp>
      <p:sp>
        <p:nvSpPr>
          <p:cNvPr id="11" name="Text 9"/>
          <p:cNvSpPr/>
          <p:nvPr/>
        </p:nvSpPr>
        <p:spPr>
          <a:xfrm>
            <a:off x="7599521" y="504324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Gestos abiertos y expresivos</a:t>
            </a:r>
            <a:endParaRPr lang="en-US" sz="1750" dirty="0"/>
          </a:p>
        </p:txBody>
      </p:sp>
      <p:sp>
        <p:nvSpPr>
          <p:cNvPr id="12" name="Text 10"/>
          <p:cNvSpPr/>
          <p:nvPr/>
        </p:nvSpPr>
        <p:spPr>
          <a:xfrm>
            <a:off x="7599521" y="548544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C2821"/>
                </a:solidFill>
                <a:latin typeface="Lora" pitchFamily="34" charset="0"/>
                <a:ea typeface="Lora" pitchFamily="34" charset="-122"/>
                <a:cs typeface="Lora" pitchFamily="34" charset="-120"/>
              </a:rPr>
              <a:t>Desplazamientos naturales por el espacio</a:t>
            </a:r>
            <a:endParaRPr lang="en-US" sz="1750" dirty="0"/>
          </a:p>
        </p:txBody>
      </p:sp>
      <p:sp>
        <p:nvSpPr>
          <p:cNvPr id="15" name="CuadroTexto 14">
            <a:extLst>
              <a:ext uri="{FF2B5EF4-FFF2-40B4-BE49-F238E27FC236}">
                <a16:creationId xmlns:a16="http://schemas.microsoft.com/office/drawing/2014/main" id="{5D8A9252-AB7A-3AF0-F1EF-DD0CA695975B}"/>
              </a:ext>
            </a:extLst>
          </p:cNvPr>
          <p:cNvSpPr txBox="1"/>
          <p:nvPr/>
        </p:nvSpPr>
        <p:spPr>
          <a:xfrm>
            <a:off x="4199214" y="6831340"/>
            <a:ext cx="7315200" cy="369332"/>
          </a:xfrm>
          <a:prstGeom prst="rect">
            <a:avLst/>
          </a:prstGeom>
          <a:noFill/>
        </p:spPr>
        <p:txBody>
          <a:bodyPr wrap="square">
            <a:spAutoFit/>
          </a:bodyPr>
          <a:lstStyle/>
          <a:p>
            <a:r>
              <a:rPr lang="en-GB" dirty="0">
                <a:hlinkClick r:id="rId3"/>
              </a:rPr>
              <a:t>https://www.youtube.com/watch?v=XJ9MgLIdppg</a:t>
            </a:r>
            <a:r>
              <a:rPr lang="en-GB"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44510"/>
            <a:ext cx="11490365" cy="708779"/>
          </a:xfrm>
          <a:prstGeom prst="rect">
            <a:avLst/>
          </a:prstGeom>
          <a:noFill/>
          <a:ln/>
        </p:spPr>
        <p:txBody>
          <a:bodyPr wrap="non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Técnicas Vocales para Cautivar a tu Audiencia</a:t>
            </a:r>
            <a:endParaRPr lang="en-US" sz="4450" dirty="0"/>
          </a:p>
        </p:txBody>
      </p:sp>
      <p:pic>
        <p:nvPicPr>
          <p:cNvPr id="3" name="Image 0" descr="preencoded.png"/>
          <p:cNvPicPr>
            <a:picLocks noChangeAspect="1"/>
          </p:cNvPicPr>
          <p:nvPr/>
        </p:nvPicPr>
        <p:blipFill>
          <a:blip r:embed="rId3"/>
          <a:stretch>
            <a:fillRect/>
          </a:stretch>
        </p:blipFill>
        <p:spPr>
          <a:xfrm>
            <a:off x="2978348" y="2006917"/>
            <a:ext cx="2152055" cy="1306949"/>
          </a:xfrm>
          <a:prstGeom prst="rect">
            <a:avLst/>
          </a:prstGeom>
        </p:spPr>
      </p:pic>
      <p:pic>
        <p:nvPicPr>
          <p:cNvPr id="4" name="Image 1" descr="preencoded.png"/>
          <p:cNvPicPr>
            <a:picLocks noChangeAspect="1"/>
          </p:cNvPicPr>
          <p:nvPr/>
        </p:nvPicPr>
        <p:blipFill>
          <a:blip r:embed="rId4"/>
          <a:stretch>
            <a:fillRect/>
          </a:stretch>
        </p:blipFill>
        <p:spPr>
          <a:xfrm>
            <a:off x="3894892" y="2622947"/>
            <a:ext cx="318968" cy="398621"/>
          </a:xfrm>
          <a:prstGeom prst="rect">
            <a:avLst/>
          </a:prstGeom>
        </p:spPr>
      </p:pic>
      <p:sp>
        <p:nvSpPr>
          <p:cNvPr id="5" name="Text 1"/>
          <p:cNvSpPr/>
          <p:nvPr/>
        </p:nvSpPr>
        <p:spPr>
          <a:xfrm>
            <a:off x="5357217" y="22337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Silencios estratégicos</a:t>
            </a:r>
            <a:endParaRPr lang="en-US" sz="2200" dirty="0"/>
          </a:p>
        </p:txBody>
      </p:sp>
      <p:sp>
        <p:nvSpPr>
          <p:cNvPr id="6" name="Text 2"/>
          <p:cNvSpPr/>
          <p:nvPr/>
        </p:nvSpPr>
        <p:spPr>
          <a:xfrm>
            <a:off x="5357217" y="2724150"/>
            <a:ext cx="5098852" cy="362903"/>
          </a:xfrm>
          <a:prstGeom prst="rect">
            <a:avLst/>
          </a:prstGeom>
          <a:noFill/>
          <a:ln/>
        </p:spPr>
        <p:txBody>
          <a:bodyPr wrap="non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Atraen la atención y dan tiempo para reflexionar</a:t>
            </a:r>
            <a:endParaRPr lang="en-US" sz="1750" dirty="0"/>
          </a:p>
        </p:txBody>
      </p:sp>
      <p:sp>
        <p:nvSpPr>
          <p:cNvPr id="7" name="Shape 3"/>
          <p:cNvSpPr/>
          <p:nvPr/>
        </p:nvSpPr>
        <p:spPr>
          <a:xfrm>
            <a:off x="5187077" y="3326963"/>
            <a:ext cx="8592860" cy="15240"/>
          </a:xfrm>
          <a:prstGeom prst="roundRect">
            <a:avLst>
              <a:gd name="adj" fmla="val 223256"/>
            </a:avLst>
          </a:prstGeom>
          <a:solidFill>
            <a:srgbClr val="D6D3CC"/>
          </a:solidFill>
          <a:ln/>
        </p:spPr>
      </p:sp>
      <p:pic>
        <p:nvPicPr>
          <p:cNvPr id="8" name="Image 2" descr="preencoded.png"/>
          <p:cNvPicPr>
            <a:picLocks noChangeAspect="1"/>
          </p:cNvPicPr>
          <p:nvPr/>
        </p:nvPicPr>
        <p:blipFill>
          <a:blip r:embed="rId5"/>
          <a:stretch>
            <a:fillRect/>
          </a:stretch>
        </p:blipFill>
        <p:spPr>
          <a:xfrm>
            <a:off x="1902381" y="3370540"/>
            <a:ext cx="4304109" cy="1306949"/>
          </a:xfrm>
          <a:prstGeom prst="rect">
            <a:avLst/>
          </a:prstGeom>
        </p:spPr>
      </p:pic>
      <p:pic>
        <p:nvPicPr>
          <p:cNvPr id="9" name="Image 3" descr="preencoded.png"/>
          <p:cNvPicPr>
            <a:picLocks noChangeAspect="1"/>
          </p:cNvPicPr>
          <p:nvPr/>
        </p:nvPicPr>
        <p:blipFill>
          <a:blip r:embed="rId6"/>
          <a:stretch>
            <a:fillRect/>
          </a:stretch>
        </p:blipFill>
        <p:spPr>
          <a:xfrm>
            <a:off x="3894892" y="3824645"/>
            <a:ext cx="318968" cy="398621"/>
          </a:xfrm>
          <a:prstGeom prst="rect">
            <a:avLst/>
          </a:prstGeom>
        </p:spPr>
      </p:pic>
      <p:sp>
        <p:nvSpPr>
          <p:cNvPr id="10" name="Text 4"/>
          <p:cNvSpPr/>
          <p:nvPr/>
        </p:nvSpPr>
        <p:spPr>
          <a:xfrm>
            <a:off x="6433304" y="35973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Ritmo pausado</a:t>
            </a:r>
            <a:endParaRPr lang="en-US" sz="2200" dirty="0"/>
          </a:p>
        </p:txBody>
      </p:sp>
      <p:sp>
        <p:nvSpPr>
          <p:cNvPr id="11" name="Text 5"/>
          <p:cNvSpPr/>
          <p:nvPr/>
        </p:nvSpPr>
        <p:spPr>
          <a:xfrm>
            <a:off x="6433304" y="4087773"/>
            <a:ext cx="3132296" cy="362903"/>
          </a:xfrm>
          <a:prstGeom prst="rect">
            <a:avLst/>
          </a:prstGeom>
          <a:noFill/>
          <a:ln/>
        </p:spPr>
        <p:txBody>
          <a:bodyPr wrap="non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Habla despacio y con claridad</a:t>
            </a:r>
            <a:endParaRPr lang="en-US" sz="1750" dirty="0"/>
          </a:p>
        </p:txBody>
      </p:sp>
      <p:sp>
        <p:nvSpPr>
          <p:cNvPr id="12" name="Shape 6"/>
          <p:cNvSpPr/>
          <p:nvPr/>
        </p:nvSpPr>
        <p:spPr>
          <a:xfrm>
            <a:off x="6263164" y="4690586"/>
            <a:ext cx="7516773" cy="15240"/>
          </a:xfrm>
          <a:prstGeom prst="roundRect">
            <a:avLst>
              <a:gd name="adj" fmla="val 223256"/>
            </a:avLst>
          </a:prstGeom>
          <a:solidFill>
            <a:srgbClr val="D6D3CC"/>
          </a:solidFill>
          <a:ln/>
        </p:spPr>
      </p:sp>
      <p:pic>
        <p:nvPicPr>
          <p:cNvPr id="13" name="Image 4" descr="preencoded.png"/>
          <p:cNvPicPr>
            <a:picLocks noChangeAspect="1"/>
          </p:cNvPicPr>
          <p:nvPr/>
        </p:nvPicPr>
        <p:blipFill>
          <a:blip r:embed="rId7"/>
          <a:stretch>
            <a:fillRect/>
          </a:stretch>
        </p:blipFill>
        <p:spPr>
          <a:xfrm>
            <a:off x="826294" y="4734163"/>
            <a:ext cx="6456164" cy="1306949"/>
          </a:xfrm>
          <a:prstGeom prst="rect">
            <a:avLst/>
          </a:prstGeom>
        </p:spPr>
      </p:pic>
      <p:pic>
        <p:nvPicPr>
          <p:cNvPr id="14" name="Image 5" descr="preencoded.png"/>
          <p:cNvPicPr>
            <a:picLocks noChangeAspect="1"/>
          </p:cNvPicPr>
          <p:nvPr/>
        </p:nvPicPr>
        <p:blipFill>
          <a:blip r:embed="rId8"/>
          <a:stretch>
            <a:fillRect/>
          </a:stretch>
        </p:blipFill>
        <p:spPr>
          <a:xfrm>
            <a:off x="3894773" y="5188268"/>
            <a:ext cx="318968" cy="398621"/>
          </a:xfrm>
          <a:prstGeom prst="rect">
            <a:avLst/>
          </a:prstGeom>
        </p:spPr>
      </p:pic>
      <p:sp>
        <p:nvSpPr>
          <p:cNvPr id="15" name="Text 7"/>
          <p:cNvSpPr/>
          <p:nvPr/>
        </p:nvSpPr>
        <p:spPr>
          <a:xfrm>
            <a:off x="7509272" y="496097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Evita muletillas</a:t>
            </a:r>
            <a:endParaRPr lang="en-US" sz="2200" dirty="0"/>
          </a:p>
        </p:txBody>
      </p:sp>
      <p:sp>
        <p:nvSpPr>
          <p:cNvPr id="16" name="Text 8"/>
          <p:cNvSpPr/>
          <p:nvPr/>
        </p:nvSpPr>
        <p:spPr>
          <a:xfrm>
            <a:off x="7509272" y="5451396"/>
            <a:ext cx="3254097" cy="362903"/>
          </a:xfrm>
          <a:prstGeom prst="rect">
            <a:avLst/>
          </a:prstGeom>
          <a:noFill/>
          <a:ln/>
        </p:spPr>
        <p:txBody>
          <a:bodyPr wrap="non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No alargues finales de palabras</a:t>
            </a:r>
            <a:endParaRPr lang="en-US" sz="1750" dirty="0"/>
          </a:p>
        </p:txBody>
      </p:sp>
      <p:sp>
        <p:nvSpPr>
          <p:cNvPr id="17" name="Text 9"/>
          <p:cNvSpPr/>
          <p:nvPr/>
        </p:nvSpPr>
        <p:spPr>
          <a:xfrm>
            <a:off x="793790" y="6296263"/>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La voz es uno de tus instrumentos más poderosos al hablar en público. Un buen manejo del ritmo, las pausas y la entonación puede transformar completamente la recepción de tu mensaje. Practicar estas técnicas vocales te permitirá mantener el interés de tu audiencia y transmitir tus ideas con mayor impacto y claridad.</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04255"/>
            <a:ext cx="6796326" cy="708779"/>
          </a:xfrm>
          <a:prstGeom prst="rect">
            <a:avLst/>
          </a:prstGeom>
          <a:noFill/>
          <a:ln/>
        </p:spPr>
        <p:txBody>
          <a:bodyPr wrap="non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La Práctica: Clave del Éxito</a:t>
            </a:r>
            <a:endParaRPr lang="en-US" sz="4450" dirty="0"/>
          </a:p>
        </p:txBody>
      </p:sp>
      <p:sp>
        <p:nvSpPr>
          <p:cNvPr id="4" name="Shape 1"/>
          <p:cNvSpPr/>
          <p:nvPr/>
        </p:nvSpPr>
        <p:spPr>
          <a:xfrm>
            <a:off x="6280190" y="1753195"/>
            <a:ext cx="170021" cy="1216223"/>
          </a:xfrm>
          <a:prstGeom prst="roundRect">
            <a:avLst>
              <a:gd name="adj" fmla="val 20012"/>
            </a:avLst>
          </a:prstGeom>
          <a:solidFill>
            <a:srgbClr val="F0EDE6"/>
          </a:solidFill>
          <a:ln/>
        </p:spPr>
      </p:sp>
      <p:sp>
        <p:nvSpPr>
          <p:cNvPr id="5" name="Text 2"/>
          <p:cNvSpPr/>
          <p:nvPr/>
        </p:nvSpPr>
        <p:spPr>
          <a:xfrm>
            <a:off x="6790373" y="17531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Ensayo</a:t>
            </a:r>
            <a:endParaRPr lang="en-US" sz="2200" dirty="0"/>
          </a:p>
        </p:txBody>
      </p:sp>
      <p:sp>
        <p:nvSpPr>
          <p:cNvPr id="6" name="Text 3"/>
          <p:cNvSpPr/>
          <p:nvPr/>
        </p:nvSpPr>
        <p:spPr>
          <a:xfrm>
            <a:off x="6790373" y="2243614"/>
            <a:ext cx="7046238"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Practica tu presentación completa varias veces, idealmente en el mismo espacio donde la realizarás.</a:t>
            </a:r>
            <a:endParaRPr lang="en-US" sz="1750" dirty="0"/>
          </a:p>
        </p:txBody>
      </p:sp>
      <p:sp>
        <p:nvSpPr>
          <p:cNvPr id="7" name="Shape 4"/>
          <p:cNvSpPr/>
          <p:nvPr/>
        </p:nvSpPr>
        <p:spPr>
          <a:xfrm>
            <a:off x="6620351" y="3196233"/>
            <a:ext cx="170021" cy="1216223"/>
          </a:xfrm>
          <a:prstGeom prst="roundRect">
            <a:avLst>
              <a:gd name="adj" fmla="val 20012"/>
            </a:avLst>
          </a:prstGeom>
          <a:solidFill>
            <a:srgbClr val="F0EDE6"/>
          </a:solidFill>
          <a:ln/>
        </p:spPr>
      </p:sp>
      <p:sp>
        <p:nvSpPr>
          <p:cNvPr id="8" name="Text 5"/>
          <p:cNvSpPr/>
          <p:nvPr/>
        </p:nvSpPr>
        <p:spPr>
          <a:xfrm>
            <a:off x="7130534" y="319623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Grabación</a:t>
            </a:r>
            <a:endParaRPr lang="en-US" sz="2200" dirty="0"/>
          </a:p>
        </p:txBody>
      </p:sp>
      <p:sp>
        <p:nvSpPr>
          <p:cNvPr id="9" name="Text 6"/>
          <p:cNvSpPr/>
          <p:nvPr/>
        </p:nvSpPr>
        <p:spPr>
          <a:xfrm>
            <a:off x="7130534" y="3686651"/>
            <a:ext cx="6706076"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Grábate en video para identificar aspectos a mejorar en tu lenguaje verbal y no verbal.</a:t>
            </a:r>
            <a:endParaRPr lang="en-US" sz="1750" dirty="0"/>
          </a:p>
        </p:txBody>
      </p:sp>
      <p:sp>
        <p:nvSpPr>
          <p:cNvPr id="10" name="Shape 7"/>
          <p:cNvSpPr/>
          <p:nvPr/>
        </p:nvSpPr>
        <p:spPr>
          <a:xfrm>
            <a:off x="6960632" y="4639270"/>
            <a:ext cx="170021" cy="1216223"/>
          </a:xfrm>
          <a:prstGeom prst="roundRect">
            <a:avLst>
              <a:gd name="adj" fmla="val 20012"/>
            </a:avLst>
          </a:prstGeom>
          <a:solidFill>
            <a:srgbClr val="F0EDE6"/>
          </a:solidFill>
          <a:ln/>
        </p:spPr>
      </p:sp>
      <p:sp>
        <p:nvSpPr>
          <p:cNvPr id="11" name="Text 8"/>
          <p:cNvSpPr/>
          <p:nvPr/>
        </p:nvSpPr>
        <p:spPr>
          <a:xfrm>
            <a:off x="7470815" y="46392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Análisis</a:t>
            </a:r>
            <a:endParaRPr lang="en-US" sz="2200" dirty="0"/>
          </a:p>
        </p:txBody>
      </p:sp>
      <p:sp>
        <p:nvSpPr>
          <p:cNvPr id="12" name="Text 9"/>
          <p:cNvSpPr/>
          <p:nvPr/>
        </p:nvSpPr>
        <p:spPr>
          <a:xfrm>
            <a:off x="7470815" y="5129689"/>
            <a:ext cx="6365796"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Observa tu grabación con ojo crítico, identificando puntos fuertes y áreas de mejora.</a:t>
            </a:r>
            <a:endParaRPr lang="en-US" sz="1750" dirty="0"/>
          </a:p>
        </p:txBody>
      </p:sp>
      <p:sp>
        <p:nvSpPr>
          <p:cNvPr id="13" name="Shape 10"/>
          <p:cNvSpPr/>
          <p:nvPr/>
        </p:nvSpPr>
        <p:spPr>
          <a:xfrm>
            <a:off x="7300913" y="6082308"/>
            <a:ext cx="170021" cy="1216223"/>
          </a:xfrm>
          <a:prstGeom prst="roundRect">
            <a:avLst>
              <a:gd name="adj" fmla="val 20012"/>
            </a:avLst>
          </a:prstGeom>
          <a:solidFill>
            <a:srgbClr val="F0EDE6"/>
          </a:solidFill>
          <a:ln/>
        </p:spPr>
      </p:sp>
      <p:sp>
        <p:nvSpPr>
          <p:cNvPr id="14" name="Text 11"/>
          <p:cNvSpPr/>
          <p:nvPr/>
        </p:nvSpPr>
        <p:spPr>
          <a:xfrm>
            <a:off x="7811095" y="608230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Corrección</a:t>
            </a:r>
            <a:endParaRPr lang="en-US" sz="2200" dirty="0"/>
          </a:p>
        </p:txBody>
      </p:sp>
      <p:sp>
        <p:nvSpPr>
          <p:cNvPr id="15" name="Text 12"/>
          <p:cNvSpPr/>
          <p:nvPr/>
        </p:nvSpPr>
        <p:spPr>
          <a:xfrm>
            <a:off x="7811095" y="6572726"/>
            <a:ext cx="6025515"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Trabaja específicamente en los errores detectados y vuelve a practicar.</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2687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Los Conflictos: Parte Natural de la Convivencia</a:t>
            </a:r>
            <a:endParaRPr lang="en-US" sz="4450" dirty="0"/>
          </a:p>
        </p:txBody>
      </p:sp>
      <p:sp>
        <p:nvSpPr>
          <p:cNvPr id="4" name="Shape 1"/>
          <p:cNvSpPr/>
          <p:nvPr/>
        </p:nvSpPr>
        <p:spPr>
          <a:xfrm>
            <a:off x="793790" y="2484596"/>
            <a:ext cx="3664863" cy="2758559"/>
          </a:xfrm>
          <a:prstGeom prst="roundRect">
            <a:avLst>
              <a:gd name="adj" fmla="val 1233"/>
            </a:avLst>
          </a:prstGeom>
          <a:solidFill>
            <a:srgbClr val="F0EDE6"/>
          </a:solidFill>
          <a:ln/>
        </p:spPr>
      </p:sp>
      <p:sp>
        <p:nvSpPr>
          <p:cNvPr id="5" name="Text 2"/>
          <p:cNvSpPr/>
          <p:nvPr/>
        </p:nvSpPr>
        <p:spPr>
          <a:xfrm>
            <a:off x="1020604" y="271141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Inevitabilidad</a:t>
            </a:r>
            <a:endParaRPr lang="en-US" sz="2200" dirty="0"/>
          </a:p>
        </p:txBody>
      </p:sp>
      <p:sp>
        <p:nvSpPr>
          <p:cNvPr id="6" name="Text 3"/>
          <p:cNvSpPr/>
          <p:nvPr/>
        </p:nvSpPr>
        <p:spPr>
          <a:xfrm>
            <a:off x="1020604" y="3201829"/>
            <a:ext cx="3211235"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Los conflictos son una parte natural e inevitable de cualquier relación humana y de la convivencia social.</a:t>
            </a:r>
            <a:endParaRPr lang="en-US" sz="1750" dirty="0"/>
          </a:p>
        </p:txBody>
      </p:sp>
      <p:sp>
        <p:nvSpPr>
          <p:cNvPr id="7" name="Shape 4"/>
          <p:cNvSpPr/>
          <p:nvPr/>
        </p:nvSpPr>
        <p:spPr>
          <a:xfrm>
            <a:off x="4685467" y="2484596"/>
            <a:ext cx="3664863" cy="2758559"/>
          </a:xfrm>
          <a:prstGeom prst="roundRect">
            <a:avLst>
              <a:gd name="adj" fmla="val 1233"/>
            </a:avLst>
          </a:prstGeom>
          <a:solidFill>
            <a:srgbClr val="F0EDE6"/>
          </a:solidFill>
          <a:ln/>
        </p:spPr>
      </p:sp>
      <p:sp>
        <p:nvSpPr>
          <p:cNvPr id="8" name="Text 5"/>
          <p:cNvSpPr/>
          <p:nvPr/>
        </p:nvSpPr>
        <p:spPr>
          <a:xfrm>
            <a:off x="4912281" y="271141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Complejidad</a:t>
            </a:r>
            <a:endParaRPr lang="en-US" sz="2200" dirty="0"/>
          </a:p>
        </p:txBody>
      </p:sp>
      <p:sp>
        <p:nvSpPr>
          <p:cNvPr id="9" name="Text 6"/>
          <p:cNvSpPr/>
          <p:nvPr/>
        </p:nvSpPr>
        <p:spPr>
          <a:xfrm>
            <a:off x="4912281" y="3201829"/>
            <a:ext cx="3211235" cy="1814513"/>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Resolver conflictos interpersonales es complicado porque involucran más que la razón: emociones e identidad están en juego.</a:t>
            </a:r>
            <a:endParaRPr lang="en-US" sz="1750" dirty="0"/>
          </a:p>
        </p:txBody>
      </p:sp>
      <p:sp>
        <p:nvSpPr>
          <p:cNvPr id="10" name="Shape 7"/>
          <p:cNvSpPr/>
          <p:nvPr/>
        </p:nvSpPr>
        <p:spPr>
          <a:xfrm>
            <a:off x="793790" y="5469969"/>
            <a:ext cx="7556421" cy="2032754"/>
          </a:xfrm>
          <a:prstGeom prst="roundRect">
            <a:avLst>
              <a:gd name="adj" fmla="val 1674"/>
            </a:avLst>
          </a:prstGeom>
          <a:solidFill>
            <a:srgbClr val="F0EDE6"/>
          </a:solidFill>
          <a:ln/>
        </p:spPr>
      </p:sp>
      <p:sp>
        <p:nvSpPr>
          <p:cNvPr id="11" name="Text 8"/>
          <p:cNvSpPr/>
          <p:nvPr/>
        </p:nvSpPr>
        <p:spPr>
          <a:xfrm>
            <a:off x="1020604" y="569678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Oportunidad</a:t>
            </a:r>
            <a:endParaRPr lang="en-US" sz="2200" dirty="0"/>
          </a:p>
        </p:txBody>
      </p:sp>
      <p:sp>
        <p:nvSpPr>
          <p:cNvPr id="12" name="Text 9"/>
          <p:cNvSpPr/>
          <p:nvPr/>
        </p:nvSpPr>
        <p:spPr>
          <a:xfrm>
            <a:off x="1020604" y="6187202"/>
            <a:ext cx="7102793" cy="1088708"/>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Bien gestionados, los conflictos pueden convertirse en oportunidades para el crecimiento personal y el fortalecimiento de relaciones.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5098" y="616863"/>
            <a:ext cx="10512504" cy="700921"/>
          </a:xfrm>
          <a:prstGeom prst="rect">
            <a:avLst/>
          </a:prstGeom>
          <a:noFill/>
          <a:ln/>
        </p:spPr>
        <p:txBody>
          <a:bodyPr wrap="none" lIns="0" tIns="0" rIns="0" bIns="0" rtlCol="0" anchor="t"/>
          <a:lstStyle/>
          <a:p>
            <a:pPr marL="0" indent="0" algn="l">
              <a:lnSpc>
                <a:spcPts val="5500"/>
              </a:lnSpc>
              <a:buNone/>
            </a:pPr>
            <a:r>
              <a:rPr lang="en-US" sz="4400" dirty="0">
                <a:solidFill>
                  <a:srgbClr val="233E32"/>
                </a:solidFill>
                <a:latin typeface="Alice" pitchFamily="34" charset="0"/>
                <a:ea typeface="Alice" pitchFamily="34" charset="-122"/>
                <a:cs typeface="Alice" pitchFamily="34" charset="-120"/>
              </a:rPr>
              <a:t>La Dimensión Emocional de los Conflictos</a:t>
            </a:r>
            <a:endParaRPr lang="en-US" sz="4400" dirty="0"/>
          </a:p>
        </p:txBody>
      </p:sp>
      <p:sp>
        <p:nvSpPr>
          <p:cNvPr id="3" name="Text 1"/>
          <p:cNvSpPr/>
          <p:nvPr/>
        </p:nvSpPr>
        <p:spPr>
          <a:xfrm>
            <a:off x="1889046" y="2223730"/>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2C2821"/>
                </a:solidFill>
                <a:latin typeface="Alice" pitchFamily="34" charset="0"/>
                <a:ea typeface="Alice" pitchFamily="34" charset="-122"/>
                <a:cs typeface="Alice" pitchFamily="34" charset="-120"/>
              </a:rPr>
              <a:t>Identidad</a:t>
            </a:r>
            <a:endParaRPr lang="en-US" sz="2200" dirty="0"/>
          </a:p>
        </p:txBody>
      </p:sp>
      <p:sp>
        <p:nvSpPr>
          <p:cNvPr id="4" name="Text 2"/>
          <p:cNvSpPr/>
          <p:nvPr/>
        </p:nvSpPr>
        <p:spPr>
          <a:xfrm>
            <a:off x="785098" y="2708672"/>
            <a:ext cx="3908107" cy="717709"/>
          </a:xfrm>
          <a:prstGeom prst="rect">
            <a:avLst/>
          </a:prstGeom>
          <a:noFill/>
          <a:ln/>
        </p:spPr>
        <p:txBody>
          <a:bodyPr wrap="square" lIns="0" tIns="0" rIns="0" bIns="0" rtlCol="0" anchor="t"/>
          <a:lstStyle/>
          <a:p>
            <a:pPr marL="0" indent="0" algn="r">
              <a:lnSpc>
                <a:spcPts val="2800"/>
              </a:lnSpc>
              <a:buNone/>
            </a:pPr>
            <a:r>
              <a:rPr lang="en-US" sz="1750" dirty="0">
                <a:solidFill>
                  <a:srgbClr val="2C2821"/>
                </a:solidFill>
                <a:latin typeface="Lora" pitchFamily="34" charset="0"/>
                <a:ea typeface="Lora" pitchFamily="34" charset="-122"/>
                <a:cs typeface="Lora" pitchFamily="34" charset="-120"/>
              </a:rPr>
              <a:t>La visión que tenemos de lo que nos hace ser quienes somos</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pic>
        <p:nvPicPr>
          <p:cNvPr id="6" name="Image 1" descr="preencoded.png"/>
          <p:cNvPicPr>
            <a:picLocks noChangeAspect="1"/>
          </p:cNvPicPr>
          <p:nvPr/>
        </p:nvPicPr>
        <p:blipFill>
          <a:blip r:embed="rId4"/>
          <a:stretch>
            <a:fillRect/>
          </a:stretch>
        </p:blipFill>
        <p:spPr>
          <a:xfrm>
            <a:off x="6227326" y="2533174"/>
            <a:ext cx="335637" cy="419576"/>
          </a:xfrm>
          <a:prstGeom prst="rect">
            <a:avLst/>
          </a:prstGeom>
        </p:spPr>
      </p:pic>
      <p:sp>
        <p:nvSpPr>
          <p:cNvPr id="7" name="Text 3"/>
          <p:cNvSpPr/>
          <p:nvPr/>
        </p:nvSpPr>
        <p:spPr>
          <a:xfrm>
            <a:off x="9937194" y="2223730"/>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Amenaza</a:t>
            </a:r>
            <a:endParaRPr lang="en-US" sz="2200" dirty="0"/>
          </a:p>
        </p:txBody>
      </p:sp>
      <p:sp>
        <p:nvSpPr>
          <p:cNvPr id="8" name="Text 4"/>
          <p:cNvSpPr/>
          <p:nvPr/>
        </p:nvSpPr>
        <p:spPr>
          <a:xfrm>
            <a:off x="9937194" y="2708672"/>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El conflicto puede percibirse como un ataque a nuestra identidad</a:t>
            </a:r>
            <a:endParaRPr lang="en-US" sz="1750" dirty="0"/>
          </a:p>
        </p:txBody>
      </p:sp>
      <p:pic>
        <p:nvPicPr>
          <p:cNvPr id="9" name="Image 2" descr="preencoded.png"/>
          <p:cNvPicPr>
            <a:picLocks noChangeAspect="1"/>
          </p:cNvPicPr>
          <p:nvPr/>
        </p:nvPicPr>
        <p:blipFill>
          <a:blip r:embed="rId5"/>
          <a:stretch>
            <a:fillRect/>
          </a:stretch>
        </p:blipFill>
        <p:spPr>
          <a:xfrm>
            <a:off x="5029676" y="1766411"/>
            <a:ext cx="4571048" cy="4571048"/>
          </a:xfrm>
          <a:prstGeom prst="rect">
            <a:avLst/>
          </a:prstGeom>
        </p:spPr>
      </p:pic>
      <p:pic>
        <p:nvPicPr>
          <p:cNvPr id="10" name="Image 3" descr="preencoded.png"/>
          <p:cNvPicPr>
            <a:picLocks noChangeAspect="1"/>
          </p:cNvPicPr>
          <p:nvPr/>
        </p:nvPicPr>
        <p:blipFill>
          <a:blip r:embed="rId6"/>
          <a:stretch>
            <a:fillRect/>
          </a:stretch>
        </p:blipFill>
        <p:spPr>
          <a:xfrm>
            <a:off x="8456176" y="2922151"/>
            <a:ext cx="335637" cy="419576"/>
          </a:xfrm>
          <a:prstGeom prst="rect">
            <a:avLst/>
          </a:prstGeom>
        </p:spPr>
      </p:pic>
      <p:sp>
        <p:nvSpPr>
          <p:cNvPr id="11" name="Text 5"/>
          <p:cNvSpPr/>
          <p:nvPr/>
        </p:nvSpPr>
        <p:spPr>
          <a:xfrm>
            <a:off x="9937194" y="4677489"/>
            <a:ext cx="2804160" cy="350401"/>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Emociones Negativas</a:t>
            </a:r>
            <a:endParaRPr lang="en-US" sz="2200" dirty="0"/>
          </a:p>
        </p:txBody>
      </p:sp>
      <p:sp>
        <p:nvSpPr>
          <p:cNvPr id="12" name="Text 6"/>
          <p:cNvSpPr/>
          <p:nvPr/>
        </p:nvSpPr>
        <p:spPr>
          <a:xfrm>
            <a:off x="9937194" y="5162431"/>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Señales de necesidades no satisfechas</a:t>
            </a:r>
            <a:endParaRPr lang="en-US" sz="1750" dirty="0"/>
          </a:p>
        </p:txBody>
      </p:sp>
      <p:pic>
        <p:nvPicPr>
          <p:cNvPr id="13" name="Image 4" descr="preencoded.png"/>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icPr>
            <a:picLocks noChangeAspect="1"/>
          </p:cNvPicPr>
          <p:nvPr/>
        </p:nvPicPr>
        <p:blipFill>
          <a:blip r:embed="rId8"/>
          <a:stretch>
            <a:fillRect/>
          </a:stretch>
        </p:blipFill>
        <p:spPr>
          <a:xfrm>
            <a:off x="8067199" y="5151001"/>
            <a:ext cx="335637" cy="419576"/>
          </a:xfrm>
          <a:prstGeom prst="rect">
            <a:avLst/>
          </a:prstGeom>
        </p:spPr>
      </p:pic>
      <p:sp>
        <p:nvSpPr>
          <p:cNvPr id="15" name="Text 7"/>
          <p:cNvSpPr/>
          <p:nvPr/>
        </p:nvSpPr>
        <p:spPr>
          <a:xfrm>
            <a:off x="1481852" y="4677489"/>
            <a:ext cx="3211354" cy="350401"/>
          </a:xfrm>
          <a:prstGeom prst="rect">
            <a:avLst/>
          </a:prstGeom>
          <a:noFill/>
          <a:ln/>
        </p:spPr>
        <p:txBody>
          <a:bodyPr wrap="none" lIns="0" tIns="0" rIns="0" bIns="0" rtlCol="0" anchor="t"/>
          <a:lstStyle/>
          <a:p>
            <a:pPr marL="0" indent="0" algn="r">
              <a:lnSpc>
                <a:spcPts val="2750"/>
              </a:lnSpc>
              <a:buNone/>
            </a:pPr>
            <a:r>
              <a:rPr lang="en-US" sz="2200" dirty="0">
                <a:solidFill>
                  <a:srgbClr val="2C2821"/>
                </a:solidFill>
                <a:latin typeface="Alice" pitchFamily="34" charset="0"/>
                <a:ea typeface="Alice" pitchFamily="34" charset="-122"/>
                <a:cs typeface="Alice" pitchFamily="34" charset="-120"/>
              </a:rPr>
              <a:t>Percepción Distorsionada</a:t>
            </a:r>
            <a:endParaRPr lang="en-US" sz="2200" dirty="0"/>
          </a:p>
        </p:txBody>
      </p:sp>
      <p:sp>
        <p:nvSpPr>
          <p:cNvPr id="16" name="Text 8"/>
          <p:cNvSpPr/>
          <p:nvPr/>
        </p:nvSpPr>
        <p:spPr>
          <a:xfrm>
            <a:off x="785098" y="5162431"/>
            <a:ext cx="3908107" cy="717709"/>
          </a:xfrm>
          <a:prstGeom prst="rect">
            <a:avLst/>
          </a:prstGeom>
          <a:noFill/>
          <a:ln/>
        </p:spPr>
        <p:txBody>
          <a:bodyPr wrap="square" lIns="0" tIns="0" rIns="0" bIns="0" rtlCol="0" anchor="t"/>
          <a:lstStyle/>
          <a:p>
            <a:pPr marL="0" indent="0" algn="r">
              <a:lnSpc>
                <a:spcPts val="2800"/>
              </a:lnSpc>
              <a:buNone/>
            </a:pPr>
            <a:r>
              <a:rPr lang="en-US" sz="1750" dirty="0">
                <a:solidFill>
                  <a:srgbClr val="2C2821"/>
                </a:solidFill>
                <a:latin typeface="Lora" pitchFamily="34" charset="0"/>
                <a:ea typeface="Lora" pitchFamily="34" charset="-122"/>
                <a:cs typeface="Lora" pitchFamily="34" charset="-120"/>
              </a:rPr>
              <a:t>Dificultad para ver objetivamente lo que ocurre</a:t>
            </a:r>
            <a:endParaRPr lang="en-US" sz="1750" dirty="0"/>
          </a:p>
        </p:txBody>
      </p:sp>
      <p:pic>
        <p:nvPicPr>
          <p:cNvPr id="17" name="Image 6" descr="preencoded.png"/>
          <p:cNvPicPr>
            <a:picLocks noChangeAspect="1"/>
          </p:cNvPicPr>
          <p:nvPr/>
        </p:nvPicPr>
        <p:blipFill>
          <a:blip r:embed="rId9"/>
          <a:stretch>
            <a:fillRect/>
          </a:stretch>
        </p:blipFill>
        <p:spPr>
          <a:xfrm>
            <a:off x="5029676" y="1766411"/>
            <a:ext cx="4571048" cy="4571048"/>
          </a:xfrm>
          <a:prstGeom prst="rect">
            <a:avLst/>
          </a:prstGeom>
        </p:spPr>
      </p:pic>
      <p:pic>
        <p:nvPicPr>
          <p:cNvPr id="18" name="Image 7" descr="preencoded.png"/>
          <p:cNvPicPr>
            <a:picLocks noChangeAspect="1"/>
          </p:cNvPicPr>
          <p:nvPr/>
        </p:nvPicPr>
        <p:blipFill>
          <a:blip r:embed="rId10"/>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Como señala el psicólogo Marshall Rosenberg, tanto las emociones como nuestro sentimiento de identidad pueden impedirnos ver lo que realmente está ocurriendo en un conflicto. Reconocer esta dimensión emocional es el primer paso para una resolución efectiva.</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12933"/>
          </a:xfrm>
          <a:prstGeom prst="rect">
            <a:avLst/>
          </a:prstGeom>
        </p:spPr>
      </p:pic>
      <p:sp>
        <p:nvSpPr>
          <p:cNvPr id="3" name="Text 0"/>
          <p:cNvSpPr/>
          <p:nvPr/>
        </p:nvSpPr>
        <p:spPr>
          <a:xfrm>
            <a:off x="703540" y="3097054"/>
            <a:ext cx="11756231" cy="628174"/>
          </a:xfrm>
          <a:prstGeom prst="rect">
            <a:avLst/>
          </a:prstGeom>
          <a:noFill/>
          <a:ln/>
        </p:spPr>
        <p:txBody>
          <a:bodyPr wrap="none" lIns="0" tIns="0" rIns="0" bIns="0" rtlCol="0" anchor="t"/>
          <a:lstStyle/>
          <a:p>
            <a:pPr marL="0" indent="0" algn="l">
              <a:lnSpc>
                <a:spcPts val="4900"/>
              </a:lnSpc>
              <a:buNone/>
            </a:pPr>
            <a:r>
              <a:rPr lang="en-US" sz="3950" dirty="0">
                <a:solidFill>
                  <a:srgbClr val="233E32"/>
                </a:solidFill>
                <a:latin typeface="Alice" pitchFamily="34" charset="0"/>
                <a:ea typeface="Alice" pitchFamily="34" charset="-122"/>
                <a:cs typeface="Alice" pitchFamily="34" charset="-120"/>
              </a:rPr>
              <a:t>Comunicación No Violenta: El Enfoque de Rosenberg</a:t>
            </a:r>
            <a:endParaRPr lang="en-US" sz="3950" dirty="0"/>
          </a:p>
        </p:txBody>
      </p:sp>
      <p:pic>
        <p:nvPicPr>
          <p:cNvPr id="4" name="Image 1" descr="preencoded.png"/>
          <p:cNvPicPr>
            <a:picLocks noChangeAspect="1"/>
          </p:cNvPicPr>
          <p:nvPr/>
        </p:nvPicPr>
        <p:blipFill>
          <a:blip r:embed="rId4"/>
          <a:stretch>
            <a:fillRect/>
          </a:stretch>
        </p:blipFill>
        <p:spPr>
          <a:xfrm>
            <a:off x="703540" y="4026694"/>
            <a:ext cx="1005126" cy="1206222"/>
          </a:xfrm>
          <a:prstGeom prst="rect">
            <a:avLst/>
          </a:prstGeom>
        </p:spPr>
      </p:pic>
      <p:sp>
        <p:nvSpPr>
          <p:cNvPr id="5" name="Text 1"/>
          <p:cNvSpPr/>
          <p:nvPr/>
        </p:nvSpPr>
        <p:spPr>
          <a:xfrm>
            <a:off x="2010132" y="4227671"/>
            <a:ext cx="2512933" cy="314087"/>
          </a:xfrm>
          <a:prstGeom prst="rect">
            <a:avLst/>
          </a:prstGeom>
          <a:noFill/>
          <a:ln/>
        </p:spPr>
        <p:txBody>
          <a:bodyPr wrap="none" lIns="0" tIns="0" rIns="0" bIns="0" rtlCol="0" anchor="t"/>
          <a:lstStyle/>
          <a:p>
            <a:pPr marL="0" indent="0" algn="l">
              <a:lnSpc>
                <a:spcPts val="2450"/>
              </a:lnSpc>
              <a:buNone/>
            </a:pPr>
            <a:r>
              <a:rPr lang="en-US" sz="1950" dirty="0">
                <a:solidFill>
                  <a:srgbClr val="2C2821"/>
                </a:solidFill>
                <a:latin typeface="Alice" pitchFamily="34" charset="0"/>
                <a:ea typeface="Alice" pitchFamily="34" charset="-122"/>
                <a:cs typeface="Alice" pitchFamily="34" charset="-120"/>
              </a:rPr>
              <a:t>Observación sin Juicio</a:t>
            </a:r>
            <a:endParaRPr lang="en-US" sz="1950" dirty="0"/>
          </a:p>
        </p:txBody>
      </p:sp>
      <p:sp>
        <p:nvSpPr>
          <p:cNvPr id="6" name="Text 2"/>
          <p:cNvSpPr/>
          <p:nvPr/>
        </p:nvSpPr>
        <p:spPr>
          <a:xfrm>
            <a:off x="2010132" y="4662368"/>
            <a:ext cx="11916728" cy="321707"/>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Describe de forma objetiva cuál es el origen de vuestras diferencias, evitando juzgar a la otra persona.</a:t>
            </a:r>
            <a:endParaRPr lang="en-US" sz="1550" dirty="0"/>
          </a:p>
        </p:txBody>
      </p:sp>
      <p:pic>
        <p:nvPicPr>
          <p:cNvPr id="7" name="Image 2" descr="preencoded.png"/>
          <p:cNvPicPr>
            <a:picLocks noChangeAspect="1"/>
          </p:cNvPicPr>
          <p:nvPr/>
        </p:nvPicPr>
        <p:blipFill>
          <a:blip r:embed="rId5"/>
          <a:stretch>
            <a:fillRect/>
          </a:stretch>
        </p:blipFill>
        <p:spPr>
          <a:xfrm>
            <a:off x="703540" y="5232916"/>
            <a:ext cx="1005126" cy="1206222"/>
          </a:xfrm>
          <a:prstGeom prst="rect">
            <a:avLst/>
          </a:prstGeom>
        </p:spPr>
      </p:pic>
      <p:sp>
        <p:nvSpPr>
          <p:cNvPr id="8" name="Text 3"/>
          <p:cNvSpPr/>
          <p:nvPr/>
        </p:nvSpPr>
        <p:spPr>
          <a:xfrm>
            <a:off x="2010132" y="5433893"/>
            <a:ext cx="3013472" cy="314087"/>
          </a:xfrm>
          <a:prstGeom prst="rect">
            <a:avLst/>
          </a:prstGeom>
          <a:noFill/>
          <a:ln/>
        </p:spPr>
        <p:txBody>
          <a:bodyPr wrap="none" lIns="0" tIns="0" rIns="0" bIns="0" rtlCol="0" anchor="t"/>
          <a:lstStyle/>
          <a:p>
            <a:pPr marL="0" indent="0" algn="l">
              <a:lnSpc>
                <a:spcPts val="2450"/>
              </a:lnSpc>
              <a:buNone/>
            </a:pPr>
            <a:r>
              <a:rPr lang="en-US" sz="1950" dirty="0">
                <a:solidFill>
                  <a:srgbClr val="2C2821"/>
                </a:solidFill>
                <a:latin typeface="Alice" pitchFamily="34" charset="0"/>
                <a:ea typeface="Alice" pitchFamily="34" charset="-122"/>
                <a:cs typeface="Alice" pitchFamily="34" charset="-120"/>
              </a:rPr>
              <a:t>Expresión de Sentimientos</a:t>
            </a:r>
            <a:endParaRPr lang="en-US" sz="1950" dirty="0"/>
          </a:p>
        </p:txBody>
      </p:sp>
      <p:sp>
        <p:nvSpPr>
          <p:cNvPr id="9" name="Text 4"/>
          <p:cNvSpPr/>
          <p:nvPr/>
        </p:nvSpPr>
        <p:spPr>
          <a:xfrm>
            <a:off x="2010132" y="5868591"/>
            <a:ext cx="11916728" cy="321707"/>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Indica a la otra persona cómo te hace sentir esta situación, asumiendo la responsabilidad de tus emociones.</a:t>
            </a:r>
            <a:endParaRPr lang="en-US" sz="1550" dirty="0"/>
          </a:p>
        </p:txBody>
      </p:sp>
      <p:pic>
        <p:nvPicPr>
          <p:cNvPr id="10" name="Image 3" descr="preencoded.png"/>
          <p:cNvPicPr>
            <a:picLocks noChangeAspect="1"/>
          </p:cNvPicPr>
          <p:nvPr/>
        </p:nvPicPr>
        <p:blipFill>
          <a:blip r:embed="rId6"/>
          <a:stretch>
            <a:fillRect/>
          </a:stretch>
        </p:blipFill>
        <p:spPr>
          <a:xfrm>
            <a:off x="703540" y="6439138"/>
            <a:ext cx="1005126" cy="1206222"/>
          </a:xfrm>
          <a:prstGeom prst="rect">
            <a:avLst/>
          </a:prstGeom>
        </p:spPr>
      </p:pic>
      <p:sp>
        <p:nvSpPr>
          <p:cNvPr id="11" name="Text 5"/>
          <p:cNvSpPr/>
          <p:nvPr/>
        </p:nvSpPr>
        <p:spPr>
          <a:xfrm>
            <a:off x="2010132" y="6640116"/>
            <a:ext cx="2512933" cy="314087"/>
          </a:xfrm>
          <a:prstGeom prst="rect">
            <a:avLst/>
          </a:prstGeom>
          <a:noFill/>
          <a:ln/>
        </p:spPr>
        <p:txBody>
          <a:bodyPr wrap="none" lIns="0" tIns="0" rIns="0" bIns="0" rtlCol="0" anchor="t"/>
          <a:lstStyle/>
          <a:p>
            <a:pPr marL="0" indent="0" algn="l">
              <a:lnSpc>
                <a:spcPts val="2450"/>
              </a:lnSpc>
              <a:buNone/>
            </a:pPr>
            <a:r>
              <a:rPr lang="en-US" sz="1950" dirty="0">
                <a:solidFill>
                  <a:srgbClr val="2C2821"/>
                </a:solidFill>
                <a:latin typeface="Alice" pitchFamily="34" charset="0"/>
                <a:ea typeface="Alice" pitchFamily="34" charset="-122"/>
                <a:cs typeface="Alice" pitchFamily="34" charset="-120"/>
              </a:rPr>
              <a:t>Solicitud Respetuosa</a:t>
            </a:r>
            <a:endParaRPr lang="en-US" sz="1950" dirty="0"/>
          </a:p>
        </p:txBody>
      </p:sp>
      <p:sp>
        <p:nvSpPr>
          <p:cNvPr id="12" name="Text 6"/>
          <p:cNvSpPr/>
          <p:nvPr/>
        </p:nvSpPr>
        <p:spPr>
          <a:xfrm>
            <a:off x="2010132" y="7074813"/>
            <a:ext cx="11916728" cy="321707"/>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Pide con respeto que se corrija la situación que te está afectando, sin exigir ni imponer.</a:t>
            </a:r>
            <a:endParaRPr lang="en-US" sz="1550" dirty="0"/>
          </a:p>
        </p:txBody>
      </p:sp>
      <p:sp>
        <p:nvSpPr>
          <p:cNvPr id="14" name="CuadroTexto 13">
            <a:extLst>
              <a:ext uri="{FF2B5EF4-FFF2-40B4-BE49-F238E27FC236}">
                <a16:creationId xmlns:a16="http://schemas.microsoft.com/office/drawing/2014/main" id="{EA271390-9281-6742-A786-22F92681D4CA}"/>
              </a:ext>
            </a:extLst>
          </p:cNvPr>
          <p:cNvSpPr txBox="1"/>
          <p:nvPr/>
        </p:nvSpPr>
        <p:spPr>
          <a:xfrm>
            <a:off x="2924054" y="7654052"/>
            <a:ext cx="10126927" cy="369332"/>
          </a:xfrm>
          <a:prstGeom prst="rect">
            <a:avLst/>
          </a:prstGeom>
          <a:noFill/>
        </p:spPr>
        <p:txBody>
          <a:bodyPr wrap="square">
            <a:spAutoFit/>
          </a:bodyPr>
          <a:lstStyle/>
          <a:p>
            <a:r>
              <a:rPr lang="en-GB" dirty="0">
                <a:hlinkClick r:id="rId7"/>
              </a:rPr>
              <a:t>https://www.youtube.com/watch?v=PU7PDnvUIUQ&amp;list=PLLHgicJBHqA5WxDgMBR8wV2nYiKul3qHx</a:t>
            </a:r>
            <a:r>
              <a:rPr lang="en-GB"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7920" y="724376"/>
            <a:ext cx="7680960" cy="1306354"/>
          </a:xfrm>
          <a:prstGeom prst="rect">
            <a:avLst/>
          </a:prstGeom>
          <a:noFill/>
          <a:ln/>
        </p:spPr>
        <p:txBody>
          <a:bodyPr wrap="square" lIns="0" tIns="0" rIns="0" bIns="0" rtlCol="0" anchor="t"/>
          <a:lstStyle/>
          <a:p>
            <a:pPr marL="0" indent="0" algn="l">
              <a:lnSpc>
                <a:spcPts val="5100"/>
              </a:lnSpc>
              <a:buNone/>
            </a:pPr>
            <a:r>
              <a:rPr lang="en-US" sz="4100" dirty="0">
                <a:solidFill>
                  <a:srgbClr val="233E32"/>
                </a:solidFill>
                <a:latin typeface="Alice" pitchFamily="34" charset="0"/>
                <a:ea typeface="Alice" pitchFamily="34" charset="-122"/>
                <a:cs typeface="Alice" pitchFamily="34" charset="-120"/>
              </a:rPr>
              <a:t>Ejemplo Práctico de Comunicación No Violenta</a:t>
            </a:r>
            <a:endParaRPr lang="en-US" sz="4100" dirty="0"/>
          </a:p>
        </p:txBody>
      </p:sp>
      <p:sp>
        <p:nvSpPr>
          <p:cNvPr id="4" name="Shape 1"/>
          <p:cNvSpPr/>
          <p:nvPr/>
        </p:nvSpPr>
        <p:spPr>
          <a:xfrm>
            <a:off x="6217920" y="2344222"/>
            <a:ext cx="7680960" cy="5161002"/>
          </a:xfrm>
          <a:prstGeom prst="roundRect">
            <a:avLst>
              <a:gd name="adj" fmla="val 608"/>
            </a:avLst>
          </a:prstGeom>
          <a:noFill/>
          <a:ln w="7620">
            <a:solidFill>
              <a:srgbClr val="000000">
                <a:alpha val="8000"/>
              </a:srgbClr>
            </a:solidFill>
            <a:prstDash val="solid"/>
          </a:ln>
        </p:spPr>
      </p:sp>
      <p:sp>
        <p:nvSpPr>
          <p:cNvPr id="5" name="Shape 2"/>
          <p:cNvSpPr/>
          <p:nvPr/>
        </p:nvSpPr>
        <p:spPr>
          <a:xfrm>
            <a:off x="6225540" y="2351842"/>
            <a:ext cx="7665720" cy="600432"/>
          </a:xfrm>
          <a:prstGeom prst="rect">
            <a:avLst/>
          </a:prstGeom>
          <a:solidFill>
            <a:srgbClr val="FFFFFF">
              <a:alpha val="4000"/>
            </a:srgbClr>
          </a:solidFill>
          <a:ln/>
        </p:spPr>
      </p:sp>
      <p:sp>
        <p:nvSpPr>
          <p:cNvPr id="6" name="Text 3"/>
          <p:cNvSpPr/>
          <p:nvPr/>
        </p:nvSpPr>
        <p:spPr>
          <a:xfrm>
            <a:off x="6434495" y="2484834"/>
            <a:ext cx="3411141" cy="334447"/>
          </a:xfrm>
          <a:prstGeom prst="rect">
            <a:avLst/>
          </a:prstGeom>
          <a:noFill/>
          <a:ln/>
        </p:spPr>
        <p:txBody>
          <a:bodyPr wrap="non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Comunicación Violenta</a:t>
            </a:r>
            <a:endParaRPr lang="en-US" sz="1600" dirty="0"/>
          </a:p>
        </p:txBody>
      </p:sp>
      <p:sp>
        <p:nvSpPr>
          <p:cNvPr id="7" name="Text 4"/>
          <p:cNvSpPr/>
          <p:nvPr/>
        </p:nvSpPr>
        <p:spPr>
          <a:xfrm>
            <a:off x="10271165" y="2484834"/>
            <a:ext cx="3411141" cy="334447"/>
          </a:xfrm>
          <a:prstGeom prst="rect">
            <a:avLst/>
          </a:prstGeom>
          <a:noFill/>
          <a:ln/>
        </p:spPr>
        <p:txBody>
          <a:bodyPr wrap="non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Comunicación No Violenta</a:t>
            </a:r>
            <a:endParaRPr lang="en-US" sz="1600" dirty="0"/>
          </a:p>
        </p:txBody>
      </p:sp>
      <p:sp>
        <p:nvSpPr>
          <p:cNvPr id="8" name="Shape 5"/>
          <p:cNvSpPr/>
          <p:nvPr/>
        </p:nvSpPr>
        <p:spPr>
          <a:xfrm>
            <a:off x="6225540" y="2952274"/>
            <a:ext cx="7665720" cy="2272665"/>
          </a:xfrm>
          <a:prstGeom prst="rect">
            <a:avLst/>
          </a:prstGeom>
          <a:solidFill>
            <a:srgbClr val="000000">
              <a:alpha val="4000"/>
            </a:srgbClr>
          </a:solidFill>
          <a:ln/>
        </p:spPr>
      </p:sp>
      <p:sp>
        <p:nvSpPr>
          <p:cNvPr id="9" name="Text 6"/>
          <p:cNvSpPr/>
          <p:nvPr/>
        </p:nvSpPr>
        <p:spPr>
          <a:xfrm>
            <a:off x="6434495" y="3085267"/>
            <a:ext cx="3411141" cy="1337786"/>
          </a:xfrm>
          <a:prstGeom prst="rect">
            <a:avLst/>
          </a:prstGeom>
          <a:noFill/>
          <a:ln/>
        </p:spPr>
        <p:txBody>
          <a:bodyPr wrap="squar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"Siempre llegas tarde a nuestras reuniones. Eres un irresponsable y no te importa el tiempo de los demás."</a:t>
            </a:r>
            <a:endParaRPr lang="en-US" sz="1600" dirty="0"/>
          </a:p>
        </p:txBody>
      </p:sp>
      <p:sp>
        <p:nvSpPr>
          <p:cNvPr id="10" name="Text 7"/>
          <p:cNvSpPr/>
          <p:nvPr/>
        </p:nvSpPr>
        <p:spPr>
          <a:xfrm>
            <a:off x="10271165" y="3085267"/>
            <a:ext cx="3411141" cy="2006679"/>
          </a:xfrm>
          <a:prstGeom prst="rect">
            <a:avLst/>
          </a:prstGeom>
          <a:noFill/>
          <a:ln/>
        </p:spPr>
        <p:txBody>
          <a:bodyPr wrap="squar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"He notado que has llegado 15 minutos tarde a las últimas tres reuniones. Me siento frustrado porque valoro mucho el tiempo. ¿Podríamos acordar un horario que funcione mejor para ambos?"</a:t>
            </a:r>
            <a:endParaRPr lang="en-US" sz="1600" dirty="0"/>
          </a:p>
        </p:txBody>
      </p:sp>
      <p:sp>
        <p:nvSpPr>
          <p:cNvPr id="11" name="Shape 8"/>
          <p:cNvSpPr/>
          <p:nvPr/>
        </p:nvSpPr>
        <p:spPr>
          <a:xfrm>
            <a:off x="6225540" y="5224939"/>
            <a:ext cx="7665720" cy="2272665"/>
          </a:xfrm>
          <a:prstGeom prst="rect">
            <a:avLst/>
          </a:prstGeom>
          <a:solidFill>
            <a:srgbClr val="FFFFFF">
              <a:alpha val="4000"/>
            </a:srgbClr>
          </a:solidFill>
          <a:ln/>
        </p:spPr>
      </p:sp>
      <p:sp>
        <p:nvSpPr>
          <p:cNvPr id="12" name="Text 9"/>
          <p:cNvSpPr/>
          <p:nvPr/>
        </p:nvSpPr>
        <p:spPr>
          <a:xfrm>
            <a:off x="6434495" y="5357932"/>
            <a:ext cx="3411141" cy="668893"/>
          </a:xfrm>
          <a:prstGeom prst="rect">
            <a:avLst/>
          </a:prstGeom>
          <a:noFill/>
          <a:ln/>
        </p:spPr>
        <p:txBody>
          <a:bodyPr wrap="squar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"Nunca me escuchas cuando te hablo. Solo te importa tu opinión."</a:t>
            </a:r>
            <a:endParaRPr lang="en-US" sz="1600" dirty="0"/>
          </a:p>
        </p:txBody>
      </p:sp>
      <p:sp>
        <p:nvSpPr>
          <p:cNvPr id="13" name="Text 10"/>
          <p:cNvSpPr/>
          <p:nvPr/>
        </p:nvSpPr>
        <p:spPr>
          <a:xfrm>
            <a:off x="10271165" y="5357932"/>
            <a:ext cx="3411141" cy="2006679"/>
          </a:xfrm>
          <a:prstGeom prst="rect">
            <a:avLst/>
          </a:prstGeom>
          <a:noFill/>
          <a:ln/>
        </p:spPr>
        <p:txBody>
          <a:bodyPr wrap="square" lIns="0" tIns="0" rIns="0" bIns="0" rtlCol="0" anchor="t"/>
          <a:lstStyle/>
          <a:p>
            <a:pPr marL="0" indent="0" algn="l">
              <a:lnSpc>
                <a:spcPts val="2600"/>
              </a:lnSpc>
              <a:buNone/>
            </a:pPr>
            <a:r>
              <a:rPr lang="en-US" sz="1600" dirty="0">
                <a:solidFill>
                  <a:srgbClr val="2C2821"/>
                </a:solidFill>
                <a:latin typeface="Lora" pitchFamily="34" charset="0"/>
                <a:ea typeface="Lora" pitchFamily="34" charset="-122"/>
                <a:cs typeface="Lora" pitchFamily="34" charset="-120"/>
              </a:rPr>
              <a:t>"Cuando estaba compartiendo mi idea, noté que me interrumpiste varias veces. Me sentí ignorado. Me gustaría que pudiéramos escucharnos mutuamente hasta terminar nuestros puntos."</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845350"/>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La Cultura de las Organizaciones: El ADN Empresarial</a:t>
            </a:r>
            <a:endParaRPr lang="en-US" sz="4450" dirty="0"/>
          </a:p>
        </p:txBody>
      </p:sp>
      <p:sp>
        <p:nvSpPr>
          <p:cNvPr id="3" name="Text 1"/>
          <p:cNvSpPr/>
          <p:nvPr/>
        </p:nvSpPr>
        <p:spPr>
          <a:xfrm>
            <a:off x="793790" y="382988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rPr>
              <a:t>Definición</a:t>
            </a:r>
            <a:endParaRPr lang="en-US" sz="2200" dirty="0"/>
          </a:p>
        </p:txBody>
      </p:sp>
      <p:sp>
        <p:nvSpPr>
          <p:cNvPr id="4" name="Text 2"/>
          <p:cNvSpPr/>
          <p:nvPr/>
        </p:nvSpPr>
        <p:spPr>
          <a:xfrm>
            <a:off x="793790" y="4411028"/>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La cultura de una organización está conformada por las reglas formales e informales que una empresa sigue para resolver problemas y hacer las cosas. Es la manera en que las empresas ven sus objetivos y la forma de alcanzarlos.</a:t>
            </a:r>
            <a:endParaRPr lang="en-US" sz="1750" dirty="0"/>
          </a:p>
        </p:txBody>
      </p:sp>
      <p:sp>
        <p:nvSpPr>
          <p:cNvPr id="5" name="Text 3"/>
          <p:cNvSpPr/>
          <p:nvPr/>
        </p:nvSpPr>
        <p:spPr>
          <a:xfrm>
            <a:off x="7599521" y="382988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rPr>
              <a:t>Tipos de Reglas</a:t>
            </a:r>
            <a:endParaRPr lang="en-US" sz="2200" dirty="0"/>
          </a:p>
        </p:txBody>
      </p:sp>
      <p:sp>
        <p:nvSpPr>
          <p:cNvPr id="6" name="Text 4"/>
          <p:cNvSpPr/>
          <p:nvPr/>
        </p:nvSpPr>
        <p:spPr>
          <a:xfrm>
            <a:off x="7599521" y="4411028"/>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C2821"/>
                </a:solidFill>
                <a:latin typeface="Lora" pitchFamily="34" charset="0"/>
                <a:ea typeface="Lora" pitchFamily="34" charset="-122"/>
                <a:cs typeface="Lora" pitchFamily="34" charset="-120"/>
              </a:rPr>
              <a:t>Formales:</a:t>
            </a:r>
            <a:r>
              <a:rPr lang="en-US" sz="1750" dirty="0">
                <a:solidFill>
                  <a:srgbClr val="2C2821"/>
                </a:solidFill>
                <a:latin typeface="Lora" pitchFamily="34" charset="0"/>
                <a:ea typeface="Lora" pitchFamily="34" charset="-122"/>
                <a:cs typeface="Lora" pitchFamily="34" charset="-120"/>
              </a:rPr>
              <a:t> Normas establecidas por la organización, frecuentemente documentadas por escrito.</a:t>
            </a:r>
            <a:endParaRPr lang="en-US" sz="1750" dirty="0"/>
          </a:p>
        </p:txBody>
      </p:sp>
      <p:sp>
        <p:nvSpPr>
          <p:cNvPr id="7" name="Text 5"/>
          <p:cNvSpPr/>
          <p:nvPr/>
        </p:nvSpPr>
        <p:spPr>
          <a:xfrm>
            <a:off x="7599521" y="5216128"/>
            <a:ext cx="6244709" cy="1088708"/>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C2821"/>
                </a:solidFill>
                <a:latin typeface="Lora" pitchFamily="34" charset="0"/>
                <a:ea typeface="Lora" pitchFamily="34" charset="-122"/>
                <a:cs typeface="Lora" pitchFamily="34" charset="-120"/>
              </a:rPr>
              <a:t>Informales:</a:t>
            </a:r>
            <a:r>
              <a:rPr lang="en-US" sz="1750" dirty="0">
                <a:solidFill>
                  <a:srgbClr val="2C2821"/>
                </a:solidFill>
                <a:latin typeface="Lora" pitchFamily="34" charset="0"/>
                <a:ea typeface="Lora" pitchFamily="34" charset="-122"/>
                <a:cs typeface="Lora" pitchFamily="34" charset="-120"/>
              </a:rPr>
              <a:t> Normas y formas de hacer las cosas que surgen espontáneamente y son aceptadas tácitamente por todos los miembros.</a:t>
            </a:r>
            <a:endParaRPr lang="en-US" sz="1750" dirty="0"/>
          </a:p>
        </p:txBody>
      </p:sp>
      <p:sp>
        <p:nvSpPr>
          <p:cNvPr id="9" name="CuadroTexto 8">
            <a:extLst>
              <a:ext uri="{FF2B5EF4-FFF2-40B4-BE49-F238E27FC236}">
                <a16:creationId xmlns:a16="http://schemas.microsoft.com/office/drawing/2014/main" id="{CBD524B4-8467-530A-F9B0-07713227DCAD}"/>
              </a:ext>
            </a:extLst>
          </p:cNvPr>
          <p:cNvSpPr txBox="1"/>
          <p:nvPr/>
        </p:nvSpPr>
        <p:spPr>
          <a:xfrm>
            <a:off x="4106488" y="7338352"/>
            <a:ext cx="7315200" cy="369332"/>
          </a:xfrm>
          <a:prstGeom prst="rect">
            <a:avLst/>
          </a:prstGeom>
          <a:noFill/>
        </p:spPr>
        <p:txBody>
          <a:bodyPr wrap="square">
            <a:spAutoFit/>
          </a:bodyPr>
          <a:lstStyle/>
          <a:p>
            <a:r>
              <a:rPr lang="en-GB" dirty="0">
                <a:hlinkClick r:id="rId3"/>
              </a:rPr>
              <a:t>https://www.youtube.com/watch?v=imNI2DbiEW4</a:t>
            </a:r>
            <a:r>
              <a:rPr lang="en-GB"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0218" y="620792"/>
            <a:ext cx="11019711" cy="705564"/>
          </a:xfrm>
          <a:prstGeom prst="rect">
            <a:avLst/>
          </a:prstGeom>
          <a:noFill/>
          <a:ln/>
        </p:spPr>
        <p:txBody>
          <a:bodyPr wrap="none" lIns="0" tIns="0" rIns="0" bIns="0" rtlCol="0" anchor="t"/>
          <a:lstStyle/>
          <a:p>
            <a:pPr marL="0" indent="0" algn="l">
              <a:lnSpc>
                <a:spcPts val="5550"/>
              </a:lnSpc>
              <a:buNone/>
            </a:pPr>
            <a:r>
              <a:rPr lang="en-US" sz="4400" dirty="0">
                <a:solidFill>
                  <a:srgbClr val="233E32"/>
                </a:solidFill>
                <a:latin typeface="Alice" pitchFamily="34" charset="0"/>
                <a:ea typeface="Alice" pitchFamily="34" charset="-122"/>
                <a:cs typeface="Alice" pitchFamily="34" charset="-120"/>
              </a:rPr>
              <a:t>Cultura de "Creyentes": Unidos por la Visión</a:t>
            </a:r>
            <a:endParaRPr lang="en-US" sz="4400" dirty="0"/>
          </a:p>
        </p:txBody>
      </p:sp>
      <p:pic>
        <p:nvPicPr>
          <p:cNvPr id="3" name="Image 0" descr="preencoded.png"/>
          <p:cNvPicPr>
            <a:picLocks noChangeAspect="1"/>
          </p:cNvPicPr>
          <p:nvPr/>
        </p:nvPicPr>
        <p:blipFill>
          <a:blip r:embed="rId3"/>
          <a:stretch>
            <a:fillRect/>
          </a:stretch>
        </p:blipFill>
        <p:spPr>
          <a:xfrm>
            <a:off x="790218" y="1777841"/>
            <a:ext cx="4124206" cy="2548890"/>
          </a:xfrm>
          <a:prstGeom prst="rect">
            <a:avLst/>
          </a:prstGeom>
        </p:spPr>
      </p:pic>
      <p:sp>
        <p:nvSpPr>
          <p:cNvPr id="4" name="Text 1"/>
          <p:cNvSpPr/>
          <p:nvPr/>
        </p:nvSpPr>
        <p:spPr>
          <a:xfrm>
            <a:off x="790218" y="4608909"/>
            <a:ext cx="3350062" cy="352663"/>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Características Principales</a:t>
            </a:r>
            <a:endParaRPr lang="en-US" sz="2200" dirty="0"/>
          </a:p>
        </p:txBody>
      </p:sp>
      <p:sp>
        <p:nvSpPr>
          <p:cNvPr id="5" name="Text 2"/>
          <p:cNvSpPr/>
          <p:nvPr/>
        </p:nvSpPr>
        <p:spPr>
          <a:xfrm>
            <a:off x="790218" y="5096947"/>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En la cultura de "Creyentes", según Derek Newberry, los miembros de la organización creen ciegamente en la visión de la empresa. Existe un fuerte sentido de propósito compartido que une a todos los integrantes en una misma dirección.</a:t>
            </a:r>
            <a:endParaRPr lang="en-US" sz="1750" dirty="0"/>
          </a:p>
        </p:txBody>
      </p:sp>
      <p:pic>
        <p:nvPicPr>
          <p:cNvPr id="6" name="Image 1" descr="preencoded.png"/>
          <p:cNvPicPr>
            <a:picLocks noChangeAspect="1"/>
          </p:cNvPicPr>
          <p:nvPr/>
        </p:nvPicPr>
        <p:blipFill>
          <a:blip r:embed="rId4"/>
          <a:stretch>
            <a:fillRect/>
          </a:stretch>
        </p:blipFill>
        <p:spPr>
          <a:xfrm>
            <a:off x="5253037" y="1777841"/>
            <a:ext cx="4124206" cy="2548890"/>
          </a:xfrm>
          <a:prstGeom prst="rect">
            <a:avLst/>
          </a:prstGeom>
        </p:spPr>
      </p:pic>
      <p:sp>
        <p:nvSpPr>
          <p:cNvPr id="7" name="Text 3"/>
          <p:cNvSpPr/>
          <p:nvPr/>
        </p:nvSpPr>
        <p:spPr>
          <a:xfrm>
            <a:off x="5253037" y="4608909"/>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Manifestaciones</a:t>
            </a:r>
            <a:endParaRPr lang="en-US" sz="2200" dirty="0"/>
          </a:p>
        </p:txBody>
      </p:sp>
      <p:sp>
        <p:nvSpPr>
          <p:cNvPr id="8" name="Text 4"/>
          <p:cNvSpPr/>
          <p:nvPr/>
        </p:nvSpPr>
        <p:spPr>
          <a:xfrm>
            <a:off x="5253037" y="5096947"/>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Esta cultura se caracteriza por un alto nivel de compromiso, lealtad a la marca y sus valores, y una fuerte identificación personal con la misión de la empresa. Los miembros suelen mostrar pasión por su trabajo y orgullo de pertenecer a la organización.</a:t>
            </a:r>
            <a:endParaRPr lang="en-US" sz="1750" dirty="0"/>
          </a:p>
        </p:txBody>
      </p:sp>
      <p:pic>
        <p:nvPicPr>
          <p:cNvPr id="9" name="Image 2" descr="preencoded.png"/>
          <p:cNvPicPr>
            <a:picLocks noChangeAspect="1"/>
          </p:cNvPicPr>
          <p:nvPr/>
        </p:nvPicPr>
        <p:blipFill>
          <a:blip r:embed="rId5"/>
          <a:stretch>
            <a:fillRect/>
          </a:stretch>
        </p:blipFill>
        <p:spPr>
          <a:xfrm>
            <a:off x="9715857" y="1777841"/>
            <a:ext cx="4124206" cy="2548890"/>
          </a:xfrm>
          <a:prstGeom prst="rect">
            <a:avLst/>
          </a:prstGeom>
        </p:spPr>
      </p:pic>
      <p:sp>
        <p:nvSpPr>
          <p:cNvPr id="10" name="Text 5"/>
          <p:cNvSpPr/>
          <p:nvPr/>
        </p:nvSpPr>
        <p:spPr>
          <a:xfrm>
            <a:off x="9715857" y="4608909"/>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Ventajas</a:t>
            </a:r>
            <a:endParaRPr lang="en-US" sz="2200" dirty="0"/>
          </a:p>
        </p:txBody>
      </p:sp>
      <p:sp>
        <p:nvSpPr>
          <p:cNvPr id="11" name="Text 6"/>
          <p:cNvSpPr/>
          <p:nvPr/>
        </p:nvSpPr>
        <p:spPr>
          <a:xfrm>
            <a:off x="9715857" y="5096947"/>
            <a:ext cx="4124206" cy="2166699"/>
          </a:xfrm>
          <a:prstGeom prst="rect">
            <a:avLst/>
          </a:prstGeom>
          <a:noFill/>
          <a:ln/>
        </p:spPr>
        <p:txBody>
          <a:bodyPr wrap="square" lIns="0" tIns="0" rIns="0" bIns="0" rtlCol="0" anchor="t"/>
          <a:lstStyle/>
          <a:p>
            <a:pPr marL="0" indent="0" algn="l">
              <a:lnSpc>
                <a:spcPts val="2800"/>
              </a:lnSpc>
              <a:buNone/>
            </a:pPr>
            <a:r>
              <a:rPr lang="en-US" sz="1750" dirty="0">
                <a:solidFill>
                  <a:srgbClr val="2C2821"/>
                </a:solidFill>
                <a:latin typeface="Lora" pitchFamily="34" charset="0"/>
                <a:ea typeface="Lora" pitchFamily="34" charset="-122"/>
                <a:cs typeface="Lora" pitchFamily="34" charset="-120"/>
              </a:rPr>
              <a:t>La principal fortaleza de esta cultura es la alineación natural de esfuerzos. Todos "van a una", lo que facilita la coordinación y reduce la necesidad de supervisión constante. La motivación intrínseca suele ser elevada.</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01954"/>
            <a:ext cx="10221992" cy="708779"/>
          </a:xfrm>
          <a:prstGeom prst="rect">
            <a:avLst/>
          </a:prstGeom>
          <a:noFill/>
          <a:ln/>
        </p:spPr>
        <p:txBody>
          <a:bodyPr wrap="none" lIns="0" tIns="0" rIns="0" bIns="0" rtlCol="0" anchor="t"/>
          <a:lstStyle/>
          <a:p>
            <a:pPr marL="0" indent="0" algn="l">
              <a:lnSpc>
                <a:spcPts val="5550"/>
              </a:lnSpc>
              <a:buNone/>
            </a:pPr>
            <a:r>
              <a:rPr lang="en-US" sz="4450" dirty="0" err="1">
                <a:solidFill>
                  <a:srgbClr val="233E32"/>
                </a:solidFill>
                <a:latin typeface="Alice" pitchFamily="34" charset="0"/>
                <a:ea typeface="Alice" pitchFamily="34" charset="-122"/>
                <a:cs typeface="Alice" pitchFamily="34" charset="-120"/>
              </a:rPr>
              <a:t>Ejemplo</a:t>
            </a:r>
            <a:r>
              <a:rPr lang="en-US" sz="4450" dirty="0">
                <a:solidFill>
                  <a:srgbClr val="233E32"/>
                </a:solidFill>
                <a:latin typeface="Alice" pitchFamily="34" charset="0"/>
                <a:ea typeface="Alice" pitchFamily="34" charset="-122"/>
                <a:cs typeface="Alice" pitchFamily="34" charset="-120"/>
              </a:rPr>
              <a:t> de </a:t>
            </a:r>
            <a:r>
              <a:rPr lang="en-US" sz="4450" dirty="0" err="1">
                <a:solidFill>
                  <a:srgbClr val="233E32"/>
                </a:solidFill>
                <a:latin typeface="Alice" pitchFamily="34" charset="0"/>
                <a:ea typeface="Alice" pitchFamily="34" charset="-122"/>
                <a:cs typeface="Alice" pitchFamily="34" charset="-120"/>
              </a:rPr>
              <a:t>comunicación</a:t>
            </a:r>
            <a:endParaRPr lang="en-US" sz="4450" dirty="0"/>
          </a:p>
        </p:txBody>
      </p:sp>
      <p:sp>
        <p:nvSpPr>
          <p:cNvPr id="3" name="Text 1"/>
          <p:cNvSpPr/>
          <p:nvPr/>
        </p:nvSpPr>
        <p:spPr>
          <a:xfrm>
            <a:off x="793790" y="357770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hlinkClick r:id="rId3"/>
              </a:rPr>
              <a:t>https://www.youtube.com/watch?v=RHU5vjiL6nY</a:t>
            </a:r>
            <a:r>
              <a:rPr lang="en-US" sz="2200" dirty="0">
                <a:solidFill>
                  <a:srgbClr val="233E32"/>
                </a:solidFill>
                <a:latin typeface="Alice" pitchFamily="34" charset="0"/>
                <a:ea typeface="Alice" pitchFamily="34" charset="-122"/>
                <a:cs typeface="Alice" pitchFamily="34" charset="-120"/>
              </a:rPr>
              <a:t> </a:t>
            </a:r>
            <a:endParaRPr lang="en-US" sz="2200" dirty="0"/>
          </a:p>
        </p:txBody>
      </p:sp>
      <p:pic>
        <p:nvPicPr>
          <p:cNvPr id="1026" name="Picture 2" descr="Los ingredientes de la comunicación eficaz – Revista Perspectiva">
            <a:extLst>
              <a:ext uri="{FF2B5EF4-FFF2-40B4-BE49-F238E27FC236}">
                <a16:creationId xmlns:a16="http://schemas.microsoft.com/office/drawing/2014/main" id="{1BB3B03F-196F-E8F3-2692-E5504EDC9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955" y="4114800"/>
            <a:ext cx="7852272" cy="40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97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77704" y="532448"/>
            <a:ext cx="8837176" cy="605076"/>
          </a:xfrm>
          <a:prstGeom prst="rect">
            <a:avLst/>
          </a:prstGeom>
          <a:noFill/>
          <a:ln/>
        </p:spPr>
        <p:txBody>
          <a:bodyPr wrap="none" lIns="0" tIns="0" rIns="0" bIns="0" rtlCol="0" anchor="t"/>
          <a:lstStyle/>
          <a:p>
            <a:pPr marL="0" indent="0" algn="l">
              <a:lnSpc>
                <a:spcPts val="4750"/>
              </a:lnSpc>
              <a:buNone/>
            </a:pPr>
            <a:r>
              <a:rPr lang="en-US" sz="3800" dirty="0">
                <a:solidFill>
                  <a:srgbClr val="233E32"/>
                </a:solidFill>
                <a:latin typeface="Alice" pitchFamily="34" charset="0"/>
                <a:ea typeface="Alice" pitchFamily="34" charset="-122"/>
                <a:cs typeface="Alice" pitchFamily="34" charset="-120"/>
              </a:rPr>
              <a:t>Cultura de "Tropa": Liderazgo y Jerarquía</a:t>
            </a:r>
            <a:endParaRPr lang="en-US" sz="3800" dirty="0"/>
          </a:p>
        </p:txBody>
      </p:sp>
      <p:pic>
        <p:nvPicPr>
          <p:cNvPr id="3" name="Image 0" descr="preencoded.png"/>
          <p:cNvPicPr>
            <a:picLocks noChangeAspect="1"/>
          </p:cNvPicPr>
          <p:nvPr/>
        </p:nvPicPr>
        <p:blipFill>
          <a:blip r:embed="rId3"/>
          <a:stretch>
            <a:fillRect/>
          </a:stretch>
        </p:blipFill>
        <p:spPr>
          <a:xfrm>
            <a:off x="685324" y="1650444"/>
            <a:ext cx="4316611" cy="4316611"/>
          </a:xfrm>
          <a:prstGeom prst="rect">
            <a:avLst/>
          </a:prstGeom>
        </p:spPr>
      </p:pic>
      <p:pic>
        <p:nvPicPr>
          <p:cNvPr id="4" name="Image 1" descr="preencoded.png"/>
          <p:cNvPicPr>
            <a:picLocks noChangeAspect="1"/>
          </p:cNvPicPr>
          <p:nvPr/>
        </p:nvPicPr>
        <p:blipFill>
          <a:blip r:embed="rId4"/>
          <a:stretch>
            <a:fillRect/>
          </a:stretch>
        </p:blipFill>
        <p:spPr>
          <a:xfrm>
            <a:off x="5156835" y="1650444"/>
            <a:ext cx="4316611" cy="4316611"/>
          </a:xfrm>
          <a:prstGeom prst="rect">
            <a:avLst/>
          </a:prstGeom>
        </p:spPr>
      </p:pic>
      <p:pic>
        <p:nvPicPr>
          <p:cNvPr id="5" name="Image 2" descr="preencoded.png"/>
          <p:cNvPicPr>
            <a:picLocks noChangeAspect="1"/>
          </p:cNvPicPr>
          <p:nvPr/>
        </p:nvPicPr>
        <p:blipFill>
          <a:blip r:embed="rId5"/>
          <a:stretch>
            <a:fillRect/>
          </a:stretch>
        </p:blipFill>
        <p:spPr>
          <a:xfrm>
            <a:off x="9628346" y="1650444"/>
            <a:ext cx="4316611" cy="4316611"/>
          </a:xfrm>
          <a:prstGeom prst="rect">
            <a:avLst/>
          </a:prstGeom>
        </p:spPr>
      </p:pic>
      <p:sp>
        <p:nvSpPr>
          <p:cNvPr id="6" name="Text 1"/>
          <p:cNvSpPr/>
          <p:nvPr/>
        </p:nvSpPr>
        <p:spPr>
          <a:xfrm>
            <a:off x="677704" y="6310551"/>
            <a:ext cx="13274993" cy="929045"/>
          </a:xfrm>
          <a:prstGeom prst="rect">
            <a:avLst/>
          </a:prstGeom>
          <a:noFill/>
          <a:ln/>
        </p:spPr>
        <p:txBody>
          <a:bodyPr wrap="square" lIns="0" tIns="0" rIns="0" bIns="0" rtlCol="0" anchor="t"/>
          <a:lstStyle/>
          <a:p>
            <a:pPr marL="0" indent="0" algn="l">
              <a:lnSpc>
                <a:spcPts val="2400"/>
              </a:lnSpc>
              <a:buNone/>
            </a:pPr>
            <a:r>
              <a:rPr lang="en-US" sz="1500" dirty="0">
                <a:solidFill>
                  <a:srgbClr val="2C2821"/>
                </a:solidFill>
                <a:latin typeface="Lora" pitchFamily="34" charset="0"/>
                <a:ea typeface="Lora" pitchFamily="34" charset="-122"/>
                <a:cs typeface="Lora" pitchFamily="34" charset="-120"/>
              </a:rPr>
              <a:t>En la cultura de "Tropa", existe un liderazgo fuerte que coordina y dirige mientras los demás miembros obedecen. Esta estructura se caracteriza por líneas claras de autoridad, roles bien definidos y procesos estandarizados. La toma de decisiones suele estar centralizada, y la comunicación tiende a seguir canales formales establecidos.</a:t>
            </a:r>
            <a:endParaRPr lang="en-US" sz="1500" dirty="0"/>
          </a:p>
        </p:txBody>
      </p:sp>
      <p:sp>
        <p:nvSpPr>
          <p:cNvPr id="7" name="Text 2"/>
          <p:cNvSpPr/>
          <p:nvPr/>
        </p:nvSpPr>
        <p:spPr>
          <a:xfrm>
            <a:off x="677704" y="7457361"/>
            <a:ext cx="13274993" cy="619363"/>
          </a:xfrm>
          <a:prstGeom prst="rect">
            <a:avLst/>
          </a:prstGeom>
          <a:noFill/>
          <a:ln/>
        </p:spPr>
        <p:txBody>
          <a:bodyPr wrap="square" lIns="0" tIns="0" rIns="0" bIns="0" rtlCol="0" anchor="t"/>
          <a:lstStyle/>
          <a:p>
            <a:pPr marL="0" indent="0" algn="l">
              <a:lnSpc>
                <a:spcPts val="2400"/>
              </a:lnSpc>
              <a:buNone/>
            </a:pPr>
            <a:r>
              <a:rPr lang="en-US" sz="1500" dirty="0">
                <a:solidFill>
                  <a:srgbClr val="2C2821"/>
                </a:solidFill>
                <a:latin typeface="Lora" pitchFamily="34" charset="0"/>
                <a:ea typeface="Lora" pitchFamily="34" charset="-122"/>
                <a:cs typeface="Lora" pitchFamily="34" charset="-120"/>
              </a:rPr>
              <a:t>Este tipo de cultura puede ser especialmente efectiva en entornos donde la precisión, la consistencia y la ejecución disciplinada son cruciales para el éxito organizacional.</a:t>
            </a:r>
            <a:endParaRPr lang="en-US" sz="1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6993" y="602337"/>
            <a:ext cx="7730014" cy="1262539"/>
          </a:xfrm>
          <a:prstGeom prst="rect">
            <a:avLst/>
          </a:prstGeom>
          <a:noFill/>
          <a:ln/>
        </p:spPr>
        <p:txBody>
          <a:bodyPr wrap="square" lIns="0" tIns="0" rIns="0" bIns="0" rtlCol="0" anchor="t"/>
          <a:lstStyle/>
          <a:p>
            <a:pPr marL="0" indent="0" algn="l">
              <a:lnSpc>
                <a:spcPts val="4950"/>
              </a:lnSpc>
              <a:buNone/>
            </a:pPr>
            <a:r>
              <a:rPr lang="en-US" sz="3950" dirty="0">
                <a:solidFill>
                  <a:srgbClr val="233E32"/>
                </a:solidFill>
                <a:latin typeface="Alice" pitchFamily="34" charset="0"/>
                <a:ea typeface="Alice" pitchFamily="34" charset="-122"/>
                <a:cs typeface="Alice" pitchFamily="34" charset="-120"/>
              </a:rPr>
              <a:t>Culturas de "Amigos" y "Virtuosos": Libertad y Talento</a:t>
            </a:r>
            <a:endParaRPr lang="en-US" sz="3950" dirty="0"/>
          </a:p>
        </p:txBody>
      </p:sp>
      <p:sp>
        <p:nvSpPr>
          <p:cNvPr id="4" name="Text 1"/>
          <p:cNvSpPr/>
          <p:nvPr/>
        </p:nvSpPr>
        <p:spPr>
          <a:xfrm>
            <a:off x="706993" y="2268855"/>
            <a:ext cx="3713440" cy="666631"/>
          </a:xfrm>
          <a:prstGeom prst="rect">
            <a:avLst/>
          </a:prstGeom>
          <a:noFill/>
          <a:ln/>
        </p:spPr>
        <p:txBody>
          <a:bodyPr wrap="none" lIns="0" tIns="0" rIns="0" bIns="0" rtlCol="0" anchor="t"/>
          <a:lstStyle/>
          <a:p>
            <a:pPr marL="0" indent="0" algn="ctr">
              <a:lnSpc>
                <a:spcPts val="5200"/>
              </a:lnSpc>
              <a:buNone/>
            </a:pPr>
            <a:r>
              <a:rPr lang="en-US" sz="5200" dirty="0">
                <a:solidFill>
                  <a:srgbClr val="2C2821"/>
                </a:solidFill>
                <a:latin typeface="Alice" pitchFamily="34" charset="0"/>
                <a:ea typeface="Alice" pitchFamily="34" charset="-122"/>
                <a:cs typeface="Alice" pitchFamily="34" charset="-120"/>
              </a:rPr>
              <a:t>100%</a:t>
            </a:r>
            <a:endParaRPr lang="en-US" sz="5200" dirty="0"/>
          </a:p>
        </p:txBody>
      </p:sp>
      <p:sp>
        <p:nvSpPr>
          <p:cNvPr id="5" name="Text 2"/>
          <p:cNvSpPr/>
          <p:nvPr/>
        </p:nvSpPr>
        <p:spPr>
          <a:xfrm>
            <a:off x="1301115" y="3187898"/>
            <a:ext cx="2525078" cy="315635"/>
          </a:xfrm>
          <a:prstGeom prst="rect">
            <a:avLst/>
          </a:prstGeom>
          <a:noFill/>
          <a:ln/>
        </p:spPr>
        <p:txBody>
          <a:bodyPr wrap="none" lIns="0" tIns="0" rIns="0" bIns="0" rtlCol="0" anchor="t"/>
          <a:lstStyle/>
          <a:p>
            <a:pPr marL="0" indent="0" algn="ctr">
              <a:lnSpc>
                <a:spcPts val="2450"/>
              </a:lnSpc>
              <a:buNone/>
            </a:pPr>
            <a:r>
              <a:rPr lang="en-US" sz="1950" dirty="0">
                <a:solidFill>
                  <a:srgbClr val="2C2821"/>
                </a:solidFill>
                <a:latin typeface="Alice" pitchFamily="34" charset="0"/>
                <a:ea typeface="Alice" pitchFamily="34" charset="-122"/>
                <a:cs typeface="Alice" pitchFamily="34" charset="-120"/>
              </a:rPr>
              <a:t>Libertad Creativa</a:t>
            </a:r>
            <a:endParaRPr lang="en-US" sz="1950" dirty="0"/>
          </a:p>
        </p:txBody>
      </p:sp>
      <p:sp>
        <p:nvSpPr>
          <p:cNvPr id="6" name="Text 3"/>
          <p:cNvSpPr/>
          <p:nvPr/>
        </p:nvSpPr>
        <p:spPr>
          <a:xfrm>
            <a:off x="706993" y="3624739"/>
            <a:ext cx="3713440" cy="969764"/>
          </a:xfrm>
          <a:prstGeom prst="rect">
            <a:avLst/>
          </a:prstGeom>
          <a:noFill/>
          <a:ln/>
        </p:spPr>
        <p:txBody>
          <a:bodyPr wrap="square" lIns="0" tIns="0" rIns="0" bIns="0" rtlCol="0" anchor="t"/>
          <a:lstStyle/>
          <a:p>
            <a:pPr marL="0" indent="0" algn="ctr">
              <a:lnSpc>
                <a:spcPts val="2500"/>
              </a:lnSpc>
              <a:buNone/>
            </a:pPr>
            <a:r>
              <a:rPr lang="en-US" sz="1550" dirty="0">
                <a:solidFill>
                  <a:srgbClr val="2C2821"/>
                </a:solidFill>
                <a:latin typeface="Lora" pitchFamily="34" charset="0"/>
                <a:ea typeface="Lora" pitchFamily="34" charset="-122"/>
                <a:cs typeface="Lora" pitchFamily="34" charset="-120"/>
              </a:rPr>
              <a:t>En la cultura de "Amigos" se fomenta la libertad, cohesión y comunicación abierta entre todos</a:t>
            </a:r>
            <a:endParaRPr lang="en-US" sz="1550" dirty="0"/>
          </a:p>
        </p:txBody>
      </p:sp>
      <p:sp>
        <p:nvSpPr>
          <p:cNvPr id="7" name="Text 4"/>
          <p:cNvSpPr/>
          <p:nvPr/>
        </p:nvSpPr>
        <p:spPr>
          <a:xfrm>
            <a:off x="4723448" y="2268855"/>
            <a:ext cx="3713559" cy="666631"/>
          </a:xfrm>
          <a:prstGeom prst="rect">
            <a:avLst/>
          </a:prstGeom>
          <a:noFill/>
          <a:ln/>
        </p:spPr>
        <p:txBody>
          <a:bodyPr wrap="none" lIns="0" tIns="0" rIns="0" bIns="0" rtlCol="0" anchor="t"/>
          <a:lstStyle/>
          <a:p>
            <a:pPr marL="0" indent="0" algn="ctr">
              <a:lnSpc>
                <a:spcPts val="5200"/>
              </a:lnSpc>
              <a:buNone/>
            </a:pPr>
            <a:r>
              <a:rPr lang="en-US" sz="5200" dirty="0">
                <a:solidFill>
                  <a:srgbClr val="2C2821"/>
                </a:solidFill>
                <a:latin typeface="Alice" pitchFamily="34" charset="0"/>
                <a:ea typeface="Alice" pitchFamily="34" charset="-122"/>
                <a:cs typeface="Alice" pitchFamily="34" charset="-120"/>
              </a:rPr>
              <a:t>90%</a:t>
            </a:r>
            <a:endParaRPr lang="en-US" sz="5200" dirty="0"/>
          </a:p>
        </p:txBody>
      </p:sp>
      <p:sp>
        <p:nvSpPr>
          <p:cNvPr id="8" name="Text 5"/>
          <p:cNvSpPr/>
          <p:nvPr/>
        </p:nvSpPr>
        <p:spPr>
          <a:xfrm>
            <a:off x="5317688" y="3187898"/>
            <a:ext cx="2525078" cy="315635"/>
          </a:xfrm>
          <a:prstGeom prst="rect">
            <a:avLst/>
          </a:prstGeom>
          <a:noFill/>
          <a:ln/>
        </p:spPr>
        <p:txBody>
          <a:bodyPr wrap="none" lIns="0" tIns="0" rIns="0" bIns="0" rtlCol="0" anchor="t"/>
          <a:lstStyle/>
          <a:p>
            <a:pPr marL="0" indent="0" algn="ctr">
              <a:lnSpc>
                <a:spcPts val="2450"/>
              </a:lnSpc>
              <a:buNone/>
            </a:pPr>
            <a:r>
              <a:rPr lang="en-US" sz="1950" dirty="0">
                <a:solidFill>
                  <a:srgbClr val="2C2821"/>
                </a:solidFill>
                <a:latin typeface="Alice" pitchFamily="34" charset="0"/>
                <a:ea typeface="Alice" pitchFamily="34" charset="-122"/>
                <a:cs typeface="Alice" pitchFamily="34" charset="-120"/>
              </a:rPr>
              <a:t>Autonomía Individual</a:t>
            </a:r>
            <a:endParaRPr lang="en-US" sz="1950" dirty="0"/>
          </a:p>
        </p:txBody>
      </p:sp>
      <p:sp>
        <p:nvSpPr>
          <p:cNvPr id="9" name="Text 6"/>
          <p:cNvSpPr/>
          <p:nvPr/>
        </p:nvSpPr>
        <p:spPr>
          <a:xfrm>
            <a:off x="4723448" y="3624739"/>
            <a:ext cx="3713559" cy="969764"/>
          </a:xfrm>
          <a:prstGeom prst="rect">
            <a:avLst/>
          </a:prstGeom>
          <a:noFill/>
          <a:ln/>
        </p:spPr>
        <p:txBody>
          <a:bodyPr wrap="square" lIns="0" tIns="0" rIns="0" bIns="0" rtlCol="0" anchor="t"/>
          <a:lstStyle/>
          <a:p>
            <a:pPr marL="0" indent="0" algn="ctr">
              <a:lnSpc>
                <a:spcPts val="2500"/>
              </a:lnSpc>
              <a:buNone/>
            </a:pPr>
            <a:r>
              <a:rPr lang="en-US" sz="1550" dirty="0">
                <a:solidFill>
                  <a:srgbClr val="2C2821"/>
                </a:solidFill>
                <a:latin typeface="Lora" pitchFamily="34" charset="0"/>
                <a:ea typeface="Lora" pitchFamily="34" charset="-122"/>
                <a:cs typeface="Lora" pitchFamily="34" charset="-120"/>
              </a:rPr>
              <a:t>Los "Virtuosos" valoran la independencia y el talento individual sobre la jerarquía</a:t>
            </a:r>
            <a:endParaRPr lang="en-US" sz="1550" dirty="0"/>
          </a:p>
        </p:txBody>
      </p:sp>
      <p:sp>
        <p:nvSpPr>
          <p:cNvPr id="10" name="Text 7"/>
          <p:cNvSpPr/>
          <p:nvPr/>
        </p:nvSpPr>
        <p:spPr>
          <a:xfrm>
            <a:off x="2715220" y="5301496"/>
            <a:ext cx="3713440" cy="666631"/>
          </a:xfrm>
          <a:prstGeom prst="rect">
            <a:avLst/>
          </a:prstGeom>
          <a:noFill/>
          <a:ln/>
        </p:spPr>
        <p:txBody>
          <a:bodyPr wrap="none" lIns="0" tIns="0" rIns="0" bIns="0" rtlCol="0" anchor="t"/>
          <a:lstStyle/>
          <a:p>
            <a:pPr marL="0" indent="0" algn="ctr">
              <a:lnSpc>
                <a:spcPts val="5200"/>
              </a:lnSpc>
              <a:buNone/>
            </a:pPr>
            <a:r>
              <a:rPr lang="en-US" sz="5200" dirty="0">
                <a:solidFill>
                  <a:srgbClr val="2C2821"/>
                </a:solidFill>
                <a:latin typeface="Alice" pitchFamily="34" charset="0"/>
                <a:ea typeface="Alice" pitchFamily="34" charset="-122"/>
                <a:cs typeface="Alice" pitchFamily="34" charset="-120"/>
              </a:rPr>
              <a:t>75%</a:t>
            </a:r>
            <a:endParaRPr lang="en-US" sz="5200" dirty="0"/>
          </a:p>
        </p:txBody>
      </p:sp>
      <p:sp>
        <p:nvSpPr>
          <p:cNvPr id="11" name="Text 8"/>
          <p:cNvSpPr/>
          <p:nvPr/>
        </p:nvSpPr>
        <p:spPr>
          <a:xfrm>
            <a:off x="3309342" y="6220539"/>
            <a:ext cx="2525078" cy="315635"/>
          </a:xfrm>
          <a:prstGeom prst="rect">
            <a:avLst/>
          </a:prstGeom>
          <a:noFill/>
          <a:ln/>
        </p:spPr>
        <p:txBody>
          <a:bodyPr wrap="none" lIns="0" tIns="0" rIns="0" bIns="0" rtlCol="0" anchor="t"/>
          <a:lstStyle/>
          <a:p>
            <a:pPr marL="0" indent="0" algn="ctr">
              <a:lnSpc>
                <a:spcPts val="2450"/>
              </a:lnSpc>
              <a:buNone/>
            </a:pPr>
            <a:r>
              <a:rPr lang="en-US" sz="1950" dirty="0">
                <a:solidFill>
                  <a:srgbClr val="2C2821"/>
                </a:solidFill>
                <a:latin typeface="Alice" pitchFamily="34" charset="0"/>
                <a:ea typeface="Alice" pitchFamily="34" charset="-122"/>
                <a:cs typeface="Alice" pitchFamily="34" charset="-120"/>
              </a:rPr>
              <a:t>Innovación</a:t>
            </a:r>
            <a:endParaRPr lang="en-US" sz="1950" dirty="0"/>
          </a:p>
        </p:txBody>
      </p:sp>
      <p:sp>
        <p:nvSpPr>
          <p:cNvPr id="12" name="Text 9"/>
          <p:cNvSpPr/>
          <p:nvPr/>
        </p:nvSpPr>
        <p:spPr>
          <a:xfrm>
            <a:off x="2715220" y="6657380"/>
            <a:ext cx="3713440" cy="969764"/>
          </a:xfrm>
          <a:prstGeom prst="rect">
            <a:avLst/>
          </a:prstGeom>
          <a:noFill/>
          <a:ln/>
        </p:spPr>
        <p:txBody>
          <a:bodyPr wrap="square" lIns="0" tIns="0" rIns="0" bIns="0" rtlCol="0" anchor="t"/>
          <a:lstStyle/>
          <a:p>
            <a:pPr marL="0" indent="0" algn="ctr">
              <a:lnSpc>
                <a:spcPts val="2500"/>
              </a:lnSpc>
              <a:buNone/>
            </a:pPr>
            <a:r>
              <a:rPr lang="en-US" sz="1550" dirty="0">
                <a:solidFill>
                  <a:srgbClr val="2C2821"/>
                </a:solidFill>
                <a:latin typeface="Lora" pitchFamily="34" charset="0"/>
                <a:ea typeface="Lora" pitchFamily="34" charset="-122"/>
                <a:cs typeface="Lora" pitchFamily="34" charset="-120"/>
              </a:rPr>
              <a:t>Ambas culturas suelen generar altos niveles de innovación y pensamiento original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06805"/>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Comunicación Motivadora: Más Allá de las Palabras</a:t>
            </a:r>
            <a:endParaRPr lang="en-US" sz="4450" dirty="0"/>
          </a:p>
        </p:txBody>
      </p:sp>
      <p:sp>
        <p:nvSpPr>
          <p:cNvPr id="4" name="Shape 1"/>
          <p:cNvSpPr/>
          <p:nvPr/>
        </p:nvSpPr>
        <p:spPr>
          <a:xfrm>
            <a:off x="6280190" y="3119676"/>
            <a:ext cx="510302" cy="510302"/>
          </a:xfrm>
          <a:prstGeom prst="roundRect">
            <a:avLst>
              <a:gd name="adj" fmla="val 6667"/>
            </a:avLst>
          </a:prstGeom>
          <a:solidFill>
            <a:srgbClr val="F0EDE6"/>
          </a:solidFill>
          <a:ln/>
        </p:spPr>
      </p:sp>
      <p:pic>
        <p:nvPicPr>
          <p:cNvPr id="5" name="Image 1" descr="preencoded.png"/>
          <p:cNvPicPr>
            <a:picLocks noChangeAspect="1"/>
          </p:cNvPicPr>
          <p:nvPr/>
        </p:nvPicPr>
        <p:blipFill>
          <a:blip r:embed="rId4"/>
          <a:stretch>
            <a:fillRect/>
          </a:stretch>
        </p:blipFill>
        <p:spPr>
          <a:xfrm>
            <a:off x="6365260" y="3162181"/>
            <a:ext cx="340162" cy="425291"/>
          </a:xfrm>
          <a:prstGeom prst="rect">
            <a:avLst/>
          </a:prstGeom>
        </p:spPr>
      </p:pic>
      <p:sp>
        <p:nvSpPr>
          <p:cNvPr id="6" name="Text 2"/>
          <p:cNvSpPr/>
          <p:nvPr/>
        </p:nvSpPr>
        <p:spPr>
          <a:xfrm>
            <a:off x="7017306" y="31196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Información ≠ Cambio</a:t>
            </a:r>
            <a:endParaRPr lang="en-US" sz="2200" dirty="0"/>
          </a:p>
        </p:txBody>
      </p:sp>
      <p:sp>
        <p:nvSpPr>
          <p:cNvPr id="7" name="Text 3"/>
          <p:cNvSpPr/>
          <p:nvPr/>
        </p:nvSpPr>
        <p:spPr>
          <a:xfrm>
            <a:off x="7017306" y="3610094"/>
            <a:ext cx="2927747" cy="1814513"/>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Disponer de información necesaria no garantiza que modifiquemos nuestro comportamiento o el de los demás.</a:t>
            </a:r>
            <a:endParaRPr lang="en-US" sz="1750" dirty="0"/>
          </a:p>
        </p:txBody>
      </p:sp>
      <p:sp>
        <p:nvSpPr>
          <p:cNvPr id="8" name="Shape 4"/>
          <p:cNvSpPr/>
          <p:nvPr/>
        </p:nvSpPr>
        <p:spPr>
          <a:xfrm>
            <a:off x="10171867" y="3119676"/>
            <a:ext cx="510302" cy="510302"/>
          </a:xfrm>
          <a:prstGeom prst="roundRect">
            <a:avLst>
              <a:gd name="adj" fmla="val 6667"/>
            </a:avLst>
          </a:prstGeom>
          <a:solidFill>
            <a:srgbClr val="F0EDE6"/>
          </a:solidFill>
          <a:ln/>
        </p:spPr>
      </p:sp>
      <p:pic>
        <p:nvPicPr>
          <p:cNvPr id="9" name="Image 2" descr="preencoded.png"/>
          <p:cNvPicPr>
            <a:picLocks noChangeAspect="1"/>
          </p:cNvPicPr>
          <p:nvPr/>
        </p:nvPicPr>
        <p:blipFill>
          <a:blip r:embed="rId5"/>
          <a:stretch>
            <a:fillRect/>
          </a:stretch>
        </p:blipFill>
        <p:spPr>
          <a:xfrm>
            <a:off x="10256937" y="3162181"/>
            <a:ext cx="340162" cy="425291"/>
          </a:xfrm>
          <a:prstGeom prst="rect">
            <a:avLst/>
          </a:prstGeom>
        </p:spPr>
      </p:pic>
      <p:sp>
        <p:nvSpPr>
          <p:cNvPr id="10" name="Text 5"/>
          <p:cNvSpPr/>
          <p:nvPr/>
        </p:nvSpPr>
        <p:spPr>
          <a:xfrm>
            <a:off x="10908983" y="31196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Respuesta Defensiva</a:t>
            </a:r>
            <a:endParaRPr lang="en-US" sz="2200" dirty="0"/>
          </a:p>
        </p:txBody>
      </p:sp>
      <p:sp>
        <p:nvSpPr>
          <p:cNvPr id="11" name="Text 6"/>
          <p:cNvSpPr/>
          <p:nvPr/>
        </p:nvSpPr>
        <p:spPr>
          <a:xfrm>
            <a:off x="10908983" y="3610094"/>
            <a:ext cx="2927747" cy="1814513"/>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Nuestra amígdala puede ponerse a la defensiva al detectar una alerta que no le gusta, bloqueando el mensaje.</a:t>
            </a:r>
            <a:endParaRPr lang="en-US" sz="1750" dirty="0"/>
          </a:p>
        </p:txBody>
      </p:sp>
      <p:sp>
        <p:nvSpPr>
          <p:cNvPr id="12" name="Shape 7"/>
          <p:cNvSpPr/>
          <p:nvPr/>
        </p:nvSpPr>
        <p:spPr>
          <a:xfrm>
            <a:off x="6280190" y="5906572"/>
            <a:ext cx="510302" cy="510302"/>
          </a:xfrm>
          <a:prstGeom prst="roundRect">
            <a:avLst>
              <a:gd name="adj" fmla="val 6667"/>
            </a:avLst>
          </a:prstGeom>
          <a:solidFill>
            <a:srgbClr val="F0EDE6"/>
          </a:solidFill>
          <a:ln/>
        </p:spPr>
      </p:sp>
      <p:pic>
        <p:nvPicPr>
          <p:cNvPr id="13" name="Image 3" descr="preencoded.png"/>
          <p:cNvPicPr>
            <a:picLocks noChangeAspect="1"/>
          </p:cNvPicPr>
          <p:nvPr/>
        </p:nvPicPr>
        <p:blipFill>
          <a:blip r:embed="rId6"/>
          <a:stretch>
            <a:fillRect/>
          </a:stretch>
        </p:blipFill>
        <p:spPr>
          <a:xfrm>
            <a:off x="6365260" y="5949077"/>
            <a:ext cx="340162" cy="425291"/>
          </a:xfrm>
          <a:prstGeom prst="rect">
            <a:avLst/>
          </a:prstGeom>
        </p:spPr>
      </p:pic>
      <p:sp>
        <p:nvSpPr>
          <p:cNvPr id="14" name="Text 8"/>
          <p:cNvSpPr/>
          <p:nvPr/>
        </p:nvSpPr>
        <p:spPr>
          <a:xfrm>
            <a:off x="7017306" y="590657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Hábitos Arraigados</a:t>
            </a:r>
            <a:endParaRPr lang="en-US" sz="2200" dirty="0"/>
          </a:p>
        </p:txBody>
      </p:sp>
      <p:sp>
        <p:nvSpPr>
          <p:cNvPr id="15" name="Text 9"/>
          <p:cNvSpPr/>
          <p:nvPr/>
        </p:nvSpPr>
        <p:spPr>
          <a:xfrm>
            <a:off x="7017306" y="6396990"/>
            <a:ext cx="6819305"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La dificultad para adquirir nuevos hábitos puede obstaculizar el cambio, incluso cuando reconocemos su </a:t>
            </a:r>
            <a:r>
              <a:rPr lang="en-US" sz="1750" dirty="0" err="1">
                <a:solidFill>
                  <a:srgbClr val="2C2821"/>
                </a:solidFill>
                <a:latin typeface="Lora" pitchFamily="34" charset="0"/>
                <a:ea typeface="Lora" pitchFamily="34" charset="-122"/>
                <a:cs typeface="Lora" pitchFamily="34" charset="-120"/>
              </a:rPr>
              <a:t>necesidad</a:t>
            </a:r>
            <a:r>
              <a:rPr lang="en-US" sz="1750" dirty="0">
                <a:solidFill>
                  <a:srgbClr val="2C2821"/>
                </a:solidFill>
                <a:latin typeface="Lora" pitchFamily="34" charset="0"/>
                <a:ea typeface="Lora" pitchFamily="34" charset="-122"/>
                <a:cs typeface="Lora" pitchFamily="34" charset="-12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04267"/>
            <a:ext cx="10625138" cy="708779"/>
          </a:xfrm>
          <a:prstGeom prst="rect">
            <a:avLst/>
          </a:prstGeom>
          <a:noFill/>
          <a:ln/>
        </p:spPr>
        <p:txBody>
          <a:bodyPr wrap="non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El Poder de las Gratificaciones Inmediatas</a:t>
            </a:r>
            <a:endParaRPr lang="en-US" sz="4450" dirty="0"/>
          </a:p>
        </p:txBody>
      </p:sp>
      <p:sp>
        <p:nvSpPr>
          <p:cNvPr id="3" name="Text 1"/>
          <p:cNvSpPr/>
          <p:nvPr/>
        </p:nvSpPr>
        <p:spPr>
          <a:xfrm>
            <a:off x="793790" y="2080022"/>
            <a:ext cx="2994422" cy="354330"/>
          </a:xfrm>
          <a:prstGeom prst="rect">
            <a:avLst/>
          </a:prstGeom>
          <a:noFill/>
          <a:ln/>
        </p:spPr>
        <p:txBody>
          <a:bodyPr wrap="none" lIns="0" tIns="0" rIns="0" bIns="0" rtlCol="0" anchor="t"/>
          <a:lstStyle/>
          <a:p>
            <a:pPr marL="0" indent="0" algn="l">
              <a:lnSpc>
                <a:spcPts val="2750"/>
              </a:lnSpc>
              <a:buNone/>
            </a:pPr>
            <a:r>
              <a:rPr lang="en-US" sz="2200" dirty="0">
                <a:solidFill>
                  <a:srgbClr val="233E32"/>
                </a:solidFill>
                <a:latin typeface="Alice" pitchFamily="34" charset="0"/>
                <a:ea typeface="Alice" pitchFamily="34" charset="-122"/>
                <a:cs typeface="Alice" pitchFamily="34" charset="-120"/>
              </a:rPr>
              <a:t>Valoramos lo Inmediato</a:t>
            </a:r>
            <a:endParaRPr lang="en-US" sz="2200" dirty="0"/>
          </a:p>
        </p:txBody>
      </p:sp>
      <p:sp>
        <p:nvSpPr>
          <p:cNvPr id="4" name="Text 2"/>
          <p:cNvSpPr/>
          <p:nvPr/>
        </p:nvSpPr>
        <p:spPr>
          <a:xfrm>
            <a:off x="793790" y="2661166"/>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Las personas tendemos a valorar más las recompensas que recibimos de forma inmediata que aquellas que llegarán en el futuro, por muy valiosas que estas sean.</a:t>
            </a:r>
            <a:endParaRPr lang="en-US" sz="1750" dirty="0"/>
          </a:p>
        </p:txBody>
      </p:sp>
      <p:sp>
        <p:nvSpPr>
          <p:cNvPr id="5" name="Text 3"/>
          <p:cNvSpPr/>
          <p:nvPr/>
        </p:nvSpPr>
        <p:spPr>
          <a:xfrm>
            <a:off x="793790" y="3953947"/>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Este principio psicológico puede aplicarse eficazmente en la comunicación motivadora, como demuestra el ejemplo de la profesora que ofrece pequeños incentivos inmediatos por completar tareas.</a:t>
            </a:r>
            <a:endParaRPr lang="en-US" sz="1750" dirty="0"/>
          </a:p>
        </p:txBody>
      </p:sp>
      <p:pic>
        <p:nvPicPr>
          <p:cNvPr id="6" name="Image 0" descr="preencoded.png"/>
          <p:cNvPicPr>
            <a:picLocks noChangeAspect="1"/>
          </p:cNvPicPr>
          <p:nvPr/>
        </p:nvPicPr>
        <p:blipFill>
          <a:blip r:embed="rId3"/>
          <a:stretch>
            <a:fillRect/>
          </a:stretch>
        </p:blipFill>
        <p:spPr>
          <a:xfrm>
            <a:off x="7599521" y="2108359"/>
            <a:ext cx="6244709" cy="3406140"/>
          </a:xfrm>
          <a:prstGeom prst="rect">
            <a:avLst/>
          </a:prstGeom>
        </p:spPr>
      </p:pic>
      <p:sp>
        <p:nvSpPr>
          <p:cNvPr id="7" name="Text 4"/>
          <p:cNvSpPr/>
          <p:nvPr/>
        </p:nvSpPr>
        <p:spPr>
          <a:xfrm>
            <a:off x="7599521" y="5769650"/>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El refuerzo positivo inmediato, como un simple caramelo tras hacer los deberes, puede ser mucho más efectivo que prometer beneficios futuros abstractos como "un buen trabajo en el futuro".</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32790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El Poder de los Incentivos Sociales</a:t>
            </a:r>
            <a:endParaRPr lang="en-US" sz="4450" dirty="0"/>
          </a:p>
        </p:txBody>
      </p:sp>
      <p:pic>
        <p:nvPicPr>
          <p:cNvPr id="4" name="Image 1" descr="preencoded.png"/>
          <p:cNvPicPr>
            <a:picLocks noChangeAspect="1"/>
          </p:cNvPicPr>
          <p:nvPr/>
        </p:nvPicPr>
        <p:blipFill>
          <a:blip r:embed="rId4"/>
          <a:stretch>
            <a:fillRect/>
          </a:stretch>
        </p:blipFill>
        <p:spPr>
          <a:xfrm>
            <a:off x="6280190" y="3085624"/>
            <a:ext cx="566976" cy="566976"/>
          </a:xfrm>
          <a:prstGeom prst="rect">
            <a:avLst/>
          </a:prstGeom>
        </p:spPr>
      </p:pic>
      <p:sp>
        <p:nvSpPr>
          <p:cNvPr id="5" name="Text 1"/>
          <p:cNvSpPr/>
          <p:nvPr/>
        </p:nvSpPr>
        <p:spPr>
          <a:xfrm>
            <a:off x="6280190" y="3879413"/>
            <a:ext cx="2291953" cy="708660"/>
          </a:xfrm>
          <a:prstGeom prst="rect">
            <a:avLst/>
          </a:prstGeom>
          <a:noFill/>
          <a:ln/>
        </p:spPr>
        <p:txBody>
          <a:bodyPr wrap="squar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Pertenencia Grupal</a:t>
            </a:r>
            <a:endParaRPr lang="en-US" sz="2200" dirty="0"/>
          </a:p>
        </p:txBody>
      </p:sp>
      <p:sp>
        <p:nvSpPr>
          <p:cNvPr id="6" name="Text 2"/>
          <p:cNvSpPr/>
          <p:nvPr/>
        </p:nvSpPr>
        <p:spPr>
          <a:xfrm>
            <a:off x="6280190" y="4724162"/>
            <a:ext cx="2291953" cy="217741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El deseo de pertenecer a un grupo es un poderoso motivador para el cambio de comportamiento.</a:t>
            </a:r>
            <a:endParaRPr lang="en-US" sz="1750" dirty="0"/>
          </a:p>
        </p:txBody>
      </p:sp>
      <p:pic>
        <p:nvPicPr>
          <p:cNvPr id="7" name="Image 2" descr="preencoded.png"/>
          <p:cNvPicPr>
            <a:picLocks noChangeAspect="1"/>
          </p:cNvPicPr>
          <p:nvPr/>
        </p:nvPicPr>
        <p:blipFill>
          <a:blip r:embed="rId5"/>
          <a:stretch>
            <a:fillRect/>
          </a:stretch>
        </p:blipFill>
        <p:spPr>
          <a:xfrm>
            <a:off x="8912304" y="3085624"/>
            <a:ext cx="566976" cy="566976"/>
          </a:xfrm>
          <a:prstGeom prst="rect">
            <a:avLst/>
          </a:prstGeom>
        </p:spPr>
      </p:pic>
      <p:sp>
        <p:nvSpPr>
          <p:cNvPr id="8" name="Text 3"/>
          <p:cNvSpPr/>
          <p:nvPr/>
        </p:nvSpPr>
        <p:spPr>
          <a:xfrm>
            <a:off x="8912304" y="3879413"/>
            <a:ext cx="2292072"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Caso Británico</a:t>
            </a:r>
            <a:endParaRPr lang="en-US" sz="2200" dirty="0"/>
          </a:p>
        </p:txBody>
      </p:sp>
      <p:sp>
        <p:nvSpPr>
          <p:cNvPr id="9" name="Text 4"/>
          <p:cNvSpPr/>
          <p:nvPr/>
        </p:nvSpPr>
        <p:spPr>
          <a:xfrm>
            <a:off x="8912304" y="4369832"/>
            <a:ext cx="2292072" cy="217741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Inglaterra redujo el fraude fiscal un 15% añadiendo la frase: "9 de cada 10 británicos pagan sus deudas a tiempo".</a:t>
            </a:r>
            <a:endParaRPr lang="en-US" sz="1750" dirty="0"/>
          </a:p>
        </p:txBody>
      </p:sp>
      <p:pic>
        <p:nvPicPr>
          <p:cNvPr id="10" name="Image 3" descr="preencoded.png"/>
          <p:cNvPicPr>
            <a:picLocks noChangeAspect="1"/>
          </p:cNvPicPr>
          <p:nvPr/>
        </p:nvPicPr>
        <p:blipFill>
          <a:blip r:embed="rId6"/>
          <a:stretch>
            <a:fillRect/>
          </a:stretch>
        </p:blipFill>
        <p:spPr>
          <a:xfrm>
            <a:off x="11544538" y="3085624"/>
            <a:ext cx="566976" cy="566976"/>
          </a:xfrm>
          <a:prstGeom prst="rect">
            <a:avLst/>
          </a:prstGeom>
        </p:spPr>
      </p:pic>
      <p:sp>
        <p:nvSpPr>
          <p:cNvPr id="11" name="Text 5"/>
          <p:cNvSpPr/>
          <p:nvPr/>
        </p:nvSpPr>
        <p:spPr>
          <a:xfrm>
            <a:off x="11544538" y="3879413"/>
            <a:ext cx="2291953" cy="708660"/>
          </a:xfrm>
          <a:prstGeom prst="rect">
            <a:avLst/>
          </a:prstGeom>
          <a:noFill/>
          <a:ln/>
        </p:spPr>
        <p:txBody>
          <a:bodyPr wrap="squar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Conformidad Social</a:t>
            </a:r>
            <a:endParaRPr lang="en-US" sz="2200" dirty="0"/>
          </a:p>
        </p:txBody>
      </p:sp>
      <p:sp>
        <p:nvSpPr>
          <p:cNvPr id="12" name="Text 6"/>
          <p:cNvSpPr/>
          <p:nvPr/>
        </p:nvSpPr>
        <p:spPr>
          <a:xfrm>
            <a:off x="11544538" y="4724162"/>
            <a:ext cx="2291953" cy="217741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Al sentirse fuera del grupo social, muchos deudores comenzaron a pagar sus impuestos puntualmente.</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666" y="935355"/>
            <a:ext cx="13081992" cy="677466"/>
          </a:xfrm>
          <a:prstGeom prst="rect">
            <a:avLst/>
          </a:prstGeom>
          <a:noFill/>
          <a:ln/>
        </p:spPr>
        <p:txBody>
          <a:bodyPr wrap="none" lIns="0" tIns="0" rIns="0" bIns="0" rtlCol="0" anchor="t"/>
          <a:lstStyle/>
          <a:p>
            <a:pPr marL="0" indent="0" algn="l">
              <a:lnSpc>
                <a:spcPts val="5300"/>
              </a:lnSpc>
              <a:buNone/>
            </a:pPr>
            <a:r>
              <a:rPr lang="en-US" sz="4250" dirty="0">
                <a:solidFill>
                  <a:srgbClr val="233E32"/>
                </a:solidFill>
                <a:latin typeface="Alice" pitchFamily="34" charset="0"/>
                <a:ea typeface="Alice" pitchFamily="34" charset="-122"/>
                <a:cs typeface="Alice" pitchFamily="34" charset="-120"/>
              </a:rPr>
              <a:t>El Lenguaje Positivo como Herramienta de Motivación</a:t>
            </a:r>
            <a:endParaRPr lang="en-US" sz="4250" dirty="0"/>
          </a:p>
        </p:txBody>
      </p:sp>
      <p:sp>
        <p:nvSpPr>
          <p:cNvPr id="3" name="Shape 1"/>
          <p:cNvSpPr/>
          <p:nvPr/>
        </p:nvSpPr>
        <p:spPr>
          <a:xfrm>
            <a:off x="758666" y="2046327"/>
            <a:ext cx="2185392" cy="1248966"/>
          </a:xfrm>
          <a:prstGeom prst="roundRect">
            <a:avLst>
              <a:gd name="adj" fmla="val 2604"/>
            </a:avLst>
          </a:prstGeom>
          <a:solidFill>
            <a:srgbClr val="F0EDE6"/>
          </a:solidFill>
          <a:ln/>
        </p:spPr>
      </p:sp>
      <p:pic>
        <p:nvPicPr>
          <p:cNvPr id="4" name="Image 0" descr="preencoded.png"/>
          <p:cNvPicPr>
            <a:picLocks noChangeAspect="1"/>
          </p:cNvPicPr>
          <p:nvPr/>
        </p:nvPicPr>
        <p:blipFill>
          <a:blip r:embed="rId3"/>
          <a:stretch>
            <a:fillRect/>
          </a:stretch>
        </p:blipFill>
        <p:spPr>
          <a:xfrm>
            <a:off x="1698903" y="2480310"/>
            <a:ext cx="304800" cy="381000"/>
          </a:xfrm>
          <a:prstGeom prst="rect">
            <a:avLst/>
          </a:prstGeom>
        </p:spPr>
      </p:pic>
      <p:sp>
        <p:nvSpPr>
          <p:cNvPr id="5" name="Text 2"/>
          <p:cNvSpPr/>
          <p:nvPr/>
        </p:nvSpPr>
        <p:spPr>
          <a:xfrm>
            <a:off x="3160752" y="2263021"/>
            <a:ext cx="2709863" cy="338733"/>
          </a:xfrm>
          <a:prstGeom prst="rect">
            <a:avLst/>
          </a:prstGeom>
          <a:noFill/>
          <a:ln/>
        </p:spPr>
        <p:txBody>
          <a:bodyPr wrap="none" lIns="0" tIns="0" rIns="0" bIns="0" rtlCol="0" anchor="t"/>
          <a:lstStyle/>
          <a:p>
            <a:pPr marL="0" indent="0" algn="l">
              <a:lnSpc>
                <a:spcPts val="2650"/>
              </a:lnSpc>
              <a:buNone/>
            </a:pPr>
            <a:r>
              <a:rPr lang="en-US" sz="2100" dirty="0">
                <a:solidFill>
                  <a:srgbClr val="2C2821"/>
                </a:solidFill>
                <a:latin typeface="Alice" pitchFamily="34" charset="0"/>
                <a:ea typeface="Alice" pitchFamily="34" charset="-122"/>
                <a:cs typeface="Alice" pitchFamily="34" charset="-120"/>
              </a:rPr>
              <a:t>Lenguaje Negativo</a:t>
            </a:r>
            <a:endParaRPr lang="en-US" sz="2100" dirty="0"/>
          </a:p>
        </p:txBody>
      </p:sp>
      <p:sp>
        <p:nvSpPr>
          <p:cNvPr id="6" name="Text 3"/>
          <p:cNvSpPr/>
          <p:nvPr/>
        </p:nvSpPr>
        <p:spPr>
          <a:xfrm>
            <a:off x="3160752" y="2731770"/>
            <a:ext cx="4029551" cy="346829"/>
          </a:xfrm>
          <a:prstGeom prst="rect">
            <a:avLst/>
          </a:prstGeom>
          <a:noFill/>
          <a:ln/>
        </p:spPr>
        <p:txBody>
          <a:bodyPr wrap="none" lIns="0" tIns="0" rIns="0" bIns="0" rtlCol="0" anchor="t"/>
          <a:lstStyle/>
          <a:p>
            <a:pPr marL="0" indent="0" algn="l">
              <a:lnSpc>
                <a:spcPts val="2700"/>
              </a:lnSpc>
              <a:buNone/>
            </a:pPr>
            <a:r>
              <a:rPr lang="en-US" sz="1700" dirty="0">
                <a:solidFill>
                  <a:srgbClr val="2C2821"/>
                </a:solidFill>
                <a:latin typeface="Lora" pitchFamily="34" charset="0"/>
                <a:ea typeface="Lora" pitchFamily="34" charset="-122"/>
                <a:cs typeface="Lora" pitchFamily="34" charset="-120"/>
              </a:rPr>
              <a:t>"Si no estudias, no serás nada en la vida"</a:t>
            </a:r>
            <a:endParaRPr lang="en-US" sz="1700" dirty="0"/>
          </a:p>
        </p:txBody>
      </p:sp>
      <p:sp>
        <p:nvSpPr>
          <p:cNvPr id="7" name="Shape 4"/>
          <p:cNvSpPr/>
          <p:nvPr/>
        </p:nvSpPr>
        <p:spPr>
          <a:xfrm>
            <a:off x="3052405" y="3280053"/>
            <a:ext cx="10710982" cy="15240"/>
          </a:xfrm>
          <a:prstGeom prst="roundRect">
            <a:avLst>
              <a:gd name="adj" fmla="val 213377"/>
            </a:avLst>
          </a:prstGeom>
          <a:solidFill>
            <a:srgbClr val="D6D3CC"/>
          </a:solidFill>
          <a:ln/>
        </p:spPr>
      </p:sp>
      <p:sp>
        <p:nvSpPr>
          <p:cNvPr id="8" name="Shape 5"/>
          <p:cNvSpPr/>
          <p:nvPr/>
        </p:nvSpPr>
        <p:spPr>
          <a:xfrm>
            <a:off x="758666" y="3403640"/>
            <a:ext cx="4370903" cy="1248966"/>
          </a:xfrm>
          <a:prstGeom prst="roundRect">
            <a:avLst>
              <a:gd name="adj" fmla="val 2604"/>
            </a:avLst>
          </a:prstGeom>
          <a:solidFill>
            <a:srgbClr val="F0EDE6"/>
          </a:solidFill>
          <a:ln/>
        </p:spPr>
      </p:sp>
      <p:pic>
        <p:nvPicPr>
          <p:cNvPr id="9" name="Image 1" descr="preencoded.png"/>
          <p:cNvPicPr>
            <a:picLocks noChangeAspect="1"/>
          </p:cNvPicPr>
          <p:nvPr/>
        </p:nvPicPr>
        <p:blipFill>
          <a:blip r:embed="rId4"/>
          <a:stretch>
            <a:fillRect/>
          </a:stretch>
        </p:blipFill>
        <p:spPr>
          <a:xfrm>
            <a:off x="2791658" y="3837623"/>
            <a:ext cx="304800" cy="381000"/>
          </a:xfrm>
          <a:prstGeom prst="rect">
            <a:avLst/>
          </a:prstGeom>
        </p:spPr>
      </p:pic>
      <p:sp>
        <p:nvSpPr>
          <p:cNvPr id="10" name="Text 6"/>
          <p:cNvSpPr/>
          <p:nvPr/>
        </p:nvSpPr>
        <p:spPr>
          <a:xfrm>
            <a:off x="5346263" y="3620333"/>
            <a:ext cx="2709863" cy="338733"/>
          </a:xfrm>
          <a:prstGeom prst="rect">
            <a:avLst/>
          </a:prstGeom>
          <a:noFill/>
          <a:ln/>
        </p:spPr>
        <p:txBody>
          <a:bodyPr wrap="none" lIns="0" tIns="0" rIns="0" bIns="0" rtlCol="0" anchor="t"/>
          <a:lstStyle/>
          <a:p>
            <a:pPr marL="0" indent="0" algn="l">
              <a:lnSpc>
                <a:spcPts val="2650"/>
              </a:lnSpc>
              <a:buNone/>
            </a:pPr>
            <a:r>
              <a:rPr lang="en-US" sz="2100" dirty="0">
                <a:solidFill>
                  <a:srgbClr val="2C2821"/>
                </a:solidFill>
                <a:latin typeface="Alice" pitchFamily="34" charset="0"/>
                <a:ea typeface="Alice" pitchFamily="34" charset="-122"/>
                <a:cs typeface="Alice" pitchFamily="34" charset="-120"/>
              </a:rPr>
              <a:t>Transformación</a:t>
            </a:r>
            <a:endParaRPr lang="en-US" sz="2100" dirty="0"/>
          </a:p>
        </p:txBody>
      </p:sp>
      <p:sp>
        <p:nvSpPr>
          <p:cNvPr id="11" name="Text 7"/>
          <p:cNvSpPr/>
          <p:nvPr/>
        </p:nvSpPr>
        <p:spPr>
          <a:xfrm>
            <a:off x="5346263" y="4089083"/>
            <a:ext cx="4481036" cy="346829"/>
          </a:xfrm>
          <a:prstGeom prst="rect">
            <a:avLst/>
          </a:prstGeom>
          <a:noFill/>
          <a:ln/>
        </p:spPr>
        <p:txBody>
          <a:bodyPr wrap="none" lIns="0" tIns="0" rIns="0" bIns="0" rtlCol="0" anchor="t"/>
          <a:lstStyle/>
          <a:p>
            <a:pPr marL="0" indent="0" algn="l">
              <a:lnSpc>
                <a:spcPts val="2700"/>
              </a:lnSpc>
              <a:buNone/>
            </a:pPr>
            <a:r>
              <a:rPr lang="en-US" sz="1700" dirty="0">
                <a:solidFill>
                  <a:srgbClr val="2C2821"/>
                </a:solidFill>
                <a:latin typeface="Lora" pitchFamily="34" charset="0"/>
                <a:ea typeface="Lora" pitchFamily="34" charset="-122"/>
                <a:cs typeface="Lora" pitchFamily="34" charset="-120"/>
              </a:rPr>
              <a:t>Reformular el mensaje en términos positivos</a:t>
            </a:r>
            <a:endParaRPr lang="en-US" sz="1700" dirty="0"/>
          </a:p>
        </p:txBody>
      </p:sp>
      <p:sp>
        <p:nvSpPr>
          <p:cNvPr id="12" name="Shape 8"/>
          <p:cNvSpPr/>
          <p:nvPr/>
        </p:nvSpPr>
        <p:spPr>
          <a:xfrm>
            <a:off x="5237917" y="4637365"/>
            <a:ext cx="8525470" cy="15240"/>
          </a:xfrm>
          <a:prstGeom prst="roundRect">
            <a:avLst>
              <a:gd name="adj" fmla="val 213377"/>
            </a:avLst>
          </a:prstGeom>
          <a:solidFill>
            <a:srgbClr val="D6D3CC"/>
          </a:solidFill>
          <a:ln/>
        </p:spPr>
      </p:sp>
      <p:sp>
        <p:nvSpPr>
          <p:cNvPr id="13" name="Shape 9"/>
          <p:cNvSpPr/>
          <p:nvPr/>
        </p:nvSpPr>
        <p:spPr>
          <a:xfrm>
            <a:off x="758666" y="4760952"/>
            <a:ext cx="6556534" cy="1248966"/>
          </a:xfrm>
          <a:prstGeom prst="roundRect">
            <a:avLst>
              <a:gd name="adj" fmla="val 2604"/>
            </a:avLst>
          </a:prstGeom>
          <a:solidFill>
            <a:srgbClr val="F0EDE6"/>
          </a:solidFill>
          <a:ln/>
        </p:spPr>
      </p:sp>
      <p:pic>
        <p:nvPicPr>
          <p:cNvPr id="14" name="Image 2" descr="preencoded.png"/>
          <p:cNvPicPr>
            <a:picLocks noChangeAspect="1"/>
          </p:cNvPicPr>
          <p:nvPr/>
        </p:nvPicPr>
        <p:blipFill>
          <a:blip r:embed="rId5"/>
          <a:stretch>
            <a:fillRect/>
          </a:stretch>
        </p:blipFill>
        <p:spPr>
          <a:xfrm>
            <a:off x="3884533" y="5194935"/>
            <a:ext cx="304800" cy="381000"/>
          </a:xfrm>
          <a:prstGeom prst="rect">
            <a:avLst/>
          </a:prstGeom>
        </p:spPr>
      </p:pic>
      <p:sp>
        <p:nvSpPr>
          <p:cNvPr id="15" name="Text 10"/>
          <p:cNvSpPr/>
          <p:nvPr/>
        </p:nvSpPr>
        <p:spPr>
          <a:xfrm>
            <a:off x="7531894" y="4977646"/>
            <a:ext cx="2709863" cy="338733"/>
          </a:xfrm>
          <a:prstGeom prst="rect">
            <a:avLst/>
          </a:prstGeom>
          <a:noFill/>
          <a:ln/>
        </p:spPr>
        <p:txBody>
          <a:bodyPr wrap="none" lIns="0" tIns="0" rIns="0" bIns="0" rtlCol="0" anchor="t"/>
          <a:lstStyle/>
          <a:p>
            <a:pPr marL="0" indent="0" algn="l">
              <a:lnSpc>
                <a:spcPts val="2650"/>
              </a:lnSpc>
              <a:buNone/>
            </a:pPr>
            <a:r>
              <a:rPr lang="en-US" sz="2100" dirty="0">
                <a:solidFill>
                  <a:srgbClr val="2C2821"/>
                </a:solidFill>
                <a:latin typeface="Alice" pitchFamily="34" charset="0"/>
                <a:ea typeface="Alice" pitchFamily="34" charset="-122"/>
                <a:cs typeface="Alice" pitchFamily="34" charset="-120"/>
              </a:rPr>
              <a:t>Lenguaje Positivo</a:t>
            </a:r>
            <a:endParaRPr lang="en-US" sz="2100" dirty="0"/>
          </a:p>
        </p:txBody>
      </p:sp>
      <p:sp>
        <p:nvSpPr>
          <p:cNvPr id="16" name="Text 11"/>
          <p:cNvSpPr/>
          <p:nvPr/>
        </p:nvSpPr>
        <p:spPr>
          <a:xfrm>
            <a:off x="7531894" y="5446395"/>
            <a:ext cx="5527119" cy="346829"/>
          </a:xfrm>
          <a:prstGeom prst="rect">
            <a:avLst/>
          </a:prstGeom>
          <a:noFill/>
          <a:ln/>
        </p:spPr>
        <p:txBody>
          <a:bodyPr wrap="none" lIns="0" tIns="0" rIns="0" bIns="0" rtlCol="0" anchor="t"/>
          <a:lstStyle/>
          <a:p>
            <a:pPr marL="0" indent="0" algn="l">
              <a:lnSpc>
                <a:spcPts val="2700"/>
              </a:lnSpc>
              <a:buNone/>
            </a:pPr>
            <a:r>
              <a:rPr lang="en-US" sz="1700" dirty="0">
                <a:solidFill>
                  <a:srgbClr val="2C2821"/>
                </a:solidFill>
                <a:latin typeface="Lora" pitchFamily="34" charset="0"/>
                <a:ea typeface="Lora" pitchFamily="34" charset="-122"/>
                <a:cs typeface="Lora" pitchFamily="34" charset="-120"/>
              </a:rPr>
              <a:t>"Si estudias, seguro que consigues un trabajo increíble"</a:t>
            </a:r>
            <a:endParaRPr lang="en-US" sz="1700" dirty="0"/>
          </a:p>
        </p:txBody>
      </p:sp>
      <p:sp>
        <p:nvSpPr>
          <p:cNvPr id="17" name="Text 12"/>
          <p:cNvSpPr/>
          <p:nvPr/>
        </p:nvSpPr>
        <p:spPr>
          <a:xfrm>
            <a:off x="758666" y="6253758"/>
            <a:ext cx="13113068" cy="1040487"/>
          </a:xfrm>
          <a:prstGeom prst="rect">
            <a:avLst/>
          </a:prstGeom>
          <a:noFill/>
          <a:ln/>
        </p:spPr>
        <p:txBody>
          <a:bodyPr wrap="square" lIns="0" tIns="0" rIns="0" bIns="0" rtlCol="0" anchor="t"/>
          <a:lstStyle/>
          <a:p>
            <a:pPr marL="0" indent="0" algn="l">
              <a:lnSpc>
                <a:spcPts val="2700"/>
              </a:lnSpc>
              <a:buNone/>
            </a:pPr>
            <a:r>
              <a:rPr lang="en-US" sz="1700" dirty="0">
                <a:solidFill>
                  <a:srgbClr val="2C2821"/>
                </a:solidFill>
                <a:latin typeface="Lora" pitchFamily="34" charset="0"/>
                <a:ea typeface="Lora" pitchFamily="34" charset="-122"/>
                <a:cs typeface="Lora" pitchFamily="34" charset="-120"/>
              </a:rPr>
              <a:t>El lenguaje positivo enfoca la atención en las posibilidades y beneficios, en lugar de centrarse en las consecuencias negativas. Esta simple reformulación puede marcar una gran diferencia en cómo se recibe el mensaje y en la motivación que genera en el receptor.</a:t>
            </a:r>
            <a:endParaRPr lang="en-US" sz="1700" dirty="0"/>
          </a:p>
        </p:txBody>
      </p:sp>
      <p:sp>
        <p:nvSpPr>
          <p:cNvPr id="18" name="CuadroTexto 17">
            <a:extLst>
              <a:ext uri="{FF2B5EF4-FFF2-40B4-BE49-F238E27FC236}">
                <a16:creationId xmlns:a16="http://schemas.microsoft.com/office/drawing/2014/main" id="{3E1B96D9-E206-46A5-D4C6-222A3BEE6502}"/>
              </a:ext>
            </a:extLst>
          </p:cNvPr>
          <p:cNvSpPr txBox="1"/>
          <p:nvPr/>
        </p:nvSpPr>
        <p:spPr>
          <a:xfrm>
            <a:off x="4189333" y="6988622"/>
            <a:ext cx="7315200" cy="431785"/>
          </a:xfrm>
          <a:prstGeom prst="rect">
            <a:avLst/>
          </a:prstGeom>
          <a:noFill/>
        </p:spPr>
        <p:txBody>
          <a:bodyPr wrap="square">
            <a:spAutoFit/>
          </a:bodyPr>
          <a:lstStyle/>
          <a:p>
            <a:pPr marL="0" indent="0" algn="l">
              <a:lnSpc>
                <a:spcPts val="2850"/>
              </a:lnSpc>
              <a:buNone/>
            </a:pPr>
            <a:r>
              <a:rPr lang="en-US" sz="1800" dirty="0">
                <a:hlinkClick r:id="rId6"/>
              </a:rPr>
              <a:t>https://www.youtube.com/watch?v=nvviO4wLlWk</a:t>
            </a:r>
            <a:r>
              <a:rPr lang="en-US" sz="1800" dirty="0">
                <a:solidFill>
                  <a:srgbClr val="2C2821"/>
                </a:solidFill>
                <a:latin typeface="Lora" pitchFamily="34" charset="0"/>
              </a:rPr>
              <a:t> </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707594"/>
            <a:ext cx="12586930" cy="708779"/>
          </a:xfrm>
          <a:prstGeom prst="rect">
            <a:avLst/>
          </a:prstGeom>
          <a:noFill/>
          <a:ln/>
        </p:spPr>
        <p:txBody>
          <a:bodyPr wrap="none" lIns="0" tIns="0" rIns="0" bIns="0" rtlCol="0" anchor="t"/>
          <a:lstStyle/>
          <a:p>
            <a:pPr marL="0" indent="0" algn="l">
              <a:lnSpc>
                <a:spcPts val="5550"/>
              </a:lnSpc>
              <a:buNone/>
            </a:pPr>
            <a:r>
              <a:rPr lang="en-US" sz="4450" dirty="0">
                <a:solidFill>
                  <a:srgbClr val="233E32"/>
                </a:solidFill>
                <a:latin typeface="Alice" pitchFamily="34" charset="0"/>
                <a:ea typeface="Alice" pitchFamily="34" charset="-122"/>
                <a:cs typeface="Alice" pitchFamily="34" charset="-120"/>
              </a:rPr>
              <a:t>La Comunicación No Verbal: El Mensaje Silencioso</a:t>
            </a:r>
            <a:endParaRPr lang="en-US" sz="4450" dirty="0"/>
          </a:p>
        </p:txBody>
      </p:sp>
      <p:sp>
        <p:nvSpPr>
          <p:cNvPr id="3" name="Text 1"/>
          <p:cNvSpPr/>
          <p:nvPr/>
        </p:nvSpPr>
        <p:spPr>
          <a:xfrm>
            <a:off x="2313861" y="3089791"/>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2C2821"/>
                </a:solidFill>
                <a:latin typeface="Alice" pitchFamily="34" charset="0"/>
                <a:ea typeface="Alice" pitchFamily="34" charset="-122"/>
                <a:cs typeface="Alice" pitchFamily="34" charset="-120"/>
              </a:rPr>
              <a:t>Palabras</a:t>
            </a:r>
            <a:endParaRPr lang="en-US" sz="2200" dirty="0"/>
          </a:p>
        </p:txBody>
      </p:sp>
      <p:sp>
        <p:nvSpPr>
          <p:cNvPr id="4" name="Text 2"/>
          <p:cNvSpPr/>
          <p:nvPr/>
        </p:nvSpPr>
        <p:spPr>
          <a:xfrm>
            <a:off x="793790" y="3580209"/>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2C2821"/>
                </a:solidFill>
                <a:latin typeface="Lora" pitchFamily="34" charset="0"/>
                <a:ea typeface="Lora" pitchFamily="34" charset="-122"/>
                <a:cs typeface="Lora" pitchFamily="34" charset="-120"/>
              </a:rPr>
              <a:t>Representan solo una pequeña parte del mensaje total que transmitimos</a:t>
            </a:r>
            <a:endParaRPr lang="en-US" sz="1750" dirty="0"/>
          </a:p>
        </p:txBody>
      </p:sp>
      <p:pic>
        <p:nvPicPr>
          <p:cNvPr id="5" name="Image 0" descr="preencoded.png"/>
          <p:cNvPicPr>
            <a:picLocks noChangeAspect="1"/>
          </p:cNvPicPr>
          <p:nvPr/>
        </p:nvPicPr>
        <p:blipFill>
          <a:blip r:embed="rId3"/>
          <a:stretch>
            <a:fillRect/>
          </a:stretch>
        </p:blipFill>
        <p:spPr>
          <a:xfrm>
            <a:off x="5489258" y="2870002"/>
            <a:ext cx="3651885" cy="3651885"/>
          </a:xfrm>
          <a:prstGeom prst="rect">
            <a:avLst/>
          </a:prstGeom>
        </p:spPr>
      </p:pic>
      <p:sp>
        <p:nvSpPr>
          <p:cNvPr id="6" name="Shape 3"/>
          <p:cNvSpPr/>
          <p:nvPr/>
        </p:nvSpPr>
        <p:spPr>
          <a:xfrm>
            <a:off x="5788938" y="3169682"/>
            <a:ext cx="566976" cy="566976"/>
          </a:xfrm>
          <a:prstGeom prst="roundRect">
            <a:avLst>
              <a:gd name="adj" fmla="val 1611154"/>
            </a:avLst>
          </a:prstGeom>
          <a:solidFill>
            <a:srgbClr val="F0EDE6"/>
          </a:solidFill>
          <a:ln/>
        </p:spPr>
      </p:sp>
      <p:pic>
        <p:nvPicPr>
          <p:cNvPr id="7" name="Image 1" descr="preencoded.png"/>
          <p:cNvPicPr>
            <a:picLocks noChangeAspect="1"/>
          </p:cNvPicPr>
          <p:nvPr/>
        </p:nvPicPr>
        <p:blipFill>
          <a:blip r:embed="rId4"/>
          <a:stretch>
            <a:fillRect/>
          </a:stretch>
        </p:blipFill>
        <p:spPr>
          <a:xfrm>
            <a:off x="5944791" y="3293626"/>
            <a:ext cx="255151" cy="318968"/>
          </a:xfrm>
          <a:prstGeom prst="rect">
            <a:avLst/>
          </a:prstGeom>
        </p:spPr>
      </p:pic>
      <p:sp>
        <p:nvSpPr>
          <p:cNvPr id="8" name="Text 4"/>
          <p:cNvSpPr/>
          <p:nvPr/>
        </p:nvSpPr>
        <p:spPr>
          <a:xfrm>
            <a:off x="9481304" y="30897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Tono de Voz</a:t>
            </a:r>
            <a:endParaRPr lang="en-US" sz="2200" dirty="0"/>
          </a:p>
        </p:txBody>
      </p:sp>
      <p:sp>
        <p:nvSpPr>
          <p:cNvPr id="9" name="Text 5"/>
          <p:cNvSpPr/>
          <p:nvPr/>
        </p:nvSpPr>
        <p:spPr>
          <a:xfrm>
            <a:off x="9481304" y="3580209"/>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El cómo decimos las cosas transmite más información que las palabras mismas</a:t>
            </a:r>
            <a:endParaRPr lang="en-US" sz="1750" dirty="0"/>
          </a:p>
        </p:txBody>
      </p:sp>
      <p:pic>
        <p:nvPicPr>
          <p:cNvPr id="10" name="Image 2" descr="preencoded.png"/>
          <p:cNvPicPr>
            <a:picLocks noChangeAspect="1"/>
          </p:cNvPicPr>
          <p:nvPr/>
        </p:nvPicPr>
        <p:blipFill>
          <a:blip r:embed="rId5"/>
          <a:stretch>
            <a:fillRect/>
          </a:stretch>
        </p:blipFill>
        <p:spPr>
          <a:xfrm>
            <a:off x="5489258" y="2870002"/>
            <a:ext cx="3651885" cy="3651885"/>
          </a:xfrm>
          <a:prstGeom prst="rect">
            <a:avLst/>
          </a:prstGeom>
        </p:spPr>
      </p:pic>
      <p:sp>
        <p:nvSpPr>
          <p:cNvPr id="11" name="Shape 6"/>
          <p:cNvSpPr/>
          <p:nvPr/>
        </p:nvSpPr>
        <p:spPr>
          <a:xfrm>
            <a:off x="8274368" y="3169682"/>
            <a:ext cx="566976" cy="566976"/>
          </a:xfrm>
          <a:prstGeom prst="roundRect">
            <a:avLst>
              <a:gd name="adj" fmla="val 1611154"/>
            </a:avLst>
          </a:prstGeom>
          <a:solidFill>
            <a:srgbClr val="F0EDE6"/>
          </a:solidFill>
          <a:ln/>
        </p:spPr>
      </p:sp>
      <p:pic>
        <p:nvPicPr>
          <p:cNvPr id="12" name="Image 3" descr="preencoded.png"/>
          <p:cNvPicPr>
            <a:picLocks noChangeAspect="1"/>
          </p:cNvPicPr>
          <p:nvPr/>
        </p:nvPicPr>
        <p:blipFill>
          <a:blip r:embed="rId6"/>
          <a:stretch>
            <a:fillRect/>
          </a:stretch>
        </p:blipFill>
        <p:spPr>
          <a:xfrm>
            <a:off x="8430220" y="3293626"/>
            <a:ext cx="255151" cy="318968"/>
          </a:xfrm>
          <a:prstGeom prst="rect">
            <a:avLst/>
          </a:prstGeom>
        </p:spPr>
      </p:pic>
      <p:sp>
        <p:nvSpPr>
          <p:cNvPr id="13" name="Text 7"/>
          <p:cNvSpPr/>
          <p:nvPr/>
        </p:nvSpPr>
        <p:spPr>
          <a:xfrm>
            <a:off x="9481304" y="508575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C2821"/>
                </a:solidFill>
                <a:latin typeface="Alice" pitchFamily="34" charset="0"/>
                <a:ea typeface="Alice" pitchFamily="34" charset="-122"/>
                <a:cs typeface="Alice" pitchFamily="34" charset="-120"/>
              </a:rPr>
              <a:t>Gestos</a:t>
            </a:r>
            <a:endParaRPr lang="en-US" sz="2200" dirty="0"/>
          </a:p>
        </p:txBody>
      </p:sp>
      <p:sp>
        <p:nvSpPr>
          <p:cNvPr id="14" name="Text 8"/>
          <p:cNvSpPr/>
          <p:nvPr/>
        </p:nvSpPr>
        <p:spPr>
          <a:xfrm>
            <a:off x="9481304" y="5576173"/>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2C2821"/>
                </a:solidFill>
                <a:latin typeface="Lora" pitchFamily="34" charset="0"/>
                <a:ea typeface="Lora" pitchFamily="34" charset="-122"/>
                <a:cs typeface="Lora" pitchFamily="34" charset="-120"/>
              </a:rPr>
              <a:t>Nuestro lenguaje corporal comunica estados emocionales y actitudes</a:t>
            </a:r>
            <a:endParaRPr lang="en-US" sz="1750" dirty="0"/>
          </a:p>
        </p:txBody>
      </p:sp>
      <p:pic>
        <p:nvPicPr>
          <p:cNvPr id="15" name="Image 4" descr="preencoded.png"/>
          <p:cNvPicPr>
            <a:picLocks noChangeAspect="1"/>
          </p:cNvPicPr>
          <p:nvPr/>
        </p:nvPicPr>
        <p:blipFill>
          <a:blip r:embed="rId7"/>
          <a:stretch>
            <a:fillRect/>
          </a:stretch>
        </p:blipFill>
        <p:spPr>
          <a:xfrm>
            <a:off x="5489258" y="2870002"/>
            <a:ext cx="3651885" cy="3651885"/>
          </a:xfrm>
          <a:prstGeom prst="rect">
            <a:avLst/>
          </a:prstGeom>
        </p:spPr>
      </p:pic>
      <p:sp>
        <p:nvSpPr>
          <p:cNvPr id="16" name="Shape 9"/>
          <p:cNvSpPr/>
          <p:nvPr/>
        </p:nvSpPr>
        <p:spPr>
          <a:xfrm>
            <a:off x="8274368" y="5655112"/>
            <a:ext cx="566976" cy="566976"/>
          </a:xfrm>
          <a:prstGeom prst="roundRect">
            <a:avLst>
              <a:gd name="adj" fmla="val 1611154"/>
            </a:avLst>
          </a:prstGeom>
          <a:solidFill>
            <a:srgbClr val="F0EDE6"/>
          </a:solidFill>
          <a:ln/>
        </p:spPr>
      </p:sp>
      <p:pic>
        <p:nvPicPr>
          <p:cNvPr id="17" name="Image 5" descr="preencoded.png"/>
          <p:cNvPicPr>
            <a:picLocks noChangeAspect="1"/>
          </p:cNvPicPr>
          <p:nvPr/>
        </p:nvPicPr>
        <p:blipFill>
          <a:blip r:embed="rId8"/>
          <a:stretch>
            <a:fillRect/>
          </a:stretch>
        </p:blipFill>
        <p:spPr>
          <a:xfrm>
            <a:off x="8430220" y="5779056"/>
            <a:ext cx="255151" cy="318968"/>
          </a:xfrm>
          <a:prstGeom prst="rect">
            <a:avLst/>
          </a:prstGeom>
        </p:spPr>
      </p:pic>
      <p:sp>
        <p:nvSpPr>
          <p:cNvPr id="18" name="Text 10"/>
          <p:cNvSpPr/>
          <p:nvPr/>
        </p:nvSpPr>
        <p:spPr>
          <a:xfrm>
            <a:off x="2313861" y="5085755"/>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2C2821"/>
                </a:solidFill>
                <a:latin typeface="Alice" pitchFamily="34" charset="0"/>
                <a:ea typeface="Alice" pitchFamily="34" charset="-122"/>
                <a:cs typeface="Alice" pitchFamily="34" charset="-120"/>
              </a:rPr>
              <a:t>Contacto Visual</a:t>
            </a:r>
            <a:endParaRPr lang="en-US" sz="2200" dirty="0"/>
          </a:p>
        </p:txBody>
      </p:sp>
      <p:sp>
        <p:nvSpPr>
          <p:cNvPr id="19" name="Text 11"/>
          <p:cNvSpPr/>
          <p:nvPr/>
        </p:nvSpPr>
        <p:spPr>
          <a:xfrm>
            <a:off x="793790" y="5576173"/>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2C2821"/>
                </a:solidFill>
                <a:latin typeface="Lora" pitchFamily="34" charset="0"/>
                <a:ea typeface="Lora" pitchFamily="34" charset="-122"/>
                <a:cs typeface="Lora" pitchFamily="34" charset="-120"/>
              </a:rPr>
              <a:t>Transmite confianza, atención y sinceridad</a:t>
            </a:r>
            <a:endParaRPr lang="en-US" sz="1750" dirty="0"/>
          </a:p>
        </p:txBody>
      </p:sp>
      <p:pic>
        <p:nvPicPr>
          <p:cNvPr id="20" name="Image 6" descr="preencoded.png"/>
          <p:cNvPicPr>
            <a:picLocks noChangeAspect="1"/>
          </p:cNvPicPr>
          <p:nvPr/>
        </p:nvPicPr>
        <p:blipFill>
          <a:blip r:embed="rId9"/>
          <a:stretch>
            <a:fillRect/>
          </a:stretch>
        </p:blipFill>
        <p:spPr>
          <a:xfrm>
            <a:off x="5489258" y="2870002"/>
            <a:ext cx="3651885" cy="3651885"/>
          </a:xfrm>
          <a:prstGeom prst="rect">
            <a:avLst/>
          </a:prstGeom>
        </p:spPr>
      </p:pic>
      <p:sp>
        <p:nvSpPr>
          <p:cNvPr id="21" name="Shape 12"/>
          <p:cNvSpPr/>
          <p:nvPr/>
        </p:nvSpPr>
        <p:spPr>
          <a:xfrm>
            <a:off x="5788938" y="5655112"/>
            <a:ext cx="566976" cy="566976"/>
          </a:xfrm>
          <a:prstGeom prst="roundRect">
            <a:avLst>
              <a:gd name="adj" fmla="val 1611154"/>
            </a:avLst>
          </a:prstGeom>
          <a:solidFill>
            <a:srgbClr val="F0EDE6"/>
          </a:solidFill>
          <a:ln/>
        </p:spPr>
      </p:sp>
      <p:pic>
        <p:nvPicPr>
          <p:cNvPr id="22" name="Image 7" descr="preencoded.png"/>
          <p:cNvPicPr>
            <a:picLocks noChangeAspect="1"/>
          </p:cNvPicPr>
          <p:nvPr/>
        </p:nvPicPr>
        <p:blipFill>
          <a:blip r:embed="rId10"/>
          <a:stretch>
            <a:fillRect/>
          </a:stretch>
        </p:blipFill>
        <p:spPr>
          <a:xfrm>
            <a:off x="5944791" y="5779056"/>
            <a:ext cx="255151" cy="318968"/>
          </a:xfrm>
          <a:prstGeom prst="rect">
            <a:avLst/>
          </a:prstGeom>
        </p:spPr>
      </p:pic>
      <p:sp>
        <p:nvSpPr>
          <p:cNvPr id="24" name="CuadroTexto 23">
            <a:extLst>
              <a:ext uri="{FF2B5EF4-FFF2-40B4-BE49-F238E27FC236}">
                <a16:creationId xmlns:a16="http://schemas.microsoft.com/office/drawing/2014/main" id="{8E91E91A-9946-0F2C-F7AB-B32405AE338E}"/>
              </a:ext>
            </a:extLst>
          </p:cNvPr>
          <p:cNvSpPr txBox="1"/>
          <p:nvPr/>
        </p:nvSpPr>
        <p:spPr>
          <a:xfrm>
            <a:off x="4900195" y="7501057"/>
            <a:ext cx="7315200" cy="369332"/>
          </a:xfrm>
          <a:prstGeom prst="rect">
            <a:avLst/>
          </a:prstGeom>
          <a:noFill/>
        </p:spPr>
        <p:txBody>
          <a:bodyPr wrap="square">
            <a:spAutoFit/>
          </a:bodyPr>
          <a:lstStyle/>
          <a:p>
            <a:r>
              <a:rPr lang="en-GB" dirty="0">
                <a:hlinkClick r:id="rId11"/>
              </a:rPr>
              <a:t>https://www.youtube.com/watch?v=zLmYK0YyILs</a:t>
            </a:r>
            <a:r>
              <a:rPr lang="en-GB"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8632" y="635675"/>
            <a:ext cx="7719536" cy="1271826"/>
          </a:xfrm>
          <a:prstGeom prst="rect">
            <a:avLst/>
          </a:prstGeom>
          <a:noFill/>
          <a:ln/>
        </p:spPr>
        <p:txBody>
          <a:bodyPr wrap="square" lIns="0" tIns="0" rIns="0" bIns="0" rtlCol="0" anchor="t"/>
          <a:lstStyle/>
          <a:p>
            <a:pPr marL="0" indent="0" algn="l">
              <a:lnSpc>
                <a:spcPts val="5000"/>
              </a:lnSpc>
              <a:buNone/>
            </a:pPr>
            <a:r>
              <a:rPr lang="en-US" sz="4000" dirty="0">
                <a:solidFill>
                  <a:srgbClr val="233E32"/>
                </a:solidFill>
                <a:latin typeface="Alice" pitchFamily="34" charset="0"/>
                <a:ea typeface="Alice" pitchFamily="34" charset="-122"/>
                <a:cs typeface="Alice" pitchFamily="34" charset="-120"/>
              </a:rPr>
              <a:t>Hablar en Público: Una Competencia Entrenable</a:t>
            </a:r>
            <a:endParaRPr lang="en-US" sz="4000" dirty="0"/>
          </a:p>
        </p:txBody>
      </p:sp>
      <p:sp>
        <p:nvSpPr>
          <p:cNvPr id="4" name="Text 1"/>
          <p:cNvSpPr/>
          <p:nvPr/>
        </p:nvSpPr>
        <p:spPr>
          <a:xfrm>
            <a:off x="6198632" y="2212657"/>
            <a:ext cx="7719536" cy="1302068"/>
          </a:xfrm>
          <a:prstGeom prst="rect">
            <a:avLst/>
          </a:prstGeom>
          <a:noFill/>
          <a:ln/>
        </p:spPr>
        <p:txBody>
          <a:bodyPr wrap="square" lIns="0" tIns="0" rIns="0" bIns="0" rtlCol="0" anchor="t"/>
          <a:lstStyle/>
          <a:p>
            <a:pPr marL="0" indent="0" algn="l">
              <a:lnSpc>
                <a:spcPts val="2550"/>
              </a:lnSpc>
              <a:buNone/>
            </a:pPr>
            <a:r>
              <a:rPr lang="en-US" sz="1600" dirty="0">
                <a:solidFill>
                  <a:srgbClr val="2C2821"/>
                </a:solidFill>
                <a:latin typeface="Lora" pitchFamily="34" charset="0"/>
                <a:ea typeface="Lora" pitchFamily="34" charset="-122"/>
                <a:cs typeface="Lora" pitchFamily="34" charset="-120"/>
              </a:rPr>
              <a:t>Hablar en público es una habilidad fundamental que puede desarrollarse con práctica y técnicas adecuadas. Esta competencia resulta valiosa en múltiples contextos: presentaciones laborales, creación de contenidos digitales, exámenes orales o entrevistas de trabajo.</a:t>
            </a:r>
            <a:endParaRPr lang="en-US" sz="1600" dirty="0"/>
          </a:p>
        </p:txBody>
      </p:sp>
      <p:sp>
        <p:nvSpPr>
          <p:cNvPr id="5" name="Shape 2"/>
          <p:cNvSpPr/>
          <p:nvPr/>
        </p:nvSpPr>
        <p:spPr>
          <a:xfrm>
            <a:off x="6198632" y="3743563"/>
            <a:ext cx="3758089" cy="2148959"/>
          </a:xfrm>
          <a:prstGeom prst="roundRect">
            <a:avLst>
              <a:gd name="adj" fmla="val 1420"/>
            </a:avLst>
          </a:prstGeom>
          <a:solidFill>
            <a:srgbClr val="F0EDE6"/>
          </a:solidFill>
          <a:ln/>
        </p:spPr>
      </p:sp>
      <p:sp>
        <p:nvSpPr>
          <p:cNvPr id="6" name="Text 3"/>
          <p:cNvSpPr/>
          <p:nvPr/>
        </p:nvSpPr>
        <p:spPr>
          <a:xfrm>
            <a:off x="6402110" y="3947041"/>
            <a:ext cx="2543651" cy="317897"/>
          </a:xfrm>
          <a:prstGeom prst="rect">
            <a:avLst/>
          </a:prstGeom>
          <a:noFill/>
          <a:ln/>
        </p:spPr>
        <p:txBody>
          <a:bodyPr wrap="none" lIns="0" tIns="0" rIns="0" bIns="0" rtlCol="0" anchor="t"/>
          <a:lstStyle/>
          <a:p>
            <a:pPr marL="0" indent="0" algn="l">
              <a:lnSpc>
                <a:spcPts val="2500"/>
              </a:lnSpc>
              <a:buNone/>
            </a:pPr>
            <a:r>
              <a:rPr lang="en-US" sz="2000" dirty="0">
                <a:solidFill>
                  <a:srgbClr val="2C2821"/>
                </a:solidFill>
                <a:latin typeface="Alice" pitchFamily="34" charset="0"/>
                <a:ea typeface="Alice" pitchFamily="34" charset="-122"/>
                <a:cs typeface="Alice" pitchFamily="34" charset="-120"/>
              </a:rPr>
              <a:t>Versatilidad</a:t>
            </a:r>
            <a:endParaRPr lang="en-US" sz="2000" dirty="0"/>
          </a:p>
        </p:txBody>
      </p:sp>
      <p:sp>
        <p:nvSpPr>
          <p:cNvPr id="7" name="Text 4"/>
          <p:cNvSpPr/>
          <p:nvPr/>
        </p:nvSpPr>
        <p:spPr>
          <a:xfrm>
            <a:off x="6402110" y="4386977"/>
            <a:ext cx="3351133" cy="1302068"/>
          </a:xfrm>
          <a:prstGeom prst="rect">
            <a:avLst/>
          </a:prstGeom>
          <a:noFill/>
          <a:ln/>
        </p:spPr>
        <p:txBody>
          <a:bodyPr wrap="square" lIns="0" tIns="0" rIns="0" bIns="0" rtlCol="0" anchor="t"/>
          <a:lstStyle/>
          <a:p>
            <a:pPr marL="0" indent="0" algn="l">
              <a:lnSpc>
                <a:spcPts val="2550"/>
              </a:lnSpc>
              <a:buNone/>
            </a:pPr>
            <a:r>
              <a:rPr lang="en-US" sz="1600" dirty="0">
                <a:solidFill>
                  <a:srgbClr val="2C2821"/>
                </a:solidFill>
                <a:latin typeface="Lora" pitchFamily="34" charset="0"/>
                <a:ea typeface="Lora" pitchFamily="34" charset="-122"/>
                <a:cs typeface="Lora" pitchFamily="34" charset="-120"/>
              </a:rPr>
              <a:t>Te será útil en ámbitos diversos, desde presentaciones profesionales hasta la creación de contenido en internet.</a:t>
            </a:r>
            <a:endParaRPr lang="en-US" sz="1600" dirty="0"/>
          </a:p>
        </p:txBody>
      </p:sp>
      <p:sp>
        <p:nvSpPr>
          <p:cNvPr id="8" name="Shape 5"/>
          <p:cNvSpPr/>
          <p:nvPr/>
        </p:nvSpPr>
        <p:spPr>
          <a:xfrm>
            <a:off x="10160198" y="3743563"/>
            <a:ext cx="3758089" cy="2148959"/>
          </a:xfrm>
          <a:prstGeom prst="roundRect">
            <a:avLst>
              <a:gd name="adj" fmla="val 1420"/>
            </a:avLst>
          </a:prstGeom>
          <a:solidFill>
            <a:srgbClr val="F0EDE6"/>
          </a:solidFill>
          <a:ln/>
        </p:spPr>
      </p:sp>
      <p:sp>
        <p:nvSpPr>
          <p:cNvPr id="9" name="Text 6"/>
          <p:cNvSpPr/>
          <p:nvPr/>
        </p:nvSpPr>
        <p:spPr>
          <a:xfrm>
            <a:off x="10363676" y="3947041"/>
            <a:ext cx="2543651" cy="317897"/>
          </a:xfrm>
          <a:prstGeom prst="rect">
            <a:avLst/>
          </a:prstGeom>
          <a:noFill/>
          <a:ln/>
        </p:spPr>
        <p:txBody>
          <a:bodyPr wrap="none" lIns="0" tIns="0" rIns="0" bIns="0" rtlCol="0" anchor="t"/>
          <a:lstStyle/>
          <a:p>
            <a:pPr marL="0" indent="0" algn="l">
              <a:lnSpc>
                <a:spcPts val="2500"/>
              </a:lnSpc>
              <a:buNone/>
            </a:pPr>
            <a:r>
              <a:rPr lang="en-US" sz="2000" dirty="0">
                <a:solidFill>
                  <a:srgbClr val="2C2821"/>
                </a:solidFill>
                <a:latin typeface="Alice" pitchFamily="34" charset="0"/>
                <a:ea typeface="Alice" pitchFamily="34" charset="-122"/>
                <a:cs typeface="Alice" pitchFamily="34" charset="-120"/>
              </a:rPr>
              <a:t>Desarrollo Profesional</a:t>
            </a:r>
            <a:endParaRPr lang="en-US" sz="2000" dirty="0"/>
          </a:p>
        </p:txBody>
      </p:sp>
      <p:sp>
        <p:nvSpPr>
          <p:cNvPr id="10" name="Text 7"/>
          <p:cNvSpPr/>
          <p:nvPr/>
        </p:nvSpPr>
        <p:spPr>
          <a:xfrm>
            <a:off x="10363676" y="4386977"/>
            <a:ext cx="3351133" cy="976551"/>
          </a:xfrm>
          <a:prstGeom prst="rect">
            <a:avLst/>
          </a:prstGeom>
          <a:noFill/>
          <a:ln/>
        </p:spPr>
        <p:txBody>
          <a:bodyPr wrap="square" lIns="0" tIns="0" rIns="0" bIns="0" rtlCol="0" anchor="t"/>
          <a:lstStyle/>
          <a:p>
            <a:pPr marL="0" indent="0" algn="l">
              <a:lnSpc>
                <a:spcPts val="2550"/>
              </a:lnSpc>
              <a:buNone/>
            </a:pPr>
            <a:r>
              <a:rPr lang="en-US" sz="1600" dirty="0">
                <a:solidFill>
                  <a:srgbClr val="2C2821"/>
                </a:solidFill>
                <a:latin typeface="Lora" pitchFamily="34" charset="0"/>
                <a:ea typeface="Lora" pitchFamily="34" charset="-122"/>
                <a:cs typeface="Lora" pitchFamily="34" charset="-120"/>
              </a:rPr>
              <a:t>Constituye una ventaja competitiva en procesos de selección y promoción laboral.</a:t>
            </a:r>
            <a:endParaRPr lang="en-US" sz="1600" dirty="0"/>
          </a:p>
        </p:txBody>
      </p:sp>
      <p:sp>
        <p:nvSpPr>
          <p:cNvPr id="11" name="Shape 8"/>
          <p:cNvSpPr/>
          <p:nvPr/>
        </p:nvSpPr>
        <p:spPr>
          <a:xfrm>
            <a:off x="6198632" y="6096000"/>
            <a:ext cx="7719536" cy="1497925"/>
          </a:xfrm>
          <a:prstGeom prst="roundRect">
            <a:avLst>
              <a:gd name="adj" fmla="val 2038"/>
            </a:avLst>
          </a:prstGeom>
          <a:solidFill>
            <a:srgbClr val="F0EDE6"/>
          </a:solidFill>
          <a:ln/>
        </p:spPr>
      </p:sp>
      <p:sp>
        <p:nvSpPr>
          <p:cNvPr id="12" name="Text 9"/>
          <p:cNvSpPr/>
          <p:nvPr/>
        </p:nvSpPr>
        <p:spPr>
          <a:xfrm>
            <a:off x="6402110" y="6299478"/>
            <a:ext cx="2543651" cy="317897"/>
          </a:xfrm>
          <a:prstGeom prst="rect">
            <a:avLst/>
          </a:prstGeom>
          <a:noFill/>
          <a:ln/>
        </p:spPr>
        <p:txBody>
          <a:bodyPr wrap="none" lIns="0" tIns="0" rIns="0" bIns="0" rtlCol="0" anchor="t"/>
          <a:lstStyle/>
          <a:p>
            <a:pPr marL="0" indent="0" algn="l">
              <a:lnSpc>
                <a:spcPts val="2500"/>
              </a:lnSpc>
              <a:buNone/>
            </a:pPr>
            <a:r>
              <a:rPr lang="en-US" sz="2000" dirty="0">
                <a:solidFill>
                  <a:srgbClr val="2C2821"/>
                </a:solidFill>
                <a:latin typeface="Alice" pitchFamily="34" charset="0"/>
                <a:ea typeface="Alice" pitchFamily="34" charset="-122"/>
                <a:cs typeface="Alice" pitchFamily="34" charset="-120"/>
              </a:rPr>
              <a:t>Confianza Personal</a:t>
            </a:r>
            <a:endParaRPr lang="en-US" sz="2000" dirty="0"/>
          </a:p>
        </p:txBody>
      </p:sp>
      <p:sp>
        <p:nvSpPr>
          <p:cNvPr id="13" name="Text 10"/>
          <p:cNvSpPr/>
          <p:nvPr/>
        </p:nvSpPr>
        <p:spPr>
          <a:xfrm>
            <a:off x="6402110" y="6739414"/>
            <a:ext cx="7312581" cy="651034"/>
          </a:xfrm>
          <a:prstGeom prst="rect">
            <a:avLst/>
          </a:prstGeom>
          <a:noFill/>
          <a:ln/>
        </p:spPr>
        <p:txBody>
          <a:bodyPr wrap="square" lIns="0" tIns="0" rIns="0" bIns="0" rtlCol="0" anchor="t"/>
          <a:lstStyle/>
          <a:p>
            <a:pPr marL="0" indent="0" algn="l">
              <a:lnSpc>
                <a:spcPts val="2550"/>
              </a:lnSpc>
              <a:buNone/>
            </a:pPr>
            <a:r>
              <a:rPr lang="en-US" sz="1600" dirty="0">
                <a:solidFill>
                  <a:srgbClr val="2C2821"/>
                </a:solidFill>
                <a:latin typeface="Lora" pitchFamily="34" charset="0"/>
                <a:ea typeface="Lora" pitchFamily="34" charset="-122"/>
                <a:cs typeface="Lora" pitchFamily="34" charset="-120"/>
              </a:rPr>
              <a:t>Dominar esta habilidad aumenta la seguridad en uno mismo y la capacidad de influencia.</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3035" y="1114068"/>
            <a:ext cx="7427714" cy="622102"/>
          </a:xfrm>
          <a:prstGeom prst="rect">
            <a:avLst/>
          </a:prstGeom>
          <a:noFill/>
          <a:ln/>
        </p:spPr>
        <p:txBody>
          <a:bodyPr wrap="none" lIns="0" tIns="0" rIns="0" bIns="0" rtlCol="0" anchor="t"/>
          <a:lstStyle/>
          <a:p>
            <a:pPr marL="0" indent="0" algn="l">
              <a:lnSpc>
                <a:spcPts val="4850"/>
              </a:lnSpc>
              <a:buNone/>
            </a:pPr>
            <a:r>
              <a:rPr lang="en-US" sz="3900" dirty="0">
                <a:solidFill>
                  <a:srgbClr val="233E32"/>
                </a:solidFill>
                <a:latin typeface="Alice" pitchFamily="34" charset="0"/>
                <a:ea typeface="Alice" pitchFamily="34" charset="-122"/>
                <a:cs typeface="Alice" pitchFamily="34" charset="-120"/>
              </a:rPr>
              <a:t>El Guión: Tu Aliado, No Tu Muleta</a:t>
            </a:r>
            <a:endParaRPr lang="en-US" sz="3900" dirty="0"/>
          </a:p>
        </p:txBody>
      </p:sp>
      <p:pic>
        <p:nvPicPr>
          <p:cNvPr id="4" name="Image 1" descr="preencoded.png"/>
          <p:cNvPicPr>
            <a:picLocks noChangeAspect="1"/>
          </p:cNvPicPr>
          <p:nvPr/>
        </p:nvPicPr>
        <p:blipFill>
          <a:blip r:embed="rId4"/>
          <a:stretch>
            <a:fillRect/>
          </a:stretch>
        </p:blipFill>
        <p:spPr>
          <a:xfrm>
            <a:off x="6183035" y="2034659"/>
            <a:ext cx="995243" cy="1194316"/>
          </a:xfrm>
          <a:prstGeom prst="rect">
            <a:avLst/>
          </a:prstGeom>
        </p:spPr>
      </p:pic>
      <p:sp>
        <p:nvSpPr>
          <p:cNvPr id="5" name="Text 1"/>
          <p:cNvSpPr/>
          <p:nvPr/>
        </p:nvSpPr>
        <p:spPr>
          <a:xfrm>
            <a:off x="7476768" y="2233613"/>
            <a:ext cx="2488049" cy="310991"/>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Brevedad</a:t>
            </a:r>
            <a:endParaRPr lang="en-US" sz="1950" dirty="0"/>
          </a:p>
        </p:txBody>
      </p:sp>
      <p:sp>
        <p:nvSpPr>
          <p:cNvPr id="6" name="Text 2"/>
          <p:cNvSpPr/>
          <p:nvPr/>
        </p:nvSpPr>
        <p:spPr>
          <a:xfrm>
            <a:off x="7476768" y="2664023"/>
            <a:ext cx="6456998" cy="318492"/>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Asegúrate de que tu guión sea conciso y contenga solo puntos clave</a:t>
            </a:r>
            <a:endParaRPr lang="en-US" sz="1550" dirty="0"/>
          </a:p>
        </p:txBody>
      </p:sp>
      <p:pic>
        <p:nvPicPr>
          <p:cNvPr id="7" name="Image 2" descr="preencoded.png"/>
          <p:cNvPicPr>
            <a:picLocks noChangeAspect="1"/>
          </p:cNvPicPr>
          <p:nvPr/>
        </p:nvPicPr>
        <p:blipFill>
          <a:blip r:embed="rId5"/>
          <a:stretch>
            <a:fillRect/>
          </a:stretch>
        </p:blipFill>
        <p:spPr>
          <a:xfrm>
            <a:off x="6183035" y="3228975"/>
            <a:ext cx="995243" cy="1194316"/>
          </a:xfrm>
          <a:prstGeom prst="rect">
            <a:avLst/>
          </a:prstGeom>
        </p:spPr>
      </p:pic>
      <p:sp>
        <p:nvSpPr>
          <p:cNvPr id="8" name="Text 3"/>
          <p:cNvSpPr/>
          <p:nvPr/>
        </p:nvSpPr>
        <p:spPr>
          <a:xfrm>
            <a:off x="7476768" y="3427928"/>
            <a:ext cx="2488049" cy="310991"/>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Contacto Visual</a:t>
            </a:r>
            <a:endParaRPr lang="en-US" sz="1950" dirty="0"/>
          </a:p>
        </p:txBody>
      </p:sp>
      <p:sp>
        <p:nvSpPr>
          <p:cNvPr id="9" name="Text 4"/>
          <p:cNvSpPr/>
          <p:nvPr/>
        </p:nvSpPr>
        <p:spPr>
          <a:xfrm>
            <a:off x="7476768" y="3858339"/>
            <a:ext cx="6456998" cy="318492"/>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Mantén la conexión con tu audiencia, no te centres en leer</a:t>
            </a:r>
            <a:endParaRPr lang="en-US" sz="1550" dirty="0"/>
          </a:p>
        </p:txBody>
      </p:sp>
      <p:pic>
        <p:nvPicPr>
          <p:cNvPr id="10" name="Image 3" descr="preencoded.png"/>
          <p:cNvPicPr>
            <a:picLocks noChangeAspect="1"/>
          </p:cNvPicPr>
          <p:nvPr/>
        </p:nvPicPr>
        <p:blipFill>
          <a:blip r:embed="rId6"/>
          <a:stretch>
            <a:fillRect/>
          </a:stretch>
        </p:blipFill>
        <p:spPr>
          <a:xfrm>
            <a:off x="6183035" y="4423291"/>
            <a:ext cx="995243" cy="1194316"/>
          </a:xfrm>
          <a:prstGeom prst="rect">
            <a:avLst/>
          </a:prstGeom>
        </p:spPr>
      </p:pic>
      <p:sp>
        <p:nvSpPr>
          <p:cNvPr id="11" name="Text 5"/>
          <p:cNvSpPr/>
          <p:nvPr/>
        </p:nvSpPr>
        <p:spPr>
          <a:xfrm>
            <a:off x="7476768" y="4622244"/>
            <a:ext cx="2488049" cy="310991"/>
          </a:xfrm>
          <a:prstGeom prst="rect">
            <a:avLst/>
          </a:prstGeom>
          <a:noFill/>
          <a:ln/>
        </p:spPr>
        <p:txBody>
          <a:bodyPr wrap="none" lIns="0" tIns="0" rIns="0" bIns="0" rtlCol="0" anchor="t"/>
          <a:lstStyle/>
          <a:p>
            <a:pPr marL="0" indent="0" algn="l">
              <a:lnSpc>
                <a:spcPts val="2400"/>
              </a:lnSpc>
              <a:buNone/>
            </a:pPr>
            <a:r>
              <a:rPr lang="en-US" sz="1950" dirty="0">
                <a:solidFill>
                  <a:srgbClr val="2C2821"/>
                </a:solidFill>
                <a:latin typeface="Alice" pitchFamily="34" charset="0"/>
                <a:ea typeface="Alice" pitchFamily="34" charset="-122"/>
                <a:cs typeface="Alice" pitchFamily="34" charset="-120"/>
              </a:rPr>
              <a:t>Apoyo Puntual</a:t>
            </a:r>
            <a:endParaRPr lang="en-US" sz="1950" dirty="0"/>
          </a:p>
        </p:txBody>
      </p:sp>
      <p:sp>
        <p:nvSpPr>
          <p:cNvPr id="12" name="Text 6"/>
          <p:cNvSpPr/>
          <p:nvPr/>
        </p:nvSpPr>
        <p:spPr>
          <a:xfrm>
            <a:off x="7476768" y="5052655"/>
            <a:ext cx="6456998" cy="318492"/>
          </a:xfrm>
          <a:prstGeom prst="rect">
            <a:avLst/>
          </a:prstGeom>
          <a:noFill/>
          <a:ln/>
        </p:spPr>
        <p:txBody>
          <a:bodyPr wrap="non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Utiliza el guión como referencia, no como texto para recitar</a:t>
            </a:r>
            <a:endParaRPr lang="en-US" sz="1550" dirty="0"/>
          </a:p>
        </p:txBody>
      </p:sp>
      <p:sp>
        <p:nvSpPr>
          <p:cNvPr id="13" name="Text 7"/>
          <p:cNvSpPr/>
          <p:nvPr/>
        </p:nvSpPr>
        <p:spPr>
          <a:xfrm>
            <a:off x="6183035" y="5841444"/>
            <a:ext cx="7750731" cy="1273969"/>
          </a:xfrm>
          <a:prstGeom prst="rect">
            <a:avLst/>
          </a:prstGeom>
          <a:noFill/>
          <a:ln/>
        </p:spPr>
        <p:txBody>
          <a:bodyPr wrap="square" lIns="0" tIns="0" rIns="0" bIns="0" rtlCol="0" anchor="t"/>
          <a:lstStyle/>
          <a:p>
            <a:pPr marL="0" indent="0" algn="l">
              <a:lnSpc>
                <a:spcPts val="2500"/>
              </a:lnSpc>
              <a:buNone/>
            </a:pPr>
            <a:r>
              <a:rPr lang="en-US" sz="1550" dirty="0">
                <a:solidFill>
                  <a:srgbClr val="2C2821"/>
                </a:solidFill>
                <a:latin typeface="Lora" pitchFamily="34" charset="0"/>
                <a:ea typeface="Lora" pitchFamily="34" charset="-122"/>
                <a:cs typeface="Lora" pitchFamily="34" charset="-120"/>
              </a:rPr>
              <a:t>Un buen guión debe servir como un mapa que te oriente durante la presentación, no como un texto que debas leer palabra por palabra. La clave está en conocer bien tu tema para poder mantener un diálogo natural con la audiencia, consultando tus notas solo cuando sea necesario.</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TotalTime>
  <Words>1771</Words>
  <Application>Microsoft Office PowerPoint</Application>
  <PresentationFormat>Personalizado</PresentationFormat>
  <Paragraphs>175</Paragraphs>
  <Slides>21</Slides>
  <Notes>21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Lora</vt:lpstr>
      <vt:lpstr>Arial</vt:lpstr>
      <vt:lpstr>Alice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Marta Figueroa</cp:lastModifiedBy>
  <cp:revision>4</cp:revision>
  <dcterms:created xsi:type="dcterms:W3CDTF">2025-04-01T16:52:18Z</dcterms:created>
  <dcterms:modified xsi:type="dcterms:W3CDTF">2025-04-01T22:56:42Z</dcterms:modified>
</cp:coreProperties>
</file>