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sldIdLst>
    <p:sldId id="256" r:id="rId2"/>
    <p:sldId id="257" r:id="rId3"/>
    <p:sldId id="276" r:id="rId4"/>
    <p:sldId id="258" r:id="rId5"/>
    <p:sldId id="259" r:id="rId6"/>
    <p:sldId id="260" r:id="rId7"/>
    <p:sldId id="261" r:id="rId8"/>
    <p:sldId id="262" r:id="rId9"/>
    <p:sldId id="263" r:id="rId10"/>
    <p:sldId id="264" r:id="rId11"/>
    <p:sldId id="265" r:id="rId12"/>
    <p:sldId id="277" r:id="rId13"/>
    <p:sldId id="266" r:id="rId14"/>
    <p:sldId id="267" r:id="rId15"/>
    <p:sldId id="269" r:id="rId16"/>
    <p:sldId id="270" r:id="rId17"/>
    <p:sldId id="271" r:id="rId18"/>
    <p:sldId id="272" r:id="rId19"/>
    <p:sldId id="278" r:id="rId20"/>
    <p:sldId id="273" r:id="rId21"/>
    <p:sldId id="274" r:id="rId22"/>
    <p:sldId id="275" r:id="rId23"/>
  </p:sldIdLst>
  <p:sldSz cx="14630400" cy="8229600"/>
  <p:notesSz cx="8229600" cy="14630400"/>
  <p:embeddedFontLst>
    <p:embeddedFont>
      <p:font typeface="Nunito Semi Bold" panose="020B0604020202020204" charset="0"/>
      <p:regular r:id="rId25"/>
    </p:embeddedFont>
    <p:embeddedFont>
      <p:font typeface="PT Sans" panose="020B0503020203020204" pitchFamily="34" charset="0"/>
      <p:regular r:id="rId26"/>
      <p:bold r:id="rId27"/>
    </p:embeddedFont>
    <p:embeddedFont>
      <p:font typeface="Roboto" panose="02000000000000000000" pitchFamily="2"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8" d="100"/>
          <a:sy n="58"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512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816093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3271900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3721447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zNjbfz0kxEI"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r9Riujuqi0o"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hyperlink" Target="https://www.youtube.com/watch?v=w-st9fGVM3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jW5KN4Kvpw0"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hyperlink" Target="https://www.youtube.com/watch?v=tV9in2lhpm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381006"/>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00002E"/>
                </a:solidFill>
                <a:latin typeface="Nunito Semi Bold" pitchFamily="34" charset="0"/>
                <a:ea typeface="Nunito Semi Bold" pitchFamily="34" charset="-122"/>
                <a:cs typeface="Nunito Semi Bold" pitchFamily="34" charset="-120"/>
              </a:rPr>
              <a:t>El Valor de un Equipo</a:t>
            </a:r>
            <a:endParaRPr lang="en-US" sz="4400" dirty="0"/>
          </a:p>
        </p:txBody>
      </p:sp>
      <p:sp>
        <p:nvSpPr>
          <p:cNvPr id="4" name="Text 1"/>
          <p:cNvSpPr/>
          <p:nvPr/>
        </p:nvSpPr>
        <p:spPr>
          <a:xfrm>
            <a:off x="6324124" y="2443996"/>
            <a:ext cx="7468553" cy="1532096"/>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Como decía el filósofo Aristóteles, "todo es más que la suma de sus partes". Esta verdad fundamental se manifiesta claramente en los equipos efectivos, donde la colaboración permite alcanzar metas que serían imposibles para individuos aislados.</a:t>
            </a:r>
            <a:endParaRPr lang="en-US" sz="1850" dirty="0"/>
          </a:p>
        </p:txBody>
      </p:sp>
      <p:sp>
        <p:nvSpPr>
          <p:cNvPr id="5" name="Text 2"/>
          <p:cNvSpPr/>
          <p:nvPr/>
        </p:nvSpPr>
        <p:spPr>
          <a:xfrm>
            <a:off x="6324124" y="4245293"/>
            <a:ext cx="7468553" cy="1915120"/>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Un equipo es un grupo de personas que trabajan de forma conjunta para alcanzar un objetivo común. Para que exista verdaderamente un equipo, es necesario tener un propósito compartido que solo puede lograrse con el esfuerzo colectivo, además de una organización que permita a todos cooperar y complementarse mutuamente.</a:t>
            </a:r>
            <a:endParaRPr lang="en-US" sz="1850" dirty="0"/>
          </a:p>
        </p:txBody>
      </p:sp>
      <p:sp>
        <p:nvSpPr>
          <p:cNvPr id="6" name="Shape 3"/>
          <p:cNvSpPr/>
          <p:nvPr/>
        </p:nvSpPr>
        <p:spPr>
          <a:xfrm>
            <a:off x="6324124" y="6447473"/>
            <a:ext cx="382905" cy="382905"/>
          </a:xfrm>
          <a:prstGeom prst="roundRect">
            <a:avLst>
              <a:gd name="adj" fmla="val 23878209"/>
            </a:avLst>
          </a:prstGeom>
          <a:noFill/>
          <a:ln w="7620">
            <a:solidFill>
              <a:srgbClr val="FFFFFF"/>
            </a:solidFill>
            <a:prstDash val="solid"/>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67107" y="597456"/>
            <a:ext cx="6368891" cy="560546"/>
          </a:xfrm>
          <a:prstGeom prst="rect">
            <a:avLst/>
          </a:prstGeom>
          <a:noFill/>
          <a:ln/>
        </p:spPr>
        <p:txBody>
          <a:bodyPr wrap="none" lIns="0" tIns="0" rIns="0" bIns="0" rtlCol="0" anchor="t"/>
          <a:lstStyle/>
          <a:p>
            <a:pPr marL="0" indent="0" algn="l">
              <a:lnSpc>
                <a:spcPts val="4400"/>
              </a:lnSpc>
              <a:buNone/>
            </a:pPr>
            <a:r>
              <a:rPr lang="en-US" sz="3500" dirty="0">
                <a:solidFill>
                  <a:srgbClr val="00002E"/>
                </a:solidFill>
                <a:latin typeface="Nunito Semi Bold" pitchFamily="34" charset="0"/>
                <a:ea typeface="Nunito Semi Bold" pitchFamily="34" charset="-122"/>
                <a:cs typeface="Nunito Semi Bold" pitchFamily="34" charset="-120"/>
              </a:rPr>
              <a:t>Ser un Buen Jugador de Equipo</a:t>
            </a:r>
            <a:endParaRPr lang="en-US" sz="3500" dirty="0"/>
          </a:p>
        </p:txBody>
      </p:sp>
      <p:pic>
        <p:nvPicPr>
          <p:cNvPr id="4" name="Image 1" descr="preencoded.png"/>
          <p:cNvPicPr>
            <a:picLocks noChangeAspect="1"/>
          </p:cNvPicPr>
          <p:nvPr/>
        </p:nvPicPr>
        <p:blipFill>
          <a:blip r:embed="rId4"/>
          <a:stretch>
            <a:fillRect/>
          </a:stretch>
        </p:blipFill>
        <p:spPr>
          <a:xfrm>
            <a:off x="667107" y="1443871"/>
            <a:ext cx="953095" cy="1385768"/>
          </a:xfrm>
          <a:prstGeom prst="rect">
            <a:avLst/>
          </a:prstGeom>
        </p:spPr>
      </p:pic>
      <p:sp>
        <p:nvSpPr>
          <p:cNvPr id="5" name="Text 1"/>
          <p:cNvSpPr/>
          <p:nvPr/>
        </p:nvSpPr>
        <p:spPr>
          <a:xfrm>
            <a:off x="1906072" y="1634490"/>
            <a:ext cx="2242661" cy="280392"/>
          </a:xfrm>
          <a:prstGeom prst="rect">
            <a:avLst/>
          </a:prstGeom>
          <a:noFill/>
          <a:ln/>
        </p:spPr>
        <p:txBody>
          <a:bodyPr wrap="none" lIns="0" tIns="0" rIns="0" bIns="0" rtlCol="0" anchor="t"/>
          <a:lstStyle/>
          <a:p>
            <a:pPr marL="0" indent="0" algn="l">
              <a:lnSpc>
                <a:spcPts val="2200"/>
              </a:lnSpc>
              <a:buNone/>
            </a:pPr>
            <a:r>
              <a:rPr lang="en-US" sz="1750" dirty="0">
                <a:solidFill>
                  <a:srgbClr val="00002E"/>
                </a:solidFill>
                <a:latin typeface="Nunito Semi Bold" pitchFamily="34" charset="0"/>
                <a:ea typeface="Nunito Semi Bold" pitchFamily="34" charset="-122"/>
                <a:cs typeface="Nunito Semi Bold" pitchFamily="34" charset="-120"/>
              </a:rPr>
              <a:t>Sé asertivo</a:t>
            </a:r>
            <a:endParaRPr lang="en-US" sz="1750" dirty="0"/>
          </a:p>
        </p:txBody>
      </p:sp>
      <p:sp>
        <p:nvSpPr>
          <p:cNvPr id="6" name="Text 2"/>
          <p:cNvSpPr/>
          <p:nvPr/>
        </p:nvSpPr>
        <p:spPr>
          <a:xfrm>
            <a:off x="1906072" y="2029182"/>
            <a:ext cx="6570821" cy="609838"/>
          </a:xfrm>
          <a:prstGeom prst="rect">
            <a:avLst/>
          </a:prstGeom>
          <a:noFill/>
          <a:ln/>
        </p:spPr>
        <p:txBody>
          <a:bodyPr wrap="square" lIns="0" tIns="0" rIns="0" bIns="0" rtlCol="0" anchor="t"/>
          <a:lstStyle/>
          <a:p>
            <a:pPr marL="0" indent="0" algn="l">
              <a:lnSpc>
                <a:spcPts val="2400"/>
              </a:lnSpc>
              <a:buNone/>
            </a:pPr>
            <a:r>
              <a:rPr lang="en-US" sz="1500" dirty="0">
                <a:solidFill>
                  <a:srgbClr val="00002E"/>
                </a:solidFill>
                <a:latin typeface="PT Sans" pitchFamily="34" charset="0"/>
                <a:ea typeface="PT Sans" pitchFamily="34" charset="-122"/>
                <a:cs typeface="PT Sans" pitchFamily="34" charset="-120"/>
              </a:rPr>
              <a:t>Expresa tus ideas de forma honesta pero respetuosa, sin guardarte lo que piensas.</a:t>
            </a:r>
            <a:endParaRPr lang="en-US" sz="1500" dirty="0"/>
          </a:p>
        </p:txBody>
      </p:sp>
      <p:pic>
        <p:nvPicPr>
          <p:cNvPr id="7" name="Image 2" descr="preencoded.png"/>
          <p:cNvPicPr>
            <a:picLocks noChangeAspect="1"/>
          </p:cNvPicPr>
          <p:nvPr/>
        </p:nvPicPr>
        <p:blipFill>
          <a:blip r:embed="rId5"/>
          <a:stretch>
            <a:fillRect/>
          </a:stretch>
        </p:blipFill>
        <p:spPr>
          <a:xfrm>
            <a:off x="667107" y="2829639"/>
            <a:ext cx="953095" cy="1143714"/>
          </a:xfrm>
          <a:prstGeom prst="rect">
            <a:avLst/>
          </a:prstGeom>
        </p:spPr>
      </p:pic>
      <p:sp>
        <p:nvSpPr>
          <p:cNvPr id="8" name="Text 3"/>
          <p:cNvSpPr/>
          <p:nvPr/>
        </p:nvSpPr>
        <p:spPr>
          <a:xfrm>
            <a:off x="1906072" y="3020258"/>
            <a:ext cx="2698194" cy="280392"/>
          </a:xfrm>
          <a:prstGeom prst="rect">
            <a:avLst/>
          </a:prstGeom>
          <a:noFill/>
          <a:ln/>
        </p:spPr>
        <p:txBody>
          <a:bodyPr wrap="none" lIns="0" tIns="0" rIns="0" bIns="0" rtlCol="0" anchor="t"/>
          <a:lstStyle/>
          <a:p>
            <a:pPr marL="0" indent="0" algn="l">
              <a:lnSpc>
                <a:spcPts val="2200"/>
              </a:lnSpc>
              <a:buNone/>
            </a:pPr>
            <a:r>
              <a:rPr lang="en-US" sz="1750" dirty="0">
                <a:solidFill>
                  <a:srgbClr val="00002E"/>
                </a:solidFill>
                <a:latin typeface="Nunito Semi Bold" pitchFamily="34" charset="0"/>
                <a:ea typeface="Nunito Semi Bold" pitchFamily="34" charset="-122"/>
                <a:cs typeface="Nunito Semi Bold" pitchFamily="34" charset="-120"/>
              </a:rPr>
              <a:t>Comunícate efectivamente</a:t>
            </a:r>
            <a:endParaRPr lang="en-US" sz="1750" dirty="0"/>
          </a:p>
        </p:txBody>
      </p:sp>
      <p:sp>
        <p:nvSpPr>
          <p:cNvPr id="9" name="Text 4"/>
          <p:cNvSpPr/>
          <p:nvPr/>
        </p:nvSpPr>
        <p:spPr>
          <a:xfrm>
            <a:off x="1906072" y="3414951"/>
            <a:ext cx="6570821" cy="304919"/>
          </a:xfrm>
          <a:prstGeom prst="rect">
            <a:avLst/>
          </a:prstGeom>
          <a:noFill/>
          <a:ln/>
        </p:spPr>
        <p:txBody>
          <a:bodyPr wrap="none" lIns="0" tIns="0" rIns="0" bIns="0" rtlCol="0" anchor="t"/>
          <a:lstStyle/>
          <a:p>
            <a:pPr marL="0" indent="0" algn="l">
              <a:lnSpc>
                <a:spcPts val="2400"/>
              </a:lnSpc>
              <a:buNone/>
            </a:pPr>
            <a:r>
              <a:rPr lang="en-US" sz="1500" dirty="0">
                <a:solidFill>
                  <a:srgbClr val="00002E"/>
                </a:solidFill>
                <a:latin typeface="PT Sans" pitchFamily="34" charset="0"/>
                <a:ea typeface="PT Sans" pitchFamily="34" charset="-122"/>
                <a:cs typeface="PT Sans" pitchFamily="34" charset="-120"/>
              </a:rPr>
              <a:t>Haz intervenciones constructivas, concisas y relevantes durante las reuniones.</a:t>
            </a:r>
            <a:endParaRPr lang="en-US" sz="1500" dirty="0"/>
          </a:p>
        </p:txBody>
      </p:sp>
      <p:pic>
        <p:nvPicPr>
          <p:cNvPr id="10" name="Image 3" descr="preencoded.png"/>
          <p:cNvPicPr>
            <a:picLocks noChangeAspect="1"/>
          </p:cNvPicPr>
          <p:nvPr/>
        </p:nvPicPr>
        <p:blipFill>
          <a:blip r:embed="rId6"/>
          <a:stretch>
            <a:fillRect/>
          </a:stretch>
        </p:blipFill>
        <p:spPr>
          <a:xfrm>
            <a:off x="667107" y="3973354"/>
            <a:ext cx="953095" cy="1143714"/>
          </a:xfrm>
          <a:prstGeom prst="rect">
            <a:avLst/>
          </a:prstGeom>
        </p:spPr>
      </p:pic>
      <p:sp>
        <p:nvSpPr>
          <p:cNvPr id="11" name="Text 5"/>
          <p:cNvSpPr/>
          <p:nvPr/>
        </p:nvSpPr>
        <p:spPr>
          <a:xfrm>
            <a:off x="1906072" y="4163973"/>
            <a:ext cx="2242661" cy="280392"/>
          </a:xfrm>
          <a:prstGeom prst="rect">
            <a:avLst/>
          </a:prstGeom>
          <a:noFill/>
          <a:ln/>
        </p:spPr>
        <p:txBody>
          <a:bodyPr wrap="none" lIns="0" tIns="0" rIns="0" bIns="0" rtlCol="0" anchor="t"/>
          <a:lstStyle/>
          <a:p>
            <a:pPr marL="0" indent="0" algn="l">
              <a:lnSpc>
                <a:spcPts val="2200"/>
              </a:lnSpc>
              <a:buNone/>
            </a:pPr>
            <a:r>
              <a:rPr lang="en-US" sz="1750" dirty="0">
                <a:solidFill>
                  <a:srgbClr val="00002E"/>
                </a:solidFill>
                <a:latin typeface="Nunito Semi Bold" pitchFamily="34" charset="0"/>
                <a:ea typeface="Nunito Semi Bold" pitchFamily="34" charset="-122"/>
                <a:cs typeface="Nunito Semi Bold" pitchFamily="34" charset="-120"/>
              </a:rPr>
              <a:t>Escucha activamente</a:t>
            </a:r>
            <a:endParaRPr lang="en-US" sz="1750" dirty="0"/>
          </a:p>
        </p:txBody>
      </p:sp>
      <p:sp>
        <p:nvSpPr>
          <p:cNvPr id="12" name="Text 6"/>
          <p:cNvSpPr/>
          <p:nvPr/>
        </p:nvSpPr>
        <p:spPr>
          <a:xfrm>
            <a:off x="1906072" y="4558665"/>
            <a:ext cx="6570821" cy="304919"/>
          </a:xfrm>
          <a:prstGeom prst="rect">
            <a:avLst/>
          </a:prstGeom>
          <a:noFill/>
          <a:ln/>
        </p:spPr>
        <p:txBody>
          <a:bodyPr wrap="none" lIns="0" tIns="0" rIns="0" bIns="0" rtlCol="0" anchor="t"/>
          <a:lstStyle/>
          <a:p>
            <a:pPr marL="0" indent="0" algn="l">
              <a:lnSpc>
                <a:spcPts val="2400"/>
              </a:lnSpc>
              <a:buNone/>
            </a:pPr>
            <a:r>
              <a:rPr lang="en-US" sz="1500" dirty="0">
                <a:solidFill>
                  <a:srgbClr val="00002E"/>
                </a:solidFill>
                <a:latin typeface="PT Sans" pitchFamily="34" charset="0"/>
                <a:ea typeface="PT Sans" pitchFamily="34" charset="-122"/>
                <a:cs typeface="PT Sans" pitchFamily="34" charset="-120"/>
              </a:rPr>
              <a:t>Presta atención genuina a las ideas y preocupaciones de los demás.</a:t>
            </a:r>
            <a:endParaRPr lang="en-US" sz="1500" dirty="0"/>
          </a:p>
        </p:txBody>
      </p:sp>
      <p:pic>
        <p:nvPicPr>
          <p:cNvPr id="13" name="Image 4" descr="preencoded.png"/>
          <p:cNvPicPr>
            <a:picLocks noChangeAspect="1"/>
          </p:cNvPicPr>
          <p:nvPr/>
        </p:nvPicPr>
        <p:blipFill>
          <a:blip r:embed="rId7"/>
          <a:stretch>
            <a:fillRect/>
          </a:stretch>
        </p:blipFill>
        <p:spPr>
          <a:xfrm>
            <a:off x="667107" y="5117068"/>
            <a:ext cx="953095" cy="1385768"/>
          </a:xfrm>
          <a:prstGeom prst="rect">
            <a:avLst/>
          </a:prstGeom>
        </p:spPr>
      </p:pic>
      <p:sp>
        <p:nvSpPr>
          <p:cNvPr id="14" name="Text 7"/>
          <p:cNvSpPr/>
          <p:nvPr/>
        </p:nvSpPr>
        <p:spPr>
          <a:xfrm>
            <a:off x="1906072" y="5307687"/>
            <a:ext cx="3034546" cy="280392"/>
          </a:xfrm>
          <a:prstGeom prst="rect">
            <a:avLst/>
          </a:prstGeom>
          <a:noFill/>
          <a:ln/>
        </p:spPr>
        <p:txBody>
          <a:bodyPr wrap="none" lIns="0" tIns="0" rIns="0" bIns="0" rtlCol="0" anchor="t"/>
          <a:lstStyle/>
          <a:p>
            <a:pPr marL="0" indent="0" algn="l">
              <a:lnSpc>
                <a:spcPts val="2200"/>
              </a:lnSpc>
              <a:buNone/>
            </a:pPr>
            <a:r>
              <a:rPr lang="en-US" sz="1750" dirty="0">
                <a:solidFill>
                  <a:srgbClr val="00002E"/>
                </a:solidFill>
                <a:latin typeface="Nunito Semi Bold" pitchFamily="34" charset="0"/>
                <a:ea typeface="Nunito Semi Bold" pitchFamily="34" charset="-122"/>
                <a:cs typeface="Nunito Semi Bold" pitchFamily="34" charset="-120"/>
              </a:rPr>
              <a:t>Mantén conciencia situacional</a:t>
            </a:r>
            <a:endParaRPr lang="en-US" sz="1750" dirty="0"/>
          </a:p>
        </p:txBody>
      </p:sp>
      <p:sp>
        <p:nvSpPr>
          <p:cNvPr id="15" name="Text 8"/>
          <p:cNvSpPr/>
          <p:nvPr/>
        </p:nvSpPr>
        <p:spPr>
          <a:xfrm>
            <a:off x="1906072" y="5702379"/>
            <a:ext cx="6570821" cy="609838"/>
          </a:xfrm>
          <a:prstGeom prst="rect">
            <a:avLst/>
          </a:prstGeom>
          <a:noFill/>
          <a:ln/>
        </p:spPr>
        <p:txBody>
          <a:bodyPr wrap="square" lIns="0" tIns="0" rIns="0" bIns="0" rtlCol="0" anchor="t"/>
          <a:lstStyle/>
          <a:p>
            <a:pPr marL="0" indent="0" algn="l">
              <a:lnSpc>
                <a:spcPts val="2400"/>
              </a:lnSpc>
              <a:buNone/>
            </a:pPr>
            <a:r>
              <a:rPr lang="en-US" sz="1500" dirty="0">
                <a:solidFill>
                  <a:srgbClr val="00002E"/>
                </a:solidFill>
                <a:latin typeface="PT Sans" pitchFamily="34" charset="0"/>
                <a:ea typeface="PT Sans" pitchFamily="34" charset="-122"/>
                <a:cs typeface="PT Sans" pitchFamily="34" charset="-120"/>
              </a:rPr>
              <a:t>Sé consciente de lo que ocurre a tu alrededor y toma la iniciativa cuando sea necesario.</a:t>
            </a:r>
            <a:endParaRPr lang="en-US" sz="1500" dirty="0"/>
          </a:p>
        </p:txBody>
      </p:sp>
      <p:sp>
        <p:nvSpPr>
          <p:cNvPr id="16" name="Text 9"/>
          <p:cNvSpPr/>
          <p:nvPr/>
        </p:nvSpPr>
        <p:spPr>
          <a:xfrm>
            <a:off x="667107" y="6717268"/>
            <a:ext cx="7809786" cy="914757"/>
          </a:xfrm>
          <a:prstGeom prst="rect">
            <a:avLst/>
          </a:prstGeom>
          <a:noFill/>
          <a:ln/>
        </p:spPr>
        <p:txBody>
          <a:bodyPr wrap="square" lIns="0" tIns="0" rIns="0" bIns="0" rtlCol="0" anchor="t"/>
          <a:lstStyle/>
          <a:p>
            <a:pPr marL="0" indent="0" algn="l">
              <a:lnSpc>
                <a:spcPts val="2400"/>
              </a:lnSpc>
              <a:buNone/>
            </a:pPr>
            <a:r>
              <a:rPr lang="en-US" sz="1500" dirty="0">
                <a:solidFill>
                  <a:srgbClr val="00002E"/>
                </a:solidFill>
                <a:latin typeface="PT Sans" pitchFamily="34" charset="0"/>
                <a:ea typeface="PT Sans" pitchFamily="34" charset="-122"/>
                <a:cs typeface="PT Sans" pitchFamily="34" charset="-120"/>
              </a:rPr>
              <a:t>Para ser un buen miembro de equipo, es fundamental desarrollar estas capacidades que facilitan la colaboración efectiva. No basta con tener habilidades técnicas; las competencias sociales son igualmente importantes para contribuir al éxito colectivo.</a:t>
            </a:r>
            <a:endParaRPr lang="en-US"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31481" y="646033"/>
            <a:ext cx="6105882" cy="541972"/>
          </a:xfrm>
          <a:prstGeom prst="rect">
            <a:avLst/>
          </a:prstGeom>
          <a:noFill/>
          <a:ln/>
        </p:spPr>
        <p:txBody>
          <a:bodyPr wrap="none" lIns="0" tIns="0" rIns="0" bIns="0" rtlCol="0" anchor="t"/>
          <a:lstStyle/>
          <a:p>
            <a:pPr marL="0" indent="0" algn="l">
              <a:lnSpc>
                <a:spcPts val="4250"/>
              </a:lnSpc>
              <a:buNone/>
            </a:pPr>
            <a:r>
              <a:rPr lang="en-US" sz="3400" dirty="0">
                <a:solidFill>
                  <a:srgbClr val="00002E"/>
                </a:solidFill>
                <a:latin typeface="Nunito Semi Bold" pitchFamily="34" charset="0"/>
                <a:ea typeface="Nunito Semi Bold" pitchFamily="34" charset="-122"/>
                <a:cs typeface="Nunito Semi Bold" pitchFamily="34" charset="-120"/>
              </a:rPr>
              <a:t>Inspirar Confianza en el Equipo</a:t>
            </a:r>
            <a:endParaRPr lang="en-US" sz="3400" dirty="0"/>
          </a:p>
        </p:txBody>
      </p:sp>
      <p:sp>
        <p:nvSpPr>
          <p:cNvPr id="4" name="Shape 1"/>
          <p:cNvSpPr/>
          <p:nvPr/>
        </p:nvSpPr>
        <p:spPr>
          <a:xfrm>
            <a:off x="6338768" y="1464469"/>
            <a:ext cx="22860" cy="4732496"/>
          </a:xfrm>
          <a:prstGeom prst="roundRect">
            <a:avLst>
              <a:gd name="adj" fmla="val 1209412"/>
            </a:avLst>
          </a:prstGeom>
          <a:solidFill>
            <a:srgbClr val="000000">
              <a:alpha val="8000"/>
            </a:srgbClr>
          </a:solidFill>
          <a:ln/>
        </p:spPr>
      </p:sp>
      <p:sp>
        <p:nvSpPr>
          <p:cNvPr id="5" name="Shape 2"/>
          <p:cNvSpPr/>
          <p:nvPr/>
        </p:nvSpPr>
        <p:spPr>
          <a:xfrm>
            <a:off x="6523256" y="1867614"/>
            <a:ext cx="552926" cy="22860"/>
          </a:xfrm>
          <a:prstGeom prst="roundRect">
            <a:avLst>
              <a:gd name="adj" fmla="val 1209412"/>
            </a:avLst>
          </a:prstGeom>
          <a:solidFill>
            <a:srgbClr val="2D4DF2"/>
          </a:solidFill>
          <a:ln/>
        </p:spPr>
      </p:sp>
      <p:sp>
        <p:nvSpPr>
          <p:cNvPr id="6" name="Shape 3"/>
          <p:cNvSpPr/>
          <p:nvPr/>
        </p:nvSpPr>
        <p:spPr>
          <a:xfrm>
            <a:off x="6131421" y="1671757"/>
            <a:ext cx="414695" cy="414695"/>
          </a:xfrm>
          <a:prstGeom prst="roundRect">
            <a:avLst>
              <a:gd name="adj" fmla="val 66669"/>
            </a:avLst>
          </a:prstGeom>
          <a:solidFill>
            <a:srgbClr val="F3F3FF"/>
          </a:solidFill>
          <a:ln w="22860">
            <a:solidFill>
              <a:srgbClr val="2D4DF2"/>
            </a:solidFill>
            <a:prstDash val="solid"/>
          </a:ln>
        </p:spPr>
      </p:sp>
      <p:sp>
        <p:nvSpPr>
          <p:cNvPr id="7" name="Text 4"/>
          <p:cNvSpPr/>
          <p:nvPr/>
        </p:nvSpPr>
        <p:spPr>
          <a:xfrm>
            <a:off x="6208633" y="1716465"/>
            <a:ext cx="260152" cy="325160"/>
          </a:xfrm>
          <a:prstGeom prst="rect">
            <a:avLst/>
          </a:prstGeom>
          <a:noFill/>
          <a:ln/>
        </p:spPr>
        <p:txBody>
          <a:bodyPr wrap="none" lIns="0" tIns="0" rIns="0" bIns="0" rtlCol="0" anchor="t"/>
          <a:lstStyle/>
          <a:p>
            <a:pPr marL="0" indent="0" algn="ctr">
              <a:lnSpc>
                <a:spcPts val="2000"/>
              </a:lnSpc>
              <a:buNone/>
            </a:pPr>
            <a:r>
              <a:rPr lang="en-US" sz="2000" dirty="0">
                <a:solidFill>
                  <a:srgbClr val="00002E"/>
                </a:solidFill>
                <a:latin typeface="Nunito Semi Bold" pitchFamily="34" charset="0"/>
                <a:ea typeface="Nunito Semi Bold" pitchFamily="34" charset="-122"/>
                <a:cs typeface="Nunito Semi Bold" pitchFamily="34" charset="-120"/>
              </a:rPr>
              <a:t>1</a:t>
            </a:r>
            <a:endParaRPr lang="en-US" sz="2000" dirty="0"/>
          </a:p>
        </p:txBody>
      </p:sp>
      <p:sp>
        <p:nvSpPr>
          <p:cNvPr id="8" name="Text 5"/>
          <p:cNvSpPr/>
          <p:nvPr/>
        </p:nvSpPr>
        <p:spPr>
          <a:xfrm>
            <a:off x="7260312" y="1648777"/>
            <a:ext cx="2168366" cy="270986"/>
          </a:xfrm>
          <a:prstGeom prst="rect">
            <a:avLst/>
          </a:prstGeom>
          <a:noFill/>
          <a:ln/>
        </p:spPr>
        <p:txBody>
          <a:bodyPr wrap="none" lIns="0" tIns="0" rIns="0" bIns="0" rtlCol="0" anchor="t"/>
          <a:lstStyle/>
          <a:p>
            <a:pPr marL="0" indent="0" algn="l">
              <a:lnSpc>
                <a:spcPts val="2100"/>
              </a:lnSpc>
              <a:buNone/>
            </a:pPr>
            <a:r>
              <a:rPr lang="en-US" sz="1700" dirty="0">
                <a:solidFill>
                  <a:srgbClr val="00002E"/>
                </a:solidFill>
                <a:latin typeface="Nunito Semi Bold" pitchFamily="34" charset="0"/>
                <a:ea typeface="Nunito Semi Bold" pitchFamily="34" charset="-122"/>
                <a:cs typeface="Nunito Semi Bold" pitchFamily="34" charset="-120"/>
              </a:rPr>
              <a:t>Cumplir compromisos</a:t>
            </a:r>
            <a:endParaRPr lang="en-US" sz="1700" dirty="0"/>
          </a:p>
        </p:txBody>
      </p:sp>
      <p:sp>
        <p:nvSpPr>
          <p:cNvPr id="9" name="Text 6"/>
          <p:cNvSpPr/>
          <p:nvPr/>
        </p:nvSpPr>
        <p:spPr>
          <a:xfrm>
            <a:off x="7260312" y="2030254"/>
            <a:ext cx="6725007" cy="294799"/>
          </a:xfrm>
          <a:prstGeom prst="rect">
            <a:avLst/>
          </a:prstGeom>
          <a:noFill/>
          <a:ln/>
        </p:spPr>
        <p:txBody>
          <a:bodyPr wrap="none" lIns="0" tIns="0" rIns="0" bIns="0" rtlCol="0" anchor="t"/>
          <a:lstStyle/>
          <a:p>
            <a:pPr marL="0" indent="0" algn="l">
              <a:lnSpc>
                <a:spcPts val="2300"/>
              </a:lnSpc>
              <a:buNone/>
            </a:pPr>
            <a:r>
              <a:rPr lang="en-US" sz="1450" dirty="0">
                <a:solidFill>
                  <a:srgbClr val="00002E"/>
                </a:solidFill>
                <a:latin typeface="PT Sans" pitchFamily="34" charset="0"/>
                <a:ea typeface="PT Sans" pitchFamily="34" charset="-122"/>
                <a:cs typeface="PT Sans" pitchFamily="34" charset="-120"/>
              </a:rPr>
              <a:t>Realizar las tareas asignadas con eficiencia y puntualidad.</a:t>
            </a:r>
            <a:endParaRPr lang="en-US" sz="1450" dirty="0"/>
          </a:p>
        </p:txBody>
      </p:sp>
      <p:sp>
        <p:nvSpPr>
          <p:cNvPr id="10" name="Shape 7"/>
          <p:cNvSpPr/>
          <p:nvPr/>
        </p:nvSpPr>
        <p:spPr>
          <a:xfrm>
            <a:off x="6523256" y="3096816"/>
            <a:ext cx="552926" cy="22860"/>
          </a:xfrm>
          <a:prstGeom prst="roundRect">
            <a:avLst>
              <a:gd name="adj" fmla="val 1209412"/>
            </a:avLst>
          </a:prstGeom>
          <a:solidFill>
            <a:srgbClr val="018CE1"/>
          </a:solidFill>
          <a:ln/>
        </p:spPr>
      </p:sp>
      <p:sp>
        <p:nvSpPr>
          <p:cNvPr id="11" name="Shape 8"/>
          <p:cNvSpPr/>
          <p:nvPr/>
        </p:nvSpPr>
        <p:spPr>
          <a:xfrm>
            <a:off x="6131421" y="2900958"/>
            <a:ext cx="414695" cy="414695"/>
          </a:xfrm>
          <a:prstGeom prst="roundRect">
            <a:avLst>
              <a:gd name="adj" fmla="val 66669"/>
            </a:avLst>
          </a:prstGeom>
          <a:solidFill>
            <a:srgbClr val="F3F3FF"/>
          </a:solidFill>
          <a:ln w="22860">
            <a:solidFill>
              <a:srgbClr val="018CE1"/>
            </a:solidFill>
            <a:prstDash val="solid"/>
          </a:ln>
        </p:spPr>
      </p:sp>
      <p:sp>
        <p:nvSpPr>
          <p:cNvPr id="12" name="Text 9"/>
          <p:cNvSpPr/>
          <p:nvPr/>
        </p:nvSpPr>
        <p:spPr>
          <a:xfrm>
            <a:off x="6208633" y="2945666"/>
            <a:ext cx="260152" cy="325160"/>
          </a:xfrm>
          <a:prstGeom prst="rect">
            <a:avLst/>
          </a:prstGeom>
          <a:noFill/>
          <a:ln/>
        </p:spPr>
        <p:txBody>
          <a:bodyPr wrap="none" lIns="0" tIns="0" rIns="0" bIns="0" rtlCol="0" anchor="t"/>
          <a:lstStyle/>
          <a:p>
            <a:pPr marL="0" indent="0" algn="ctr">
              <a:lnSpc>
                <a:spcPts val="2000"/>
              </a:lnSpc>
              <a:buNone/>
            </a:pPr>
            <a:r>
              <a:rPr lang="en-US" sz="2000" dirty="0">
                <a:solidFill>
                  <a:srgbClr val="00002E"/>
                </a:solidFill>
                <a:latin typeface="Nunito Semi Bold" pitchFamily="34" charset="0"/>
                <a:ea typeface="Nunito Semi Bold" pitchFamily="34" charset="-122"/>
                <a:cs typeface="Nunito Semi Bold" pitchFamily="34" charset="-120"/>
              </a:rPr>
              <a:t>2</a:t>
            </a:r>
            <a:endParaRPr lang="en-US" sz="2000" dirty="0"/>
          </a:p>
        </p:txBody>
      </p:sp>
      <p:sp>
        <p:nvSpPr>
          <p:cNvPr id="13" name="Text 10"/>
          <p:cNvSpPr/>
          <p:nvPr/>
        </p:nvSpPr>
        <p:spPr>
          <a:xfrm>
            <a:off x="7260312" y="2877979"/>
            <a:ext cx="2333863" cy="270986"/>
          </a:xfrm>
          <a:prstGeom prst="rect">
            <a:avLst/>
          </a:prstGeom>
          <a:noFill/>
          <a:ln/>
        </p:spPr>
        <p:txBody>
          <a:bodyPr wrap="none" lIns="0" tIns="0" rIns="0" bIns="0" rtlCol="0" anchor="t"/>
          <a:lstStyle/>
          <a:p>
            <a:pPr marL="0" indent="0" algn="l">
              <a:lnSpc>
                <a:spcPts val="2100"/>
              </a:lnSpc>
              <a:buNone/>
            </a:pPr>
            <a:r>
              <a:rPr lang="en-US" sz="1700" dirty="0">
                <a:solidFill>
                  <a:srgbClr val="00002E"/>
                </a:solidFill>
                <a:latin typeface="Nunito Semi Bold" pitchFamily="34" charset="0"/>
                <a:ea typeface="Nunito Semi Bold" pitchFamily="34" charset="-122"/>
                <a:cs typeface="Nunito Semi Bold" pitchFamily="34" charset="-120"/>
              </a:rPr>
              <a:t>Asumir responsabilidad</a:t>
            </a:r>
            <a:endParaRPr lang="en-US" sz="1700" dirty="0"/>
          </a:p>
        </p:txBody>
      </p:sp>
      <p:sp>
        <p:nvSpPr>
          <p:cNvPr id="14" name="Text 11"/>
          <p:cNvSpPr/>
          <p:nvPr/>
        </p:nvSpPr>
        <p:spPr>
          <a:xfrm>
            <a:off x="7260312" y="3259455"/>
            <a:ext cx="6725007" cy="294799"/>
          </a:xfrm>
          <a:prstGeom prst="rect">
            <a:avLst/>
          </a:prstGeom>
          <a:noFill/>
          <a:ln/>
        </p:spPr>
        <p:txBody>
          <a:bodyPr wrap="none" lIns="0" tIns="0" rIns="0" bIns="0" rtlCol="0" anchor="t"/>
          <a:lstStyle/>
          <a:p>
            <a:pPr marL="0" indent="0" algn="l">
              <a:lnSpc>
                <a:spcPts val="2300"/>
              </a:lnSpc>
              <a:buNone/>
            </a:pPr>
            <a:r>
              <a:rPr lang="en-US" sz="1450" dirty="0">
                <a:solidFill>
                  <a:srgbClr val="00002E"/>
                </a:solidFill>
                <a:latin typeface="PT Sans" pitchFamily="34" charset="0"/>
                <a:ea typeface="PT Sans" pitchFamily="34" charset="-122"/>
                <a:cs typeface="PT Sans" pitchFamily="34" charset="-120"/>
              </a:rPr>
              <a:t>Reconocer los errores sin buscar excusas cuando algo sale mal.</a:t>
            </a:r>
            <a:endParaRPr lang="en-US" sz="1450" dirty="0"/>
          </a:p>
        </p:txBody>
      </p:sp>
      <p:sp>
        <p:nvSpPr>
          <p:cNvPr id="15" name="Shape 12"/>
          <p:cNvSpPr/>
          <p:nvPr/>
        </p:nvSpPr>
        <p:spPr>
          <a:xfrm>
            <a:off x="6523256" y="4326017"/>
            <a:ext cx="552926" cy="22860"/>
          </a:xfrm>
          <a:prstGeom prst="roundRect">
            <a:avLst>
              <a:gd name="adj" fmla="val 1209412"/>
            </a:avLst>
          </a:prstGeom>
          <a:solidFill>
            <a:srgbClr val="DA33BF"/>
          </a:solidFill>
          <a:ln/>
        </p:spPr>
      </p:sp>
      <p:sp>
        <p:nvSpPr>
          <p:cNvPr id="16" name="Shape 13"/>
          <p:cNvSpPr/>
          <p:nvPr/>
        </p:nvSpPr>
        <p:spPr>
          <a:xfrm>
            <a:off x="6131421" y="4130159"/>
            <a:ext cx="414695" cy="414695"/>
          </a:xfrm>
          <a:prstGeom prst="roundRect">
            <a:avLst>
              <a:gd name="adj" fmla="val 66669"/>
            </a:avLst>
          </a:prstGeom>
          <a:solidFill>
            <a:srgbClr val="F3F3FF"/>
          </a:solidFill>
          <a:ln w="22860">
            <a:solidFill>
              <a:srgbClr val="DA33BF"/>
            </a:solidFill>
            <a:prstDash val="solid"/>
          </a:ln>
        </p:spPr>
      </p:sp>
      <p:sp>
        <p:nvSpPr>
          <p:cNvPr id="17" name="Text 14"/>
          <p:cNvSpPr/>
          <p:nvPr/>
        </p:nvSpPr>
        <p:spPr>
          <a:xfrm>
            <a:off x="6208633" y="4174867"/>
            <a:ext cx="260152" cy="325160"/>
          </a:xfrm>
          <a:prstGeom prst="rect">
            <a:avLst/>
          </a:prstGeom>
          <a:noFill/>
          <a:ln/>
        </p:spPr>
        <p:txBody>
          <a:bodyPr wrap="none" lIns="0" tIns="0" rIns="0" bIns="0" rtlCol="0" anchor="t"/>
          <a:lstStyle/>
          <a:p>
            <a:pPr marL="0" indent="0" algn="ctr">
              <a:lnSpc>
                <a:spcPts val="2000"/>
              </a:lnSpc>
              <a:buNone/>
            </a:pPr>
            <a:r>
              <a:rPr lang="en-US" sz="2000" dirty="0">
                <a:solidFill>
                  <a:srgbClr val="00002E"/>
                </a:solidFill>
                <a:latin typeface="Nunito Semi Bold" pitchFamily="34" charset="0"/>
                <a:ea typeface="Nunito Semi Bold" pitchFamily="34" charset="-122"/>
                <a:cs typeface="Nunito Semi Bold" pitchFamily="34" charset="-120"/>
              </a:rPr>
              <a:t>3</a:t>
            </a:r>
            <a:endParaRPr lang="en-US" sz="2000" dirty="0"/>
          </a:p>
        </p:txBody>
      </p:sp>
      <p:sp>
        <p:nvSpPr>
          <p:cNvPr id="18" name="Text 15"/>
          <p:cNvSpPr/>
          <p:nvPr/>
        </p:nvSpPr>
        <p:spPr>
          <a:xfrm>
            <a:off x="7260312" y="4107180"/>
            <a:ext cx="2168366" cy="270986"/>
          </a:xfrm>
          <a:prstGeom prst="rect">
            <a:avLst/>
          </a:prstGeom>
          <a:noFill/>
          <a:ln/>
        </p:spPr>
        <p:txBody>
          <a:bodyPr wrap="none" lIns="0" tIns="0" rIns="0" bIns="0" rtlCol="0" anchor="t"/>
          <a:lstStyle/>
          <a:p>
            <a:pPr marL="0" indent="0" algn="l">
              <a:lnSpc>
                <a:spcPts val="2100"/>
              </a:lnSpc>
              <a:buNone/>
            </a:pPr>
            <a:r>
              <a:rPr lang="en-US" sz="1700" dirty="0">
                <a:solidFill>
                  <a:srgbClr val="00002E"/>
                </a:solidFill>
                <a:latin typeface="Nunito Semi Bold" pitchFamily="34" charset="0"/>
                <a:ea typeface="Nunito Semi Bold" pitchFamily="34" charset="-122"/>
                <a:cs typeface="Nunito Semi Bold" pitchFamily="34" charset="-120"/>
              </a:rPr>
              <a:t>Mostrar transparencia</a:t>
            </a:r>
            <a:endParaRPr lang="en-US" sz="1700" dirty="0"/>
          </a:p>
        </p:txBody>
      </p:sp>
      <p:sp>
        <p:nvSpPr>
          <p:cNvPr id="19" name="Text 16"/>
          <p:cNvSpPr/>
          <p:nvPr/>
        </p:nvSpPr>
        <p:spPr>
          <a:xfrm>
            <a:off x="7260312" y="4488656"/>
            <a:ext cx="6725007" cy="294799"/>
          </a:xfrm>
          <a:prstGeom prst="rect">
            <a:avLst/>
          </a:prstGeom>
          <a:noFill/>
          <a:ln/>
        </p:spPr>
        <p:txBody>
          <a:bodyPr wrap="none" lIns="0" tIns="0" rIns="0" bIns="0" rtlCol="0" anchor="t"/>
          <a:lstStyle/>
          <a:p>
            <a:pPr marL="0" indent="0" algn="l">
              <a:lnSpc>
                <a:spcPts val="2300"/>
              </a:lnSpc>
              <a:buNone/>
            </a:pPr>
            <a:r>
              <a:rPr lang="en-US" sz="1450" dirty="0">
                <a:solidFill>
                  <a:srgbClr val="00002E"/>
                </a:solidFill>
                <a:latin typeface="PT Sans" pitchFamily="34" charset="0"/>
                <a:ea typeface="PT Sans" pitchFamily="34" charset="-122"/>
                <a:cs typeface="PT Sans" pitchFamily="34" charset="-120"/>
              </a:rPr>
              <a:t>Comunicar abiertamente tanto los éxitos como los desafíos.</a:t>
            </a:r>
            <a:endParaRPr lang="en-US" sz="1450" dirty="0"/>
          </a:p>
        </p:txBody>
      </p:sp>
      <p:sp>
        <p:nvSpPr>
          <p:cNvPr id="20" name="Shape 17"/>
          <p:cNvSpPr/>
          <p:nvPr/>
        </p:nvSpPr>
        <p:spPr>
          <a:xfrm>
            <a:off x="6523256" y="5555218"/>
            <a:ext cx="552926" cy="22860"/>
          </a:xfrm>
          <a:prstGeom prst="roundRect">
            <a:avLst>
              <a:gd name="adj" fmla="val 1209412"/>
            </a:avLst>
          </a:prstGeom>
          <a:solidFill>
            <a:srgbClr val="2D4DF2"/>
          </a:solidFill>
          <a:ln/>
        </p:spPr>
      </p:sp>
      <p:sp>
        <p:nvSpPr>
          <p:cNvPr id="21" name="Shape 18"/>
          <p:cNvSpPr/>
          <p:nvPr/>
        </p:nvSpPr>
        <p:spPr>
          <a:xfrm>
            <a:off x="6131421" y="5359360"/>
            <a:ext cx="414695" cy="414695"/>
          </a:xfrm>
          <a:prstGeom prst="roundRect">
            <a:avLst>
              <a:gd name="adj" fmla="val 66669"/>
            </a:avLst>
          </a:prstGeom>
          <a:solidFill>
            <a:srgbClr val="F3F3FF"/>
          </a:solidFill>
          <a:ln w="22860">
            <a:solidFill>
              <a:srgbClr val="2D4DF2"/>
            </a:solidFill>
            <a:prstDash val="solid"/>
          </a:ln>
        </p:spPr>
      </p:sp>
      <p:sp>
        <p:nvSpPr>
          <p:cNvPr id="22" name="Text 19"/>
          <p:cNvSpPr/>
          <p:nvPr/>
        </p:nvSpPr>
        <p:spPr>
          <a:xfrm>
            <a:off x="6208633" y="5404068"/>
            <a:ext cx="260152" cy="325160"/>
          </a:xfrm>
          <a:prstGeom prst="rect">
            <a:avLst/>
          </a:prstGeom>
          <a:noFill/>
          <a:ln/>
        </p:spPr>
        <p:txBody>
          <a:bodyPr wrap="none" lIns="0" tIns="0" rIns="0" bIns="0" rtlCol="0" anchor="t"/>
          <a:lstStyle/>
          <a:p>
            <a:pPr marL="0" indent="0" algn="ctr">
              <a:lnSpc>
                <a:spcPts val="2000"/>
              </a:lnSpc>
              <a:buNone/>
            </a:pPr>
            <a:r>
              <a:rPr lang="en-US" sz="2000" dirty="0">
                <a:solidFill>
                  <a:srgbClr val="00002E"/>
                </a:solidFill>
                <a:latin typeface="Nunito Semi Bold" pitchFamily="34" charset="0"/>
                <a:ea typeface="Nunito Semi Bold" pitchFamily="34" charset="-122"/>
                <a:cs typeface="Nunito Semi Bold" pitchFamily="34" charset="-120"/>
              </a:rPr>
              <a:t>4</a:t>
            </a:r>
            <a:endParaRPr lang="en-US" sz="2000" dirty="0"/>
          </a:p>
        </p:txBody>
      </p:sp>
      <p:sp>
        <p:nvSpPr>
          <p:cNvPr id="23" name="Text 20"/>
          <p:cNvSpPr/>
          <p:nvPr/>
        </p:nvSpPr>
        <p:spPr>
          <a:xfrm>
            <a:off x="7260312" y="5336381"/>
            <a:ext cx="2565559" cy="270986"/>
          </a:xfrm>
          <a:prstGeom prst="rect">
            <a:avLst/>
          </a:prstGeom>
          <a:noFill/>
          <a:ln/>
        </p:spPr>
        <p:txBody>
          <a:bodyPr wrap="none" lIns="0" tIns="0" rIns="0" bIns="0" rtlCol="0" anchor="t"/>
          <a:lstStyle/>
          <a:p>
            <a:pPr marL="0" indent="0" algn="l">
              <a:lnSpc>
                <a:spcPts val="2100"/>
              </a:lnSpc>
              <a:buNone/>
            </a:pPr>
            <a:r>
              <a:rPr lang="en-US" sz="1700" dirty="0">
                <a:solidFill>
                  <a:srgbClr val="00002E"/>
                </a:solidFill>
                <a:latin typeface="Nunito Semi Bold" pitchFamily="34" charset="0"/>
                <a:ea typeface="Nunito Semi Bold" pitchFamily="34" charset="-122"/>
                <a:cs typeface="Nunito Semi Bold" pitchFamily="34" charset="-120"/>
              </a:rPr>
              <a:t>Comprometerse a mejorar</a:t>
            </a:r>
            <a:endParaRPr lang="en-US" sz="1700" dirty="0"/>
          </a:p>
        </p:txBody>
      </p:sp>
      <p:sp>
        <p:nvSpPr>
          <p:cNvPr id="24" name="Text 21"/>
          <p:cNvSpPr/>
          <p:nvPr/>
        </p:nvSpPr>
        <p:spPr>
          <a:xfrm>
            <a:off x="7260312" y="5717858"/>
            <a:ext cx="6725007" cy="294799"/>
          </a:xfrm>
          <a:prstGeom prst="rect">
            <a:avLst/>
          </a:prstGeom>
          <a:noFill/>
          <a:ln/>
        </p:spPr>
        <p:txBody>
          <a:bodyPr wrap="none" lIns="0" tIns="0" rIns="0" bIns="0" rtlCol="0" anchor="t"/>
          <a:lstStyle/>
          <a:p>
            <a:pPr marL="0" indent="0" algn="l">
              <a:lnSpc>
                <a:spcPts val="2300"/>
              </a:lnSpc>
              <a:buNone/>
            </a:pPr>
            <a:r>
              <a:rPr lang="en-US" sz="1450" dirty="0">
                <a:solidFill>
                  <a:srgbClr val="00002E"/>
                </a:solidFill>
                <a:latin typeface="PT Sans" pitchFamily="34" charset="0"/>
                <a:ea typeface="PT Sans" pitchFamily="34" charset="-122"/>
                <a:cs typeface="PT Sans" pitchFamily="34" charset="-120"/>
              </a:rPr>
              <a:t>Demostrar voluntad de aprendizaje y superación constante.</a:t>
            </a:r>
            <a:endParaRPr lang="en-US" sz="1450" dirty="0"/>
          </a:p>
        </p:txBody>
      </p:sp>
      <p:sp>
        <p:nvSpPr>
          <p:cNvPr id="25" name="Text 22"/>
          <p:cNvSpPr/>
          <p:nvPr/>
        </p:nvSpPr>
        <p:spPr>
          <a:xfrm>
            <a:off x="6131481" y="6404253"/>
            <a:ext cx="7853839" cy="1179195"/>
          </a:xfrm>
          <a:prstGeom prst="rect">
            <a:avLst/>
          </a:prstGeom>
          <a:noFill/>
          <a:ln/>
        </p:spPr>
        <p:txBody>
          <a:bodyPr wrap="square" lIns="0" tIns="0" rIns="0" bIns="0" rtlCol="0" anchor="t"/>
          <a:lstStyle/>
          <a:p>
            <a:pPr marL="0" indent="0" algn="l">
              <a:lnSpc>
                <a:spcPts val="2300"/>
              </a:lnSpc>
              <a:buNone/>
            </a:pPr>
            <a:r>
              <a:rPr lang="en-US" sz="1450" dirty="0">
                <a:solidFill>
                  <a:srgbClr val="00002E"/>
                </a:solidFill>
                <a:latin typeface="PT Sans" pitchFamily="34" charset="0"/>
                <a:ea typeface="PT Sans" pitchFamily="34" charset="-122"/>
                <a:cs typeface="PT Sans" pitchFamily="34" charset="-120"/>
              </a:rPr>
              <a:t>La confianza es un pilar fundamental en cualquier equipo exitoso. Se construye día a día a través de acciones concretas que demuestran fiabilidad y compromiso. Cuando los miembros del equipo confían unos en otros, la colaboración fluye naturalmente y se pueden superar obstáculos con mayor facilidad.</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776651"/>
            <a:ext cx="9195435" cy="704017"/>
          </a:xfrm>
          <a:prstGeom prst="rect">
            <a:avLst/>
          </a:prstGeom>
          <a:noFill/>
          <a:ln/>
        </p:spPr>
        <p:txBody>
          <a:bodyPr wrap="none" lIns="0" tIns="0" rIns="0" bIns="0" rtlCol="0" anchor="t"/>
          <a:lstStyle/>
          <a:p>
            <a:pPr marL="0" indent="0" algn="l">
              <a:lnSpc>
                <a:spcPts val="5500"/>
              </a:lnSpc>
              <a:buNone/>
            </a:pPr>
            <a:r>
              <a:rPr lang="en-US" sz="4400" dirty="0"/>
              <a:t>El </a:t>
            </a:r>
            <a:r>
              <a:rPr lang="en-US" sz="4400" dirty="0" err="1"/>
              <a:t>holgazán</a:t>
            </a:r>
            <a:r>
              <a:rPr lang="en-US" sz="4400" dirty="0"/>
              <a:t> social</a:t>
            </a:r>
          </a:p>
        </p:txBody>
      </p:sp>
      <p:sp>
        <p:nvSpPr>
          <p:cNvPr id="3" name="Text 1"/>
          <p:cNvSpPr/>
          <p:nvPr/>
        </p:nvSpPr>
        <p:spPr>
          <a:xfrm>
            <a:off x="837724" y="307895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hlinkClick r:id="rId3"/>
              </a:rPr>
              <a:t>https://www.youtube.com/watch?v=zNjbfz0kxEI</a:t>
            </a:r>
            <a:r>
              <a:rPr lang="en-US" sz="2200" dirty="0">
                <a:solidFill>
                  <a:srgbClr val="00002E"/>
                </a:solidFill>
                <a:latin typeface="Nunito Semi Bold" pitchFamily="34" charset="0"/>
                <a:ea typeface="Nunito Semi Bold" pitchFamily="34" charset="-122"/>
                <a:cs typeface="Nunito Semi Bold" pitchFamily="34" charset="-120"/>
              </a:rPr>
              <a:t> </a:t>
            </a:r>
            <a:endParaRPr lang="en-US" sz="2200" dirty="0"/>
          </a:p>
        </p:txBody>
      </p:sp>
      <p:sp>
        <p:nvSpPr>
          <p:cNvPr id="9" name="Text 7"/>
          <p:cNvSpPr/>
          <p:nvPr/>
        </p:nvSpPr>
        <p:spPr>
          <a:xfrm>
            <a:off x="837724" y="4577596"/>
            <a:ext cx="12954952" cy="2342674"/>
          </a:xfrm>
          <a:prstGeom prst="rect">
            <a:avLst/>
          </a:prstGeom>
          <a:noFill/>
          <a:ln/>
        </p:spPr>
        <p:txBody>
          <a:bodyPr wrap="square" lIns="0" tIns="0" rIns="0" bIns="0" rtlCol="0" anchor="t"/>
          <a:lstStyle/>
          <a:p>
            <a:pPr marL="0" indent="0" algn="l">
              <a:lnSpc>
                <a:spcPts val="3000"/>
              </a:lnSpc>
              <a:buNone/>
            </a:pPr>
            <a:r>
              <a:rPr lang="es-ES" sz="2000" b="0" i="0" dirty="0">
                <a:solidFill>
                  <a:srgbClr val="212529"/>
                </a:solidFill>
                <a:effectLst/>
                <a:latin typeface="Roboto" panose="02000000000000000000" pitchFamily="2" charset="0"/>
              </a:rPr>
              <a:t>En 1913, un ingeniero francés llamado </a:t>
            </a:r>
            <a:r>
              <a:rPr lang="es-ES" sz="2000" b="0" i="0" dirty="0" err="1">
                <a:solidFill>
                  <a:srgbClr val="212529"/>
                </a:solidFill>
                <a:effectLst/>
                <a:latin typeface="Roboto" panose="02000000000000000000" pitchFamily="2" charset="0"/>
              </a:rPr>
              <a:t>Ringelmann</a:t>
            </a:r>
            <a:r>
              <a:rPr lang="es-ES" sz="2000" b="0" i="0" dirty="0">
                <a:solidFill>
                  <a:srgbClr val="212529"/>
                </a:solidFill>
                <a:effectLst/>
                <a:latin typeface="Roboto" panose="02000000000000000000" pitchFamily="2" charset="0"/>
              </a:rPr>
              <a:t> quiso estudiar el fenómeno por el cual en los equipos aparecen personas que se esfuerzan menos escondiéndose en el trabajo de los demás. Para ello, realizó un experimento: puso a un grupo de personas a tirar de una cuerda y midió la fuerza con la que tiraban. Después, fue añadiendo más personas a la cordada. Descubrió que, cuantas más personas añadía, menos aumentaba la fuerza total. Es decir, algunas personas se estaban esforzando cada vez menos, ocultándose dentro del grupo. Este experimento se ha repetido muchas veces de diferentes maneras, siempre con el mismo resultado.</a:t>
            </a:r>
            <a:endParaRPr lang="en-US" sz="1850" dirty="0"/>
          </a:p>
        </p:txBody>
      </p:sp>
      <p:pic>
        <p:nvPicPr>
          <p:cNvPr id="1028" name="Picture 4">
            <a:extLst>
              <a:ext uri="{FF2B5EF4-FFF2-40B4-BE49-F238E27FC236}">
                <a16:creationId xmlns:a16="http://schemas.microsoft.com/office/drawing/2014/main" id="{32DC0696-4253-622F-9A6F-1A9647426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885" y="1768360"/>
            <a:ext cx="6191250" cy="275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357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0889" y="529947"/>
            <a:ext cx="5661541" cy="566738"/>
          </a:xfrm>
          <a:prstGeom prst="rect">
            <a:avLst/>
          </a:prstGeom>
          <a:noFill/>
          <a:ln/>
        </p:spPr>
        <p:txBody>
          <a:bodyPr wrap="none" lIns="0" tIns="0" rIns="0" bIns="0" rtlCol="0" anchor="t"/>
          <a:lstStyle/>
          <a:p>
            <a:pPr marL="0" indent="0" algn="l">
              <a:lnSpc>
                <a:spcPts val="4450"/>
              </a:lnSpc>
              <a:buNone/>
            </a:pPr>
            <a:r>
              <a:rPr lang="en-US" sz="3550" dirty="0">
                <a:solidFill>
                  <a:srgbClr val="00002E"/>
                </a:solidFill>
                <a:latin typeface="Nunito Semi Bold" pitchFamily="34" charset="0"/>
                <a:ea typeface="Nunito Semi Bold" pitchFamily="34" charset="-122"/>
                <a:cs typeface="Nunito Semi Bold" pitchFamily="34" charset="-120"/>
              </a:rPr>
              <a:t>El Liderazgo en los Equipos</a:t>
            </a:r>
            <a:endParaRPr lang="en-US" sz="3550" dirty="0"/>
          </a:p>
        </p:txBody>
      </p:sp>
      <p:sp>
        <p:nvSpPr>
          <p:cNvPr id="4" name="Text 1"/>
          <p:cNvSpPr/>
          <p:nvPr/>
        </p:nvSpPr>
        <p:spPr>
          <a:xfrm>
            <a:off x="6160889" y="1481971"/>
            <a:ext cx="3752969" cy="635913"/>
          </a:xfrm>
          <a:prstGeom prst="rect">
            <a:avLst/>
          </a:prstGeom>
          <a:noFill/>
          <a:ln/>
        </p:spPr>
        <p:txBody>
          <a:bodyPr wrap="none" lIns="0" tIns="0" rIns="0" bIns="0" rtlCol="0" anchor="t"/>
          <a:lstStyle/>
          <a:p>
            <a:pPr marL="0" indent="0" algn="ctr">
              <a:lnSpc>
                <a:spcPts val="5000"/>
              </a:lnSpc>
              <a:buNone/>
            </a:pPr>
            <a:r>
              <a:rPr lang="en-US" sz="5000" dirty="0">
                <a:solidFill>
                  <a:srgbClr val="2D4DF2"/>
                </a:solidFill>
                <a:latin typeface="Nunito Semi Bold" pitchFamily="34" charset="0"/>
                <a:ea typeface="Nunito Semi Bold" pitchFamily="34" charset="-122"/>
                <a:cs typeface="Nunito Semi Bold" pitchFamily="34" charset="-120"/>
              </a:rPr>
              <a:t>1</a:t>
            </a:r>
            <a:endParaRPr lang="en-US" sz="5000" dirty="0"/>
          </a:p>
        </p:txBody>
      </p:sp>
      <p:sp>
        <p:nvSpPr>
          <p:cNvPr id="5" name="Text 2"/>
          <p:cNvSpPr/>
          <p:nvPr/>
        </p:nvSpPr>
        <p:spPr>
          <a:xfrm>
            <a:off x="6903720" y="2358628"/>
            <a:ext cx="2267188" cy="283369"/>
          </a:xfrm>
          <a:prstGeom prst="rect">
            <a:avLst/>
          </a:prstGeom>
          <a:noFill/>
          <a:ln/>
        </p:spPr>
        <p:txBody>
          <a:bodyPr wrap="none" lIns="0" tIns="0" rIns="0" bIns="0" rtlCol="0" anchor="t"/>
          <a:lstStyle/>
          <a:p>
            <a:pPr marL="0" indent="0" algn="ctr">
              <a:lnSpc>
                <a:spcPts val="2200"/>
              </a:lnSpc>
              <a:buNone/>
            </a:pPr>
            <a:r>
              <a:rPr lang="en-US" sz="1750" dirty="0">
                <a:solidFill>
                  <a:srgbClr val="00002E"/>
                </a:solidFill>
                <a:latin typeface="Nunito Semi Bold" pitchFamily="34" charset="0"/>
                <a:ea typeface="Nunito Semi Bold" pitchFamily="34" charset="-122"/>
                <a:cs typeface="Nunito Semi Bold" pitchFamily="34" charset="-120"/>
              </a:rPr>
              <a:t>Definición</a:t>
            </a:r>
            <a:endParaRPr lang="en-US" sz="1750" dirty="0"/>
          </a:p>
        </p:txBody>
      </p:sp>
      <p:sp>
        <p:nvSpPr>
          <p:cNvPr id="6" name="Text 3"/>
          <p:cNvSpPr/>
          <p:nvPr/>
        </p:nvSpPr>
        <p:spPr>
          <a:xfrm>
            <a:off x="6160889" y="2757607"/>
            <a:ext cx="3752969" cy="925116"/>
          </a:xfrm>
          <a:prstGeom prst="rect">
            <a:avLst/>
          </a:prstGeom>
          <a:noFill/>
          <a:ln/>
        </p:spPr>
        <p:txBody>
          <a:bodyPr wrap="square" lIns="0" tIns="0" rIns="0" bIns="0" rtlCol="0" anchor="t"/>
          <a:lstStyle/>
          <a:p>
            <a:pPr marL="0" indent="0" algn="ctr">
              <a:lnSpc>
                <a:spcPts val="2400"/>
              </a:lnSpc>
              <a:buNone/>
            </a:pPr>
            <a:r>
              <a:rPr lang="en-US" sz="1500" dirty="0">
                <a:solidFill>
                  <a:srgbClr val="00002E"/>
                </a:solidFill>
                <a:latin typeface="PT Sans" pitchFamily="34" charset="0"/>
                <a:ea typeface="PT Sans" pitchFamily="34" charset="-122"/>
                <a:cs typeface="PT Sans" pitchFamily="34" charset="-120"/>
              </a:rPr>
              <a:t>Capacidad para coordinar y conducir a otros hacia un objetivo común, inspirando en lugar de imponiendo.</a:t>
            </a:r>
            <a:endParaRPr lang="en-US" sz="1500" dirty="0"/>
          </a:p>
        </p:txBody>
      </p:sp>
      <p:sp>
        <p:nvSpPr>
          <p:cNvPr id="7" name="Text 4"/>
          <p:cNvSpPr/>
          <p:nvPr/>
        </p:nvSpPr>
        <p:spPr>
          <a:xfrm>
            <a:off x="10202823" y="1481971"/>
            <a:ext cx="3753088" cy="635913"/>
          </a:xfrm>
          <a:prstGeom prst="rect">
            <a:avLst/>
          </a:prstGeom>
          <a:noFill/>
          <a:ln/>
        </p:spPr>
        <p:txBody>
          <a:bodyPr wrap="none" lIns="0" tIns="0" rIns="0" bIns="0" rtlCol="0" anchor="t"/>
          <a:lstStyle/>
          <a:p>
            <a:pPr marL="0" indent="0" algn="ctr">
              <a:lnSpc>
                <a:spcPts val="5000"/>
              </a:lnSpc>
              <a:buNone/>
            </a:pPr>
            <a:r>
              <a:rPr lang="en-US" sz="5000" dirty="0">
                <a:solidFill>
                  <a:srgbClr val="018CE1"/>
                </a:solidFill>
                <a:latin typeface="Nunito Semi Bold" pitchFamily="34" charset="0"/>
                <a:ea typeface="Nunito Semi Bold" pitchFamily="34" charset="-122"/>
                <a:cs typeface="Nunito Semi Bold" pitchFamily="34" charset="-120"/>
              </a:rPr>
              <a:t>2</a:t>
            </a:r>
            <a:endParaRPr lang="en-US" sz="5000" dirty="0"/>
          </a:p>
        </p:txBody>
      </p:sp>
      <p:sp>
        <p:nvSpPr>
          <p:cNvPr id="8" name="Text 5"/>
          <p:cNvSpPr/>
          <p:nvPr/>
        </p:nvSpPr>
        <p:spPr>
          <a:xfrm>
            <a:off x="10945773" y="2358628"/>
            <a:ext cx="2267188" cy="283369"/>
          </a:xfrm>
          <a:prstGeom prst="rect">
            <a:avLst/>
          </a:prstGeom>
          <a:noFill/>
          <a:ln/>
        </p:spPr>
        <p:txBody>
          <a:bodyPr wrap="none" lIns="0" tIns="0" rIns="0" bIns="0" rtlCol="0" anchor="t"/>
          <a:lstStyle/>
          <a:p>
            <a:pPr marL="0" indent="0" algn="ctr">
              <a:lnSpc>
                <a:spcPts val="2200"/>
              </a:lnSpc>
              <a:buNone/>
            </a:pPr>
            <a:r>
              <a:rPr lang="en-US" sz="1750" dirty="0">
                <a:solidFill>
                  <a:srgbClr val="00002E"/>
                </a:solidFill>
                <a:latin typeface="Nunito Semi Bold" pitchFamily="34" charset="0"/>
                <a:ea typeface="Nunito Semi Bold" pitchFamily="34" charset="-122"/>
                <a:cs typeface="Nunito Semi Bold" pitchFamily="34" charset="-120"/>
              </a:rPr>
              <a:t>Importancia</a:t>
            </a:r>
            <a:endParaRPr lang="en-US" sz="1750" dirty="0"/>
          </a:p>
        </p:txBody>
      </p:sp>
      <p:sp>
        <p:nvSpPr>
          <p:cNvPr id="9" name="Text 6"/>
          <p:cNvSpPr/>
          <p:nvPr/>
        </p:nvSpPr>
        <p:spPr>
          <a:xfrm>
            <a:off x="10202823" y="2757607"/>
            <a:ext cx="3753088" cy="925116"/>
          </a:xfrm>
          <a:prstGeom prst="rect">
            <a:avLst/>
          </a:prstGeom>
          <a:noFill/>
          <a:ln/>
        </p:spPr>
        <p:txBody>
          <a:bodyPr wrap="square" lIns="0" tIns="0" rIns="0" bIns="0" rtlCol="0" anchor="t"/>
          <a:lstStyle/>
          <a:p>
            <a:pPr marL="0" indent="0" algn="ctr">
              <a:lnSpc>
                <a:spcPts val="2400"/>
              </a:lnSpc>
              <a:buNone/>
            </a:pPr>
            <a:r>
              <a:rPr lang="en-US" sz="1500" dirty="0">
                <a:solidFill>
                  <a:srgbClr val="00002E"/>
                </a:solidFill>
                <a:latin typeface="PT Sans" pitchFamily="34" charset="0"/>
                <a:ea typeface="PT Sans" pitchFamily="34" charset="-122"/>
                <a:cs typeface="PT Sans" pitchFamily="34" charset="-120"/>
              </a:rPr>
              <a:t>Un buen liderazgo potencia las capacidades del equipo y facilita la consecución de objetivos ambiciosos.</a:t>
            </a:r>
            <a:endParaRPr lang="en-US" sz="1500" dirty="0"/>
          </a:p>
        </p:txBody>
      </p:sp>
      <p:sp>
        <p:nvSpPr>
          <p:cNvPr id="10" name="Text 7"/>
          <p:cNvSpPr/>
          <p:nvPr/>
        </p:nvSpPr>
        <p:spPr>
          <a:xfrm>
            <a:off x="8181856" y="4357092"/>
            <a:ext cx="3752969" cy="635913"/>
          </a:xfrm>
          <a:prstGeom prst="rect">
            <a:avLst/>
          </a:prstGeom>
          <a:noFill/>
          <a:ln/>
        </p:spPr>
        <p:txBody>
          <a:bodyPr wrap="none" lIns="0" tIns="0" rIns="0" bIns="0" rtlCol="0" anchor="t"/>
          <a:lstStyle/>
          <a:p>
            <a:pPr marL="0" indent="0" algn="ctr">
              <a:lnSpc>
                <a:spcPts val="5000"/>
              </a:lnSpc>
              <a:buNone/>
            </a:pPr>
            <a:r>
              <a:rPr lang="en-US" sz="5000" dirty="0">
                <a:solidFill>
                  <a:srgbClr val="DA33BF"/>
                </a:solidFill>
                <a:latin typeface="Nunito Semi Bold" pitchFamily="34" charset="0"/>
                <a:ea typeface="Nunito Semi Bold" pitchFamily="34" charset="-122"/>
                <a:cs typeface="Nunito Semi Bold" pitchFamily="34" charset="-120"/>
              </a:rPr>
              <a:t>3</a:t>
            </a:r>
            <a:endParaRPr lang="en-US" sz="5000" dirty="0"/>
          </a:p>
        </p:txBody>
      </p:sp>
      <p:sp>
        <p:nvSpPr>
          <p:cNvPr id="11" name="Text 8"/>
          <p:cNvSpPr/>
          <p:nvPr/>
        </p:nvSpPr>
        <p:spPr>
          <a:xfrm>
            <a:off x="8924687" y="5233749"/>
            <a:ext cx="2267188" cy="283369"/>
          </a:xfrm>
          <a:prstGeom prst="rect">
            <a:avLst/>
          </a:prstGeom>
          <a:noFill/>
          <a:ln/>
        </p:spPr>
        <p:txBody>
          <a:bodyPr wrap="none" lIns="0" tIns="0" rIns="0" bIns="0" rtlCol="0" anchor="t"/>
          <a:lstStyle/>
          <a:p>
            <a:pPr marL="0" indent="0" algn="ctr">
              <a:lnSpc>
                <a:spcPts val="2200"/>
              </a:lnSpc>
              <a:buNone/>
            </a:pPr>
            <a:r>
              <a:rPr lang="en-US" sz="1750" dirty="0">
                <a:solidFill>
                  <a:srgbClr val="00002E"/>
                </a:solidFill>
                <a:latin typeface="Nunito Semi Bold" pitchFamily="34" charset="0"/>
                <a:ea typeface="Nunito Semi Bold" pitchFamily="34" charset="-122"/>
                <a:cs typeface="Nunito Semi Bold" pitchFamily="34" charset="-120"/>
              </a:rPr>
              <a:t>Desarrollo</a:t>
            </a:r>
            <a:endParaRPr lang="en-US" sz="1750" dirty="0"/>
          </a:p>
        </p:txBody>
      </p:sp>
      <p:sp>
        <p:nvSpPr>
          <p:cNvPr id="12" name="Text 9"/>
          <p:cNvSpPr/>
          <p:nvPr/>
        </p:nvSpPr>
        <p:spPr>
          <a:xfrm>
            <a:off x="8181856" y="5632728"/>
            <a:ext cx="3752969" cy="925116"/>
          </a:xfrm>
          <a:prstGeom prst="rect">
            <a:avLst/>
          </a:prstGeom>
          <a:noFill/>
          <a:ln/>
        </p:spPr>
        <p:txBody>
          <a:bodyPr wrap="square" lIns="0" tIns="0" rIns="0" bIns="0" rtlCol="0" anchor="t"/>
          <a:lstStyle/>
          <a:p>
            <a:pPr marL="0" indent="0" algn="ctr">
              <a:lnSpc>
                <a:spcPts val="2400"/>
              </a:lnSpc>
              <a:buNone/>
            </a:pPr>
            <a:r>
              <a:rPr lang="en-US" sz="1500" dirty="0">
                <a:solidFill>
                  <a:srgbClr val="00002E"/>
                </a:solidFill>
                <a:latin typeface="PT Sans" pitchFamily="34" charset="0"/>
                <a:ea typeface="PT Sans" pitchFamily="34" charset="-122"/>
                <a:cs typeface="PT Sans" pitchFamily="34" charset="-120"/>
              </a:rPr>
              <a:t>El liderazgo puede cultivarse mediante la práctica constante de competencias sociales específicas.</a:t>
            </a:r>
            <a:endParaRPr lang="en-US" sz="1500" dirty="0"/>
          </a:p>
        </p:txBody>
      </p:sp>
      <p:sp>
        <p:nvSpPr>
          <p:cNvPr id="13" name="Text 10"/>
          <p:cNvSpPr/>
          <p:nvPr/>
        </p:nvSpPr>
        <p:spPr>
          <a:xfrm>
            <a:off x="6160889" y="6774537"/>
            <a:ext cx="7795022" cy="925116"/>
          </a:xfrm>
          <a:prstGeom prst="rect">
            <a:avLst/>
          </a:prstGeom>
          <a:noFill/>
          <a:ln/>
        </p:spPr>
        <p:txBody>
          <a:bodyPr wrap="square" lIns="0" tIns="0" rIns="0" bIns="0" rtlCol="0" anchor="t"/>
          <a:lstStyle/>
          <a:p>
            <a:pPr marL="0" indent="0" algn="l">
              <a:lnSpc>
                <a:spcPts val="2400"/>
              </a:lnSpc>
              <a:buNone/>
            </a:pPr>
            <a:r>
              <a:rPr lang="en-US" sz="1500" dirty="0">
                <a:solidFill>
                  <a:srgbClr val="00002E"/>
                </a:solidFill>
                <a:latin typeface="PT Sans" pitchFamily="34" charset="0"/>
                <a:ea typeface="PT Sans" pitchFamily="34" charset="-122"/>
                <a:cs typeface="PT Sans" pitchFamily="34" charset="-120"/>
              </a:rPr>
              <a:t>En todos los grupos puede emerger una persona que impulse, inspire y motive al conjunto hacia su objetivo. Esta figura, a quien llamamos líder, no impone su voluntad por la fuerza, sino que genera confianza y alineamiento natural hacia metas compartidas.</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25579" y="648653"/>
            <a:ext cx="8681085" cy="693777"/>
          </a:xfrm>
          <a:prstGeom prst="rect">
            <a:avLst/>
          </a:prstGeom>
          <a:noFill/>
          <a:ln/>
        </p:spPr>
        <p:txBody>
          <a:bodyPr wrap="none" lIns="0" tIns="0" rIns="0" bIns="0" rtlCol="0" anchor="t"/>
          <a:lstStyle/>
          <a:p>
            <a:pPr marL="0" indent="0" algn="l">
              <a:lnSpc>
                <a:spcPts val="5450"/>
              </a:lnSpc>
              <a:buNone/>
            </a:pPr>
            <a:r>
              <a:rPr lang="en-US" sz="4350" dirty="0">
                <a:solidFill>
                  <a:srgbClr val="00002E"/>
                </a:solidFill>
                <a:latin typeface="Nunito Semi Bold" pitchFamily="34" charset="0"/>
                <a:ea typeface="Nunito Semi Bold" pitchFamily="34" charset="-122"/>
                <a:cs typeface="Nunito Semi Bold" pitchFamily="34" charset="-120"/>
              </a:rPr>
              <a:t>Competencias de un Líder Efectivo</a:t>
            </a:r>
            <a:endParaRPr lang="en-US" sz="4350" dirty="0"/>
          </a:p>
        </p:txBody>
      </p:sp>
      <p:pic>
        <p:nvPicPr>
          <p:cNvPr id="3" name="Image 0" descr="preencoded.png"/>
          <p:cNvPicPr>
            <a:picLocks noChangeAspect="1"/>
          </p:cNvPicPr>
          <p:nvPr/>
        </p:nvPicPr>
        <p:blipFill>
          <a:blip r:embed="rId3"/>
          <a:stretch>
            <a:fillRect/>
          </a:stretch>
        </p:blipFill>
        <p:spPr>
          <a:xfrm>
            <a:off x="833199" y="1965603"/>
            <a:ext cx="3099554" cy="3099554"/>
          </a:xfrm>
          <a:prstGeom prst="rect">
            <a:avLst/>
          </a:prstGeom>
        </p:spPr>
      </p:pic>
      <p:pic>
        <p:nvPicPr>
          <p:cNvPr id="4" name="Image 1" descr="preencoded.png"/>
          <p:cNvPicPr>
            <a:picLocks noChangeAspect="1"/>
          </p:cNvPicPr>
          <p:nvPr/>
        </p:nvPicPr>
        <p:blipFill>
          <a:blip r:embed="rId4"/>
          <a:stretch>
            <a:fillRect/>
          </a:stretch>
        </p:blipFill>
        <p:spPr>
          <a:xfrm>
            <a:off x="4121348" y="1965603"/>
            <a:ext cx="3099554" cy="3099554"/>
          </a:xfrm>
          <a:prstGeom prst="rect">
            <a:avLst/>
          </a:prstGeom>
        </p:spPr>
      </p:pic>
      <p:pic>
        <p:nvPicPr>
          <p:cNvPr id="5" name="Image 2" descr="preencoded.png"/>
          <p:cNvPicPr>
            <a:picLocks noChangeAspect="1"/>
          </p:cNvPicPr>
          <p:nvPr/>
        </p:nvPicPr>
        <p:blipFill>
          <a:blip r:embed="rId5"/>
          <a:stretch>
            <a:fillRect/>
          </a:stretch>
        </p:blipFill>
        <p:spPr>
          <a:xfrm>
            <a:off x="7409498" y="1965603"/>
            <a:ext cx="3099554" cy="3099554"/>
          </a:xfrm>
          <a:prstGeom prst="rect">
            <a:avLst/>
          </a:prstGeom>
        </p:spPr>
      </p:pic>
      <p:pic>
        <p:nvPicPr>
          <p:cNvPr id="6" name="Image 3" descr="preencoded.png"/>
          <p:cNvPicPr>
            <a:picLocks noChangeAspect="1"/>
          </p:cNvPicPr>
          <p:nvPr/>
        </p:nvPicPr>
        <p:blipFill>
          <a:blip r:embed="rId6"/>
          <a:stretch>
            <a:fillRect/>
          </a:stretch>
        </p:blipFill>
        <p:spPr>
          <a:xfrm>
            <a:off x="10697647" y="1965603"/>
            <a:ext cx="3099554" cy="3099554"/>
          </a:xfrm>
          <a:prstGeom prst="rect">
            <a:avLst/>
          </a:prstGeom>
        </p:spPr>
      </p:pic>
      <p:sp>
        <p:nvSpPr>
          <p:cNvPr id="7" name="Text 1"/>
          <p:cNvSpPr/>
          <p:nvPr/>
        </p:nvSpPr>
        <p:spPr>
          <a:xfrm>
            <a:off x="825579" y="5481876"/>
            <a:ext cx="12979241" cy="1131927"/>
          </a:xfrm>
          <a:prstGeom prst="rect">
            <a:avLst/>
          </a:prstGeom>
          <a:noFill/>
          <a:ln/>
        </p:spPr>
        <p:txBody>
          <a:bodyPr wrap="square" lIns="0" tIns="0" rIns="0" bIns="0" rtlCol="0" anchor="t"/>
          <a:lstStyle/>
          <a:p>
            <a:pPr marL="0" indent="0" algn="l">
              <a:lnSpc>
                <a:spcPts val="2950"/>
              </a:lnSpc>
              <a:buNone/>
            </a:pPr>
            <a:r>
              <a:rPr lang="en-US" sz="1850" dirty="0">
                <a:solidFill>
                  <a:srgbClr val="00002E"/>
                </a:solidFill>
                <a:latin typeface="PT Sans" pitchFamily="34" charset="0"/>
                <a:ea typeface="PT Sans" pitchFamily="34" charset="-122"/>
                <a:cs typeface="PT Sans" pitchFamily="34" charset="-120"/>
              </a:rPr>
              <a:t>Los líderes efectivos comparten ciertas competencias sociales fundamentales: son excelentes comunicadores, proponen objetivos ambiciosos pero alcanzables, son percibidos como justos por su equipo, inspiran una visión compartida, predican con el ejemplo y transmiten honestidad y confianza en todas sus interacciones.</a:t>
            </a:r>
            <a:endParaRPr lang="en-US" sz="1850" dirty="0"/>
          </a:p>
        </p:txBody>
      </p:sp>
      <p:sp>
        <p:nvSpPr>
          <p:cNvPr id="8" name="Text 2"/>
          <p:cNvSpPr/>
          <p:nvPr/>
        </p:nvSpPr>
        <p:spPr>
          <a:xfrm>
            <a:off x="825579" y="6879074"/>
            <a:ext cx="12979241" cy="754618"/>
          </a:xfrm>
          <a:prstGeom prst="rect">
            <a:avLst/>
          </a:prstGeom>
          <a:noFill/>
          <a:ln/>
        </p:spPr>
        <p:txBody>
          <a:bodyPr wrap="square" lIns="0" tIns="0" rIns="0" bIns="0" rtlCol="0" anchor="t"/>
          <a:lstStyle/>
          <a:p>
            <a:pPr marL="0" indent="0" algn="l">
              <a:lnSpc>
                <a:spcPts val="2950"/>
              </a:lnSpc>
              <a:buNone/>
            </a:pPr>
            <a:r>
              <a:rPr lang="en-US" sz="1850" dirty="0">
                <a:solidFill>
                  <a:srgbClr val="00002E"/>
                </a:solidFill>
                <a:latin typeface="PT Sans" pitchFamily="34" charset="0"/>
                <a:ea typeface="PT Sans" pitchFamily="34" charset="-122"/>
                <a:cs typeface="PT Sans" pitchFamily="34" charset="-120"/>
              </a:rPr>
              <a:t>Estas habilidades no son innatas sino que pueden desarrollarse con práctica y dedicación, permitiendo a cualquier persona mejorar sus capacidades de liderazgo.</a:t>
            </a:r>
            <a:endParaRPr lang="en-US" sz="18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67239" y="602813"/>
            <a:ext cx="7178635" cy="644843"/>
          </a:xfrm>
          <a:prstGeom prst="rect">
            <a:avLst/>
          </a:prstGeom>
          <a:noFill/>
          <a:ln/>
        </p:spPr>
        <p:txBody>
          <a:bodyPr wrap="none" lIns="0" tIns="0" rIns="0" bIns="0" rtlCol="0" anchor="t"/>
          <a:lstStyle/>
          <a:p>
            <a:pPr marL="0" indent="0" algn="l">
              <a:lnSpc>
                <a:spcPts val="5050"/>
              </a:lnSpc>
              <a:buNone/>
            </a:pPr>
            <a:r>
              <a:rPr lang="en-US" sz="4050" dirty="0">
                <a:solidFill>
                  <a:srgbClr val="00002E"/>
                </a:solidFill>
                <a:latin typeface="Nunito Semi Bold" pitchFamily="34" charset="0"/>
                <a:ea typeface="Nunito Semi Bold" pitchFamily="34" charset="-122"/>
                <a:cs typeface="Nunito Semi Bold" pitchFamily="34" charset="-120"/>
              </a:rPr>
              <a:t>Falta de Seguridad Psicológica</a:t>
            </a:r>
            <a:endParaRPr lang="en-US" sz="4050" dirty="0"/>
          </a:p>
        </p:txBody>
      </p:sp>
      <p:pic>
        <p:nvPicPr>
          <p:cNvPr id="3" name="Image 0" descr="preencoded.png"/>
          <p:cNvPicPr>
            <a:picLocks noChangeAspect="1"/>
          </p:cNvPicPr>
          <p:nvPr/>
        </p:nvPicPr>
        <p:blipFill>
          <a:blip r:embed="rId3"/>
          <a:stretch>
            <a:fillRect/>
          </a:stretch>
        </p:blipFill>
        <p:spPr>
          <a:xfrm>
            <a:off x="767239" y="1686044"/>
            <a:ext cx="4145994" cy="2562344"/>
          </a:xfrm>
          <a:prstGeom prst="rect">
            <a:avLst/>
          </a:prstGeom>
        </p:spPr>
      </p:pic>
      <p:sp>
        <p:nvSpPr>
          <p:cNvPr id="4" name="Text 1"/>
          <p:cNvSpPr/>
          <p:nvPr/>
        </p:nvSpPr>
        <p:spPr>
          <a:xfrm>
            <a:off x="767239" y="4522351"/>
            <a:ext cx="2579251" cy="322302"/>
          </a:xfrm>
          <a:prstGeom prst="rect">
            <a:avLst/>
          </a:prstGeom>
          <a:noFill/>
          <a:ln/>
        </p:spPr>
        <p:txBody>
          <a:bodyPr wrap="none" lIns="0" tIns="0" rIns="0" bIns="0" rtlCol="0" anchor="t"/>
          <a:lstStyle/>
          <a:p>
            <a:pPr marL="0" indent="0" algn="l">
              <a:lnSpc>
                <a:spcPts val="2500"/>
              </a:lnSpc>
              <a:buNone/>
            </a:pPr>
            <a:r>
              <a:rPr lang="en-US" sz="2000" dirty="0">
                <a:solidFill>
                  <a:srgbClr val="00002E"/>
                </a:solidFill>
                <a:latin typeface="Nunito Semi Bold" pitchFamily="34" charset="0"/>
                <a:ea typeface="Nunito Semi Bold" pitchFamily="34" charset="-122"/>
                <a:cs typeface="Nunito Semi Bold" pitchFamily="34" charset="-120"/>
              </a:rPr>
              <a:t>Síntomas</a:t>
            </a:r>
            <a:endParaRPr lang="en-US" sz="2000" dirty="0"/>
          </a:p>
        </p:txBody>
      </p:sp>
      <p:sp>
        <p:nvSpPr>
          <p:cNvPr id="5" name="Text 2"/>
          <p:cNvSpPr/>
          <p:nvPr/>
        </p:nvSpPr>
        <p:spPr>
          <a:xfrm>
            <a:off x="767239" y="4976098"/>
            <a:ext cx="4145994" cy="1051917"/>
          </a:xfrm>
          <a:prstGeom prst="rect">
            <a:avLst/>
          </a:prstGeom>
          <a:noFill/>
          <a:ln/>
        </p:spPr>
        <p:txBody>
          <a:bodyPr wrap="square" lIns="0" tIns="0" rIns="0" bIns="0" rtlCol="0" anchor="t"/>
          <a:lstStyle/>
          <a:p>
            <a:pPr marL="0" indent="0" algn="l">
              <a:lnSpc>
                <a:spcPts val="2750"/>
              </a:lnSpc>
              <a:buNone/>
            </a:pPr>
            <a:r>
              <a:rPr lang="en-US" sz="1700" dirty="0">
                <a:solidFill>
                  <a:srgbClr val="00002E"/>
                </a:solidFill>
                <a:latin typeface="PT Sans" pitchFamily="34" charset="0"/>
                <a:ea typeface="PT Sans" pitchFamily="34" charset="-122"/>
                <a:cs typeface="PT Sans" pitchFamily="34" charset="-120"/>
              </a:rPr>
              <a:t>Miembros que no expresan sus opiniones, evitan hacer preguntas o señalar errores por temor a las consecuencias negativas.</a:t>
            </a:r>
            <a:endParaRPr lang="en-US" sz="1700" dirty="0"/>
          </a:p>
        </p:txBody>
      </p:sp>
      <p:pic>
        <p:nvPicPr>
          <p:cNvPr id="6" name="Image 1" descr="preencoded.png"/>
          <p:cNvPicPr>
            <a:picLocks noChangeAspect="1"/>
          </p:cNvPicPr>
          <p:nvPr/>
        </p:nvPicPr>
        <p:blipFill>
          <a:blip r:embed="rId4"/>
          <a:stretch>
            <a:fillRect/>
          </a:stretch>
        </p:blipFill>
        <p:spPr>
          <a:xfrm>
            <a:off x="5242084" y="1686044"/>
            <a:ext cx="4146113" cy="2562463"/>
          </a:xfrm>
          <a:prstGeom prst="rect">
            <a:avLst/>
          </a:prstGeom>
        </p:spPr>
      </p:pic>
      <p:sp>
        <p:nvSpPr>
          <p:cNvPr id="7" name="Text 3"/>
          <p:cNvSpPr/>
          <p:nvPr/>
        </p:nvSpPr>
        <p:spPr>
          <a:xfrm>
            <a:off x="5242084" y="4522470"/>
            <a:ext cx="2579251" cy="322302"/>
          </a:xfrm>
          <a:prstGeom prst="rect">
            <a:avLst/>
          </a:prstGeom>
          <a:noFill/>
          <a:ln/>
        </p:spPr>
        <p:txBody>
          <a:bodyPr wrap="none" lIns="0" tIns="0" rIns="0" bIns="0" rtlCol="0" anchor="t"/>
          <a:lstStyle/>
          <a:p>
            <a:pPr marL="0" indent="0" algn="l">
              <a:lnSpc>
                <a:spcPts val="2500"/>
              </a:lnSpc>
              <a:buNone/>
            </a:pPr>
            <a:r>
              <a:rPr lang="en-US" sz="2000" dirty="0">
                <a:solidFill>
                  <a:srgbClr val="00002E"/>
                </a:solidFill>
                <a:latin typeface="Nunito Semi Bold" pitchFamily="34" charset="0"/>
                <a:ea typeface="Nunito Semi Bold" pitchFamily="34" charset="-122"/>
                <a:cs typeface="Nunito Semi Bold" pitchFamily="34" charset="-120"/>
              </a:rPr>
              <a:t>Soluciones</a:t>
            </a:r>
            <a:endParaRPr lang="en-US" sz="2000" dirty="0"/>
          </a:p>
        </p:txBody>
      </p:sp>
      <p:sp>
        <p:nvSpPr>
          <p:cNvPr id="8" name="Text 4"/>
          <p:cNvSpPr/>
          <p:nvPr/>
        </p:nvSpPr>
        <p:spPr>
          <a:xfrm>
            <a:off x="5242084" y="4976217"/>
            <a:ext cx="4146113" cy="1402556"/>
          </a:xfrm>
          <a:prstGeom prst="rect">
            <a:avLst/>
          </a:prstGeom>
          <a:noFill/>
          <a:ln/>
        </p:spPr>
        <p:txBody>
          <a:bodyPr wrap="square" lIns="0" tIns="0" rIns="0" bIns="0" rtlCol="0" anchor="t"/>
          <a:lstStyle/>
          <a:p>
            <a:pPr marL="0" indent="0" algn="l">
              <a:lnSpc>
                <a:spcPts val="2750"/>
              </a:lnSpc>
              <a:buNone/>
            </a:pPr>
            <a:r>
              <a:rPr lang="en-US" sz="1700" dirty="0">
                <a:solidFill>
                  <a:srgbClr val="00002E"/>
                </a:solidFill>
                <a:latin typeface="PT Sans" pitchFamily="34" charset="0"/>
                <a:ea typeface="PT Sans" pitchFamily="34" charset="-122"/>
                <a:cs typeface="PT Sans" pitchFamily="34" charset="-120"/>
              </a:rPr>
              <a:t>Crear un entorno donde se valoren todas las contribuciones, se normalice el error como parte del aprendizaje y se agradezca la retroalimentación honesta.</a:t>
            </a:r>
            <a:endParaRPr lang="en-US" sz="1700" dirty="0"/>
          </a:p>
        </p:txBody>
      </p:sp>
      <p:pic>
        <p:nvPicPr>
          <p:cNvPr id="9" name="Image 2" descr="preencoded.png"/>
          <p:cNvPicPr>
            <a:picLocks noChangeAspect="1"/>
          </p:cNvPicPr>
          <p:nvPr/>
        </p:nvPicPr>
        <p:blipFill>
          <a:blip r:embed="rId5"/>
          <a:stretch>
            <a:fillRect/>
          </a:stretch>
        </p:blipFill>
        <p:spPr>
          <a:xfrm>
            <a:off x="9717048" y="1686044"/>
            <a:ext cx="4145994" cy="2562344"/>
          </a:xfrm>
          <a:prstGeom prst="rect">
            <a:avLst/>
          </a:prstGeom>
        </p:spPr>
      </p:pic>
      <p:sp>
        <p:nvSpPr>
          <p:cNvPr id="10" name="Text 5"/>
          <p:cNvSpPr/>
          <p:nvPr/>
        </p:nvSpPr>
        <p:spPr>
          <a:xfrm>
            <a:off x="9717048" y="4522351"/>
            <a:ext cx="2579251" cy="322302"/>
          </a:xfrm>
          <a:prstGeom prst="rect">
            <a:avLst/>
          </a:prstGeom>
          <a:noFill/>
          <a:ln/>
        </p:spPr>
        <p:txBody>
          <a:bodyPr wrap="none" lIns="0" tIns="0" rIns="0" bIns="0" rtlCol="0" anchor="t"/>
          <a:lstStyle/>
          <a:p>
            <a:pPr marL="0" indent="0" algn="l">
              <a:lnSpc>
                <a:spcPts val="2500"/>
              </a:lnSpc>
              <a:buNone/>
            </a:pPr>
            <a:r>
              <a:rPr lang="en-US" sz="2000" dirty="0">
                <a:solidFill>
                  <a:srgbClr val="00002E"/>
                </a:solidFill>
                <a:latin typeface="Nunito Semi Bold" pitchFamily="34" charset="0"/>
                <a:ea typeface="Nunito Semi Bold" pitchFamily="34" charset="-122"/>
                <a:cs typeface="Nunito Semi Bold" pitchFamily="34" charset="-120"/>
              </a:rPr>
              <a:t>Beneficios</a:t>
            </a:r>
            <a:endParaRPr lang="en-US" sz="2000" dirty="0"/>
          </a:p>
        </p:txBody>
      </p:sp>
      <p:sp>
        <p:nvSpPr>
          <p:cNvPr id="11" name="Text 6"/>
          <p:cNvSpPr/>
          <p:nvPr/>
        </p:nvSpPr>
        <p:spPr>
          <a:xfrm>
            <a:off x="9717048" y="4976098"/>
            <a:ext cx="4145994" cy="1051917"/>
          </a:xfrm>
          <a:prstGeom prst="rect">
            <a:avLst/>
          </a:prstGeom>
          <a:noFill/>
          <a:ln/>
        </p:spPr>
        <p:txBody>
          <a:bodyPr wrap="square" lIns="0" tIns="0" rIns="0" bIns="0" rtlCol="0" anchor="t"/>
          <a:lstStyle/>
          <a:p>
            <a:pPr marL="0" indent="0" algn="l">
              <a:lnSpc>
                <a:spcPts val="2750"/>
              </a:lnSpc>
              <a:buNone/>
            </a:pPr>
            <a:r>
              <a:rPr lang="en-US" sz="1700" dirty="0">
                <a:solidFill>
                  <a:srgbClr val="00002E"/>
                </a:solidFill>
                <a:latin typeface="PT Sans" pitchFamily="34" charset="0"/>
                <a:ea typeface="PT Sans" pitchFamily="34" charset="-122"/>
                <a:cs typeface="PT Sans" pitchFamily="34" charset="-120"/>
              </a:rPr>
              <a:t>Mayor innovación, detección temprana de problemas y aumento de la satisfacción y compromiso de los miembros del equipo.</a:t>
            </a:r>
            <a:endParaRPr lang="en-US" sz="1700" dirty="0"/>
          </a:p>
        </p:txBody>
      </p:sp>
      <p:sp>
        <p:nvSpPr>
          <p:cNvPr id="12" name="Text 7"/>
          <p:cNvSpPr/>
          <p:nvPr/>
        </p:nvSpPr>
        <p:spPr>
          <a:xfrm>
            <a:off x="767239" y="6625352"/>
            <a:ext cx="13095923" cy="1051917"/>
          </a:xfrm>
          <a:prstGeom prst="rect">
            <a:avLst/>
          </a:prstGeom>
          <a:noFill/>
          <a:ln/>
        </p:spPr>
        <p:txBody>
          <a:bodyPr wrap="square" lIns="0" tIns="0" rIns="0" bIns="0" rtlCol="0" anchor="t"/>
          <a:lstStyle/>
          <a:p>
            <a:pPr marL="0" indent="0" algn="l">
              <a:lnSpc>
                <a:spcPts val="2750"/>
              </a:lnSpc>
              <a:buNone/>
            </a:pPr>
            <a:r>
              <a:rPr lang="en-US" sz="1700" dirty="0">
                <a:solidFill>
                  <a:srgbClr val="00002E"/>
                </a:solidFill>
                <a:latin typeface="PT Sans" pitchFamily="34" charset="0"/>
                <a:ea typeface="PT Sans" pitchFamily="34" charset="-122"/>
                <a:cs typeface="PT Sans" pitchFamily="34" charset="-120"/>
              </a:rPr>
              <a:t>La seguridad psicológica es fundamental para el funcionamiento óptimo de cualquier equipo. Cuando los miembros no se sienten cómodos expresando sus ideas o preocupaciones, se pierden valiosas perspectivas y se limita la capacidad del grupo para identificar y resolver problemas.</a:t>
            </a:r>
            <a:endParaRPr lang="en-US" sz="17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837724" y="1094423"/>
            <a:ext cx="11453693" cy="704017"/>
          </a:xfrm>
          <a:prstGeom prst="rect">
            <a:avLst/>
          </a:prstGeom>
          <a:noFill/>
          <a:ln/>
        </p:spPr>
        <p:txBody>
          <a:bodyPr wrap="none" lIns="0" tIns="0" rIns="0" bIns="0" rtlCol="0" anchor="t"/>
          <a:lstStyle/>
          <a:p>
            <a:pPr marL="0" indent="0" algn="l">
              <a:lnSpc>
                <a:spcPts val="5500"/>
              </a:lnSpc>
              <a:buNone/>
            </a:pPr>
            <a:r>
              <a:rPr lang="en-US" sz="4400" dirty="0">
                <a:solidFill>
                  <a:srgbClr val="00002E"/>
                </a:solidFill>
                <a:latin typeface="Nunito Semi Bold" pitchFamily="34" charset="0"/>
                <a:ea typeface="Nunito Semi Bold" pitchFamily="34" charset="-122"/>
                <a:cs typeface="Nunito Semi Bold" pitchFamily="34" charset="-120"/>
              </a:rPr>
              <a:t>Visión Motivadora y Alineación de Incentivos</a:t>
            </a:r>
            <a:endParaRPr lang="en-US" sz="4400" dirty="0"/>
          </a:p>
        </p:txBody>
      </p:sp>
      <p:sp>
        <p:nvSpPr>
          <p:cNvPr id="3" name="Text 1"/>
          <p:cNvSpPr/>
          <p:nvPr/>
        </p:nvSpPr>
        <p:spPr>
          <a:xfrm>
            <a:off x="837724" y="2396728"/>
            <a:ext cx="3369231"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Falta de visión motivadora</a:t>
            </a:r>
            <a:endParaRPr lang="en-US" sz="2200" dirty="0"/>
          </a:p>
        </p:txBody>
      </p:sp>
      <p:sp>
        <p:nvSpPr>
          <p:cNvPr id="4" name="Text 2"/>
          <p:cNvSpPr/>
          <p:nvPr/>
        </p:nvSpPr>
        <p:spPr>
          <a:xfrm>
            <a:off x="837724" y="2987993"/>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Ocurre cuando los miembros del equipo han olvidado o desconocen el propósito de su trabajo, lo que reduce su motivación y compromiso.</a:t>
            </a:r>
            <a:endParaRPr lang="en-US" sz="1850" dirty="0"/>
          </a:p>
        </p:txBody>
      </p:sp>
      <p:sp>
        <p:nvSpPr>
          <p:cNvPr id="5" name="Text 3"/>
          <p:cNvSpPr/>
          <p:nvPr/>
        </p:nvSpPr>
        <p:spPr>
          <a:xfrm>
            <a:off x="837724" y="4352449"/>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Solución: Comunicar regularmente el propósito y significado del trabajo, conectando las tareas diarias con objetivos más amplios y valiosos.</a:t>
            </a:r>
            <a:endParaRPr lang="en-US" sz="1850" dirty="0"/>
          </a:p>
        </p:txBody>
      </p:sp>
      <p:sp>
        <p:nvSpPr>
          <p:cNvPr id="6" name="Text 4"/>
          <p:cNvSpPr/>
          <p:nvPr/>
        </p:nvSpPr>
        <p:spPr>
          <a:xfrm>
            <a:off x="7614761" y="2396728"/>
            <a:ext cx="2993708"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Incentivos no alineados</a:t>
            </a:r>
            <a:endParaRPr lang="en-US" sz="2200" dirty="0"/>
          </a:p>
        </p:txBody>
      </p:sp>
      <p:sp>
        <p:nvSpPr>
          <p:cNvPr id="7" name="Text 5"/>
          <p:cNvSpPr/>
          <p:nvPr/>
        </p:nvSpPr>
        <p:spPr>
          <a:xfrm>
            <a:off x="7614761" y="2987993"/>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Se produce cuando los objetivos personales de los miembros entran en conflicto con los de la organización, generando comportamientos contraproducentes.</a:t>
            </a:r>
            <a:endParaRPr lang="en-US" sz="1850" dirty="0"/>
          </a:p>
        </p:txBody>
      </p:sp>
      <p:sp>
        <p:nvSpPr>
          <p:cNvPr id="8" name="Text 6"/>
          <p:cNvSpPr/>
          <p:nvPr/>
        </p:nvSpPr>
        <p:spPr>
          <a:xfrm>
            <a:off x="7614761" y="4352449"/>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Solución: Diseñar sistemas de recompensas que promuevan la colaboración y el éxito colectivo, no solo el desempeño individual.</a:t>
            </a:r>
            <a:endParaRPr lang="en-US" sz="1850" dirty="0"/>
          </a:p>
        </p:txBody>
      </p:sp>
      <p:sp>
        <p:nvSpPr>
          <p:cNvPr id="9" name="Text 7"/>
          <p:cNvSpPr/>
          <p:nvPr/>
        </p:nvSpPr>
        <p:spPr>
          <a:xfrm>
            <a:off x="837724" y="5986105"/>
            <a:ext cx="12954952"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Estos dos problemas están estrechamente relacionados, ya que ambos afectan a la motivación y dirección del equipo. Un líder efectivo debe asegurarse de que todos los miembros comprendan y se inspiren en la visión común, y que sus esfuerzos individuales sean reconocidos como contribuciones al éxito colectivo.</a:t>
            </a:r>
            <a:endParaRPr lang="en-US" sz="18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4582" y="722948"/>
            <a:ext cx="7747635" cy="1173242"/>
          </a:xfrm>
          <a:prstGeom prst="rect">
            <a:avLst/>
          </a:prstGeom>
          <a:noFill/>
          <a:ln/>
        </p:spPr>
        <p:txBody>
          <a:bodyPr wrap="square" lIns="0" tIns="0" rIns="0" bIns="0" rtlCol="0" anchor="t"/>
          <a:lstStyle/>
          <a:p>
            <a:pPr marL="0" indent="0" algn="l">
              <a:lnSpc>
                <a:spcPts val="4600"/>
              </a:lnSpc>
              <a:buNone/>
            </a:pPr>
            <a:r>
              <a:rPr lang="en-US" sz="3650" dirty="0">
                <a:solidFill>
                  <a:srgbClr val="00002E"/>
                </a:solidFill>
                <a:latin typeface="Nunito Semi Bold" pitchFamily="34" charset="0"/>
                <a:ea typeface="Nunito Semi Bold" pitchFamily="34" charset="-122"/>
                <a:cs typeface="Nunito Semi Bold" pitchFamily="34" charset="-120"/>
              </a:rPr>
              <a:t>Roles y Responsabilidades Mal Asignadas</a:t>
            </a:r>
            <a:endParaRPr lang="en-US" sz="3650" dirty="0"/>
          </a:p>
        </p:txBody>
      </p:sp>
      <p:sp>
        <p:nvSpPr>
          <p:cNvPr id="4" name="Shape 1"/>
          <p:cNvSpPr/>
          <p:nvPr/>
        </p:nvSpPr>
        <p:spPr>
          <a:xfrm>
            <a:off x="6184582" y="2195393"/>
            <a:ext cx="7747635" cy="3267075"/>
          </a:xfrm>
          <a:prstGeom prst="roundRect">
            <a:avLst>
              <a:gd name="adj" fmla="val 9159"/>
            </a:avLst>
          </a:prstGeom>
          <a:noFill/>
          <a:ln w="7620">
            <a:solidFill>
              <a:srgbClr val="000000">
                <a:alpha val="8000"/>
              </a:srgbClr>
            </a:solidFill>
            <a:prstDash val="solid"/>
          </a:ln>
        </p:spPr>
      </p:sp>
      <p:sp>
        <p:nvSpPr>
          <p:cNvPr id="5" name="Shape 2"/>
          <p:cNvSpPr/>
          <p:nvPr/>
        </p:nvSpPr>
        <p:spPr>
          <a:xfrm>
            <a:off x="6192203" y="2203013"/>
            <a:ext cx="7731562" cy="573643"/>
          </a:xfrm>
          <a:prstGeom prst="rect">
            <a:avLst/>
          </a:prstGeom>
          <a:solidFill>
            <a:srgbClr val="FFFFFF">
              <a:alpha val="4000"/>
            </a:srgbClr>
          </a:solidFill>
          <a:ln/>
        </p:spPr>
      </p:sp>
      <p:sp>
        <p:nvSpPr>
          <p:cNvPr id="6" name="Text 3"/>
          <p:cNvSpPr/>
          <p:nvPr/>
        </p:nvSpPr>
        <p:spPr>
          <a:xfrm>
            <a:off x="6392585" y="2330291"/>
            <a:ext cx="2174200" cy="319088"/>
          </a:xfrm>
          <a:prstGeom prst="rect">
            <a:avLst/>
          </a:prstGeom>
          <a:noFill/>
          <a:ln/>
        </p:spPr>
        <p:txBody>
          <a:bodyPr wrap="non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Problema</a:t>
            </a:r>
            <a:endParaRPr lang="en-US" sz="1550" dirty="0"/>
          </a:p>
        </p:txBody>
      </p:sp>
      <p:sp>
        <p:nvSpPr>
          <p:cNvPr id="7" name="Text 4"/>
          <p:cNvSpPr/>
          <p:nvPr/>
        </p:nvSpPr>
        <p:spPr>
          <a:xfrm>
            <a:off x="8973264" y="2330291"/>
            <a:ext cx="2170390" cy="319088"/>
          </a:xfrm>
          <a:prstGeom prst="rect">
            <a:avLst/>
          </a:prstGeom>
          <a:noFill/>
          <a:ln/>
        </p:spPr>
        <p:txBody>
          <a:bodyPr wrap="non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Consecuencias</a:t>
            </a:r>
            <a:endParaRPr lang="en-US" sz="1550" dirty="0"/>
          </a:p>
        </p:txBody>
      </p:sp>
      <p:sp>
        <p:nvSpPr>
          <p:cNvPr id="8" name="Text 5"/>
          <p:cNvSpPr/>
          <p:nvPr/>
        </p:nvSpPr>
        <p:spPr>
          <a:xfrm>
            <a:off x="11550134" y="2330291"/>
            <a:ext cx="2174200" cy="319088"/>
          </a:xfrm>
          <a:prstGeom prst="rect">
            <a:avLst/>
          </a:prstGeom>
          <a:noFill/>
          <a:ln/>
        </p:spPr>
        <p:txBody>
          <a:bodyPr wrap="non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Soluciones</a:t>
            </a:r>
            <a:endParaRPr lang="en-US" sz="1550" dirty="0"/>
          </a:p>
        </p:txBody>
      </p:sp>
      <p:sp>
        <p:nvSpPr>
          <p:cNvPr id="9" name="Shape 6"/>
          <p:cNvSpPr/>
          <p:nvPr/>
        </p:nvSpPr>
        <p:spPr>
          <a:xfrm>
            <a:off x="6192203" y="2776657"/>
            <a:ext cx="7731562" cy="892731"/>
          </a:xfrm>
          <a:prstGeom prst="rect">
            <a:avLst/>
          </a:prstGeom>
          <a:solidFill>
            <a:srgbClr val="000000">
              <a:alpha val="4000"/>
            </a:srgbClr>
          </a:solidFill>
          <a:ln/>
        </p:spPr>
      </p:sp>
      <p:sp>
        <p:nvSpPr>
          <p:cNvPr id="10" name="Text 7"/>
          <p:cNvSpPr/>
          <p:nvPr/>
        </p:nvSpPr>
        <p:spPr>
          <a:xfrm>
            <a:off x="6392585" y="2903934"/>
            <a:ext cx="2174200" cy="638175"/>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Ambigüedad en las funciones</a:t>
            </a:r>
            <a:endParaRPr lang="en-US" sz="1550" dirty="0"/>
          </a:p>
        </p:txBody>
      </p:sp>
      <p:sp>
        <p:nvSpPr>
          <p:cNvPr id="11" name="Text 8"/>
          <p:cNvSpPr/>
          <p:nvPr/>
        </p:nvSpPr>
        <p:spPr>
          <a:xfrm>
            <a:off x="8973264" y="2903934"/>
            <a:ext cx="2170390" cy="638175"/>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Duplicación de esfuerzos, tareas olvidadas</a:t>
            </a:r>
            <a:endParaRPr lang="en-US" sz="1550" dirty="0"/>
          </a:p>
        </p:txBody>
      </p:sp>
      <p:sp>
        <p:nvSpPr>
          <p:cNvPr id="12" name="Text 9"/>
          <p:cNvSpPr/>
          <p:nvPr/>
        </p:nvSpPr>
        <p:spPr>
          <a:xfrm>
            <a:off x="11550134" y="2903934"/>
            <a:ext cx="2174200" cy="638175"/>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Definir claramente cada rol</a:t>
            </a:r>
            <a:endParaRPr lang="en-US" sz="1550" dirty="0"/>
          </a:p>
        </p:txBody>
      </p:sp>
      <p:sp>
        <p:nvSpPr>
          <p:cNvPr id="13" name="Shape 10"/>
          <p:cNvSpPr/>
          <p:nvPr/>
        </p:nvSpPr>
        <p:spPr>
          <a:xfrm>
            <a:off x="6192203" y="3669387"/>
            <a:ext cx="7731562" cy="892731"/>
          </a:xfrm>
          <a:prstGeom prst="rect">
            <a:avLst/>
          </a:prstGeom>
          <a:solidFill>
            <a:srgbClr val="FFFFFF">
              <a:alpha val="4000"/>
            </a:srgbClr>
          </a:solidFill>
          <a:ln/>
        </p:spPr>
      </p:sp>
      <p:sp>
        <p:nvSpPr>
          <p:cNvPr id="14" name="Text 11"/>
          <p:cNvSpPr/>
          <p:nvPr/>
        </p:nvSpPr>
        <p:spPr>
          <a:xfrm>
            <a:off x="6392585" y="3796665"/>
            <a:ext cx="2174200" cy="638175"/>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Sobrecarga de responsabilidades</a:t>
            </a:r>
            <a:endParaRPr lang="en-US" sz="1550" dirty="0"/>
          </a:p>
        </p:txBody>
      </p:sp>
      <p:sp>
        <p:nvSpPr>
          <p:cNvPr id="15" name="Text 12"/>
          <p:cNvSpPr/>
          <p:nvPr/>
        </p:nvSpPr>
        <p:spPr>
          <a:xfrm>
            <a:off x="8973264" y="3796665"/>
            <a:ext cx="2170390" cy="638175"/>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Estrés, baja calidad, retrasos</a:t>
            </a:r>
            <a:endParaRPr lang="en-US" sz="1550" dirty="0"/>
          </a:p>
        </p:txBody>
      </p:sp>
      <p:sp>
        <p:nvSpPr>
          <p:cNvPr id="16" name="Text 13"/>
          <p:cNvSpPr/>
          <p:nvPr/>
        </p:nvSpPr>
        <p:spPr>
          <a:xfrm>
            <a:off x="11550134" y="3796665"/>
            <a:ext cx="2174200" cy="638175"/>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Distribuir equitativamente la carga</a:t>
            </a:r>
            <a:endParaRPr lang="en-US" sz="1550" dirty="0"/>
          </a:p>
        </p:txBody>
      </p:sp>
      <p:sp>
        <p:nvSpPr>
          <p:cNvPr id="17" name="Shape 14"/>
          <p:cNvSpPr/>
          <p:nvPr/>
        </p:nvSpPr>
        <p:spPr>
          <a:xfrm>
            <a:off x="6192203" y="4562118"/>
            <a:ext cx="7731562" cy="892731"/>
          </a:xfrm>
          <a:prstGeom prst="rect">
            <a:avLst/>
          </a:prstGeom>
          <a:solidFill>
            <a:srgbClr val="000000">
              <a:alpha val="4000"/>
            </a:srgbClr>
          </a:solidFill>
          <a:ln/>
        </p:spPr>
      </p:sp>
      <p:sp>
        <p:nvSpPr>
          <p:cNvPr id="18" name="Text 15"/>
          <p:cNvSpPr/>
          <p:nvPr/>
        </p:nvSpPr>
        <p:spPr>
          <a:xfrm>
            <a:off x="6392585" y="4689396"/>
            <a:ext cx="2174200" cy="638175"/>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Desaprovechamiento de talentos</a:t>
            </a:r>
            <a:endParaRPr lang="en-US" sz="1550" dirty="0"/>
          </a:p>
        </p:txBody>
      </p:sp>
      <p:sp>
        <p:nvSpPr>
          <p:cNvPr id="19" name="Text 16"/>
          <p:cNvSpPr/>
          <p:nvPr/>
        </p:nvSpPr>
        <p:spPr>
          <a:xfrm>
            <a:off x="8973264" y="4689396"/>
            <a:ext cx="2170390" cy="638175"/>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Desmotivación, ineficiencia</a:t>
            </a:r>
            <a:endParaRPr lang="en-US" sz="1550" dirty="0"/>
          </a:p>
        </p:txBody>
      </p:sp>
      <p:sp>
        <p:nvSpPr>
          <p:cNvPr id="20" name="Text 17"/>
          <p:cNvSpPr/>
          <p:nvPr/>
        </p:nvSpPr>
        <p:spPr>
          <a:xfrm>
            <a:off x="11550134" y="4689396"/>
            <a:ext cx="2174200" cy="319088"/>
          </a:xfrm>
          <a:prstGeom prst="rect">
            <a:avLst/>
          </a:prstGeom>
          <a:noFill/>
          <a:ln/>
        </p:spPr>
        <p:txBody>
          <a:bodyPr wrap="non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Asignar según fortalezas</a:t>
            </a:r>
            <a:endParaRPr lang="en-US" sz="1550" dirty="0"/>
          </a:p>
        </p:txBody>
      </p:sp>
      <p:sp>
        <p:nvSpPr>
          <p:cNvPr id="21" name="Text 18"/>
          <p:cNvSpPr/>
          <p:nvPr/>
        </p:nvSpPr>
        <p:spPr>
          <a:xfrm>
            <a:off x="6184582" y="5686782"/>
            <a:ext cx="7747635" cy="957263"/>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Cuando los miembros del equipo no tienen claridad sobre sus responsabilidades o las de sus compañeros, surgen numerosos problemas operativos. La ambigüedad genera confusión, mientras que la sobrecarga puede llevar al agotamiento y la desmotivación.</a:t>
            </a:r>
            <a:endParaRPr lang="en-US" sz="1550" dirty="0"/>
          </a:p>
        </p:txBody>
      </p:sp>
      <p:sp>
        <p:nvSpPr>
          <p:cNvPr id="22" name="Text 19"/>
          <p:cNvSpPr/>
          <p:nvPr/>
        </p:nvSpPr>
        <p:spPr>
          <a:xfrm>
            <a:off x="6184582" y="6868358"/>
            <a:ext cx="7747635" cy="638175"/>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Un equipo efectivo requiere una definición precisa de roles que aproveche las fortalezas individuales y distribuya equitativamente la carga de trabajo.</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815816" y="641033"/>
            <a:ext cx="6459141" cy="685562"/>
          </a:xfrm>
          <a:prstGeom prst="rect">
            <a:avLst/>
          </a:prstGeom>
          <a:noFill/>
          <a:ln/>
        </p:spPr>
        <p:txBody>
          <a:bodyPr wrap="none" lIns="0" tIns="0" rIns="0" bIns="0" rtlCol="0" anchor="t"/>
          <a:lstStyle/>
          <a:p>
            <a:pPr marL="0" indent="0" algn="l">
              <a:lnSpc>
                <a:spcPts val="5350"/>
              </a:lnSpc>
              <a:buNone/>
            </a:pPr>
            <a:r>
              <a:rPr lang="en-US" sz="4300" dirty="0">
                <a:solidFill>
                  <a:srgbClr val="00002E"/>
                </a:solidFill>
                <a:latin typeface="Nunito Semi Bold" pitchFamily="34" charset="0"/>
                <a:ea typeface="Nunito Semi Bold" pitchFamily="34" charset="-122"/>
                <a:cs typeface="Nunito Semi Bold" pitchFamily="34" charset="-120"/>
              </a:rPr>
              <a:t>Gestión Ágil de Proyectos</a:t>
            </a:r>
            <a:endParaRPr lang="en-US" sz="4300" dirty="0"/>
          </a:p>
        </p:txBody>
      </p:sp>
      <p:sp>
        <p:nvSpPr>
          <p:cNvPr id="3" name="Text 1"/>
          <p:cNvSpPr/>
          <p:nvPr/>
        </p:nvSpPr>
        <p:spPr>
          <a:xfrm>
            <a:off x="1948339" y="2228493"/>
            <a:ext cx="2742486" cy="342662"/>
          </a:xfrm>
          <a:prstGeom prst="rect">
            <a:avLst/>
          </a:prstGeom>
          <a:noFill/>
          <a:ln/>
        </p:spPr>
        <p:txBody>
          <a:bodyPr wrap="none" lIns="0" tIns="0" rIns="0" bIns="0" rtlCol="0" anchor="t"/>
          <a:lstStyle/>
          <a:p>
            <a:pPr marL="0" indent="0" algn="r">
              <a:lnSpc>
                <a:spcPts val="2650"/>
              </a:lnSpc>
              <a:buNone/>
            </a:pPr>
            <a:r>
              <a:rPr lang="en-US" sz="2150" dirty="0">
                <a:solidFill>
                  <a:srgbClr val="00002E"/>
                </a:solidFill>
                <a:latin typeface="Nunito Semi Bold" pitchFamily="34" charset="0"/>
                <a:ea typeface="Nunito Semi Bold" pitchFamily="34" charset="-122"/>
                <a:cs typeface="Nunito Semi Bold" pitchFamily="34" charset="-120"/>
              </a:rPr>
              <a:t>Adaptabilidad</a:t>
            </a:r>
            <a:endParaRPr lang="en-US" sz="2150" dirty="0"/>
          </a:p>
        </p:txBody>
      </p:sp>
      <p:sp>
        <p:nvSpPr>
          <p:cNvPr id="4" name="Text 2"/>
          <p:cNvSpPr/>
          <p:nvPr/>
        </p:nvSpPr>
        <p:spPr>
          <a:xfrm>
            <a:off x="815816" y="2710934"/>
            <a:ext cx="3875008" cy="745808"/>
          </a:xfrm>
          <a:prstGeom prst="rect">
            <a:avLst/>
          </a:prstGeom>
          <a:noFill/>
          <a:ln/>
        </p:spPr>
        <p:txBody>
          <a:bodyPr wrap="square" lIns="0" tIns="0" rIns="0" bIns="0" rtlCol="0" anchor="t"/>
          <a:lstStyle/>
          <a:p>
            <a:pPr marL="0" indent="0" algn="r">
              <a:lnSpc>
                <a:spcPts val="2900"/>
              </a:lnSpc>
              <a:buNone/>
            </a:pPr>
            <a:r>
              <a:rPr lang="en-US" sz="1800" dirty="0">
                <a:solidFill>
                  <a:srgbClr val="00002E"/>
                </a:solidFill>
                <a:latin typeface="PT Sans" pitchFamily="34" charset="0"/>
                <a:ea typeface="PT Sans" pitchFamily="34" charset="-122"/>
                <a:cs typeface="PT Sans" pitchFamily="34" charset="-120"/>
              </a:rPr>
              <a:t>Capacidad para responder rápidamente a los cambios</a:t>
            </a:r>
            <a:endParaRPr lang="en-US" sz="1800" dirty="0"/>
          </a:p>
        </p:txBody>
      </p:sp>
      <p:pic>
        <p:nvPicPr>
          <p:cNvPr id="5" name="Image 0" descr="preencoded.png"/>
          <p:cNvPicPr>
            <a:picLocks noChangeAspect="1"/>
          </p:cNvPicPr>
          <p:nvPr/>
        </p:nvPicPr>
        <p:blipFill>
          <a:blip r:embed="rId3"/>
          <a:stretch>
            <a:fillRect/>
          </a:stretch>
        </p:blipFill>
        <p:spPr>
          <a:xfrm>
            <a:off x="5040392" y="1792724"/>
            <a:ext cx="4549497" cy="4549497"/>
          </a:xfrm>
          <a:prstGeom prst="rect">
            <a:avLst/>
          </a:prstGeom>
        </p:spPr>
      </p:pic>
      <p:pic>
        <p:nvPicPr>
          <p:cNvPr id="6" name="Image 1" descr="preencoded.png"/>
          <p:cNvPicPr>
            <a:picLocks noChangeAspect="1"/>
          </p:cNvPicPr>
          <p:nvPr/>
        </p:nvPicPr>
        <p:blipFill>
          <a:blip r:embed="rId4"/>
          <a:stretch>
            <a:fillRect/>
          </a:stretch>
        </p:blipFill>
        <p:spPr>
          <a:xfrm>
            <a:off x="6225064" y="2546628"/>
            <a:ext cx="348734" cy="436007"/>
          </a:xfrm>
          <a:prstGeom prst="rect">
            <a:avLst/>
          </a:prstGeom>
        </p:spPr>
      </p:pic>
      <p:sp>
        <p:nvSpPr>
          <p:cNvPr id="7" name="Text 3"/>
          <p:cNvSpPr/>
          <p:nvPr/>
        </p:nvSpPr>
        <p:spPr>
          <a:xfrm>
            <a:off x="9939457" y="2228493"/>
            <a:ext cx="2742486" cy="342662"/>
          </a:xfrm>
          <a:prstGeom prst="rect">
            <a:avLst/>
          </a:prstGeom>
          <a:noFill/>
          <a:ln/>
        </p:spPr>
        <p:txBody>
          <a:bodyPr wrap="none" lIns="0" tIns="0" rIns="0" bIns="0" rtlCol="0" anchor="t"/>
          <a:lstStyle/>
          <a:p>
            <a:pPr marL="0" indent="0" algn="l">
              <a:lnSpc>
                <a:spcPts val="2650"/>
              </a:lnSpc>
              <a:buNone/>
            </a:pPr>
            <a:r>
              <a:rPr lang="en-US" sz="2150" dirty="0">
                <a:solidFill>
                  <a:srgbClr val="00002E"/>
                </a:solidFill>
                <a:latin typeface="Nunito Semi Bold" pitchFamily="34" charset="0"/>
                <a:ea typeface="Nunito Semi Bold" pitchFamily="34" charset="-122"/>
                <a:cs typeface="Nunito Semi Bold" pitchFamily="34" charset="-120"/>
              </a:rPr>
              <a:t>Colaboración</a:t>
            </a:r>
            <a:endParaRPr lang="en-US" sz="2150" dirty="0"/>
          </a:p>
        </p:txBody>
      </p:sp>
      <p:sp>
        <p:nvSpPr>
          <p:cNvPr id="8" name="Text 4"/>
          <p:cNvSpPr/>
          <p:nvPr/>
        </p:nvSpPr>
        <p:spPr>
          <a:xfrm>
            <a:off x="9939457" y="2710934"/>
            <a:ext cx="3875127" cy="745808"/>
          </a:xfrm>
          <a:prstGeom prst="rect">
            <a:avLst/>
          </a:prstGeom>
          <a:noFill/>
          <a:ln/>
        </p:spPr>
        <p:txBody>
          <a:bodyPr wrap="square" lIns="0" tIns="0" rIns="0" bIns="0" rtlCol="0" anchor="t"/>
          <a:lstStyle/>
          <a:p>
            <a:pPr marL="0" indent="0" algn="l">
              <a:lnSpc>
                <a:spcPts val="2900"/>
              </a:lnSpc>
              <a:buNone/>
            </a:pPr>
            <a:r>
              <a:rPr lang="en-US" sz="1800" dirty="0">
                <a:solidFill>
                  <a:srgbClr val="00002E"/>
                </a:solidFill>
                <a:latin typeface="PT Sans" pitchFamily="34" charset="0"/>
                <a:ea typeface="PT Sans" pitchFamily="34" charset="-122"/>
                <a:cs typeface="PT Sans" pitchFamily="34" charset="-120"/>
              </a:rPr>
              <a:t>Trabajo conjunto y comunicación constante</a:t>
            </a:r>
            <a:endParaRPr lang="en-US" sz="1800" dirty="0"/>
          </a:p>
        </p:txBody>
      </p:sp>
      <p:pic>
        <p:nvPicPr>
          <p:cNvPr id="9" name="Image 2" descr="preencoded.png"/>
          <p:cNvPicPr>
            <a:picLocks noChangeAspect="1"/>
          </p:cNvPicPr>
          <p:nvPr/>
        </p:nvPicPr>
        <p:blipFill>
          <a:blip r:embed="rId5"/>
          <a:stretch>
            <a:fillRect/>
          </a:stretch>
        </p:blipFill>
        <p:spPr>
          <a:xfrm>
            <a:off x="5040392" y="1792724"/>
            <a:ext cx="4549497" cy="4549497"/>
          </a:xfrm>
          <a:prstGeom prst="rect">
            <a:avLst/>
          </a:prstGeom>
        </p:spPr>
      </p:pic>
      <p:pic>
        <p:nvPicPr>
          <p:cNvPr id="10" name="Image 3" descr="preencoded.png"/>
          <p:cNvPicPr>
            <a:picLocks noChangeAspect="1"/>
          </p:cNvPicPr>
          <p:nvPr/>
        </p:nvPicPr>
        <p:blipFill>
          <a:blip r:embed="rId6"/>
          <a:stretch>
            <a:fillRect/>
          </a:stretch>
        </p:blipFill>
        <p:spPr>
          <a:xfrm>
            <a:off x="8443436" y="2933819"/>
            <a:ext cx="348734" cy="436007"/>
          </a:xfrm>
          <a:prstGeom prst="rect">
            <a:avLst/>
          </a:prstGeom>
        </p:spPr>
      </p:pic>
      <p:sp>
        <p:nvSpPr>
          <p:cNvPr id="11" name="Text 5"/>
          <p:cNvSpPr/>
          <p:nvPr/>
        </p:nvSpPr>
        <p:spPr>
          <a:xfrm>
            <a:off x="9939457" y="4678085"/>
            <a:ext cx="2742486" cy="342662"/>
          </a:xfrm>
          <a:prstGeom prst="rect">
            <a:avLst/>
          </a:prstGeom>
          <a:noFill/>
          <a:ln/>
        </p:spPr>
        <p:txBody>
          <a:bodyPr wrap="none" lIns="0" tIns="0" rIns="0" bIns="0" rtlCol="0" anchor="t"/>
          <a:lstStyle/>
          <a:p>
            <a:pPr marL="0" indent="0" algn="l">
              <a:lnSpc>
                <a:spcPts val="2650"/>
              </a:lnSpc>
              <a:buNone/>
            </a:pPr>
            <a:r>
              <a:rPr lang="en-US" sz="2150" dirty="0">
                <a:solidFill>
                  <a:srgbClr val="00002E"/>
                </a:solidFill>
                <a:latin typeface="Nunito Semi Bold" pitchFamily="34" charset="0"/>
                <a:ea typeface="Nunito Semi Bold" pitchFamily="34" charset="-122"/>
                <a:cs typeface="Nunito Semi Bold" pitchFamily="34" charset="-120"/>
              </a:rPr>
              <a:t>Iteración</a:t>
            </a:r>
            <a:endParaRPr lang="en-US" sz="2150" dirty="0"/>
          </a:p>
        </p:txBody>
      </p:sp>
      <p:sp>
        <p:nvSpPr>
          <p:cNvPr id="12" name="Text 6"/>
          <p:cNvSpPr/>
          <p:nvPr/>
        </p:nvSpPr>
        <p:spPr>
          <a:xfrm>
            <a:off x="9939457" y="5160526"/>
            <a:ext cx="3875127" cy="745808"/>
          </a:xfrm>
          <a:prstGeom prst="rect">
            <a:avLst/>
          </a:prstGeom>
          <a:noFill/>
          <a:ln/>
        </p:spPr>
        <p:txBody>
          <a:bodyPr wrap="square" lIns="0" tIns="0" rIns="0" bIns="0" rtlCol="0" anchor="t"/>
          <a:lstStyle/>
          <a:p>
            <a:pPr marL="0" indent="0" algn="l">
              <a:lnSpc>
                <a:spcPts val="2900"/>
              </a:lnSpc>
              <a:buNone/>
            </a:pPr>
            <a:r>
              <a:rPr lang="en-US" sz="1800" dirty="0">
                <a:solidFill>
                  <a:srgbClr val="00002E"/>
                </a:solidFill>
                <a:latin typeface="PT Sans" pitchFamily="34" charset="0"/>
                <a:ea typeface="PT Sans" pitchFamily="34" charset="-122"/>
                <a:cs typeface="PT Sans" pitchFamily="34" charset="-120"/>
              </a:rPr>
              <a:t>Ciclos cortos de desarrollo y mejora continua</a:t>
            </a:r>
            <a:endParaRPr lang="en-US" sz="1800" dirty="0"/>
          </a:p>
        </p:txBody>
      </p:sp>
      <p:pic>
        <p:nvPicPr>
          <p:cNvPr id="13" name="Image 4" descr="preencoded.png"/>
          <p:cNvPicPr>
            <a:picLocks noChangeAspect="1"/>
          </p:cNvPicPr>
          <p:nvPr/>
        </p:nvPicPr>
        <p:blipFill>
          <a:blip r:embed="rId7"/>
          <a:stretch>
            <a:fillRect/>
          </a:stretch>
        </p:blipFill>
        <p:spPr>
          <a:xfrm>
            <a:off x="5040392" y="1792724"/>
            <a:ext cx="4549497" cy="4549497"/>
          </a:xfrm>
          <a:prstGeom prst="rect">
            <a:avLst/>
          </a:prstGeom>
        </p:spPr>
      </p:pic>
      <p:pic>
        <p:nvPicPr>
          <p:cNvPr id="14" name="Image 5" descr="preencoded.png"/>
          <p:cNvPicPr>
            <a:picLocks noChangeAspect="1"/>
          </p:cNvPicPr>
          <p:nvPr/>
        </p:nvPicPr>
        <p:blipFill>
          <a:blip r:embed="rId8"/>
          <a:stretch>
            <a:fillRect/>
          </a:stretch>
        </p:blipFill>
        <p:spPr>
          <a:xfrm>
            <a:off x="8056245" y="5152192"/>
            <a:ext cx="348734" cy="436007"/>
          </a:xfrm>
          <a:prstGeom prst="rect">
            <a:avLst/>
          </a:prstGeom>
        </p:spPr>
      </p:pic>
      <p:sp>
        <p:nvSpPr>
          <p:cNvPr id="15" name="Text 7"/>
          <p:cNvSpPr/>
          <p:nvPr/>
        </p:nvSpPr>
        <p:spPr>
          <a:xfrm>
            <a:off x="1948339" y="4678085"/>
            <a:ext cx="2742486" cy="342662"/>
          </a:xfrm>
          <a:prstGeom prst="rect">
            <a:avLst/>
          </a:prstGeom>
          <a:noFill/>
          <a:ln/>
        </p:spPr>
        <p:txBody>
          <a:bodyPr wrap="none" lIns="0" tIns="0" rIns="0" bIns="0" rtlCol="0" anchor="t"/>
          <a:lstStyle/>
          <a:p>
            <a:pPr marL="0" indent="0" algn="r">
              <a:lnSpc>
                <a:spcPts val="2650"/>
              </a:lnSpc>
              <a:buNone/>
            </a:pPr>
            <a:r>
              <a:rPr lang="en-US" sz="2150" dirty="0">
                <a:solidFill>
                  <a:srgbClr val="00002E"/>
                </a:solidFill>
                <a:latin typeface="Nunito Semi Bold" pitchFamily="34" charset="0"/>
                <a:ea typeface="Nunito Semi Bold" pitchFamily="34" charset="-122"/>
                <a:cs typeface="Nunito Semi Bold" pitchFamily="34" charset="-120"/>
              </a:rPr>
              <a:t>Transparencia</a:t>
            </a:r>
            <a:endParaRPr lang="en-US" sz="2150" dirty="0"/>
          </a:p>
        </p:txBody>
      </p:sp>
      <p:sp>
        <p:nvSpPr>
          <p:cNvPr id="16" name="Text 8"/>
          <p:cNvSpPr/>
          <p:nvPr/>
        </p:nvSpPr>
        <p:spPr>
          <a:xfrm>
            <a:off x="815816" y="5160526"/>
            <a:ext cx="3875008" cy="745808"/>
          </a:xfrm>
          <a:prstGeom prst="rect">
            <a:avLst/>
          </a:prstGeom>
          <a:noFill/>
          <a:ln/>
        </p:spPr>
        <p:txBody>
          <a:bodyPr wrap="square" lIns="0" tIns="0" rIns="0" bIns="0" rtlCol="0" anchor="t"/>
          <a:lstStyle/>
          <a:p>
            <a:pPr marL="0" indent="0" algn="r">
              <a:lnSpc>
                <a:spcPts val="2900"/>
              </a:lnSpc>
              <a:buNone/>
            </a:pPr>
            <a:r>
              <a:rPr lang="en-US" sz="1800" dirty="0">
                <a:solidFill>
                  <a:srgbClr val="00002E"/>
                </a:solidFill>
                <a:latin typeface="PT Sans" pitchFamily="34" charset="0"/>
                <a:ea typeface="PT Sans" pitchFamily="34" charset="-122"/>
                <a:cs typeface="PT Sans" pitchFamily="34" charset="-120"/>
              </a:rPr>
              <a:t>Visibilidad completa del progreso y los obstáculos</a:t>
            </a:r>
            <a:endParaRPr lang="en-US" sz="1800" dirty="0"/>
          </a:p>
        </p:txBody>
      </p:sp>
      <p:pic>
        <p:nvPicPr>
          <p:cNvPr id="17" name="Image 6" descr="preencoded.png"/>
          <p:cNvPicPr>
            <a:picLocks noChangeAspect="1"/>
          </p:cNvPicPr>
          <p:nvPr/>
        </p:nvPicPr>
        <p:blipFill>
          <a:blip r:embed="rId9"/>
          <a:stretch>
            <a:fillRect/>
          </a:stretch>
        </p:blipFill>
        <p:spPr>
          <a:xfrm>
            <a:off x="5040392" y="1792724"/>
            <a:ext cx="4549497" cy="4549497"/>
          </a:xfrm>
          <a:prstGeom prst="rect">
            <a:avLst/>
          </a:prstGeom>
        </p:spPr>
      </p:pic>
      <p:pic>
        <p:nvPicPr>
          <p:cNvPr id="18" name="Image 7" descr="preencoded.png"/>
          <p:cNvPicPr>
            <a:picLocks noChangeAspect="1"/>
          </p:cNvPicPr>
          <p:nvPr/>
        </p:nvPicPr>
        <p:blipFill>
          <a:blip r:embed="rId10"/>
          <a:stretch>
            <a:fillRect/>
          </a:stretch>
        </p:blipFill>
        <p:spPr>
          <a:xfrm>
            <a:off x="5837873" y="4765000"/>
            <a:ext cx="348734" cy="436007"/>
          </a:xfrm>
          <a:prstGeom prst="rect">
            <a:avLst/>
          </a:prstGeom>
        </p:spPr>
      </p:pic>
      <p:sp>
        <p:nvSpPr>
          <p:cNvPr id="19" name="Text 9"/>
          <p:cNvSpPr/>
          <p:nvPr/>
        </p:nvSpPr>
        <p:spPr>
          <a:xfrm>
            <a:off x="815816" y="6604397"/>
            <a:ext cx="12998768" cy="1118711"/>
          </a:xfrm>
          <a:prstGeom prst="rect">
            <a:avLst/>
          </a:prstGeom>
          <a:noFill/>
          <a:ln/>
        </p:spPr>
        <p:txBody>
          <a:bodyPr wrap="square" lIns="0" tIns="0" rIns="0" bIns="0" rtlCol="0" anchor="t"/>
          <a:lstStyle/>
          <a:p>
            <a:pPr marL="0" indent="0" algn="l">
              <a:lnSpc>
                <a:spcPts val="2900"/>
              </a:lnSpc>
              <a:buNone/>
            </a:pPr>
            <a:r>
              <a:rPr lang="en-US" sz="1800" dirty="0">
                <a:solidFill>
                  <a:srgbClr val="00002E"/>
                </a:solidFill>
                <a:latin typeface="PT Sans" pitchFamily="34" charset="0"/>
                <a:ea typeface="PT Sans" pitchFamily="34" charset="-122"/>
                <a:cs typeface="PT Sans" pitchFamily="34" charset="-120"/>
              </a:rPr>
              <a:t>En un mundo cada vez más dinámico y cambiante, las organizaciones necesitan métodos flexibles para gestionar el trabajo en equipo. Las metodologías ágiles ofrecen un enfoque adaptativo que permite responder rápidamente a nuevas circunstancias y necesidades, manteniendo la productividad y la calidad.</a:t>
            </a:r>
            <a:endParaRPr lang="en-US"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776651"/>
            <a:ext cx="9195435" cy="704017"/>
          </a:xfrm>
          <a:prstGeom prst="rect">
            <a:avLst/>
          </a:prstGeom>
          <a:noFill/>
          <a:ln/>
        </p:spPr>
        <p:txBody>
          <a:bodyPr wrap="none" lIns="0" tIns="0" rIns="0" bIns="0" rtlCol="0" anchor="t"/>
          <a:lstStyle/>
          <a:p>
            <a:pPr marL="0" indent="0" algn="l">
              <a:lnSpc>
                <a:spcPts val="5500"/>
              </a:lnSpc>
              <a:buNone/>
            </a:pPr>
            <a:r>
              <a:rPr lang="en-US" sz="4400" dirty="0" err="1"/>
              <a:t>Liderazgo</a:t>
            </a:r>
            <a:endParaRPr lang="en-US" sz="4400" dirty="0"/>
          </a:p>
        </p:txBody>
      </p:sp>
      <p:sp>
        <p:nvSpPr>
          <p:cNvPr id="3" name="Text 1"/>
          <p:cNvSpPr/>
          <p:nvPr/>
        </p:nvSpPr>
        <p:spPr>
          <a:xfrm>
            <a:off x="837724" y="307895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hlinkClick r:id="rId3"/>
              </a:rPr>
              <a:t>https://www.youtube.com/watch?v=r9Riujuqi0o</a:t>
            </a:r>
            <a:r>
              <a:rPr lang="en-US" sz="2200" dirty="0">
                <a:solidFill>
                  <a:srgbClr val="00002E"/>
                </a:solidFill>
                <a:latin typeface="Nunito Semi Bold" pitchFamily="34" charset="0"/>
                <a:ea typeface="Nunito Semi Bold" pitchFamily="34" charset="-122"/>
                <a:cs typeface="Nunito Semi Bold" pitchFamily="34" charset="-120"/>
              </a:rPr>
              <a:t> </a:t>
            </a:r>
          </a:p>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 </a:t>
            </a:r>
          </a:p>
          <a:p>
            <a:pPr marL="0" indent="0" algn="l">
              <a:lnSpc>
                <a:spcPts val="2750"/>
              </a:lnSpc>
              <a:buNone/>
            </a:pPr>
            <a:endParaRPr lang="en-US" sz="2200" dirty="0">
              <a:solidFill>
                <a:srgbClr val="00002E"/>
              </a:solidFill>
              <a:latin typeface="Nunito Semi Bold" pitchFamily="34" charset="0"/>
              <a:ea typeface="Nunito Semi Bold" pitchFamily="34" charset="-122"/>
              <a:cs typeface="Nunito Semi Bold" pitchFamily="34" charset="-120"/>
            </a:endParaRPr>
          </a:p>
          <a:p>
            <a:pPr marL="0" indent="0" algn="l">
              <a:lnSpc>
                <a:spcPts val="2750"/>
              </a:lnSpc>
              <a:buNone/>
            </a:pPr>
            <a:endParaRPr lang="en-US" sz="2200" dirty="0">
              <a:solidFill>
                <a:srgbClr val="00002E"/>
              </a:solidFill>
              <a:latin typeface="Nunito Semi Bold" pitchFamily="34" charset="0"/>
              <a:ea typeface="Nunito Semi Bold" pitchFamily="34" charset="-122"/>
              <a:cs typeface="Nunito Semi Bold" pitchFamily="34" charset="-120"/>
            </a:endParaRPr>
          </a:p>
        </p:txBody>
      </p:sp>
      <p:sp>
        <p:nvSpPr>
          <p:cNvPr id="9" name="Text 7"/>
          <p:cNvSpPr/>
          <p:nvPr/>
        </p:nvSpPr>
        <p:spPr>
          <a:xfrm>
            <a:off x="837724" y="4577596"/>
            <a:ext cx="12954952" cy="2342674"/>
          </a:xfrm>
          <a:prstGeom prst="rect">
            <a:avLst/>
          </a:prstGeom>
          <a:noFill/>
          <a:ln/>
        </p:spPr>
        <p:txBody>
          <a:bodyPr wrap="square" lIns="0" tIns="0" rIns="0" bIns="0" rtlCol="0" anchor="t"/>
          <a:lstStyle/>
          <a:p>
            <a:pPr marL="0" indent="0" algn="l">
              <a:lnSpc>
                <a:spcPts val="3000"/>
              </a:lnSpc>
              <a:buNone/>
            </a:pPr>
            <a:endParaRPr lang="en-US" sz="1850" dirty="0"/>
          </a:p>
        </p:txBody>
      </p:sp>
      <p:pic>
        <p:nvPicPr>
          <p:cNvPr id="3074" name="Picture 2" descr="Finanzas Prácticas MX: Aprende a ser un líder efectivo">
            <a:extLst>
              <a:ext uri="{FF2B5EF4-FFF2-40B4-BE49-F238E27FC236}">
                <a16:creationId xmlns:a16="http://schemas.microsoft.com/office/drawing/2014/main" id="{3CA9E16D-2334-D7D6-2CD4-280519497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182" y="3652004"/>
            <a:ext cx="7142494" cy="412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797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1776651"/>
            <a:ext cx="9195435" cy="704017"/>
          </a:xfrm>
          <a:prstGeom prst="rect">
            <a:avLst/>
          </a:prstGeom>
          <a:noFill/>
          <a:ln/>
        </p:spPr>
        <p:txBody>
          <a:bodyPr wrap="none" lIns="0" tIns="0" rIns="0" bIns="0" rtlCol="0" anchor="t"/>
          <a:lstStyle/>
          <a:p>
            <a:pPr marL="0" indent="0" algn="l">
              <a:lnSpc>
                <a:spcPts val="5500"/>
              </a:lnSpc>
              <a:buNone/>
            </a:pPr>
            <a:r>
              <a:rPr lang="en-US" sz="4400" dirty="0">
                <a:solidFill>
                  <a:srgbClr val="00002E"/>
                </a:solidFill>
                <a:latin typeface="Nunito Semi Bold" pitchFamily="34" charset="0"/>
                <a:ea typeface="Nunito Semi Bold" pitchFamily="34" charset="-122"/>
                <a:cs typeface="Nunito Semi Bold" pitchFamily="34" charset="-120"/>
              </a:rPr>
              <a:t>Fundamentos del Trabajo en Equipo</a:t>
            </a:r>
            <a:endParaRPr lang="en-US" sz="4400" dirty="0"/>
          </a:p>
        </p:txBody>
      </p:sp>
      <p:sp>
        <p:nvSpPr>
          <p:cNvPr id="3" name="Text 1"/>
          <p:cNvSpPr/>
          <p:nvPr/>
        </p:nvSpPr>
        <p:spPr>
          <a:xfrm>
            <a:off x="837724" y="307895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Objetivo común</a:t>
            </a:r>
            <a:endParaRPr lang="en-US" sz="2200" dirty="0"/>
          </a:p>
        </p:txBody>
      </p:sp>
      <p:sp>
        <p:nvSpPr>
          <p:cNvPr id="4" name="Text 2"/>
          <p:cNvSpPr/>
          <p:nvPr/>
        </p:nvSpPr>
        <p:spPr>
          <a:xfrm>
            <a:off x="837724" y="3670221"/>
            <a:ext cx="3928586" cy="1532096"/>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Meta que solo puede lograrse con el esfuerzo de todos los integrantes y que ninguno podría alcanzar por sí solo.</a:t>
            </a:r>
            <a:endParaRPr lang="en-US" sz="1850" dirty="0"/>
          </a:p>
        </p:txBody>
      </p:sp>
      <p:sp>
        <p:nvSpPr>
          <p:cNvPr id="5" name="Text 3"/>
          <p:cNvSpPr/>
          <p:nvPr/>
        </p:nvSpPr>
        <p:spPr>
          <a:xfrm>
            <a:off x="5357813" y="307895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Trabajo conjunto</a:t>
            </a:r>
            <a:endParaRPr lang="en-US" sz="2200" dirty="0"/>
          </a:p>
        </p:txBody>
      </p:sp>
      <p:sp>
        <p:nvSpPr>
          <p:cNvPr id="6" name="Text 4"/>
          <p:cNvSpPr/>
          <p:nvPr/>
        </p:nvSpPr>
        <p:spPr>
          <a:xfrm>
            <a:off x="5357813" y="3670221"/>
            <a:ext cx="3928586"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Organización efectiva donde cada miembro coopera y complementa las habilidades de los demás.</a:t>
            </a:r>
            <a:endParaRPr lang="en-US" sz="1850" dirty="0"/>
          </a:p>
        </p:txBody>
      </p:sp>
      <p:sp>
        <p:nvSpPr>
          <p:cNvPr id="7" name="Text 5"/>
          <p:cNvSpPr/>
          <p:nvPr/>
        </p:nvSpPr>
        <p:spPr>
          <a:xfrm>
            <a:off x="9877901" y="3078956"/>
            <a:ext cx="3153847"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Compromiso compartido</a:t>
            </a:r>
            <a:endParaRPr lang="en-US" sz="2200" dirty="0"/>
          </a:p>
        </p:txBody>
      </p:sp>
      <p:sp>
        <p:nvSpPr>
          <p:cNvPr id="8" name="Text 6"/>
          <p:cNvSpPr/>
          <p:nvPr/>
        </p:nvSpPr>
        <p:spPr>
          <a:xfrm>
            <a:off x="9877901" y="3670221"/>
            <a:ext cx="3928586"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Dedicación de todos los miembros hacia la consecución del objetivo establecido.</a:t>
            </a:r>
            <a:endParaRPr lang="en-US" sz="1850" dirty="0"/>
          </a:p>
        </p:txBody>
      </p:sp>
      <p:sp>
        <p:nvSpPr>
          <p:cNvPr id="9" name="Text 7"/>
          <p:cNvSpPr/>
          <p:nvPr/>
        </p:nvSpPr>
        <p:spPr>
          <a:xfrm>
            <a:off x="837724" y="5686901"/>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Estos elementos fundamentales constituyen la base sobre la que se construye cualquier equipo exitoso. Sin un objetivo claro, sin trabajo coordinado o sin el compromiso de todos los miembros, el grupo no podrá funcionar como un verdadero equipo.</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91333" y="0"/>
            <a:ext cx="5486400" cy="8229600"/>
          </a:xfrm>
          <a:prstGeom prst="rect">
            <a:avLst/>
          </a:prstGeom>
        </p:spPr>
      </p:pic>
      <p:sp>
        <p:nvSpPr>
          <p:cNvPr id="3" name="Text 0"/>
          <p:cNvSpPr/>
          <p:nvPr/>
        </p:nvSpPr>
        <p:spPr>
          <a:xfrm>
            <a:off x="6190059" y="712232"/>
            <a:ext cx="4731187" cy="591383"/>
          </a:xfrm>
          <a:prstGeom prst="rect">
            <a:avLst/>
          </a:prstGeom>
          <a:noFill/>
          <a:ln/>
        </p:spPr>
        <p:txBody>
          <a:bodyPr wrap="none" lIns="0" tIns="0" rIns="0" bIns="0" rtlCol="0" anchor="t"/>
          <a:lstStyle/>
          <a:p>
            <a:pPr marL="0" indent="0" algn="l">
              <a:lnSpc>
                <a:spcPts val="4650"/>
              </a:lnSpc>
              <a:buNone/>
            </a:pPr>
            <a:r>
              <a:rPr lang="en-US" sz="3700" dirty="0">
                <a:solidFill>
                  <a:srgbClr val="00002E"/>
                </a:solidFill>
                <a:latin typeface="Nunito Semi Bold" pitchFamily="34" charset="0"/>
                <a:ea typeface="Nunito Semi Bold" pitchFamily="34" charset="-122"/>
                <a:cs typeface="Nunito Semi Bold" pitchFamily="34" charset="-120"/>
              </a:rPr>
              <a:t>Metodología Kanban</a:t>
            </a:r>
            <a:endParaRPr lang="en-US" sz="3700" dirty="0"/>
          </a:p>
        </p:txBody>
      </p:sp>
      <p:sp>
        <p:nvSpPr>
          <p:cNvPr id="4" name="Shape 1"/>
          <p:cNvSpPr/>
          <p:nvPr/>
        </p:nvSpPr>
        <p:spPr>
          <a:xfrm>
            <a:off x="6190059" y="1605201"/>
            <a:ext cx="150733" cy="737949"/>
          </a:xfrm>
          <a:prstGeom prst="roundRect">
            <a:avLst>
              <a:gd name="adj" fmla="val 200101"/>
            </a:avLst>
          </a:prstGeom>
          <a:solidFill>
            <a:srgbClr val="F3F3FF"/>
          </a:solidFill>
          <a:ln w="22860">
            <a:solidFill>
              <a:srgbClr val="2D4DF2"/>
            </a:solidFill>
            <a:prstDash val="solid"/>
          </a:ln>
        </p:spPr>
      </p:sp>
      <p:sp>
        <p:nvSpPr>
          <p:cNvPr id="5" name="Text 2"/>
          <p:cNvSpPr/>
          <p:nvPr/>
        </p:nvSpPr>
        <p:spPr>
          <a:xfrm>
            <a:off x="6642378" y="1605201"/>
            <a:ext cx="2365534" cy="295632"/>
          </a:xfrm>
          <a:prstGeom prst="rect">
            <a:avLst/>
          </a:prstGeom>
          <a:noFill/>
          <a:ln/>
        </p:spPr>
        <p:txBody>
          <a:bodyPr wrap="none" lIns="0" tIns="0" rIns="0" bIns="0" rtlCol="0" anchor="t"/>
          <a:lstStyle/>
          <a:p>
            <a:pPr marL="0" indent="0" algn="l">
              <a:lnSpc>
                <a:spcPts val="2300"/>
              </a:lnSpc>
              <a:buNone/>
            </a:pPr>
            <a:r>
              <a:rPr lang="en-US" sz="1850" dirty="0">
                <a:solidFill>
                  <a:srgbClr val="00002E"/>
                </a:solidFill>
                <a:latin typeface="Nunito Semi Bold" pitchFamily="34" charset="0"/>
                <a:ea typeface="Nunito Semi Bold" pitchFamily="34" charset="-122"/>
                <a:cs typeface="Nunito Semi Bold" pitchFamily="34" charset="-120"/>
              </a:rPr>
              <a:t>Dividir tareas</a:t>
            </a:r>
            <a:endParaRPr lang="en-US" sz="1850" dirty="0"/>
          </a:p>
        </p:txBody>
      </p:sp>
      <p:sp>
        <p:nvSpPr>
          <p:cNvPr id="6" name="Text 3"/>
          <p:cNvSpPr/>
          <p:nvPr/>
        </p:nvSpPr>
        <p:spPr>
          <a:xfrm>
            <a:off x="6642378" y="2021443"/>
            <a:ext cx="7284363" cy="321707"/>
          </a:xfrm>
          <a:prstGeom prst="rect">
            <a:avLst/>
          </a:prstGeom>
          <a:noFill/>
          <a:ln/>
        </p:spPr>
        <p:txBody>
          <a:bodyPr wrap="non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Desglosar el trabajo en pasos sencillos y escribirlos en tarjetas individuales.</a:t>
            </a:r>
            <a:endParaRPr lang="en-US" sz="1550" dirty="0"/>
          </a:p>
        </p:txBody>
      </p:sp>
      <p:sp>
        <p:nvSpPr>
          <p:cNvPr id="7" name="Shape 4"/>
          <p:cNvSpPr/>
          <p:nvPr/>
        </p:nvSpPr>
        <p:spPr>
          <a:xfrm>
            <a:off x="6491645" y="2544128"/>
            <a:ext cx="150733" cy="737949"/>
          </a:xfrm>
          <a:prstGeom prst="roundRect">
            <a:avLst>
              <a:gd name="adj" fmla="val 200101"/>
            </a:avLst>
          </a:prstGeom>
          <a:solidFill>
            <a:srgbClr val="F3F3FF"/>
          </a:solidFill>
          <a:ln w="22860">
            <a:solidFill>
              <a:srgbClr val="018CE1"/>
            </a:solidFill>
            <a:prstDash val="solid"/>
          </a:ln>
        </p:spPr>
      </p:sp>
      <p:sp>
        <p:nvSpPr>
          <p:cNvPr id="8" name="Text 5"/>
          <p:cNvSpPr/>
          <p:nvPr/>
        </p:nvSpPr>
        <p:spPr>
          <a:xfrm>
            <a:off x="6943963" y="2544128"/>
            <a:ext cx="2365534" cy="295632"/>
          </a:xfrm>
          <a:prstGeom prst="rect">
            <a:avLst/>
          </a:prstGeom>
          <a:noFill/>
          <a:ln/>
        </p:spPr>
        <p:txBody>
          <a:bodyPr wrap="none" lIns="0" tIns="0" rIns="0" bIns="0" rtlCol="0" anchor="t"/>
          <a:lstStyle/>
          <a:p>
            <a:pPr marL="0" indent="0" algn="l">
              <a:lnSpc>
                <a:spcPts val="2300"/>
              </a:lnSpc>
              <a:buNone/>
            </a:pPr>
            <a:r>
              <a:rPr lang="en-US" sz="1850" dirty="0">
                <a:solidFill>
                  <a:srgbClr val="00002E"/>
                </a:solidFill>
                <a:latin typeface="Nunito Semi Bold" pitchFamily="34" charset="0"/>
                <a:ea typeface="Nunito Semi Bold" pitchFamily="34" charset="-122"/>
                <a:cs typeface="Nunito Semi Bold" pitchFamily="34" charset="-120"/>
              </a:rPr>
              <a:t>Organizar el tablero</a:t>
            </a:r>
            <a:endParaRPr lang="en-US" sz="1850" dirty="0"/>
          </a:p>
        </p:txBody>
      </p:sp>
      <p:sp>
        <p:nvSpPr>
          <p:cNvPr id="9" name="Text 6"/>
          <p:cNvSpPr/>
          <p:nvPr/>
        </p:nvSpPr>
        <p:spPr>
          <a:xfrm>
            <a:off x="6943963" y="2960370"/>
            <a:ext cx="6982778" cy="321707"/>
          </a:xfrm>
          <a:prstGeom prst="rect">
            <a:avLst/>
          </a:prstGeom>
          <a:noFill/>
          <a:ln/>
        </p:spPr>
        <p:txBody>
          <a:bodyPr wrap="non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Colocar las tarjetas en columnas: Pendiente, En proceso, Terminada e Impedidas.</a:t>
            </a:r>
            <a:endParaRPr lang="en-US" sz="1550" dirty="0"/>
          </a:p>
        </p:txBody>
      </p:sp>
      <p:sp>
        <p:nvSpPr>
          <p:cNvPr id="10" name="Shape 7"/>
          <p:cNvSpPr/>
          <p:nvPr/>
        </p:nvSpPr>
        <p:spPr>
          <a:xfrm>
            <a:off x="6793230" y="3483054"/>
            <a:ext cx="150733" cy="1059656"/>
          </a:xfrm>
          <a:prstGeom prst="roundRect">
            <a:avLst>
              <a:gd name="adj" fmla="val 200101"/>
            </a:avLst>
          </a:prstGeom>
          <a:solidFill>
            <a:srgbClr val="F3F3FF"/>
          </a:solidFill>
          <a:ln w="22860">
            <a:solidFill>
              <a:srgbClr val="DA33BF"/>
            </a:solidFill>
            <a:prstDash val="solid"/>
          </a:ln>
        </p:spPr>
      </p:sp>
      <p:sp>
        <p:nvSpPr>
          <p:cNvPr id="11" name="Text 8"/>
          <p:cNvSpPr/>
          <p:nvPr/>
        </p:nvSpPr>
        <p:spPr>
          <a:xfrm>
            <a:off x="7245548" y="3483054"/>
            <a:ext cx="2365534" cy="295632"/>
          </a:xfrm>
          <a:prstGeom prst="rect">
            <a:avLst/>
          </a:prstGeom>
          <a:noFill/>
          <a:ln/>
        </p:spPr>
        <p:txBody>
          <a:bodyPr wrap="none" lIns="0" tIns="0" rIns="0" bIns="0" rtlCol="0" anchor="t"/>
          <a:lstStyle/>
          <a:p>
            <a:pPr marL="0" indent="0" algn="l">
              <a:lnSpc>
                <a:spcPts val="2300"/>
              </a:lnSpc>
              <a:buNone/>
            </a:pPr>
            <a:r>
              <a:rPr lang="en-US" sz="1850" dirty="0">
                <a:solidFill>
                  <a:srgbClr val="00002E"/>
                </a:solidFill>
                <a:latin typeface="Nunito Semi Bold" pitchFamily="34" charset="0"/>
                <a:ea typeface="Nunito Semi Bold" pitchFamily="34" charset="-122"/>
                <a:cs typeface="Nunito Semi Bold" pitchFamily="34" charset="-120"/>
              </a:rPr>
              <a:t>Actualizar el estado</a:t>
            </a:r>
            <a:endParaRPr lang="en-US" sz="1850" dirty="0"/>
          </a:p>
        </p:txBody>
      </p:sp>
      <p:sp>
        <p:nvSpPr>
          <p:cNvPr id="12" name="Text 9"/>
          <p:cNvSpPr/>
          <p:nvPr/>
        </p:nvSpPr>
        <p:spPr>
          <a:xfrm>
            <a:off x="7245548" y="3899297"/>
            <a:ext cx="6681192" cy="643414"/>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Mover las tarjetas entre columnas según avanza el trabajo o surgen obstáculos.</a:t>
            </a:r>
            <a:endParaRPr lang="en-US" sz="1550" dirty="0"/>
          </a:p>
        </p:txBody>
      </p:sp>
      <p:sp>
        <p:nvSpPr>
          <p:cNvPr id="13" name="Shape 10"/>
          <p:cNvSpPr/>
          <p:nvPr/>
        </p:nvSpPr>
        <p:spPr>
          <a:xfrm>
            <a:off x="7094815" y="4743688"/>
            <a:ext cx="150733" cy="1059656"/>
          </a:xfrm>
          <a:prstGeom prst="roundRect">
            <a:avLst>
              <a:gd name="adj" fmla="val 200101"/>
            </a:avLst>
          </a:prstGeom>
          <a:solidFill>
            <a:srgbClr val="F3F3FF"/>
          </a:solidFill>
          <a:ln w="22860">
            <a:solidFill>
              <a:srgbClr val="2D4DF2"/>
            </a:solidFill>
            <a:prstDash val="solid"/>
          </a:ln>
        </p:spPr>
      </p:sp>
      <p:sp>
        <p:nvSpPr>
          <p:cNvPr id="14" name="Text 11"/>
          <p:cNvSpPr/>
          <p:nvPr/>
        </p:nvSpPr>
        <p:spPr>
          <a:xfrm>
            <a:off x="7547134" y="4743688"/>
            <a:ext cx="2365534" cy="295632"/>
          </a:xfrm>
          <a:prstGeom prst="rect">
            <a:avLst/>
          </a:prstGeom>
          <a:noFill/>
          <a:ln/>
        </p:spPr>
        <p:txBody>
          <a:bodyPr wrap="none" lIns="0" tIns="0" rIns="0" bIns="0" rtlCol="0" anchor="t"/>
          <a:lstStyle/>
          <a:p>
            <a:pPr marL="0" indent="0" algn="l">
              <a:lnSpc>
                <a:spcPts val="2300"/>
              </a:lnSpc>
              <a:buNone/>
            </a:pPr>
            <a:r>
              <a:rPr lang="en-US" sz="1850" dirty="0">
                <a:solidFill>
                  <a:srgbClr val="00002E"/>
                </a:solidFill>
                <a:latin typeface="Nunito Semi Bold" pitchFamily="34" charset="0"/>
                <a:ea typeface="Nunito Semi Bold" pitchFamily="34" charset="-122"/>
                <a:cs typeface="Nunito Semi Bold" pitchFamily="34" charset="-120"/>
              </a:rPr>
              <a:t>Visualizar el progreso</a:t>
            </a:r>
            <a:endParaRPr lang="en-US" sz="1850" dirty="0"/>
          </a:p>
        </p:txBody>
      </p:sp>
      <p:sp>
        <p:nvSpPr>
          <p:cNvPr id="15" name="Text 12"/>
          <p:cNvSpPr/>
          <p:nvPr/>
        </p:nvSpPr>
        <p:spPr>
          <a:xfrm>
            <a:off x="7547134" y="5159931"/>
            <a:ext cx="6379607" cy="643414"/>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Permitir que todo el equipo vea el tablero para conocer el estado del proyecto y ofrecer ayuda donde sea necesario.</a:t>
            </a:r>
            <a:endParaRPr lang="en-US" sz="1550" dirty="0"/>
          </a:p>
        </p:txBody>
      </p:sp>
      <p:sp>
        <p:nvSpPr>
          <p:cNvPr id="16" name="Text 13"/>
          <p:cNvSpPr/>
          <p:nvPr/>
        </p:nvSpPr>
        <p:spPr>
          <a:xfrm>
            <a:off x="6190059" y="6230422"/>
            <a:ext cx="7736681" cy="1286828"/>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Kanban es una de las metodologías ágiles más populares por su simplicidad y efectividad. Su principal ventaja es la visualización clara del flujo de trabajo, lo que permite identificar rápidamente cuellos de botella y distribuir eficientemente los recursos del equipo.</a:t>
            </a:r>
            <a:endParaRPr lang="en-US" sz="1550" dirty="0"/>
          </a:p>
        </p:txBody>
      </p:sp>
      <p:sp>
        <p:nvSpPr>
          <p:cNvPr id="18" name="CuadroTexto 17">
            <a:extLst>
              <a:ext uri="{FF2B5EF4-FFF2-40B4-BE49-F238E27FC236}">
                <a16:creationId xmlns:a16="http://schemas.microsoft.com/office/drawing/2014/main" id="{76C107A8-469B-0068-8350-36A63F4BFD3A}"/>
              </a:ext>
            </a:extLst>
          </p:cNvPr>
          <p:cNvSpPr txBox="1"/>
          <p:nvPr/>
        </p:nvSpPr>
        <p:spPr>
          <a:xfrm>
            <a:off x="7825145" y="7481292"/>
            <a:ext cx="7315200" cy="369332"/>
          </a:xfrm>
          <a:prstGeom prst="rect">
            <a:avLst/>
          </a:prstGeom>
          <a:noFill/>
        </p:spPr>
        <p:txBody>
          <a:bodyPr wrap="square">
            <a:spAutoFit/>
          </a:bodyPr>
          <a:lstStyle/>
          <a:p>
            <a:r>
              <a:rPr lang="en-GB" dirty="0">
                <a:hlinkClick r:id="rId4"/>
              </a:rPr>
              <a:t>https://www.youtube.com/watch?v=w-st9fGVM3c</a:t>
            </a:r>
            <a:r>
              <a:rPr lang="en-GB" dirty="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12073" y="1205508"/>
            <a:ext cx="5503069" cy="525780"/>
          </a:xfrm>
          <a:prstGeom prst="rect">
            <a:avLst/>
          </a:prstGeom>
          <a:noFill/>
          <a:ln/>
        </p:spPr>
        <p:txBody>
          <a:bodyPr wrap="none" lIns="0" tIns="0" rIns="0" bIns="0" rtlCol="0" anchor="t"/>
          <a:lstStyle/>
          <a:p>
            <a:pPr marL="0" indent="0" algn="l">
              <a:lnSpc>
                <a:spcPts val="4100"/>
              </a:lnSpc>
              <a:buNone/>
            </a:pPr>
            <a:r>
              <a:rPr lang="en-US" sz="3300" dirty="0">
                <a:solidFill>
                  <a:srgbClr val="00002E"/>
                </a:solidFill>
                <a:latin typeface="Nunito Semi Bold" pitchFamily="34" charset="0"/>
                <a:ea typeface="Nunito Semi Bold" pitchFamily="34" charset="-122"/>
                <a:cs typeface="Nunito Semi Bold" pitchFamily="34" charset="-120"/>
              </a:rPr>
              <a:t>Beneficios de la Gestión Ágil</a:t>
            </a:r>
            <a:endParaRPr lang="en-US" sz="3300" dirty="0"/>
          </a:p>
        </p:txBody>
      </p:sp>
      <p:sp>
        <p:nvSpPr>
          <p:cNvPr id="4" name="Shape 1"/>
          <p:cNvSpPr/>
          <p:nvPr/>
        </p:nvSpPr>
        <p:spPr>
          <a:xfrm>
            <a:off x="6112073" y="2200513"/>
            <a:ext cx="402193" cy="402193"/>
          </a:xfrm>
          <a:prstGeom prst="roundRect">
            <a:avLst>
              <a:gd name="adj" fmla="val 66681"/>
            </a:avLst>
          </a:prstGeom>
          <a:solidFill>
            <a:srgbClr val="F3F3FF"/>
          </a:solidFill>
          <a:ln w="15240">
            <a:solidFill>
              <a:srgbClr val="2D4DF2"/>
            </a:solidFill>
            <a:prstDash val="solid"/>
          </a:ln>
        </p:spPr>
      </p:sp>
      <p:pic>
        <p:nvPicPr>
          <p:cNvPr id="5" name="Image 1" descr="preencoded.png"/>
          <p:cNvPicPr>
            <a:picLocks noChangeAspect="1"/>
          </p:cNvPicPr>
          <p:nvPr/>
        </p:nvPicPr>
        <p:blipFill>
          <a:blip r:embed="rId4"/>
          <a:stretch>
            <a:fillRect/>
          </a:stretch>
        </p:blipFill>
        <p:spPr>
          <a:xfrm>
            <a:off x="6187023" y="2243911"/>
            <a:ext cx="252293" cy="315397"/>
          </a:xfrm>
          <a:prstGeom prst="rect">
            <a:avLst/>
          </a:prstGeom>
        </p:spPr>
      </p:pic>
      <p:sp>
        <p:nvSpPr>
          <p:cNvPr id="6" name="Text 2"/>
          <p:cNvSpPr/>
          <p:nvPr/>
        </p:nvSpPr>
        <p:spPr>
          <a:xfrm>
            <a:off x="6692979" y="2200513"/>
            <a:ext cx="2103358" cy="262890"/>
          </a:xfrm>
          <a:prstGeom prst="rect">
            <a:avLst/>
          </a:prstGeom>
          <a:noFill/>
          <a:ln/>
        </p:spPr>
        <p:txBody>
          <a:bodyPr wrap="none" lIns="0" tIns="0" rIns="0" bIns="0" rtlCol="0" anchor="t"/>
          <a:lstStyle/>
          <a:p>
            <a:pPr marL="0" indent="0" algn="l">
              <a:lnSpc>
                <a:spcPts val="2050"/>
              </a:lnSpc>
              <a:buNone/>
            </a:pPr>
            <a:r>
              <a:rPr lang="en-US" sz="1650" dirty="0">
                <a:solidFill>
                  <a:srgbClr val="00002E"/>
                </a:solidFill>
                <a:latin typeface="Nunito Semi Bold" pitchFamily="34" charset="0"/>
                <a:ea typeface="Nunito Semi Bold" pitchFamily="34" charset="-122"/>
                <a:cs typeface="Nunito Semi Bold" pitchFamily="34" charset="-120"/>
              </a:rPr>
              <a:t>Mayor velocidad</a:t>
            </a:r>
            <a:endParaRPr lang="en-US" sz="1650" dirty="0"/>
          </a:p>
        </p:txBody>
      </p:sp>
      <p:sp>
        <p:nvSpPr>
          <p:cNvPr id="7" name="Text 3"/>
          <p:cNvSpPr/>
          <p:nvPr/>
        </p:nvSpPr>
        <p:spPr>
          <a:xfrm>
            <a:off x="6692979" y="2570559"/>
            <a:ext cx="7311747" cy="286107"/>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Entrega más rápida de resultados gracias a ciclos cortos de desarrollo y priorización efectiva.</a:t>
            </a:r>
            <a:endParaRPr lang="en-US" sz="1400" dirty="0"/>
          </a:p>
        </p:txBody>
      </p:sp>
      <p:sp>
        <p:nvSpPr>
          <p:cNvPr id="8" name="Shape 4"/>
          <p:cNvSpPr/>
          <p:nvPr/>
        </p:nvSpPr>
        <p:spPr>
          <a:xfrm>
            <a:off x="6112073" y="3236476"/>
            <a:ext cx="402193" cy="402193"/>
          </a:xfrm>
          <a:prstGeom prst="roundRect">
            <a:avLst>
              <a:gd name="adj" fmla="val 66681"/>
            </a:avLst>
          </a:prstGeom>
          <a:solidFill>
            <a:srgbClr val="F3F3FF"/>
          </a:solidFill>
          <a:ln w="15240">
            <a:solidFill>
              <a:srgbClr val="018CE1"/>
            </a:solidFill>
            <a:prstDash val="solid"/>
          </a:ln>
        </p:spPr>
      </p:sp>
      <p:pic>
        <p:nvPicPr>
          <p:cNvPr id="9" name="Image 2" descr="preencoded.png"/>
          <p:cNvPicPr>
            <a:picLocks noChangeAspect="1"/>
          </p:cNvPicPr>
          <p:nvPr/>
        </p:nvPicPr>
        <p:blipFill>
          <a:blip r:embed="rId5"/>
          <a:stretch>
            <a:fillRect/>
          </a:stretch>
        </p:blipFill>
        <p:spPr>
          <a:xfrm>
            <a:off x="6187023" y="3279874"/>
            <a:ext cx="252293" cy="315397"/>
          </a:xfrm>
          <a:prstGeom prst="rect">
            <a:avLst/>
          </a:prstGeom>
        </p:spPr>
      </p:pic>
      <p:sp>
        <p:nvSpPr>
          <p:cNvPr id="10" name="Text 5"/>
          <p:cNvSpPr/>
          <p:nvPr/>
        </p:nvSpPr>
        <p:spPr>
          <a:xfrm>
            <a:off x="6692979" y="3236476"/>
            <a:ext cx="2103358" cy="262890"/>
          </a:xfrm>
          <a:prstGeom prst="rect">
            <a:avLst/>
          </a:prstGeom>
          <a:noFill/>
          <a:ln/>
        </p:spPr>
        <p:txBody>
          <a:bodyPr wrap="none" lIns="0" tIns="0" rIns="0" bIns="0" rtlCol="0" anchor="t"/>
          <a:lstStyle/>
          <a:p>
            <a:pPr marL="0" indent="0" algn="l">
              <a:lnSpc>
                <a:spcPts val="2050"/>
              </a:lnSpc>
              <a:buNone/>
            </a:pPr>
            <a:r>
              <a:rPr lang="en-US" sz="1650" dirty="0">
                <a:solidFill>
                  <a:srgbClr val="00002E"/>
                </a:solidFill>
                <a:latin typeface="Nunito Semi Bold" pitchFamily="34" charset="0"/>
                <a:ea typeface="Nunito Semi Bold" pitchFamily="34" charset="-122"/>
                <a:cs typeface="Nunito Semi Bold" pitchFamily="34" charset="-120"/>
              </a:rPr>
              <a:t>Mejor calidad</a:t>
            </a:r>
            <a:endParaRPr lang="en-US" sz="1650" dirty="0"/>
          </a:p>
        </p:txBody>
      </p:sp>
      <p:sp>
        <p:nvSpPr>
          <p:cNvPr id="11" name="Text 6"/>
          <p:cNvSpPr/>
          <p:nvPr/>
        </p:nvSpPr>
        <p:spPr>
          <a:xfrm>
            <a:off x="6692979" y="3606522"/>
            <a:ext cx="7311747" cy="286107"/>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Detección temprana de problemas y mejora continua basada en retroalimentación constante.</a:t>
            </a:r>
            <a:endParaRPr lang="en-US" sz="1400" dirty="0"/>
          </a:p>
        </p:txBody>
      </p:sp>
      <p:sp>
        <p:nvSpPr>
          <p:cNvPr id="12" name="Shape 7"/>
          <p:cNvSpPr/>
          <p:nvPr/>
        </p:nvSpPr>
        <p:spPr>
          <a:xfrm>
            <a:off x="6112073" y="4272439"/>
            <a:ext cx="402193" cy="402193"/>
          </a:xfrm>
          <a:prstGeom prst="roundRect">
            <a:avLst>
              <a:gd name="adj" fmla="val 66681"/>
            </a:avLst>
          </a:prstGeom>
          <a:solidFill>
            <a:srgbClr val="F3F3FF"/>
          </a:solidFill>
          <a:ln w="15240">
            <a:solidFill>
              <a:srgbClr val="DA33BF"/>
            </a:solidFill>
            <a:prstDash val="solid"/>
          </a:ln>
        </p:spPr>
      </p:sp>
      <p:pic>
        <p:nvPicPr>
          <p:cNvPr id="13" name="Image 3" descr="preencoded.png"/>
          <p:cNvPicPr>
            <a:picLocks noChangeAspect="1"/>
          </p:cNvPicPr>
          <p:nvPr/>
        </p:nvPicPr>
        <p:blipFill>
          <a:blip r:embed="rId6"/>
          <a:stretch>
            <a:fillRect/>
          </a:stretch>
        </p:blipFill>
        <p:spPr>
          <a:xfrm>
            <a:off x="6187023" y="4315837"/>
            <a:ext cx="252293" cy="315397"/>
          </a:xfrm>
          <a:prstGeom prst="rect">
            <a:avLst/>
          </a:prstGeom>
        </p:spPr>
      </p:pic>
      <p:sp>
        <p:nvSpPr>
          <p:cNvPr id="14" name="Text 8"/>
          <p:cNvSpPr/>
          <p:nvPr/>
        </p:nvSpPr>
        <p:spPr>
          <a:xfrm>
            <a:off x="6692979" y="4272439"/>
            <a:ext cx="2103358" cy="262890"/>
          </a:xfrm>
          <a:prstGeom prst="rect">
            <a:avLst/>
          </a:prstGeom>
          <a:noFill/>
          <a:ln/>
        </p:spPr>
        <p:txBody>
          <a:bodyPr wrap="none" lIns="0" tIns="0" rIns="0" bIns="0" rtlCol="0" anchor="t"/>
          <a:lstStyle/>
          <a:p>
            <a:pPr marL="0" indent="0" algn="l">
              <a:lnSpc>
                <a:spcPts val="2050"/>
              </a:lnSpc>
              <a:buNone/>
            </a:pPr>
            <a:r>
              <a:rPr lang="en-US" sz="1650" dirty="0">
                <a:solidFill>
                  <a:srgbClr val="00002E"/>
                </a:solidFill>
                <a:latin typeface="Nunito Semi Bold" pitchFamily="34" charset="0"/>
                <a:ea typeface="Nunito Semi Bold" pitchFamily="34" charset="-122"/>
                <a:cs typeface="Nunito Semi Bold" pitchFamily="34" charset="-120"/>
              </a:rPr>
              <a:t>Mayor satisfacción</a:t>
            </a:r>
            <a:endParaRPr lang="en-US" sz="1650" dirty="0"/>
          </a:p>
        </p:txBody>
      </p:sp>
      <p:sp>
        <p:nvSpPr>
          <p:cNvPr id="15" name="Text 9"/>
          <p:cNvSpPr/>
          <p:nvPr/>
        </p:nvSpPr>
        <p:spPr>
          <a:xfrm>
            <a:off x="6692979" y="4642485"/>
            <a:ext cx="7311747" cy="286107"/>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Equipos más motivados por la autonomía y visibilidad de su contribución al proyecto.</a:t>
            </a:r>
            <a:endParaRPr lang="en-US" sz="1400" dirty="0"/>
          </a:p>
        </p:txBody>
      </p:sp>
      <p:sp>
        <p:nvSpPr>
          <p:cNvPr id="16" name="Shape 10"/>
          <p:cNvSpPr/>
          <p:nvPr/>
        </p:nvSpPr>
        <p:spPr>
          <a:xfrm>
            <a:off x="6112073" y="5308402"/>
            <a:ext cx="402193" cy="402193"/>
          </a:xfrm>
          <a:prstGeom prst="roundRect">
            <a:avLst>
              <a:gd name="adj" fmla="val 66681"/>
            </a:avLst>
          </a:prstGeom>
          <a:solidFill>
            <a:srgbClr val="F3F3FF"/>
          </a:solidFill>
          <a:ln w="15240">
            <a:solidFill>
              <a:srgbClr val="2D4DF2"/>
            </a:solidFill>
            <a:prstDash val="solid"/>
          </a:ln>
        </p:spPr>
      </p:sp>
      <p:pic>
        <p:nvPicPr>
          <p:cNvPr id="17" name="Image 4" descr="preencoded.png"/>
          <p:cNvPicPr>
            <a:picLocks noChangeAspect="1"/>
          </p:cNvPicPr>
          <p:nvPr/>
        </p:nvPicPr>
        <p:blipFill>
          <a:blip r:embed="rId7"/>
          <a:stretch>
            <a:fillRect/>
          </a:stretch>
        </p:blipFill>
        <p:spPr>
          <a:xfrm>
            <a:off x="6187023" y="5351800"/>
            <a:ext cx="252293" cy="315397"/>
          </a:xfrm>
          <a:prstGeom prst="rect">
            <a:avLst/>
          </a:prstGeom>
        </p:spPr>
      </p:pic>
      <p:sp>
        <p:nvSpPr>
          <p:cNvPr id="18" name="Text 11"/>
          <p:cNvSpPr/>
          <p:nvPr/>
        </p:nvSpPr>
        <p:spPr>
          <a:xfrm>
            <a:off x="6692979" y="5308402"/>
            <a:ext cx="2103358" cy="262890"/>
          </a:xfrm>
          <a:prstGeom prst="rect">
            <a:avLst/>
          </a:prstGeom>
          <a:noFill/>
          <a:ln/>
        </p:spPr>
        <p:txBody>
          <a:bodyPr wrap="none" lIns="0" tIns="0" rIns="0" bIns="0" rtlCol="0" anchor="t"/>
          <a:lstStyle/>
          <a:p>
            <a:pPr marL="0" indent="0" algn="l">
              <a:lnSpc>
                <a:spcPts val="2050"/>
              </a:lnSpc>
              <a:buNone/>
            </a:pPr>
            <a:r>
              <a:rPr lang="en-US" sz="1650" dirty="0">
                <a:solidFill>
                  <a:srgbClr val="00002E"/>
                </a:solidFill>
                <a:latin typeface="Nunito Semi Bold" pitchFamily="34" charset="0"/>
                <a:ea typeface="Nunito Semi Bold" pitchFamily="34" charset="-122"/>
                <a:cs typeface="Nunito Semi Bold" pitchFamily="34" charset="-120"/>
              </a:rPr>
              <a:t>Adaptabilidad</a:t>
            </a:r>
            <a:endParaRPr lang="en-US" sz="1650" dirty="0"/>
          </a:p>
        </p:txBody>
      </p:sp>
      <p:sp>
        <p:nvSpPr>
          <p:cNvPr id="19" name="Text 12"/>
          <p:cNvSpPr/>
          <p:nvPr/>
        </p:nvSpPr>
        <p:spPr>
          <a:xfrm>
            <a:off x="6692979" y="5678448"/>
            <a:ext cx="7311747" cy="286107"/>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Capacidad para responder rápidamente a cambios en requisitos o condiciones del mercado.</a:t>
            </a:r>
            <a:endParaRPr lang="en-US" sz="1400" dirty="0"/>
          </a:p>
        </p:txBody>
      </p:sp>
      <p:sp>
        <p:nvSpPr>
          <p:cNvPr id="20" name="Text 13"/>
          <p:cNvSpPr/>
          <p:nvPr/>
        </p:nvSpPr>
        <p:spPr>
          <a:xfrm>
            <a:off x="6112073" y="6165652"/>
            <a:ext cx="7892653" cy="858322"/>
          </a:xfrm>
          <a:prstGeom prst="rect">
            <a:avLst/>
          </a:prstGeom>
          <a:noFill/>
          <a:ln/>
        </p:spPr>
        <p:txBody>
          <a:bodyPr wrap="squar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Las metodologías ágiles no solo mejoran la eficiencia operativa, sino que también transforman positivamente la cultura del equipo. Al fomentar la transparencia, la colaboración y la mejora continua, crean un entorno de trabajo más satisfactorio y productivo para todos los miembros.</a:t>
            </a:r>
            <a:endParaRPr lang="en-US" sz="1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01040" y="752713"/>
            <a:ext cx="6649879" cy="589121"/>
          </a:xfrm>
          <a:prstGeom prst="rect">
            <a:avLst/>
          </a:prstGeom>
          <a:noFill/>
          <a:ln/>
        </p:spPr>
        <p:txBody>
          <a:bodyPr wrap="none" lIns="0" tIns="0" rIns="0" bIns="0" rtlCol="0" anchor="t"/>
          <a:lstStyle/>
          <a:p>
            <a:pPr marL="0" indent="0" algn="l">
              <a:lnSpc>
                <a:spcPts val="4600"/>
              </a:lnSpc>
              <a:buNone/>
            </a:pPr>
            <a:r>
              <a:rPr lang="en-US" sz="3700" dirty="0">
                <a:solidFill>
                  <a:srgbClr val="00002E"/>
                </a:solidFill>
                <a:latin typeface="Nunito Semi Bold" pitchFamily="34" charset="0"/>
                <a:ea typeface="Nunito Semi Bold" pitchFamily="34" charset="-122"/>
                <a:cs typeface="Nunito Semi Bold" pitchFamily="34" charset="-120"/>
              </a:rPr>
              <a:t>Claves para el Éxito del Equipo</a:t>
            </a:r>
            <a:endParaRPr lang="en-US" sz="3700" dirty="0"/>
          </a:p>
        </p:txBody>
      </p:sp>
      <p:pic>
        <p:nvPicPr>
          <p:cNvPr id="3" name="Image 0" descr="preencoded.png"/>
          <p:cNvPicPr>
            <a:picLocks noChangeAspect="1"/>
          </p:cNvPicPr>
          <p:nvPr/>
        </p:nvPicPr>
        <p:blipFill>
          <a:blip r:embed="rId3"/>
          <a:stretch>
            <a:fillRect/>
          </a:stretch>
        </p:blipFill>
        <p:spPr>
          <a:xfrm>
            <a:off x="701040" y="1742361"/>
            <a:ext cx="4209098" cy="2601397"/>
          </a:xfrm>
          <a:prstGeom prst="rect">
            <a:avLst/>
          </a:prstGeom>
        </p:spPr>
      </p:pic>
      <p:sp>
        <p:nvSpPr>
          <p:cNvPr id="4" name="Text 1"/>
          <p:cNvSpPr/>
          <p:nvPr/>
        </p:nvSpPr>
        <p:spPr>
          <a:xfrm>
            <a:off x="701040" y="4594146"/>
            <a:ext cx="2356604" cy="294442"/>
          </a:xfrm>
          <a:prstGeom prst="rect">
            <a:avLst/>
          </a:prstGeom>
          <a:noFill/>
          <a:ln/>
        </p:spPr>
        <p:txBody>
          <a:bodyPr wrap="none" lIns="0" tIns="0" rIns="0" bIns="0" rtlCol="0" anchor="t"/>
          <a:lstStyle/>
          <a:p>
            <a:pPr marL="0" indent="0" algn="l">
              <a:lnSpc>
                <a:spcPts val="2300"/>
              </a:lnSpc>
              <a:buNone/>
            </a:pPr>
            <a:r>
              <a:rPr lang="en-US" sz="1850" dirty="0">
                <a:solidFill>
                  <a:srgbClr val="00002E"/>
                </a:solidFill>
                <a:latin typeface="Nunito Semi Bold" pitchFamily="34" charset="0"/>
                <a:ea typeface="Nunito Semi Bold" pitchFamily="34" charset="-122"/>
                <a:cs typeface="Nunito Semi Bold" pitchFamily="34" charset="-120"/>
              </a:rPr>
              <a:t>Propósito compartido</a:t>
            </a:r>
            <a:endParaRPr lang="en-US" sz="1850" dirty="0"/>
          </a:p>
        </p:txBody>
      </p:sp>
      <p:sp>
        <p:nvSpPr>
          <p:cNvPr id="5" name="Text 2"/>
          <p:cNvSpPr/>
          <p:nvPr/>
        </p:nvSpPr>
        <p:spPr>
          <a:xfrm>
            <a:off x="701040" y="5008721"/>
            <a:ext cx="4209098" cy="1601986"/>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Un equipo exitoso se construye sobre una visión común que inspira y alinea a todos sus miembros. Este propósito compartido da sentido al esfuerzo colectivo y mantiene la motivación incluso en momentos difíciles.</a:t>
            </a:r>
            <a:endParaRPr lang="en-US" sz="1550" dirty="0"/>
          </a:p>
        </p:txBody>
      </p:sp>
      <p:pic>
        <p:nvPicPr>
          <p:cNvPr id="6" name="Image 1" descr="preencoded.png"/>
          <p:cNvPicPr>
            <a:picLocks noChangeAspect="1"/>
          </p:cNvPicPr>
          <p:nvPr/>
        </p:nvPicPr>
        <p:blipFill>
          <a:blip r:embed="rId4"/>
          <a:stretch>
            <a:fillRect/>
          </a:stretch>
        </p:blipFill>
        <p:spPr>
          <a:xfrm>
            <a:off x="5210532" y="1742361"/>
            <a:ext cx="4209217" cy="2601397"/>
          </a:xfrm>
          <a:prstGeom prst="rect">
            <a:avLst/>
          </a:prstGeom>
        </p:spPr>
      </p:pic>
      <p:sp>
        <p:nvSpPr>
          <p:cNvPr id="7" name="Text 3"/>
          <p:cNvSpPr/>
          <p:nvPr/>
        </p:nvSpPr>
        <p:spPr>
          <a:xfrm>
            <a:off x="5210532" y="4594146"/>
            <a:ext cx="2514957" cy="294442"/>
          </a:xfrm>
          <a:prstGeom prst="rect">
            <a:avLst/>
          </a:prstGeom>
          <a:noFill/>
          <a:ln/>
        </p:spPr>
        <p:txBody>
          <a:bodyPr wrap="none" lIns="0" tIns="0" rIns="0" bIns="0" rtlCol="0" anchor="t"/>
          <a:lstStyle/>
          <a:p>
            <a:pPr marL="0" indent="0" algn="l">
              <a:lnSpc>
                <a:spcPts val="2300"/>
              </a:lnSpc>
              <a:buNone/>
            </a:pPr>
            <a:r>
              <a:rPr lang="en-US" sz="1850" dirty="0">
                <a:solidFill>
                  <a:srgbClr val="00002E"/>
                </a:solidFill>
                <a:latin typeface="Nunito Semi Bold" pitchFamily="34" charset="0"/>
                <a:ea typeface="Nunito Semi Bold" pitchFamily="34" charset="-122"/>
                <a:cs typeface="Nunito Semi Bold" pitchFamily="34" charset="-120"/>
              </a:rPr>
              <a:t>Roles complementarios</a:t>
            </a:r>
            <a:endParaRPr lang="en-US" sz="1850" dirty="0"/>
          </a:p>
        </p:txBody>
      </p:sp>
      <p:sp>
        <p:nvSpPr>
          <p:cNvPr id="8" name="Text 4"/>
          <p:cNvSpPr/>
          <p:nvPr/>
        </p:nvSpPr>
        <p:spPr>
          <a:xfrm>
            <a:off x="5210532" y="5008721"/>
            <a:ext cx="4209217" cy="1601986"/>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La asignación inteligente de responsabilidades, aprovechando las fortalezas individuales y asegurando la cobertura de todas las necesidades del equipo, maximiza la eficiencia y satisfacción de los miembros.</a:t>
            </a:r>
            <a:endParaRPr lang="en-US" sz="1550" dirty="0"/>
          </a:p>
        </p:txBody>
      </p:sp>
      <p:pic>
        <p:nvPicPr>
          <p:cNvPr id="9" name="Image 2" descr="preencoded.png"/>
          <p:cNvPicPr>
            <a:picLocks noChangeAspect="1"/>
          </p:cNvPicPr>
          <p:nvPr/>
        </p:nvPicPr>
        <p:blipFill>
          <a:blip r:embed="rId5"/>
          <a:stretch>
            <a:fillRect/>
          </a:stretch>
        </p:blipFill>
        <p:spPr>
          <a:xfrm>
            <a:off x="9720143" y="1742361"/>
            <a:ext cx="4209098" cy="2601397"/>
          </a:xfrm>
          <a:prstGeom prst="rect">
            <a:avLst/>
          </a:prstGeom>
        </p:spPr>
      </p:pic>
      <p:sp>
        <p:nvSpPr>
          <p:cNvPr id="10" name="Text 5"/>
          <p:cNvSpPr/>
          <p:nvPr/>
        </p:nvSpPr>
        <p:spPr>
          <a:xfrm>
            <a:off x="9720143" y="4594146"/>
            <a:ext cx="2356604" cy="294442"/>
          </a:xfrm>
          <a:prstGeom prst="rect">
            <a:avLst/>
          </a:prstGeom>
          <a:noFill/>
          <a:ln/>
        </p:spPr>
        <p:txBody>
          <a:bodyPr wrap="none" lIns="0" tIns="0" rIns="0" bIns="0" rtlCol="0" anchor="t"/>
          <a:lstStyle/>
          <a:p>
            <a:pPr marL="0" indent="0" algn="l">
              <a:lnSpc>
                <a:spcPts val="2300"/>
              </a:lnSpc>
              <a:buNone/>
            </a:pPr>
            <a:r>
              <a:rPr lang="en-US" sz="1850" dirty="0">
                <a:solidFill>
                  <a:srgbClr val="00002E"/>
                </a:solidFill>
                <a:latin typeface="Nunito Semi Bold" pitchFamily="34" charset="0"/>
                <a:ea typeface="Nunito Semi Bold" pitchFamily="34" charset="-122"/>
                <a:cs typeface="Nunito Semi Bold" pitchFamily="34" charset="-120"/>
              </a:rPr>
              <a:t>Cultura de confianza</a:t>
            </a:r>
            <a:endParaRPr lang="en-US" sz="1850" dirty="0"/>
          </a:p>
        </p:txBody>
      </p:sp>
      <p:sp>
        <p:nvSpPr>
          <p:cNvPr id="11" name="Text 6"/>
          <p:cNvSpPr/>
          <p:nvPr/>
        </p:nvSpPr>
        <p:spPr>
          <a:xfrm>
            <a:off x="9720143" y="5008721"/>
            <a:ext cx="4209098" cy="1601986"/>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Un ambiente donde todos se sienten seguros para expresar ideas, asumir riesgos y aprender de los errores fomenta la innovación y el compromiso, elementos esenciales para superar desafíos complejos.</a:t>
            </a:r>
            <a:endParaRPr lang="en-US" sz="1550" dirty="0"/>
          </a:p>
        </p:txBody>
      </p:sp>
      <p:sp>
        <p:nvSpPr>
          <p:cNvPr id="12" name="Text 7"/>
          <p:cNvSpPr/>
          <p:nvPr/>
        </p:nvSpPr>
        <p:spPr>
          <a:xfrm>
            <a:off x="701040" y="6835973"/>
            <a:ext cx="13228320" cy="640794"/>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El verdadero valor de un equipo reside en su capacidad para combinar estos elementos fundamentales. Cuando el propósito, los roles y la cultura se alinean correctamente, el equipo puede lograr resultados extraordinarios que superan ampliamente la suma de las contribuciones individuales.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776651"/>
            <a:ext cx="9195435" cy="704017"/>
          </a:xfrm>
          <a:prstGeom prst="rect">
            <a:avLst/>
          </a:prstGeom>
          <a:noFill/>
          <a:ln/>
        </p:spPr>
        <p:txBody>
          <a:bodyPr wrap="none" lIns="0" tIns="0" rIns="0" bIns="0" rtlCol="0" anchor="t"/>
          <a:lstStyle/>
          <a:p>
            <a:pPr marL="0" indent="0" algn="l">
              <a:lnSpc>
                <a:spcPts val="5500"/>
              </a:lnSpc>
              <a:buNone/>
            </a:pPr>
            <a:r>
              <a:rPr lang="en-US" sz="4400" dirty="0" err="1"/>
              <a:t>Trabajo</a:t>
            </a:r>
            <a:r>
              <a:rPr lang="en-US" sz="4400" dirty="0"/>
              <a:t> </a:t>
            </a:r>
            <a:r>
              <a:rPr lang="en-US" sz="4400" dirty="0" err="1"/>
              <a:t>en</a:t>
            </a:r>
            <a:r>
              <a:rPr lang="en-US" sz="4400" dirty="0"/>
              <a:t> </a:t>
            </a:r>
            <a:r>
              <a:rPr lang="en-US" sz="4400" dirty="0" err="1"/>
              <a:t>equipo</a:t>
            </a:r>
            <a:endParaRPr lang="en-US" sz="4400" dirty="0"/>
          </a:p>
        </p:txBody>
      </p:sp>
      <p:sp>
        <p:nvSpPr>
          <p:cNvPr id="3" name="Text 1"/>
          <p:cNvSpPr/>
          <p:nvPr/>
        </p:nvSpPr>
        <p:spPr>
          <a:xfrm>
            <a:off x="837724" y="307895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hlinkClick r:id="rId3"/>
              </a:rPr>
              <a:t>https://www.youtube.com/watch?v=jW5KN4Kvpw0</a:t>
            </a:r>
            <a:r>
              <a:rPr lang="en-US" sz="2200" dirty="0">
                <a:solidFill>
                  <a:srgbClr val="00002E"/>
                </a:solidFill>
                <a:latin typeface="Nunito Semi Bold" pitchFamily="34" charset="0"/>
                <a:ea typeface="Nunito Semi Bold" pitchFamily="34" charset="-122"/>
                <a:cs typeface="Nunito Semi Bold" pitchFamily="34" charset="-120"/>
              </a:rPr>
              <a:t> </a:t>
            </a:r>
          </a:p>
          <a:p>
            <a:pPr marL="0" indent="0" algn="l">
              <a:lnSpc>
                <a:spcPts val="2750"/>
              </a:lnSpc>
              <a:buNone/>
            </a:pPr>
            <a:endParaRPr lang="en-US" sz="2200" dirty="0">
              <a:solidFill>
                <a:srgbClr val="00002E"/>
              </a:solidFill>
              <a:latin typeface="Nunito Semi Bold" pitchFamily="34" charset="0"/>
              <a:ea typeface="Nunito Semi Bold" pitchFamily="34" charset="-122"/>
              <a:cs typeface="Nunito Semi Bold" pitchFamily="34" charset="-120"/>
            </a:endParaRPr>
          </a:p>
          <a:p>
            <a:pPr marL="0" indent="0" algn="l">
              <a:lnSpc>
                <a:spcPts val="2750"/>
              </a:lnSpc>
              <a:buNone/>
            </a:pPr>
            <a:endParaRPr lang="en-US" sz="2200" dirty="0">
              <a:solidFill>
                <a:srgbClr val="00002E"/>
              </a:solidFill>
              <a:latin typeface="Nunito Semi Bold" pitchFamily="34" charset="0"/>
              <a:ea typeface="Nunito Semi Bold" pitchFamily="34" charset="-122"/>
              <a:cs typeface="Nunito Semi Bold" pitchFamily="34" charset="-120"/>
            </a:endParaRPr>
          </a:p>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hlinkClick r:id="rId4"/>
              </a:rPr>
              <a:t>https://www.youtube.com/watch?v=tV9in2lhpmc</a:t>
            </a:r>
            <a:r>
              <a:rPr lang="en-US" sz="2200" dirty="0">
                <a:solidFill>
                  <a:srgbClr val="00002E"/>
                </a:solidFill>
                <a:latin typeface="Nunito Semi Bold" pitchFamily="34" charset="0"/>
                <a:ea typeface="Nunito Semi Bold" pitchFamily="34" charset="-122"/>
                <a:cs typeface="Nunito Semi Bold" pitchFamily="34" charset="-120"/>
              </a:rPr>
              <a:t>  </a:t>
            </a:r>
            <a:endParaRPr lang="en-US" sz="2200" dirty="0"/>
          </a:p>
        </p:txBody>
      </p:sp>
      <p:sp>
        <p:nvSpPr>
          <p:cNvPr id="9" name="Text 7"/>
          <p:cNvSpPr/>
          <p:nvPr/>
        </p:nvSpPr>
        <p:spPr>
          <a:xfrm>
            <a:off x="837724" y="4577596"/>
            <a:ext cx="12954952" cy="2342674"/>
          </a:xfrm>
          <a:prstGeom prst="rect">
            <a:avLst/>
          </a:prstGeom>
          <a:noFill/>
          <a:ln/>
        </p:spPr>
        <p:txBody>
          <a:bodyPr wrap="square" lIns="0" tIns="0" rIns="0" bIns="0" rtlCol="0" anchor="t"/>
          <a:lstStyle/>
          <a:p>
            <a:pPr marL="0" indent="0" algn="l">
              <a:lnSpc>
                <a:spcPts val="3000"/>
              </a:lnSpc>
              <a:buNone/>
            </a:pPr>
            <a:endParaRPr lang="en-US" sz="1850" dirty="0"/>
          </a:p>
        </p:txBody>
      </p:sp>
      <p:pic>
        <p:nvPicPr>
          <p:cNvPr id="1030" name="Picture 6" descr="Tips para la mejora del trabajo en equipo | Escuela de Liderazgo">
            <a:extLst>
              <a:ext uri="{FF2B5EF4-FFF2-40B4-BE49-F238E27FC236}">
                <a16:creationId xmlns:a16="http://schemas.microsoft.com/office/drawing/2014/main" id="{CC8964A6-EAA6-914C-80E1-D444D21F8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114800"/>
            <a:ext cx="6802100" cy="371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026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42593" y="611981"/>
            <a:ext cx="7409855" cy="624007"/>
          </a:xfrm>
          <a:prstGeom prst="rect">
            <a:avLst/>
          </a:prstGeom>
          <a:noFill/>
          <a:ln/>
        </p:spPr>
        <p:txBody>
          <a:bodyPr wrap="none" lIns="0" tIns="0" rIns="0" bIns="0" rtlCol="0" anchor="t"/>
          <a:lstStyle/>
          <a:p>
            <a:pPr marL="0" indent="0" algn="l">
              <a:lnSpc>
                <a:spcPts val="4900"/>
              </a:lnSpc>
              <a:buNone/>
            </a:pPr>
            <a:r>
              <a:rPr lang="en-US" sz="3900" dirty="0">
                <a:solidFill>
                  <a:srgbClr val="00002E"/>
                </a:solidFill>
                <a:latin typeface="Nunito Semi Bold" pitchFamily="34" charset="0"/>
                <a:ea typeface="Nunito Semi Bold" pitchFamily="34" charset="-122"/>
                <a:cs typeface="Nunito Semi Bold" pitchFamily="34" charset="-120"/>
              </a:rPr>
              <a:t>Cómo Formar un Equipo Efectivo</a:t>
            </a:r>
            <a:endParaRPr lang="en-US" sz="3900" dirty="0"/>
          </a:p>
        </p:txBody>
      </p:sp>
      <p:sp>
        <p:nvSpPr>
          <p:cNvPr id="4" name="Shape 1"/>
          <p:cNvSpPr/>
          <p:nvPr/>
        </p:nvSpPr>
        <p:spPr>
          <a:xfrm>
            <a:off x="742593" y="1792843"/>
            <a:ext cx="477322" cy="477322"/>
          </a:xfrm>
          <a:prstGeom prst="roundRect">
            <a:avLst>
              <a:gd name="adj" fmla="val 66675"/>
            </a:avLst>
          </a:prstGeom>
          <a:solidFill>
            <a:srgbClr val="F3F3FF"/>
          </a:solidFill>
          <a:ln w="22860">
            <a:solidFill>
              <a:srgbClr val="2D4DF2"/>
            </a:solidFill>
            <a:prstDash val="solid"/>
          </a:ln>
        </p:spPr>
      </p:sp>
      <p:pic>
        <p:nvPicPr>
          <p:cNvPr id="5" name="Image 1" descr="preencoded.png"/>
          <p:cNvPicPr>
            <a:picLocks noChangeAspect="1"/>
          </p:cNvPicPr>
          <p:nvPr/>
        </p:nvPicPr>
        <p:blipFill>
          <a:blip r:embed="rId4"/>
          <a:stretch>
            <a:fillRect/>
          </a:stretch>
        </p:blipFill>
        <p:spPr>
          <a:xfrm>
            <a:off x="831473" y="1844278"/>
            <a:ext cx="299442" cy="374333"/>
          </a:xfrm>
          <a:prstGeom prst="rect">
            <a:avLst/>
          </a:prstGeom>
        </p:spPr>
      </p:pic>
      <p:sp>
        <p:nvSpPr>
          <p:cNvPr id="6" name="Text 2"/>
          <p:cNvSpPr/>
          <p:nvPr/>
        </p:nvSpPr>
        <p:spPr>
          <a:xfrm>
            <a:off x="1432084" y="1792843"/>
            <a:ext cx="2837021" cy="311944"/>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Definir el objetivo común</a:t>
            </a:r>
            <a:endParaRPr lang="en-US" sz="1950" dirty="0"/>
          </a:p>
        </p:txBody>
      </p:sp>
      <p:sp>
        <p:nvSpPr>
          <p:cNvPr id="7" name="Text 3"/>
          <p:cNvSpPr/>
          <p:nvPr/>
        </p:nvSpPr>
        <p:spPr>
          <a:xfrm>
            <a:off x="1432084" y="2232065"/>
            <a:ext cx="6969323" cy="678894"/>
          </a:xfrm>
          <a:prstGeom prst="rect">
            <a:avLst/>
          </a:prstGeom>
          <a:noFill/>
          <a:ln/>
        </p:spPr>
        <p:txBody>
          <a:bodyPr wrap="squar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Establecer claramente qué se quiere conseguir y asegurarse de que todos los miembros lo comprenden y lo comparten.</a:t>
            </a:r>
            <a:endParaRPr lang="en-US" sz="1650" dirty="0"/>
          </a:p>
        </p:txBody>
      </p:sp>
      <p:sp>
        <p:nvSpPr>
          <p:cNvPr id="8" name="Shape 4"/>
          <p:cNvSpPr/>
          <p:nvPr/>
        </p:nvSpPr>
        <p:spPr>
          <a:xfrm>
            <a:off x="742593" y="3361730"/>
            <a:ext cx="477322" cy="477322"/>
          </a:xfrm>
          <a:prstGeom prst="roundRect">
            <a:avLst>
              <a:gd name="adj" fmla="val 66675"/>
            </a:avLst>
          </a:prstGeom>
          <a:solidFill>
            <a:srgbClr val="F3F3FF"/>
          </a:solidFill>
          <a:ln w="22860">
            <a:solidFill>
              <a:srgbClr val="018CE1"/>
            </a:solidFill>
            <a:prstDash val="solid"/>
          </a:ln>
        </p:spPr>
      </p:sp>
      <p:pic>
        <p:nvPicPr>
          <p:cNvPr id="9" name="Image 2" descr="preencoded.png"/>
          <p:cNvPicPr>
            <a:picLocks noChangeAspect="1"/>
          </p:cNvPicPr>
          <p:nvPr/>
        </p:nvPicPr>
        <p:blipFill>
          <a:blip r:embed="rId5"/>
          <a:stretch>
            <a:fillRect/>
          </a:stretch>
        </p:blipFill>
        <p:spPr>
          <a:xfrm>
            <a:off x="831473" y="3413165"/>
            <a:ext cx="299442" cy="374333"/>
          </a:xfrm>
          <a:prstGeom prst="rect">
            <a:avLst/>
          </a:prstGeom>
        </p:spPr>
      </p:pic>
      <p:sp>
        <p:nvSpPr>
          <p:cNvPr id="10" name="Text 5"/>
          <p:cNvSpPr/>
          <p:nvPr/>
        </p:nvSpPr>
        <p:spPr>
          <a:xfrm>
            <a:off x="1432084" y="3361730"/>
            <a:ext cx="2605207" cy="311944"/>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Determinar la duración</a:t>
            </a:r>
            <a:endParaRPr lang="en-US" sz="1950" dirty="0"/>
          </a:p>
        </p:txBody>
      </p:sp>
      <p:sp>
        <p:nvSpPr>
          <p:cNvPr id="11" name="Text 6"/>
          <p:cNvSpPr/>
          <p:nvPr/>
        </p:nvSpPr>
        <p:spPr>
          <a:xfrm>
            <a:off x="1432084" y="3800951"/>
            <a:ext cx="6969323" cy="678894"/>
          </a:xfrm>
          <a:prstGeom prst="rect">
            <a:avLst/>
          </a:prstGeom>
          <a:noFill/>
          <a:ln/>
        </p:spPr>
        <p:txBody>
          <a:bodyPr wrap="squar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Acordar cuánto tiempo estará operativo el equipo, ya sea para un proyecto específico o de forma permanente.</a:t>
            </a:r>
            <a:endParaRPr lang="en-US" sz="1650" dirty="0"/>
          </a:p>
        </p:txBody>
      </p:sp>
      <p:sp>
        <p:nvSpPr>
          <p:cNvPr id="12" name="Shape 7"/>
          <p:cNvSpPr/>
          <p:nvPr/>
        </p:nvSpPr>
        <p:spPr>
          <a:xfrm>
            <a:off x="742593" y="4930616"/>
            <a:ext cx="477322" cy="477322"/>
          </a:xfrm>
          <a:prstGeom prst="roundRect">
            <a:avLst>
              <a:gd name="adj" fmla="val 66675"/>
            </a:avLst>
          </a:prstGeom>
          <a:solidFill>
            <a:srgbClr val="F3F3FF"/>
          </a:solidFill>
          <a:ln w="22860">
            <a:solidFill>
              <a:srgbClr val="DA33BF"/>
            </a:solidFill>
            <a:prstDash val="solid"/>
          </a:ln>
        </p:spPr>
      </p:sp>
      <p:pic>
        <p:nvPicPr>
          <p:cNvPr id="13" name="Image 3" descr="preencoded.png"/>
          <p:cNvPicPr>
            <a:picLocks noChangeAspect="1"/>
          </p:cNvPicPr>
          <p:nvPr/>
        </p:nvPicPr>
        <p:blipFill>
          <a:blip r:embed="rId6"/>
          <a:stretch>
            <a:fillRect/>
          </a:stretch>
        </p:blipFill>
        <p:spPr>
          <a:xfrm>
            <a:off x="831473" y="4982051"/>
            <a:ext cx="299442" cy="374333"/>
          </a:xfrm>
          <a:prstGeom prst="rect">
            <a:avLst/>
          </a:prstGeom>
        </p:spPr>
      </p:pic>
      <p:sp>
        <p:nvSpPr>
          <p:cNvPr id="14" name="Text 8"/>
          <p:cNvSpPr/>
          <p:nvPr/>
        </p:nvSpPr>
        <p:spPr>
          <a:xfrm>
            <a:off x="1432084" y="4930616"/>
            <a:ext cx="3691414" cy="311944"/>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Establecer el tamaño y selección</a:t>
            </a:r>
            <a:endParaRPr lang="en-US" sz="1950" dirty="0"/>
          </a:p>
        </p:txBody>
      </p:sp>
      <p:sp>
        <p:nvSpPr>
          <p:cNvPr id="15" name="Text 9"/>
          <p:cNvSpPr/>
          <p:nvPr/>
        </p:nvSpPr>
        <p:spPr>
          <a:xfrm>
            <a:off x="1432084" y="5369838"/>
            <a:ext cx="6969323" cy="678894"/>
          </a:xfrm>
          <a:prstGeom prst="rect">
            <a:avLst/>
          </a:prstGeom>
          <a:noFill/>
          <a:ln/>
        </p:spPr>
        <p:txBody>
          <a:bodyPr wrap="squar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Decidir cuántas personas formarán parte del equipo y cómo se elegirán a sus integrantes.</a:t>
            </a:r>
            <a:endParaRPr lang="en-US" sz="1650" dirty="0"/>
          </a:p>
        </p:txBody>
      </p:sp>
      <p:sp>
        <p:nvSpPr>
          <p:cNvPr id="16" name="Shape 10"/>
          <p:cNvSpPr/>
          <p:nvPr/>
        </p:nvSpPr>
        <p:spPr>
          <a:xfrm>
            <a:off x="742593" y="6499503"/>
            <a:ext cx="477322" cy="477322"/>
          </a:xfrm>
          <a:prstGeom prst="roundRect">
            <a:avLst>
              <a:gd name="adj" fmla="val 66675"/>
            </a:avLst>
          </a:prstGeom>
          <a:solidFill>
            <a:srgbClr val="F3F3FF"/>
          </a:solidFill>
          <a:ln w="22860">
            <a:solidFill>
              <a:srgbClr val="2D4DF2"/>
            </a:solidFill>
            <a:prstDash val="solid"/>
          </a:ln>
        </p:spPr>
      </p:sp>
      <p:pic>
        <p:nvPicPr>
          <p:cNvPr id="17" name="Image 4" descr="preencoded.png"/>
          <p:cNvPicPr>
            <a:picLocks noChangeAspect="1"/>
          </p:cNvPicPr>
          <p:nvPr/>
        </p:nvPicPr>
        <p:blipFill>
          <a:blip r:embed="rId7"/>
          <a:stretch>
            <a:fillRect/>
          </a:stretch>
        </p:blipFill>
        <p:spPr>
          <a:xfrm>
            <a:off x="831473" y="6550938"/>
            <a:ext cx="299442" cy="374333"/>
          </a:xfrm>
          <a:prstGeom prst="rect">
            <a:avLst/>
          </a:prstGeom>
        </p:spPr>
      </p:pic>
      <p:sp>
        <p:nvSpPr>
          <p:cNvPr id="18" name="Text 11"/>
          <p:cNvSpPr/>
          <p:nvPr/>
        </p:nvSpPr>
        <p:spPr>
          <a:xfrm>
            <a:off x="1432084" y="6499503"/>
            <a:ext cx="3834170" cy="311944"/>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Asignar roles y responsabilidades</a:t>
            </a:r>
            <a:endParaRPr lang="en-US" sz="1950" dirty="0"/>
          </a:p>
        </p:txBody>
      </p:sp>
      <p:sp>
        <p:nvSpPr>
          <p:cNvPr id="19" name="Text 12"/>
          <p:cNvSpPr/>
          <p:nvPr/>
        </p:nvSpPr>
        <p:spPr>
          <a:xfrm>
            <a:off x="1432084" y="6938724"/>
            <a:ext cx="6969323" cy="678894"/>
          </a:xfrm>
          <a:prstGeom prst="rect">
            <a:avLst/>
          </a:prstGeom>
          <a:noFill/>
          <a:ln/>
        </p:spPr>
        <p:txBody>
          <a:bodyPr wrap="squar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Definir qué papel desempeñará cada persona y qué se espera específicamente de ella.</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6491" y="740093"/>
            <a:ext cx="7683817" cy="1227058"/>
          </a:xfrm>
          <a:prstGeom prst="rect">
            <a:avLst/>
          </a:prstGeom>
          <a:noFill/>
          <a:ln/>
        </p:spPr>
        <p:txBody>
          <a:bodyPr wrap="square" lIns="0" tIns="0" rIns="0" bIns="0" rtlCol="0" anchor="t"/>
          <a:lstStyle/>
          <a:p>
            <a:pPr marL="0" indent="0" algn="l">
              <a:lnSpc>
                <a:spcPts val="4800"/>
              </a:lnSpc>
              <a:buNone/>
            </a:pPr>
            <a:r>
              <a:rPr lang="en-US" sz="3850" dirty="0">
                <a:solidFill>
                  <a:srgbClr val="00002E"/>
                </a:solidFill>
                <a:latin typeface="Nunito Semi Bold" pitchFamily="34" charset="0"/>
                <a:ea typeface="Nunito Semi Bold" pitchFamily="34" charset="-122"/>
                <a:cs typeface="Nunito Semi Bold" pitchFamily="34" charset="-120"/>
              </a:rPr>
              <a:t>Preguntas Clave para la Formación</a:t>
            </a:r>
            <a:endParaRPr lang="en-US" sz="3850" dirty="0"/>
          </a:p>
        </p:txBody>
      </p:sp>
      <p:sp>
        <p:nvSpPr>
          <p:cNvPr id="4" name="Shape 1"/>
          <p:cNvSpPr/>
          <p:nvPr/>
        </p:nvSpPr>
        <p:spPr>
          <a:xfrm>
            <a:off x="6216491" y="2280047"/>
            <a:ext cx="3737610" cy="2202656"/>
          </a:xfrm>
          <a:prstGeom prst="roundRect">
            <a:avLst>
              <a:gd name="adj" fmla="val 14206"/>
            </a:avLst>
          </a:prstGeom>
          <a:solidFill>
            <a:srgbClr val="F3F3FF"/>
          </a:solidFill>
          <a:ln w="22860">
            <a:solidFill>
              <a:srgbClr val="2D4DF2"/>
            </a:solidFill>
            <a:prstDash val="solid"/>
          </a:ln>
        </p:spPr>
      </p:sp>
      <p:sp>
        <p:nvSpPr>
          <p:cNvPr id="5" name="Text 2"/>
          <p:cNvSpPr/>
          <p:nvPr/>
        </p:nvSpPr>
        <p:spPr>
          <a:xfrm>
            <a:off x="6447949" y="2511504"/>
            <a:ext cx="3274695" cy="613410"/>
          </a:xfrm>
          <a:prstGeom prst="rect">
            <a:avLst/>
          </a:prstGeom>
          <a:noFill/>
          <a:ln/>
        </p:spPr>
        <p:txBody>
          <a:bodyPr wrap="square" lIns="0" tIns="0" rIns="0" bIns="0" rtlCol="0" anchor="t"/>
          <a:lstStyle/>
          <a:p>
            <a:pPr marL="0" indent="0" algn="l">
              <a:lnSpc>
                <a:spcPts val="2400"/>
              </a:lnSpc>
              <a:buNone/>
            </a:pPr>
            <a:r>
              <a:rPr lang="en-US" sz="1900" dirty="0">
                <a:solidFill>
                  <a:srgbClr val="00002E"/>
                </a:solidFill>
                <a:latin typeface="Nunito Semi Bold" pitchFamily="34" charset="0"/>
                <a:ea typeface="Nunito Semi Bold" pitchFamily="34" charset="-122"/>
                <a:cs typeface="Nunito Semi Bold" pitchFamily="34" charset="-120"/>
              </a:rPr>
              <a:t>¿Cuál es el objetivo del equipo?</a:t>
            </a:r>
            <a:endParaRPr lang="en-US" sz="1900" dirty="0"/>
          </a:p>
        </p:txBody>
      </p:sp>
      <p:sp>
        <p:nvSpPr>
          <p:cNvPr id="6" name="Text 3"/>
          <p:cNvSpPr/>
          <p:nvPr/>
        </p:nvSpPr>
        <p:spPr>
          <a:xfrm>
            <a:off x="6447949" y="3250049"/>
            <a:ext cx="3274695" cy="1001197"/>
          </a:xfrm>
          <a:prstGeom prst="rect">
            <a:avLst/>
          </a:prstGeom>
          <a:noFill/>
          <a:ln/>
        </p:spPr>
        <p:txBody>
          <a:bodyPr wrap="square" lIns="0" tIns="0" rIns="0" bIns="0" rtlCol="0" anchor="t"/>
          <a:lstStyle/>
          <a:p>
            <a:pPr marL="0" indent="0" algn="l">
              <a:lnSpc>
                <a:spcPts val="2600"/>
              </a:lnSpc>
              <a:buNone/>
            </a:pPr>
            <a:r>
              <a:rPr lang="en-US" sz="1600" dirty="0">
                <a:solidFill>
                  <a:srgbClr val="00002E"/>
                </a:solidFill>
                <a:latin typeface="PT Sans" pitchFamily="34" charset="0"/>
                <a:ea typeface="PT Sans" pitchFamily="34" charset="-122"/>
                <a:cs typeface="PT Sans" pitchFamily="34" charset="-120"/>
              </a:rPr>
              <a:t>Definir claramente la meta común que se persigue, tanto a corto como a largo plazo.</a:t>
            </a:r>
            <a:endParaRPr lang="en-US" sz="1600" dirty="0"/>
          </a:p>
        </p:txBody>
      </p:sp>
      <p:sp>
        <p:nvSpPr>
          <p:cNvPr id="7" name="Shape 4"/>
          <p:cNvSpPr/>
          <p:nvPr/>
        </p:nvSpPr>
        <p:spPr>
          <a:xfrm>
            <a:off x="10162699" y="2280047"/>
            <a:ext cx="3737610" cy="2202656"/>
          </a:xfrm>
          <a:prstGeom prst="roundRect">
            <a:avLst>
              <a:gd name="adj" fmla="val 14206"/>
            </a:avLst>
          </a:prstGeom>
          <a:solidFill>
            <a:srgbClr val="F3F3FF"/>
          </a:solidFill>
          <a:ln w="22860">
            <a:solidFill>
              <a:srgbClr val="018CE1"/>
            </a:solidFill>
            <a:prstDash val="solid"/>
          </a:ln>
        </p:spPr>
      </p:sp>
      <p:sp>
        <p:nvSpPr>
          <p:cNvPr id="8" name="Text 5"/>
          <p:cNvSpPr/>
          <p:nvPr/>
        </p:nvSpPr>
        <p:spPr>
          <a:xfrm>
            <a:off x="10394156" y="2511504"/>
            <a:ext cx="2897148" cy="306705"/>
          </a:xfrm>
          <a:prstGeom prst="rect">
            <a:avLst/>
          </a:prstGeom>
          <a:noFill/>
          <a:ln/>
        </p:spPr>
        <p:txBody>
          <a:bodyPr wrap="none" lIns="0" tIns="0" rIns="0" bIns="0" rtlCol="0" anchor="t"/>
          <a:lstStyle/>
          <a:p>
            <a:pPr marL="0" indent="0" algn="l">
              <a:lnSpc>
                <a:spcPts val="2400"/>
              </a:lnSpc>
              <a:buNone/>
            </a:pPr>
            <a:r>
              <a:rPr lang="en-US" sz="1900" dirty="0">
                <a:solidFill>
                  <a:srgbClr val="00002E"/>
                </a:solidFill>
                <a:latin typeface="Nunito Semi Bold" pitchFamily="34" charset="0"/>
                <a:ea typeface="Nunito Semi Bold" pitchFamily="34" charset="-122"/>
                <a:cs typeface="Nunito Semi Bold" pitchFamily="34" charset="-120"/>
              </a:rPr>
              <a:t>¿Cuánto durará el equipo?</a:t>
            </a:r>
            <a:endParaRPr lang="en-US" sz="1900" dirty="0"/>
          </a:p>
        </p:txBody>
      </p:sp>
      <p:sp>
        <p:nvSpPr>
          <p:cNvPr id="9" name="Text 6"/>
          <p:cNvSpPr/>
          <p:nvPr/>
        </p:nvSpPr>
        <p:spPr>
          <a:xfrm>
            <a:off x="10394156" y="2943344"/>
            <a:ext cx="3274695" cy="1001197"/>
          </a:xfrm>
          <a:prstGeom prst="rect">
            <a:avLst/>
          </a:prstGeom>
          <a:noFill/>
          <a:ln/>
        </p:spPr>
        <p:txBody>
          <a:bodyPr wrap="square" lIns="0" tIns="0" rIns="0" bIns="0" rtlCol="0" anchor="t"/>
          <a:lstStyle/>
          <a:p>
            <a:pPr marL="0" indent="0" algn="l">
              <a:lnSpc>
                <a:spcPts val="2600"/>
              </a:lnSpc>
              <a:buNone/>
            </a:pPr>
            <a:r>
              <a:rPr lang="en-US" sz="1600" dirty="0">
                <a:solidFill>
                  <a:srgbClr val="00002E"/>
                </a:solidFill>
                <a:latin typeface="PT Sans" pitchFamily="34" charset="0"/>
                <a:ea typeface="PT Sans" pitchFamily="34" charset="-122"/>
                <a:cs typeface="PT Sans" pitchFamily="34" charset="-120"/>
              </a:rPr>
              <a:t>Establecer si el equipo se forma para un proyecto específico con fecha de finalización o si será permanente.</a:t>
            </a:r>
            <a:endParaRPr lang="en-US" sz="1600" dirty="0"/>
          </a:p>
        </p:txBody>
      </p:sp>
      <p:sp>
        <p:nvSpPr>
          <p:cNvPr id="10" name="Shape 7"/>
          <p:cNvSpPr/>
          <p:nvPr/>
        </p:nvSpPr>
        <p:spPr>
          <a:xfrm>
            <a:off x="6216491" y="4691301"/>
            <a:ext cx="7683817" cy="1562219"/>
          </a:xfrm>
          <a:prstGeom prst="roundRect">
            <a:avLst>
              <a:gd name="adj" fmla="val 20030"/>
            </a:avLst>
          </a:prstGeom>
          <a:solidFill>
            <a:srgbClr val="F3F3FF"/>
          </a:solidFill>
          <a:ln w="22860">
            <a:solidFill>
              <a:srgbClr val="DA33BF"/>
            </a:solidFill>
            <a:prstDash val="solid"/>
          </a:ln>
        </p:spPr>
      </p:sp>
      <p:sp>
        <p:nvSpPr>
          <p:cNvPr id="11" name="Text 8"/>
          <p:cNvSpPr/>
          <p:nvPr/>
        </p:nvSpPr>
        <p:spPr>
          <a:xfrm>
            <a:off x="6447949" y="4922758"/>
            <a:ext cx="3784044" cy="306705"/>
          </a:xfrm>
          <a:prstGeom prst="rect">
            <a:avLst/>
          </a:prstGeom>
          <a:noFill/>
          <a:ln/>
        </p:spPr>
        <p:txBody>
          <a:bodyPr wrap="none" lIns="0" tIns="0" rIns="0" bIns="0" rtlCol="0" anchor="t"/>
          <a:lstStyle/>
          <a:p>
            <a:pPr marL="0" indent="0" algn="l">
              <a:lnSpc>
                <a:spcPts val="2400"/>
              </a:lnSpc>
              <a:buNone/>
            </a:pPr>
            <a:r>
              <a:rPr lang="en-US" sz="1900" dirty="0">
                <a:solidFill>
                  <a:srgbClr val="00002E"/>
                </a:solidFill>
                <a:latin typeface="Nunito Semi Bold" pitchFamily="34" charset="0"/>
                <a:ea typeface="Nunito Semi Bold" pitchFamily="34" charset="-122"/>
                <a:cs typeface="Nunito Semi Bold" pitchFamily="34" charset="-120"/>
              </a:rPr>
              <a:t>¿Cómo se tomarán las decisiones?</a:t>
            </a:r>
            <a:endParaRPr lang="en-US" sz="1900" dirty="0"/>
          </a:p>
        </p:txBody>
      </p:sp>
      <p:sp>
        <p:nvSpPr>
          <p:cNvPr id="12" name="Text 9"/>
          <p:cNvSpPr/>
          <p:nvPr/>
        </p:nvSpPr>
        <p:spPr>
          <a:xfrm>
            <a:off x="6447949" y="5354598"/>
            <a:ext cx="7220903" cy="667464"/>
          </a:xfrm>
          <a:prstGeom prst="rect">
            <a:avLst/>
          </a:prstGeom>
          <a:noFill/>
          <a:ln/>
        </p:spPr>
        <p:txBody>
          <a:bodyPr wrap="square" lIns="0" tIns="0" rIns="0" bIns="0" rtlCol="0" anchor="t"/>
          <a:lstStyle/>
          <a:p>
            <a:pPr marL="0" indent="0" algn="l">
              <a:lnSpc>
                <a:spcPts val="2600"/>
              </a:lnSpc>
              <a:buNone/>
            </a:pPr>
            <a:r>
              <a:rPr lang="en-US" sz="1600" dirty="0">
                <a:solidFill>
                  <a:srgbClr val="00002E"/>
                </a:solidFill>
                <a:latin typeface="PT Sans" pitchFamily="34" charset="0"/>
                <a:ea typeface="PT Sans" pitchFamily="34" charset="-122"/>
                <a:cs typeface="PT Sans" pitchFamily="34" charset="-120"/>
              </a:rPr>
              <a:t>Acordar los mecanismos de toma de decisiones: por consenso, votación, liderazgo o siguiendo un código establecido.</a:t>
            </a:r>
            <a:endParaRPr lang="en-US" sz="1600" dirty="0"/>
          </a:p>
        </p:txBody>
      </p:sp>
      <p:sp>
        <p:nvSpPr>
          <p:cNvPr id="13" name="Text 10"/>
          <p:cNvSpPr/>
          <p:nvPr/>
        </p:nvSpPr>
        <p:spPr>
          <a:xfrm>
            <a:off x="6216491" y="6488192"/>
            <a:ext cx="7683817" cy="1001197"/>
          </a:xfrm>
          <a:prstGeom prst="rect">
            <a:avLst/>
          </a:prstGeom>
          <a:noFill/>
          <a:ln/>
        </p:spPr>
        <p:txBody>
          <a:bodyPr wrap="square" lIns="0" tIns="0" rIns="0" bIns="0" rtlCol="0" anchor="t"/>
          <a:lstStyle/>
          <a:p>
            <a:pPr marL="0" indent="0" algn="l">
              <a:lnSpc>
                <a:spcPts val="2600"/>
              </a:lnSpc>
              <a:buNone/>
            </a:pPr>
            <a:r>
              <a:rPr lang="en-US" sz="1600" dirty="0">
                <a:solidFill>
                  <a:srgbClr val="00002E"/>
                </a:solidFill>
                <a:latin typeface="PT Sans" pitchFamily="34" charset="0"/>
                <a:ea typeface="PT Sans" pitchFamily="34" charset="-122"/>
                <a:cs typeface="PT Sans" pitchFamily="34" charset="-120"/>
              </a:rPr>
              <a:t>Responder a estas preguntas fundamentales al inicio de la formación del equipo permite establecer bases sólidas y evitar conflictos futuros. Todos los miembros deben tener claridad sobre estos aspectos para poder avanzar en la misma dirección.</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54023" y="765334"/>
            <a:ext cx="5069205" cy="633651"/>
          </a:xfrm>
          <a:prstGeom prst="rect">
            <a:avLst/>
          </a:prstGeom>
          <a:noFill/>
          <a:ln/>
        </p:spPr>
        <p:txBody>
          <a:bodyPr wrap="none" lIns="0" tIns="0" rIns="0" bIns="0" rtlCol="0" anchor="t"/>
          <a:lstStyle/>
          <a:p>
            <a:pPr marL="0" indent="0" algn="l">
              <a:lnSpc>
                <a:spcPts val="4950"/>
              </a:lnSpc>
              <a:buNone/>
            </a:pPr>
            <a:r>
              <a:rPr lang="en-US" sz="3950" dirty="0">
                <a:solidFill>
                  <a:srgbClr val="00002E"/>
                </a:solidFill>
                <a:latin typeface="Nunito Semi Bold" pitchFamily="34" charset="0"/>
                <a:ea typeface="Nunito Semi Bold" pitchFamily="34" charset="-122"/>
                <a:cs typeface="Nunito Semi Bold" pitchFamily="34" charset="-120"/>
              </a:rPr>
              <a:t>La Visión del Equipo</a:t>
            </a:r>
            <a:endParaRPr lang="en-US" sz="3950" dirty="0"/>
          </a:p>
        </p:txBody>
      </p:sp>
      <p:pic>
        <p:nvPicPr>
          <p:cNvPr id="3" name="Image 0" descr="preencoded.png"/>
          <p:cNvPicPr>
            <a:picLocks noChangeAspect="1"/>
          </p:cNvPicPr>
          <p:nvPr/>
        </p:nvPicPr>
        <p:blipFill>
          <a:blip r:embed="rId3"/>
          <a:stretch>
            <a:fillRect/>
          </a:stretch>
        </p:blipFill>
        <p:spPr>
          <a:xfrm>
            <a:off x="2951917" y="1829753"/>
            <a:ext cx="2165152" cy="1221343"/>
          </a:xfrm>
          <a:prstGeom prst="rect">
            <a:avLst/>
          </a:prstGeom>
        </p:spPr>
      </p:pic>
      <p:pic>
        <p:nvPicPr>
          <p:cNvPr id="4" name="Image 1" descr="preencoded.png"/>
          <p:cNvPicPr>
            <a:picLocks noChangeAspect="1"/>
          </p:cNvPicPr>
          <p:nvPr/>
        </p:nvPicPr>
        <p:blipFill>
          <a:blip r:embed="rId4"/>
          <a:stretch>
            <a:fillRect/>
          </a:stretch>
        </p:blipFill>
        <p:spPr>
          <a:xfrm>
            <a:off x="3882985" y="2401967"/>
            <a:ext cx="302895" cy="378619"/>
          </a:xfrm>
          <a:prstGeom prst="rect">
            <a:avLst/>
          </a:prstGeom>
        </p:spPr>
      </p:pic>
      <p:sp>
        <p:nvSpPr>
          <p:cNvPr id="5" name="Text 1"/>
          <p:cNvSpPr/>
          <p:nvPr/>
        </p:nvSpPr>
        <p:spPr>
          <a:xfrm>
            <a:off x="5332452" y="2045137"/>
            <a:ext cx="2534603" cy="316825"/>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Visión a largo plazo</a:t>
            </a:r>
            <a:endParaRPr lang="en-US" sz="1950" dirty="0"/>
          </a:p>
        </p:txBody>
      </p:sp>
      <p:sp>
        <p:nvSpPr>
          <p:cNvPr id="6" name="Text 2"/>
          <p:cNvSpPr/>
          <p:nvPr/>
        </p:nvSpPr>
        <p:spPr>
          <a:xfrm>
            <a:off x="5332452" y="2491145"/>
            <a:ext cx="3016925" cy="344567"/>
          </a:xfrm>
          <a:prstGeom prst="rect">
            <a:avLst/>
          </a:prstGeom>
          <a:noFill/>
          <a:ln/>
        </p:spPr>
        <p:txBody>
          <a:bodyPr wrap="none" lIns="0" tIns="0" rIns="0" bIns="0" rtlCol="0" anchor="t"/>
          <a:lstStyle/>
          <a:p>
            <a:pPr marL="0" indent="0" algn="l">
              <a:lnSpc>
                <a:spcPts val="2700"/>
              </a:lnSpc>
              <a:buNone/>
            </a:pPr>
            <a:r>
              <a:rPr lang="en-US" sz="1650" dirty="0">
                <a:solidFill>
                  <a:srgbClr val="00002E"/>
                </a:solidFill>
                <a:latin typeface="PT Sans" pitchFamily="34" charset="0"/>
                <a:ea typeface="PT Sans" pitchFamily="34" charset="-122"/>
                <a:cs typeface="PT Sans" pitchFamily="34" charset="-120"/>
              </a:rPr>
              <a:t>Aspiración ambiciosa que inspira</a:t>
            </a:r>
            <a:endParaRPr lang="en-US" sz="1650" dirty="0"/>
          </a:p>
        </p:txBody>
      </p:sp>
      <p:sp>
        <p:nvSpPr>
          <p:cNvPr id="7" name="Shape 3"/>
          <p:cNvSpPr/>
          <p:nvPr/>
        </p:nvSpPr>
        <p:spPr>
          <a:xfrm>
            <a:off x="5170884" y="3062764"/>
            <a:ext cx="8651677" cy="15240"/>
          </a:xfrm>
          <a:prstGeom prst="roundRect">
            <a:avLst>
              <a:gd name="adj" fmla="val 2120502"/>
            </a:avLst>
          </a:prstGeom>
          <a:solidFill>
            <a:srgbClr val="2D4DF2"/>
          </a:solidFill>
          <a:ln/>
        </p:spPr>
      </p:sp>
      <p:pic>
        <p:nvPicPr>
          <p:cNvPr id="8" name="Image 2" descr="preencoded.png"/>
          <p:cNvPicPr>
            <a:picLocks noChangeAspect="1"/>
          </p:cNvPicPr>
          <p:nvPr/>
        </p:nvPicPr>
        <p:blipFill>
          <a:blip r:embed="rId5"/>
          <a:stretch>
            <a:fillRect/>
          </a:stretch>
        </p:blipFill>
        <p:spPr>
          <a:xfrm>
            <a:off x="1869400" y="3104912"/>
            <a:ext cx="4330303" cy="1221343"/>
          </a:xfrm>
          <a:prstGeom prst="rect">
            <a:avLst/>
          </a:prstGeom>
        </p:spPr>
      </p:pic>
      <p:pic>
        <p:nvPicPr>
          <p:cNvPr id="9" name="Image 3" descr="preencoded.png"/>
          <p:cNvPicPr>
            <a:picLocks noChangeAspect="1"/>
          </p:cNvPicPr>
          <p:nvPr/>
        </p:nvPicPr>
        <p:blipFill>
          <a:blip r:embed="rId6"/>
          <a:stretch>
            <a:fillRect/>
          </a:stretch>
        </p:blipFill>
        <p:spPr>
          <a:xfrm>
            <a:off x="3882985" y="3526274"/>
            <a:ext cx="302895" cy="378619"/>
          </a:xfrm>
          <a:prstGeom prst="rect">
            <a:avLst/>
          </a:prstGeom>
        </p:spPr>
      </p:pic>
      <p:sp>
        <p:nvSpPr>
          <p:cNvPr id="10" name="Text 4"/>
          <p:cNvSpPr/>
          <p:nvPr/>
        </p:nvSpPr>
        <p:spPr>
          <a:xfrm>
            <a:off x="6415088" y="3320296"/>
            <a:ext cx="2764988" cy="316825"/>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Objetivos a medio plazo</a:t>
            </a:r>
            <a:endParaRPr lang="en-US" sz="1950" dirty="0"/>
          </a:p>
        </p:txBody>
      </p:sp>
      <p:sp>
        <p:nvSpPr>
          <p:cNvPr id="11" name="Text 5"/>
          <p:cNvSpPr/>
          <p:nvPr/>
        </p:nvSpPr>
        <p:spPr>
          <a:xfrm>
            <a:off x="6415088" y="3766304"/>
            <a:ext cx="2764988" cy="344567"/>
          </a:xfrm>
          <a:prstGeom prst="rect">
            <a:avLst/>
          </a:prstGeom>
          <a:noFill/>
          <a:ln/>
        </p:spPr>
        <p:txBody>
          <a:bodyPr wrap="none" lIns="0" tIns="0" rIns="0" bIns="0" rtlCol="0" anchor="t"/>
          <a:lstStyle/>
          <a:p>
            <a:pPr marL="0" indent="0" algn="l">
              <a:lnSpc>
                <a:spcPts val="2700"/>
              </a:lnSpc>
              <a:buNone/>
            </a:pPr>
            <a:r>
              <a:rPr lang="en-US" sz="1650" dirty="0">
                <a:solidFill>
                  <a:srgbClr val="00002E"/>
                </a:solidFill>
                <a:latin typeface="PT Sans" pitchFamily="34" charset="0"/>
                <a:ea typeface="PT Sans" pitchFamily="34" charset="-122"/>
                <a:cs typeface="PT Sans" pitchFamily="34" charset="-120"/>
              </a:rPr>
              <a:t>Metas específicas medibles</a:t>
            </a:r>
            <a:endParaRPr lang="en-US" sz="1650" dirty="0"/>
          </a:p>
        </p:txBody>
      </p:sp>
      <p:sp>
        <p:nvSpPr>
          <p:cNvPr id="12" name="Shape 6"/>
          <p:cNvSpPr/>
          <p:nvPr/>
        </p:nvSpPr>
        <p:spPr>
          <a:xfrm>
            <a:off x="6253520" y="4337923"/>
            <a:ext cx="7569041" cy="15240"/>
          </a:xfrm>
          <a:prstGeom prst="roundRect">
            <a:avLst>
              <a:gd name="adj" fmla="val 2120502"/>
            </a:avLst>
          </a:prstGeom>
          <a:solidFill>
            <a:srgbClr val="018CE1"/>
          </a:solidFill>
          <a:ln/>
        </p:spPr>
      </p:sp>
      <p:pic>
        <p:nvPicPr>
          <p:cNvPr id="13" name="Image 4" descr="preencoded.png"/>
          <p:cNvPicPr>
            <a:picLocks noChangeAspect="1"/>
          </p:cNvPicPr>
          <p:nvPr/>
        </p:nvPicPr>
        <p:blipFill>
          <a:blip r:embed="rId7"/>
          <a:stretch>
            <a:fillRect/>
          </a:stretch>
        </p:blipFill>
        <p:spPr>
          <a:xfrm>
            <a:off x="786765" y="4380071"/>
            <a:ext cx="6495455" cy="1221343"/>
          </a:xfrm>
          <a:prstGeom prst="rect">
            <a:avLst/>
          </a:prstGeom>
        </p:spPr>
      </p:pic>
      <p:pic>
        <p:nvPicPr>
          <p:cNvPr id="14" name="Image 5" descr="preencoded.png"/>
          <p:cNvPicPr>
            <a:picLocks noChangeAspect="1"/>
          </p:cNvPicPr>
          <p:nvPr/>
        </p:nvPicPr>
        <p:blipFill>
          <a:blip r:embed="rId8"/>
          <a:stretch>
            <a:fillRect/>
          </a:stretch>
        </p:blipFill>
        <p:spPr>
          <a:xfrm>
            <a:off x="3882985" y="4801433"/>
            <a:ext cx="302895" cy="378619"/>
          </a:xfrm>
          <a:prstGeom prst="rect">
            <a:avLst/>
          </a:prstGeom>
        </p:spPr>
      </p:pic>
      <p:sp>
        <p:nvSpPr>
          <p:cNvPr id="15" name="Text 7"/>
          <p:cNvSpPr/>
          <p:nvPr/>
        </p:nvSpPr>
        <p:spPr>
          <a:xfrm>
            <a:off x="7497604" y="4595455"/>
            <a:ext cx="2582585" cy="316825"/>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Acciones a corto plazo</a:t>
            </a:r>
            <a:endParaRPr lang="en-US" sz="1950" dirty="0"/>
          </a:p>
        </p:txBody>
      </p:sp>
      <p:sp>
        <p:nvSpPr>
          <p:cNvPr id="16" name="Text 8"/>
          <p:cNvSpPr/>
          <p:nvPr/>
        </p:nvSpPr>
        <p:spPr>
          <a:xfrm>
            <a:off x="7497604" y="5041463"/>
            <a:ext cx="2696647" cy="344567"/>
          </a:xfrm>
          <a:prstGeom prst="rect">
            <a:avLst/>
          </a:prstGeom>
          <a:noFill/>
          <a:ln/>
        </p:spPr>
        <p:txBody>
          <a:bodyPr wrap="none" lIns="0" tIns="0" rIns="0" bIns="0" rtlCol="0" anchor="t"/>
          <a:lstStyle/>
          <a:p>
            <a:pPr marL="0" indent="0" algn="l">
              <a:lnSpc>
                <a:spcPts val="2700"/>
              </a:lnSpc>
              <a:buNone/>
            </a:pPr>
            <a:r>
              <a:rPr lang="en-US" sz="1650" dirty="0">
                <a:solidFill>
                  <a:srgbClr val="00002E"/>
                </a:solidFill>
                <a:latin typeface="PT Sans" pitchFamily="34" charset="0"/>
                <a:ea typeface="PT Sans" pitchFamily="34" charset="-122"/>
                <a:cs typeface="PT Sans" pitchFamily="34" charset="-120"/>
              </a:rPr>
              <a:t>Tareas concretas y asignables</a:t>
            </a:r>
            <a:endParaRPr lang="en-US" sz="1650" dirty="0"/>
          </a:p>
        </p:txBody>
      </p:sp>
      <p:sp>
        <p:nvSpPr>
          <p:cNvPr id="17" name="Text 9"/>
          <p:cNvSpPr/>
          <p:nvPr/>
        </p:nvSpPr>
        <p:spPr>
          <a:xfrm>
            <a:off x="754023" y="5843707"/>
            <a:ext cx="13122354" cy="689134"/>
          </a:xfrm>
          <a:prstGeom prst="rect">
            <a:avLst/>
          </a:prstGeom>
          <a:noFill/>
          <a:ln/>
        </p:spPr>
        <p:txBody>
          <a:bodyPr wrap="square" lIns="0" tIns="0" rIns="0" bIns="0" rtlCol="0" anchor="t"/>
          <a:lstStyle/>
          <a:p>
            <a:pPr marL="0" indent="0" algn="l">
              <a:lnSpc>
                <a:spcPts val="2700"/>
              </a:lnSpc>
              <a:buNone/>
            </a:pPr>
            <a:r>
              <a:rPr lang="en-US" sz="1650" dirty="0">
                <a:solidFill>
                  <a:srgbClr val="00002E"/>
                </a:solidFill>
                <a:latin typeface="PT Sans" pitchFamily="34" charset="0"/>
                <a:ea typeface="PT Sans" pitchFamily="34" charset="-122"/>
                <a:cs typeface="PT Sans" pitchFamily="34" charset="-120"/>
              </a:rPr>
              <a:t>Los equipos, como las organizaciones, necesitan una visión o un objetivo a largo plazo que inspire y oriente sus esfuerzos. Por ejemplo, El Banco Mundial aspira a terminar con la pobreza, mientras que un equipo de remeros puede aspirar a competir en las olimpiadas.</a:t>
            </a:r>
            <a:endParaRPr lang="en-US" sz="1650" dirty="0"/>
          </a:p>
        </p:txBody>
      </p:sp>
      <p:sp>
        <p:nvSpPr>
          <p:cNvPr id="18" name="Text 10"/>
          <p:cNvSpPr/>
          <p:nvPr/>
        </p:nvSpPr>
        <p:spPr>
          <a:xfrm>
            <a:off x="754023" y="6775133"/>
            <a:ext cx="13122354" cy="689134"/>
          </a:xfrm>
          <a:prstGeom prst="rect">
            <a:avLst/>
          </a:prstGeom>
          <a:noFill/>
          <a:ln/>
        </p:spPr>
        <p:txBody>
          <a:bodyPr wrap="square" lIns="0" tIns="0" rIns="0" bIns="0" rtlCol="0" anchor="t"/>
          <a:lstStyle/>
          <a:p>
            <a:pPr marL="0" indent="0" algn="l">
              <a:lnSpc>
                <a:spcPts val="2700"/>
              </a:lnSpc>
              <a:buNone/>
            </a:pPr>
            <a:r>
              <a:rPr lang="en-US" sz="1650" dirty="0">
                <a:solidFill>
                  <a:srgbClr val="00002E"/>
                </a:solidFill>
                <a:latin typeface="PT Sans" pitchFamily="34" charset="0"/>
                <a:ea typeface="PT Sans" pitchFamily="34" charset="-122"/>
                <a:cs typeface="PT Sans" pitchFamily="34" charset="-120"/>
              </a:rPr>
              <a:t>Sin embargo, tener solo una visión no es suficiente. Para realizarla, es necesario desglosarla en objetivos más específicos y alcanzables a corto y medio plazo que marquen el camino hacia esa meta ambiciosa.</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15816" y="641033"/>
            <a:ext cx="6669762" cy="685562"/>
          </a:xfrm>
          <a:prstGeom prst="rect">
            <a:avLst/>
          </a:prstGeom>
          <a:noFill/>
          <a:ln/>
        </p:spPr>
        <p:txBody>
          <a:bodyPr wrap="none" lIns="0" tIns="0" rIns="0" bIns="0" rtlCol="0" anchor="t"/>
          <a:lstStyle/>
          <a:p>
            <a:pPr marL="0" indent="0" algn="l">
              <a:lnSpc>
                <a:spcPts val="5350"/>
              </a:lnSpc>
              <a:buNone/>
            </a:pPr>
            <a:r>
              <a:rPr lang="en-US" sz="4300" dirty="0">
                <a:solidFill>
                  <a:srgbClr val="00002E"/>
                </a:solidFill>
                <a:latin typeface="Nunito Semi Bold" pitchFamily="34" charset="0"/>
                <a:ea typeface="Nunito Semi Bold" pitchFamily="34" charset="-122"/>
                <a:cs typeface="Nunito Semi Bold" pitchFamily="34" charset="-120"/>
              </a:rPr>
              <a:t>Roles y Responsabilidades</a:t>
            </a:r>
            <a:endParaRPr lang="en-US" sz="4300" dirty="0"/>
          </a:p>
        </p:txBody>
      </p:sp>
      <p:sp>
        <p:nvSpPr>
          <p:cNvPr id="3" name="Text 1"/>
          <p:cNvSpPr/>
          <p:nvPr/>
        </p:nvSpPr>
        <p:spPr>
          <a:xfrm>
            <a:off x="1948339" y="2042041"/>
            <a:ext cx="2742486" cy="342662"/>
          </a:xfrm>
          <a:prstGeom prst="rect">
            <a:avLst/>
          </a:prstGeom>
          <a:noFill/>
          <a:ln/>
        </p:spPr>
        <p:txBody>
          <a:bodyPr wrap="none" lIns="0" tIns="0" rIns="0" bIns="0" rtlCol="0" anchor="t"/>
          <a:lstStyle/>
          <a:p>
            <a:pPr marL="0" indent="0" algn="r">
              <a:lnSpc>
                <a:spcPts val="2650"/>
              </a:lnSpc>
              <a:buNone/>
            </a:pPr>
            <a:r>
              <a:rPr lang="en-US" sz="2150" dirty="0">
                <a:solidFill>
                  <a:srgbClr val="00002E"/>
                </a:solidFill>
                <a:latin typeface="Nunito Semi Bold" pitchFamily="34" charset="0"/>
                <a:ea typeface="Nunito Semi Bold" pitchFamily="34" charset="-122"/>
                <a:cs typeface="Nunito Semi Bold" pitchFamily="34" charset="-120"/>
              </a:rPr>
              <a:t>Definición clara</a:t>
            </a:r>
            <a:endParaRPr lang="en-US" sz="2150" dirty="0"/>
          </a:p>
        </p:txBody>
      </p:sp>
      <p:sp>
        <p:nvSpPr>
          <p:cNvPr id="4" name="Text 2"/>
          <p:cNvSpPr/>
          <p:nvPr/>
        </p:nvSpPr>
        <p:spPr>
          <a:xfrm>
            <a:off x="815816" y="2524482"/>
            <a:ext cx="3875008" cy="1118711"/>
          </a:xfrm>
          <a:prstGeom prst="rect">
            <a:avLst/>
          </a:prstGeom>
          <a:noFill/>
          <a:ln/>
        </p:spPr>
        <p:txBody>
          <a:bodyPr wrap="square" lIns="0" tIns="0" rIns="0" bIns="0" rtlCol="0" anchor="t"/>
          <a:lstStyle/>
          <a:p>
            <a:pPr marL="0" indent="0" algn="r">
              <a:lnSpc>
                <a:spcPts val="2900"/>
              </a:lnSpc>
              <a:buNone/>
            </a:pPr>
            <a:r>
              <a:rPr lang="en-US" sz="1800" dirty="0">
                <a:solidFill>
                  <a:srgbClr val="00002E"/>
                </a:solidFill>
                <a:latin typeface="PT Sans" pitchFamily="34" charset="0"/>
                <a:ea typeface="PT Sans" pitchFamily="34" charset="-122"/>
                <a:cs typeface="PT Sans" pitchFamily="34" charset="-120"/>
              </a:rPr>
              <a:t>Cada miembro debe conocer exactamente cuál es su función dentro del equipo.</a:t>
            </a:r>
            <a:endParaRPr lang="en-US" sz="1800" dirty="0"/>
          </a:p>
        </p:txBody>
      </p:sp>
      <p:pic>
        <p:nvPicPr>
          <p:cNvPr id="5" name="Image 0" descr="preencoded.png"/>
          <p:cNvPicPr>
            <a:picLocks noChangeAspect="1"/>
          </p:cNvPicPr>
          <p:nvPr/>
        </p:nvPicPr>
        <p:blipFill>
          <a:blip r:embed="rId3"/>
          <a:stretch>
            <a:fillRect/>
          </a:stretch>
        </p:blipFill>
        <p:spPr>
          <a:xfrm>
            <a:off x="5040392" y="1792724"/>
            <a:ext cx="4549497" cy="4549497"/>
          </a:xfrm>
          <a:prstGeom prst="rect">
            <a:avLst/>
          </a:prstGeom>
        </p:spPr>
      </p:pic>
      <p:sp>
        <p:nvSpPr>
          <p:cNvPr id="6" name="Text 3"/>
          <p:cNvSpPr/>
          <p:nvPr/>
        </p:nvSpPr>
        <p:spPr>
          <a:xfrm>
            <a:off x="6014680" y="2723436"/>
            <a:ext cx="348734" cy="436007"/>
          </a:xfrm>
          <a:prstGeom prst="rect">
            <a:avLst/>
          </a:prstGeom>
          <a:noFill/>
          <a:ln/>
        </p:spPr>
        <p:txBody>
          <a:bodyPr wrap="none" lIns="0" tIns="0" rIns="0" bIns="0" rtlCol="0" anchor="t"/>
          <a:lstStyle/>
          <a:p>
            <a:pPr marL="0" indent="0" algn="l">
              <a:lnSpc>
                <a:spcPts val="4350"/>
              </a:lnSpc>
              <a:buNone/>
            </a:pPr>
            <a:r>
              <a:rPr lang="en-US" sz="2700" dirty="0">
                <a:solidFill>
                  <a:srgbClr val="00002E"/>
                </a:solidFill>
                <a:latin typeface="Nunito Semi Bold" pitchFamily="34" charset="0"/>
                <a:ea typeface="Nunito Semi Bold" pitchFamily="34" charset="-122"/>
                <a:cs typeface="Nunito Semi Bold" pitchFamily="34" charset="-120"/>
              </a:rPr>
              <a:t>1</a:t>
            </a:r>
            <a:endParaRPr lang="en-US" sz="2700" dirty="0"/>
          </a:p>
        </p:txBody>
      </p:sp>
      <p:sp>
        <p:nvSpPr>
          <p:cNvPr id="7" name="Text 4"/>
          <p:cNvSpPr/>
          <p:nvPr/>
        </p:nvSpPr>
        <p:spPr>
          <a:xfrm>
            <a:off x="9939457" y="2042041"/>
            <a:ext cx="2742486" cy="342662"/>
          </a:xfrm>
          <a:prstGeom prst="rect">
            <a:avLst/>
          </a:prstGeom>
          <a:noFill/>
          <a:ln/>
        </p:spPr>
        <p:txBody>
          <a:bodyPr wrap="none" lIns="0" tIns="0" rIns="0" bIns="0" rtlCol="0" anchor="t"/>
          <a:lstStyle/>
          <a:p>
            <a:pPr marL="0" indent="0" algn="l">
              <a:lnSpc>
                <a:spcPts val="2650"/>
              </a:lnSpc>
              <a:buNone/>
            </a:pPr>
            <a:r>
              <a:rPr lang="en-US" sz="2150" dirty="0">
                <a:solidFill>
                  <a:srgbClr val="00002E"/>
                </a:solidFill>
                <a:latin typeface="Nunito Semi Bold" pitchFamily="34" charset="0"/>
                <a:ea typeface="Nunito Semi Bold" pitchFamily="34" charset="-122"/>
                <a:cs typeface="Nunito Semi Bold" pitchFamily="34" charset="-120"/>
              </a:rPr>
              <a:t>Complementariedad</a:t>
            </a:r>
            <a:endParaRPr lang="en-US" sz="2150" dirty="0"/>
          </a:p>
        </p:txBody>
      </p:sp>
      <p:sp>
        <p:nvSpPr>
          <p:cNvPr id="8" name="Text 5"/>
          <p:cNvSpPr/>
          <p:nvPr/>
        </p:nvSpPr>
        <p:spPr>
          <a:xfrm>
            <a:off x="9939457" y="2524482"/>
            <a:ext cx="3875127" cy="1118711"/>
          </a:xfrm>
          <a:prstGeom prst="rect">
            <a:avLst/>
          </a:prstGeom>
          <a:noFill/>
          <a:ln/>
        </p:spPr>
        <p:txBody>
          <a:bodyPr wrap="square" lIns="0" tIns="0" rIns="0" bIns="0" rtlCol="0" anchor="t"/>
          <a:lstStyle/>
          <a:p>
            <a:pPr marL="0" indent="0" algn="l">
              <a:lnSpc>
                <a:spcPts val="2900"/>
              </a:lnSpc>
              <a:buNone/>
            </a:pPr>
            <a:r>
              <a:rPr lang="en-US" sz="1800" dirty="0">
                <a:solidFill>
                  <a:srgbClr val="00002E"/>
                </a:solidFill>
                <a:latin typeface="PT Sans" pitchFamily="34" charset="0"/>
                <a:ea typeface="PT Sans" pitchFamily="34" charset="-122"/>
                <a:cs typeface="PT Sans" pitchFamily="34" charset="-120"/>
              </a:rPr>
              <a:t>Los roles deben complementarse entre sí para cubrir todas las necesidades del equipo.</a:t>
            </a:r>
            <a:endParaRPr lang="en-US" sz="1800" dirty="0"/>
          </a:p>
        </p:txBody>
      </p:sp>
      <p:pic>
        <p:nvPicPr>
          <p:cNvPr id="9" name="Image 1" descr="preencoded.png"/>
          <p:cNvPicPr>
            <a:picLocks noChangeAspect="1"/>
          </p:cNvPicPr>
          <p:nvPr/>
        </p:nvPicPr>
        <p:blipFill>
          <a:blip r:embed="rId4"/>
          <a:stretch>
            <a:fillRect/>
          </a:stretch>
        </p:blipFill>
        <p:spPr>
          <a:xfrm>
            <a:off x="5040392" y="1792724"/>
            <a:ext cx="4549497" cy="4549497"/>
          </a:xfrm>
          <a:prstGeom prst="rect">
            <a:avLst/>
          </a:prstGeom>
        </p:spPr>
      </p:pic>
      <p:sp>
        <p:nvSpPr>
          <p:cNvPr id="10" name="Text 6"/>
          <p:cNvSpPr/>
          <p:nvPr/>
        </p:nvSpPr>
        <p:spPr>
          <a:xfrm>
            <a:off x="8266628" y="2723436"/>
            <a:ext cx="348734" cy="436007"/>
          </a:xfrm>
          <a:prstGeom prst="rect">
            <a:avLst/>
          </a:prstGeom>
          <a:noFill/>
          <a:ln/>
        </p:spPr>
        <p:txBody>
          <a:bodyPr wrap="none" lIns="0" tIns="0" rIns="0" bIns="0" rtlCol="0" anchor="t"/>
          <a:lstStyle/>
          <a:p>
            <a:pPr marL="0" indent="0" algn="l">
              <a:lnSpc>
                <a:spcPts val="4350"/>
              </a:lnSpc>
              <a:buNone/>
            </a:pPr>
            <a:r>
              <a:rPr lang="en-US" sz="2700" dirty="0">
                <a:solidFill>
                  <a:srgbClr val="00002E"/>
                </a:solidFill>
                <a:latin typeface="Nunito Semi Bold" pitchFamily="34" charset="0"/>
                <a:ea typeface="Nunito Semi Bold" pitchFamily="34" charset="-122"/>
                <a:cs typeface="Nunito Semi Bold" pitchFamily="34" charset="-120"/>
              </a:rPr>
              <a:t>2</a:t>
            </a:r>
            <a:endParaRPr lang="en-US" sz="2700" dirty="0"/>
          </a:p>
        </p:txBody>
      </p:sp>
      <p:sp>
        <p:nvSpPr>
          <p:cNvPr id="11" name="Text 7"/>
          <p:cNvSpPr/>
          <p:nvPr/>
        </p:nvSpPr>
        <p:spPr>
          <a:xfrm>
            <a:off x="9939457" y="4491633"/>
            <a:ext cx="2742486" cy="342662"/>
          </a:xfrm>
          <a:prstGeom prst="rect">
            <a:avLst/>
          </a:prstGeom>
          <a:noFill/>
          <a:ln/>
        </p:spPr>
        <p:txBody>
          <a:bodyPr wrap="none" lIns="0" tIns="0" rIns="0" bIns="0" rtlCol="0" anchor="t"/>
          <a:lstStyle/>
          <a:p>
            <a:pPr marL="0" indent="0" algn="l">
              <a:lnSpc>
                <a:spcPts val="2650"/>
              </a:lnSpc>
              <a:buNone/>
            </a:pPr>
            <a:r>
              <a:rPr lang="en-US" sz="2150" dirty="0">
                <a:solidFill>
                  <a:srgbClr val="00002E"/>
                </a:solidFill>
                <a:latin typeface="Nunito Semi Bold" pitchFamily="34" charset="0"/>
                <a:ea typeface="Nunito Semi Bold" pitchFamily="34" charset="-122"/>
                <a:cs typeface="Nunito Semi Bold" pitchFamily="34" charset="-120"/>
              </a:rPr>
              <a:t>Especialización</a:t>
            </a:r>
            <a:endParaRPr lang="en-US" sz="2150" dirty="0"/>
          </a:p>
        </p:txBody>
      </p:sp>
      <p:sp>
        <p:nvSpPr>
          <p:cNvPr id="12" name="Text 8"/>
          <p:cNvSpPr/>
          <p:nvPr/>
        </p:nvSpPr>
        <p:spPr>
          <a:xfrm>
            <a:off x="9939457" y="4974074"/>
            <a:ext cx="3875127" cy="1118711"/>
          </a:xfrm>
          <a:prstGeom prst="rect">
            <a:avLst/>
          </a:prstGeom>
          <a:noFill/>
          <a:ln/>
        </p:spPr>
        <p:txBody>
          <a:bodyPr wrap="square" lIns="0" tIns="0" rIns="0" bIns="0" rtlCol="0" anchor="t"/>
          <a:lstStyle/>
          <a:p>
            <a:pPr marL="0" indent="0" algn="l">
              <a:lnSpc>
                <a:spcPts val="2900"/>
              </a:lnSpc>
              <a:buNone/>
            </a:pPr>
            <a:r>
              <a:rPr lang="en-US" sz="1800" dirty="0">
                <a:solidFill>
                  <a:srgbClr val="00002E"/>
                </a:solidFill>
                <a:latin typeface="PT Sans" pitchFamily="34" charset="0"/>
                <a:ea typeface="PT Sans" pitchFamily="34" charset="-122"/>
                <a:cs typeface="PT Sans" pitchFamily="34" charset="-120"/>
              </a:rPr>
              <a:t>Aprovechar las fortalezas individuales para asignar responsabilidades adecuadas.</a:t>
            </a:r>
            <a:endParaRPr lang="en-US" sz="1800" dirty="0"/>
          </a:p>
        </p:txBody>
      </p:sp>
      <p:pic>
        <p:nvPicPr>
          <p:cNvPr id="13" name="Image 2" descr="preencoded.png"/>
          <p:cNvPicPr>
            <a:picLocks noChangeAspect="1"/>
          </p:cNvPicPr>
          <p:nvPr/>
        </p:nvPicPr>
        <p:blipFill>
          <a:blip r:embed="rId5"/>
          <a:stretch>
            <a:fillRect/>
          </a:stretch>
        </p:blipFill>
        <p:spPr>
          <a:xfrm>
            <a:off x="5040392" y="1792724"/>
            <a:ext cx="4549497" cy="4549497"/>
          </a:xfrm>
          <a:prstGeom prst="rect">
            <a:avLst/>
          </a:prstGeom>
        </p:spPr>
      </p:pic>
      <p:sp>
        <p:nvSpPr>
          <p:cNvPr id="14" name="Text 9"/>
          <p:cNvSpPr/>
          <p:nvPr/>
        </p:nvSpPr>
        <p:spPr>
          <a:xfrm>
            <a:off x="8266628" y="4975384"/>
            <a:ext cx="348734" cy="436007"/>
          </a:xfrm>
          <a:prstGeom prst="rect">
            <a:avLst/>
          </a:prstGeom>
          <a:noFill/>
          <a:ln/>
        </p:spPr>
        <p:txBody>
          <a:bodyPr wrap="none" lIns="0" tIns="0" rIns="0" bIns="0" rtlCol="0" anchor="t"/>
          <a:lstStyle/>
          <a:p>
            <a:pPr marL="0" indent="0" algn="l">
              <a:lnSpc>
                <a:spcPts val="4350"/>
              </a:lnSpc>
              <a:buNone/>
            </a:pPr>
            <a:r>
              <a:rPr lang="en-US" sz="2700" dirty="0">
                <a:solidFill>
                  <a:srgbClr val="00002E"/>
                </a:solidFill>
                <a:latin typeface="Nunito Semi Bold" pitchFamily="34" charset="0"/>
                <a:ea typeface="Nunito Semi Bold" pitchFamily="34" charset="-122"/>
                <a:cs typeface="Nunito Semi Bold" pitchFamily="34" charset="-120"/>
              </a:rPr>
              <a:t>3</a:t>
            </a:r>
            <a:endParaRPr lang="en-US" sz="2700" dirty="0"/>
          </a:p>
        </p:txBody>
      </p:sp>
      <p:sp>
        <p:nvSpPr>
          <p:cNvPr id="15" name="Text 10"/>
          <p:cNvSpPr/>
          <p:nvPr/>
        </p:nvSpPr>
        <p:spPr>
          <a:xfrm>
            <a:off x="1948339" y="4678085"/>
            <a:ext cx="2742486" cy="342662"/>
          </a:xfrm>
          <a:prstGeom prst="rect">
            <a:avLst/>
          </a:prstGeom>
          <a:noFill/>
          <a:ln/>
        </p:spPr>
        <p:txBody>
          <a:bodyPr wrap="none" lIns="0" tIns="0" rIns="0" bIns="0" rtlCol="0" anchor="t"/>
          <a:lstStyle/>
          <a:p>
            <a:pPr marL="0" indent="0" algn="r">
              <a:lnSpc>
                <a:spcPts val="2650"/>
              </a:lnSpc>
              <a:buNone/>
            </a:pPr>
            <a:r>
              <a:rPr lang="en-US" sz="2150" dirty="0">
                <a:solidFill>
                  <a:srgbClr val="00002E"/>
                </a:solidFill>
                <a:latin typeface="Nunito Semi Bold" pitchFamily="34" charset="0"/>
                <a:ea typeface="Nunito Semi Bold" pitchFamily="34" charset="-122"/>
                <a:cs typeface="Nunito Semi Bold" pitchFamily="34" charset="-120"/>
              </a:rPr>
              <a:t>Flexibilidad</a:t>
            </a:r>
            <a:endParaRPr lang="en-US" sz="2150" dirty="0"/>
          </a:p>
        </p:txBody>
      </p:sp>
      <p:sp>
        <p:nvSpPr>
          <p:cNvPr id="16" name="Text 11"/>
          <p:cNvSpPr/>
          <p:nvPr/>
        </p:nvSpPr>
        <p:spPr>
          <a:xfrm>
            <a:off x="815816" y="5160526"/>
            <a:ext cx="3875008" cy="745808"/>
          </a:xfrm>
          <a:prstGeom prst="rect">
            <a:avLst/>
          </a:prstGeom>
          <a:noFill/>
          <a:ln/>
        </p:spPr>
        <p:txBody>
          <a:bodyPr wrap="square" lIns="0" tIns="0" rIns="0" bIns="0" rtlCol="0" anchor="t"/>
          <a:lstStyle/>
          <a:p>
            <a:pPr marL="0" indent="0" algn="r">
              <a:lnSpc>
                <a:spcPts val="2900"/>
              </a:lnSpc>
              <a:buNone/>
            </a:pPr>
            <a:r>
              <a:rPr lang="en-US" sz="1800" dirty="0">
                <a:solidFill>
                  <a:srgbClr val="00002E"/>
                </a:solidFill>
                <a:latin typeface="PT Sans" pitchFamily="34" charset="0"/>
                <a:ea typeface="PT Sans" pitchFamily="34" charset="-122"/>
                <a:cs typeface="PT Sans" pitchFamily="34" charset="-120"/>
              </a:rPr>
              <a:t>Capacidad de adaptación cuando las circunstancias lo requieran.</a:t>
            </a:r>
            <a:endParaRPr lang="en-US" sz="1800" dirty="0"/>
          </a:p>
        </p:txBody>
      </p:sp>
      <p:pic>
        <p:nvPicPr>
          <p:cNvPr id="17" name="Image 3" descr="preencoded.png"/>
          <p:cNvPicPr>
            <a:picLocks noChangeAspect="1"/>
          </p:cNvPicPr>
          <p:nvPr/>
        </p:nvPicPr>
        <p:blipFill>
          <a:blip r:embed="rId6"/>
          <a:stretch>
            <a:fillRect/>
          </a:stretch>
        </p:blipFill>
        <p:spPr>
          <a:xfrm>
            <a:off x="5040392" y="1792724"/>
            <a:ext cx="4549497" cy="4549497"/>
          </a:xfrm>
          <a:prstGeom prst="rect">
            <a:avLst/>
          </a:prstGeom>
        </p:spPr>
      </p:pic>
      <p:sp>
        <p:nvSpPr>
          <p:cNvPr id="18" name="Text 12"/>
          <p:cNvSpPr/>
          <p:nvPr/>
        </p:nvSpPr>
        <p:spPr>
          <a:xfrm>
            <a:off x="6014680" y="4975384"/>
            <a:ext cx="348734" cy="436007"/>
          </a:xfrm>
          <a:prstGeom prst="rect">
            <a:avLst/>
          </a:prstGeom>
          <a:noFill/>
          <a:ln/>
        </p:spPr>
        <p:txBody>
          <a:bodyPr wrap="none" lIns="0" tIns="0" rIns="0" bIns="0" rtlCol="0" anchor="t"/>
          <a:lstStyle/>
          <a:p>
            <a:pPr marL="0" indent="0" algn="l">
              <a:lnSpc>
                <a:spcPts val="4350"/>
              </a:lnSpc>
              <a:buNone/>
            </a:pPr>
            <a:r>
              <a:rPr lang="en-US" sz="2700" dirty="0">
                <a:solidFill>
                  <a:srgbClr val="00002E"/>
                </a:solidFill>
                <a:latin typeface="Nunito Semi Bold" pitchFamily="34" charset="0"/>
                <a:ea typeface="Nunito Semi Bold" pitchFamily="34" charset="-122"/>
                <a:cs typeface="Nunito Semi Bold" pitchFamily="34" charset="-120"/>
              </a:rPr>
              <a:t>4</a:t>
            </a:r>
            <a:endParaRPr lang="en-US" sz="2700" dirty="0"/>
          </a:p>
        </p:txBody>
      </p:sp>
      <p:sp>
        <p:nvSpPr>
          <p:cNvPr id="19" name="Text 13"/>
          <p:cNvSpPr/>
          <p:nvPr/>
        </p:nvSpPr>
        <p:spPr>
          <a:xfrm>
            <a:off x="815816" y="6604397"/>
            <a:ext cx="12998768" cy="1118711"/>
          </a:xfrm>
          <a:prstGeom prst="rect">
            <a:avLst/>
          </a:prstGeom>
          <a:noFill/>
          <a:ln/>
        </p:spPr>
        <p:txBody>
          <a:bodyPr wrap="square" lIns="0" tIns="0" rIns="0" bIns="0" rtlCol="0" anchor="t"/>
          <a:lstStyle/>
          <a:p>
            <a:pPr marL="0" indent="0" algn="l">
              <a:lnSpc>
                <a:spcPts val="2900"/>
              </a:lnSpc>
              <a:buNone/>
            </a:pPr>
            <a:r>
              <a:rPr lang="en-US" sz="1800" dirty="0">
                <a:solidFill>
                  <a:srgbClr val="00002E"/>
                </a:solidFill>
                <a:latin typeface="PT Sans" pitchFamily="34" charset="0"/>
                <a:ea typeface="PT Sans" pitchFamily="34" charset="-122"/>
                <a:cs typeface="PT Sans" pitchFamily="34" charset="-120"/>
              </a:rPr>
              <a:t>Es fundamental que cada persona conozca su responsabilidad en el grupo para facilitar la coordinación. Como en un equipo de baloncesto, donde el pívot protege el área bajo el aro y el base organiza el juego, cada miembro debe entender y cumplir con su rol específico para que el conjunto funcione correctamente.</a:t>
            </a:r>
            <a:endParaRPr lang="en-US" sz="1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10565" y="558284"/>
            <a:ext cx="6606302" cy="597218"/>
          </a:xfrm>
          <a:prstGeom prst="rect">
            <a:avLst/>
          </a:prstGeom>
          <a:noFill/>
          <a:ln/>
        </p:spPr>
        <p:txBody>
          <a:bodyPr wrap="none" lIns="0" tIns="0" rIns="0" bIns="0" rtlCol="0" anchor="t"/>
          <a:lstStyle/>
          <a:p>
            <a:pPr marL="0" indent="0" algn="l">
              <a:lnSpc>
                <a:spcPts val="4700"/>
              </a:lnSpc>
              <a:buNone/>
            </a:pPr>
            <a:r>
              <a:rPr lang="en-US" sz="3750" dirty="0">
                <a:solidFill>
                  <a:srgbClr val="00002E"/>
                </a:solidFill>
                <a:latin typeface="Nunito Semi Bold" pitchFamily="34" charset="0"/>
                <a:ea typeface="Nunito Semi Bold" pitchFamily="34" charset="-122"/>
                <a:cs typeface="Nunito Semi Bold" pitchFamily="34" charset="-120"/>
              </a:rPr>
              <a:t>Toma de Decisiones en Equipo</a:t>
            </a:r>
            <a:endParaRPr lang="en-US" sz="3750" dirty="0"/>
          </a:p>
        </p:txBody>
      </p:sp>
      <p:sp>
        <p:nvSpPr>
          <p:cNvPr id="3" name="Shape 1"/>
          <p:cNvSpPr/>
          <p:nvPr/>
        </p:nvSpPr>
        <p:spPr>
          <a:xfrm>
            <a:off x="710565" y="1561505"/>
            <a:ext cx="1651159" cy="1151096"/>
          </a:xfrm>
          <a:prstGeom prst="roundRect">
            <a:avLst>
              <a:gd name="adj" fmla="val 26459"/>
            </a:avLst>
          </a:prstGeom>
          <a:solidFill>
            <a:srgbClr val="F3F3FF"/>
          </a:solidFill>
          <a:ln w="22860">
            <a:solidFill>
              <a:srgbClr val="2D4DF2"/>
            </a:solidFill>
            <a:prstDash val="solid"/>
          </a:ln>
        </p:spPr>
      </p:sp>
      <p:pic>
        <p:nvPicPr>
          <p:cNvPr id="4" name="Image 0" descr="preencoded.png"/>
          <p:cNvPicPr>
            <a:picLocks noChangeAspect="1"/>
          </p:cNvPicPr>
          <p:nvPr/>
        </p:nvPicPr>
        <p:blipFill>
          <a:blip r:embed="rId3"/>
          <a:stretch>
            <a:fillRect/>
          </a:stretch>
        </p:blipFill>
        <p:spPr>
          <a:xfrm>
            <a:off x="1393388" y="1958578"/>
            <a:ext cx="285512" cy="356830"/>
          </a:xfrm>
          <a:prstGeom prst="rect">
            <a:avLst/>
          </a:prstGeom>
        </p:spPr>
      </p:pic>
      <p:sp>
        <p:nvSpPr>
          <p:cNvPr id="5" name="Text 2"/>
          <p:cNvSpPr/>
          <p:nvPr/>
        </p:nvSpPr>
        <p:spPr>
          <a:xfrm>
            <a:off x="2564725" y="1764506"/>
            <a:ext cx="2388751" cy="298490"/>
          </a:xfrm>
          <a:prstGeom prst="rect">
            <a:avLst/>
          </a:prstGeom>
          <a:noFill/>
          <a:ln/>
        </p:spPr>
        <p:txBody>
          <a:bodyPr wrap="none" lIns="0" tIns="0" rIns="0" bIns="0" rtlCol="0" anchor="t"/>
          <a:lstStyle/>
          <a:p>
            <a:pPr marL="0" indent="0" algn="l">
              <a:lnSpc>
                <a:spcPts val="2350"/>
              </a:lnSpc>
              <a:buNone/>
            </a:pPr>
            <a:r>
              <a:rPr lang="en-US" sz="1850" dirty="0">
                <a:solidFill>
                  <a:srgbClr val="00002E"/>
                </a:solidFill>
                <a:latin typeface="Nunito Semi Bold" pitchFamily="34" charset="0"/>
                <a:ea typeface="Nunito Semi Bold" pitchFamily="34" charset="-122"/>
                <a:cs typeface="Nunito Semi Bold" pitchFamily="34" charset="-120"/>
              </a:rPr>
              <a:t>Decisión individual</a:t>
            </a:r>
            <a:endParaRPr lang="en-US" sz="1850" dirty="0"/>
          </a:p>
        </p:txBody>
      </p:sp>
      <p:sp>
        <p:nvSpPr>
          <p:cNvPr id="6" name="Text 3"/>
          <p:cNvSpPr/>
          <p:nvPr/>
        </p:nvSpPr>
        <p:spPr>
          <a:xfrm>
            <a:off x="2564725" y="2184797"/>
            <a:ext cx="2950369" cy="324802"/>
          </a:xfrm>
          <a:prstGeom prst="rect">
            <a:avLst/>
          </a:prstGeom>
          <a:noFill/>
          <a:ln/>
        </p:spPr>
        <p:txBody>
          <a:bodyPr wrap="none" lIns="0" tIns="0" rIns="0" bIns="0" rtlCol="0" anchor="t"/>
          <a:lstStyle/>
          <a:p>
            <a:pPr marL="0" indent="0" algn="l">
              <a:lnSpc>
                <a:spcPts val="2550"/>
              </a:lnSpc>
              <a:buNone/>
            </a:pPr>
            <a:r>
              <a:rPr lang="en-US" sz="1550" dirty="0">
                <a:solidFill>
                  <a:srgbClr val="00002E"/>
                </a:solidFill>
                <a:latin typeface="PT Sans" pitchFamily="34" charset="0"/>
                <a:ea typeface="PT Sans" pitchFamily="34" charset="-122"/>
                <a:cs typeface="PT Sans" pitchFamily="34" charset="-120"/>
              </a:rPr>
              <a:t>Una persona con autoridad decide</a:t>
            </a:r>
            <a:endParaRPr lang="en-US" sz="1550" dirty="0"/>
          </a:p>
        </p:txBody>
      </p:sp>
      <p:sp>
        <p:nvSpPr>
          <p:cNvPr id="7" name="Shape 4"/>
          <p:cNvSpPr/>
          <p:nvPr/>
        </p:nvSpPr>
        <p:spPr>
          <a:xfrm>
            <a:off x="2463165" y="2703076"/>
            <a:ext cx="11355229" cy="11430"/>
          </a:xfrm>
          <a:prstGeom prst="roundRect">
            <a:avLst>
              <a:gd name="adj" fmla="val 2664664"/>
            </a:avLst>
          </a:prstGeom>
          <a:solidFill>
            <a:srgbClr val="2D4DF2"/>
          </a:solidFill>
          <a:ln/>
        </p:spPr>
      </p:sp>
      <p:sp>
        <p:nvSpPr>
          <p:cNvPr id="8" name="Shape 5"/>
          <p:cNvSpPr/>
          <p:nvPr/>
        </p:nvSpPr>
        <p:spPr>
          <a:xfrm>
            <a:off x="710565" y="2814042"/>
            <a:ext cx="3302318" cy="1151096"/>
          </a:xfrm>
          <a:prstGeom prst="roundRect">
            <a:avLst>
              <a:gd name="adj" fmla="val 26459"/>
            </a:avLst>
          </a:prstGeom>
          <a:solidFill>
            <a:srgbClr val="F3F3FF"/>
          </a:solidFill>
          <a:ln w="22860">
            <a:solidFill>
              <a:srgbClr val="018CE1"/>
            </a:solidFill>
            <a:prstDash val="solid"/>
          </a:ln>
        </p:spPr>
      </p:sp>
      <p:pic>
        <p:nvPicPr>
          <p:cNvPr id="9" name="Image 1" descr="preencoded.png"/>
          <p:cNvPicPr>
            <a:picLocks noChangeAspect="1"/>
          </p:cNvPicPr>
          <p:nvPr/>
        </p:nvPicPr>
        <p:blipFill>
          <a:blip r:embed="rId4"/>
          <a:stretch>
            <a:fillRect/>
          </a:stretch>
        </p:blipFill>
        <p:spPr>
          <a:xfrm>
            <a:off x="2218968" y="3211116"/>
            <a:ext cx="285512" cy="356830"/>
          </a:xfrm>
          <a:prstGeom prst="rect">
            <a:avLst/>
          </a:prstGeom>
        </p:spPr>
      </p:pic>
      <p:sp>
        <p:nvSpPr>
          <p:cNvPr id="10" name="Text 6"/>
          <p:cNvSpPr/>
          <p:nvPr/>
        </p:nvSpPr>
        <p:spPr>
          <a:xfrm>
            <a:off x="4215884" y="3017044"/>
            <a:ext cx="1919288" cy="298490"/>
          </a:xfrm>
          <a:prstGeom prst="rect">
            <a:avLst/>
          </a:prstGeom>
          <a:noFill/>
          <a:ln/>
        </p:spPr>
        <p:txBody>
          <a:bodyPr wrap="none" lIns="0" tIns="0" rIns="0" bIns="0" rtlCol="0" anchor="t"/>
          <a:lstStyle/>
          <a:p>
            <a:pPr marL="0" indent="0" algn="l">
              <a:lnSpc>
                <a:spcPts val="2350"/>
              </a:lnSpc>
              <a:buNone/>
            </a:pPr>
            <a:r>
              <a:rPr lang="en-US" sz="1850" dirty="0">
                <a:solidFill>
                  <a:srgbClr val="00002E"/>
                </a:solidFill>
                <a:latin typeface="Nunito Semi Bold" pitchFamily="34" charset="0"/>
                <a:ea typeface="Nunito Semi Bold" pitchFamily="34" charset="-122"/>
                <a:cs typeface="Nunito Semi Bold" pitchFamily="34" charset="-120"/>
              </a:rPr>
              <a:t>Votación</a:t>
            </a:r>
            <a:endParaRPr lang="en-US" sz="1850" dirty="0"/>
          </a:p>
        </p:txBody>
      </p:sp>
      <p:sp>
        <p:nvSpPr>
          <p:cNvPr id="11" name="Text 7"/>
          <p:cNvSpPr/>
          <p:nvPr/>
        </p:nvSpPr>
        <p:spPr>
          <a:xfrm>
            <a:off x="4215884" y="3437334"/>
            <a:ext cx="1919288" cy="324802"/>
          </a:xfrm>
          <a:prstGeom prst="rect">
            <a:avLst/>
          </a:prstGeom>
          <a:noFill/>
          <a:ln/>
        </p:spPr>
        <p:txBody>
          <a:bodyPr wrap="none" lIns="0" tIns="0" rIns="0" bIns="0" rtlCol="0" anchor="t"/>
          <a:lstStyle/>
          <a:p>
            <a:pPr marL="0" indent="0" algn="l">
              <a:lnSpc>
                <a:spcPts val="2550"/>
              </a:lnSpc>
              <a:buNone/>
            </a:pPr>
            <a:r>
              <a:rPr lang="en-US" sz="1550" dirty="0">
                <a:solidFill>
                  <a:srgbClr val="00002E"/>
                </a:solidFill>
                <a:latin typeface="PT Sans" pitchFamily="34" charset="0"/>
                <a:ea typeface="PT Sans" pitchFamily="34" charset="-122"/>
                <a:cs typeface="PT Sans" pitchFamily="34" charset="-120"/>
              </a:rPr>
              <a:t>Se decide por mayoría</a:t>
            </a:r>
            <a:endParaRPr lang="en-US" sz="1550" dirty="0"/>
          </a:p>
        </p:txBody>
      </p:sp>
      <p:sp>
        <p:nvSpPr>
          <p:cNvPr id="12" name="Shape 8"/>
          <p:cNvSpPr/>
          <p:nvPr/>
        </p:nvSpPr>
        <p:spPr>
          <a:xfrm>
            <a:off x="4114324" y="3955613"/>
            <a:ext cx="9704070" cy="11430"/>
          </a:xfrm>
          <a:prstGeom prst="roundRect">
            <a:avLst>
              <a:gd name="adj" fmla="val 2664664"/>
            </a:avLst>
          </a:prstGeom>
          <a:solidFill>
            <a:srgbClr val="018CE1"/>
          </a:solidFill>
          <a:ln/>
        </p:spPr>
      </p:sp>
      <p:sp>
        <p:nvSpPr>
          <p:cNvPr id="13" name="Shape 9"/>
          <p:cNvSpPr/>
          <p:nvPr/>
        </p:nvSpPr>
        <p:spPr>
          <a:xfrm>
            <a:off x="710565" y="4066580"/>
            <a:ext cx="4953476" cy="1151096"/>
          </a:xfrm>
          <a:prstGeom prst="roundRect">
            <a:avLst>
              <a:gd name="adj" fmla="val 26459"/>
            </a:avLst>
          </a:prstGeom>
          <a:solidFill>
            <a:srgbClr val="F3F3FF"/>
          </a:solidFill>
          <a:ln w="22860">
            <a:solidFill>
              <a:srgbClr val="DA33BF"/>
            </a:solidFill>
            <a:prstDash val="solid"/>
          </a:ln>
        </p:spPr>
      </p:sp>
      <p:pic>
        <p:nvPicPr>
          <p:cNvPr id="14" name="Image 2" descr="preencoded.png"/>
          <p:cNvPicPr>
            <a:picLocks noChangeAspect="1"/>
          </p:cNvPicPr>
          <p:nvPr/>
        </p:nvPicPr>
        <p:blipFill>
          <a:blip r:embed="rId5"/>
          <a:stretch>
            <a:fillRect/>
          </a:stretch>
        </p:blipFill>
        <p:spPr>
          <a:xfrm>
            <a:off x="3044547" y="4463653"/>
            <a:ext cx="285512" cy="356830"/>
          </a:xfrm>
          <a:prstGeom prst="rect">
            <a:avLst/>
          </a:prstGeom>
        </p:spPr>
      </p:pic>
      <p:sp>
        <p:nvSpPr>
          <p:cNvPr id="15" name="Text 10"/>
          <p:cNvSpPr/>
          <p:nvPr/>
        </p:nvSpPr>
        <p:spPr>
          <a:xfrm>
            <a:off x="5867043" y="4269581"/>
            <a:ext cx="2343745" cy="298490"/>
          </a:xfrm>
          <a:prstGeom prst="rect">
            <a:avLst/>
          </a:prstGeom>
          <a:noFill/>
          <a:ln/>
        </p:spPr>
        <p:txBody>
          <a:bodyPr wrap="none" lIns="0" tIns="0" rIns="0" bIns="0" rtlCol="0" anchor="t"/>
          <a:lstStyle/>
          <a:p>
            <a:pPr marL="0" indent="0" algn="l">
              <a:lnSpc>
                <a:spcPts val="2350"/>
              </a:lnSpc>
              <a:buNone/>
            </a:pPr>
            <a:r>
              <a:rPr lang="en-US" sz="1850" dirty="0">
                <a:solidFill>
                  <a:srgbClr val="00002E"/>
                </a:solidFill>
                <a:latin typeface="Nunito Semi Bold" pitchFamily="34" charset="0"/>
                <a:ea typeface="Nunito Semi Bold" pitchFamily="34" charset="-122"/>
                <a:cs typeface="Nunito Semi Bold" pitchFamily="34" charset="-120"/>
              </a:rPr>
              <a:t>Consenso</a:t>
            </a:r>
            <a:endParaRPr lang="en-US" sz="1850" dirty="0"/>
          </a:p>
        </p:txBody>
      </p:sp>
      <p:sp>
        <p:nvSpPr>
          <p:cNvPr id="16" name="Text 11"/>
          <p:cNvSpPr/>
          <p:nvPr/>
        </p:nvSpPr>
        <p:spPr>
          <a:xfrm>
            <a:off x="5867043" y="4689872"/>
            <a:ext cx="2343745" cy="324802"/>
          </a:xfrm>
          <a:prstGeom prst="rect">
            <a:avLst/>
          </a:prstGeom>
          <a:noFill/>
          <a:ln/>
        </p:spPr>
        <p:txBody>
          <a:bodyPr wrap="none" lIns="0" tIns="0" rIns="0" bIns="0" rtlCol="0" anchor="t"/>
          <a:lstStyle/>
          <a:p>
            <a:pPr marL="0" indent="0" algn="l">
              <a:lnSpc>
                <a:spcPts val="2550"/>
              </a:lnSpc>
              <a:buNone/>
            </a:pPr>
            <a:r>
              <a:rPr lang="en-US" sz="1550" dirty="0">
                <a:solidFill>
                  <a:srgbClr val="00002E"/>
                </a:solidFill>
                <a:latin typeface="PT Sans" pitchFamily="34" charset="0"/>
                <a:ea typeface="PT Sans" pitchFamily="34" charset="-122"/>
                <a:cs typeface="PT Sans" pitchFamily="34" charset="-120"/>
              </a:rPr>
              <a:t>Todos acuerdan la solución</a:t>
            </a:r>
            <a:endParaRPr lang="en-US" sz="1550" dirty="0"/>
          </a:p>
        </p:txBody>
      </p:sp>
      <p:sp>
        <p:nvSpPr>
          <p:cNvPr id="17" name="Shape 12"/>
          <p:cNvSpPr/>
          <p:nvPr/>
        </p:nvSpPr>
        <p:spPr>
          <a:xfrm>
            <a:off x="5765483" y="5208151"/>
            <a:ext cx="8052911" cy="11430"/>
          </a:xfrm>
          <a:prstGeom prst="roundRect">
            <a:avLst>
              <a:gd name="adj" fmla="val 2664664"/>
            </a:avLst>
          </a:prstGeom>
          <a:solidFill>
            <a:srgbClr val="DA33BF"/>
          </a:solidFill>
          <a:ln/>
        </p:spPr>
      </p:sp>
      <p:sp>
        <p:nvSpPr>
          <p:cNvPr id="18" name="Shape 13"/>
          <p:cNvSpPr/>
          <p:nvPr/>
        </p:nvSpPr>
        <p:spPr>
          <a:xfrm>
            <a:off x="710565" y="5319117"/>
            <a:ext cx="6604635" cy="1151096"/>
          </a:xfrm>
          <a:prstGeom prst="roundRect">
            <a:avLst>
              <a:gd name="adj" fmla="val 26459"/>
            </a:avLst>
          </a:prstGeom>
          <a:solidFill>
            <a:srgbClr val="F3F3FF"/>
          </a:solidFill>
          <a:ln w="22860">
            <a:solidFill>
              <a:srgbClr val="2D4DF2"/>
            </a:solidFill>
            <a:prstDash val="solid"/>
          </a:ln>
        </p:spPr>
      </p:sp>
      <p:pic>
        <p:nvPicPr>
          <p:cNvPr id="19" name="Image 3" descr="preencoded.png"/>
          <p:cNvPicPr>
            <a:picLocks noChangeAspect="1"/>
          </p:cNvPicPr>
          <p:nvPr/>
        </p:nvPicPr>
        <p:blipFill>
          <a:blip r:embed="rId6"/>
          <a:stretch>
            <a:fillRect/>
          </a:stretch>
        </p:blipFill>
        <p:spPr>
          <a:xfrm>
            <a:off x="3870127" y="5716191"/>
            <a:ext cx="285512" cy="356830"/>
          </a:xfrm>
          <a:prstGeom prst="rect">
            <a:avLst/>
          </a:prstGeom>
        </p:spPr>
      </p:pic>
      <p:sp>
        <p:nvSpPr>
          <p:cNvPr id="20" name="Text 14"/>
          <p:cNvSpPr/>
          <p:nvPr/>
        </p:nvSpPr>
        <p:spPr>
          <a:xfrm>
            <a:off x="7518202" y="5522119"/>
            <a:ext cx="2388751" cy="298490"/>
          </a:xfrm>
          <a:prstGeom prst="rect">
            <a:avLst/>
          </a:prstGeom>
          <a:noFill/>
          <a:ln/>
        </p:spPr>
        <p:txBody>
          <a:bodyPr wrap="none" lIns="0" tIns="0" rIns="0" bIns="0" rtlCol="0" anchor="t"/>
          <a:lstStyle/>
          <a:p>
            <a:pPr marL="0" indent="0" algn="l">
              <a:lnSpc>
                <a:spcPts val="2350"/>
              </a:lnSpc>
              <a:buNone/>
            </a:pPr>
            <a:r>
              <a:rPr lang="en-US" sz="1850" dirty="0">
                <a:solidFill>
                  <a:srgbClr val="00002E"/>
                </a:solidFill>
                <a:latin typeface="Nunito Semi Bold" pitchFamily="34" charset="0"/>
                <a:ea typeface="Nunito Semi Bold" pitchFamily="34" charset="-122"/>
                <a:cs typeface="Nunito Semi Bold" pitchFamily="34" charset="-120"/>
              </a:rPr>
              <a:t>Código de conducta</a:t>
            </a:r>
            <a:endParaRPr lang="en-US" sz="1850" dirty="0"/>
          </a:p>
        </p:txBody>
      </p:sp>
      <p:sp>
        <p:nvSpPr>
          <p:cNvPr id="21" name="Text 15"/>
          <p:cNvSpPr/>
          <p:nvPr/>
        </p:nvSpPr>
        <p:spPr>
          <a:xfrm>
            <a:off x="7518202" y="5942409"/>
            <a:ext cx="2538055" cy="324802"/>
          </a:xfrm>
          <a:prstGeom prst="rect">
            <a:avLst/>
          </a:prstGeom>
          <a:noFill/>
          <a:ln/>
        </p:spPr>
        <p:txBody>
          <a:bodyPr wrap="none" lIns="0" tIns="0" rIns="0" bIns="0" rtlCol="0" anchor="t"/>
          <a:lstStyle/>
          <a:p>
            <a:pPr marL="0" indent="0" algn="l">
              <a:lnSpc>
                <a:spcPts val="2550"/>
              </a:lnSpc>
              <a:buNone/>
            </a:pPr>
            <a:r>
              <a:rPr lang="en-US" sz="1550" dirty="0">
                <a:solidFill>
                  <a:srgbClr val="00002E"/>
                </a:solidFill>
                <a:latin typeface="PT Sans" pitchFamily="34" charset="0"/>
                <a:ea typeface="PT Sans" pitchFamily="34" charset="-122"/>
                <a:cs typeface="PT Sans" pitchFamily="34" charset="-120"/>
              </a:rPr>
              <a:t>Se siguen reglas establecidas</a:t>
            </a:r>
            <a:endParaRPr lang="en-US" sz="1550" dirty="0"/>
          </a:p>
        </p:txBody>
      </p:sp>
      <p:sp>
        <p:nvSpPr>
          <p:cNvPr id="22" name="Text 16"/>
          <p:cNvSpPr/>
          <p:nvPr/>
        </p:nvSpPr>
        <p:spPr>
          <a:xfrm>
            <a:off x="710565" y="6698575"/>
            <a:ext cx="13209270" cy="974408"/>
          </a:xfrm>
          <a:prstGeom prst="rect">
            <a:avLst/>
          </a:prstGeom>
          <a:noFill/>
          <a:ln/>
        </p:spPr>
        <p:txBody>
          <a:bodyPr wrap="square" lIns="0" tIns="0" rIns="0" bIns="0" rtlCol="0" anchor="t"/>
          <a:lstStyle/>
          <a:p>
            <a:pPr marL="0" indent="0" algn="l">
              <a:lnSpc>
                <a:spcPts val="2550"/>
              </a:lnSpc>
              <a:buNone/>
            </a:pPr>
            <a:r>
              <a:rPr lang="en-US" sz="1550" dirty="0">
                <a:solidFill>
                  <a:srgbClr val="00002E"/>
                </a:solidFill>
                <a:latin typeface="PT Sans" pitchFamily="34" charset="0"/>
                <a:ea typeface="PT Sans" pitchFamily="34" charset="-122"/>
                <a:cs typeface="PT Sans" pitchFamily="34" charset="-120"/>
              </a:rPr>
              <a:t>Es crucial establecer desde el principio cómo se tomarán las decisiones en el equipo. Dependiendo de la situación y la naturaleza de la decisión, se puede optar por diferentes métodos: que decida una sola persona con autoridad, realizar una votación democrática, buscar el consenso entre todos los miembros o seguir un código de conducta previamente establecido.</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09982"/>
          </a:xfrm>
          <a:prstGeom prst="rect">
            <a:avLst/>
          </a:prstGeom>
        </p:spPr>
      </p:pic>
      <p:sp>
        <p:nvSpPr>
          <p:cNvPr id="3" name="Text 0"/>
          <p:cNvSpPr/>
          <p:nvPr/>
        </p:nvSpPr>
        <p:spPr>
          <a:xfrm>
            <a:off x="758785" y="3428167"/>
            <a:ext cx="6757868" cy="637580"/>
          </a:xfrm>
          <a:prstGeom prst="rect">
            <a:avLst/>
          </a:prstGeom>
          <a:noFill/>
          <a:ln/>
        </p:spPr>
        <p:txBody>
          <a:bodyPr wrap="none" lIns="0" tIns="0" rIns="0" bIns="0" rtlCol="0" anchor="t"/>
          <a:lstStyle/>
          <a:p>
            <a:pPr marL="0" indent="0" algn="l">
              <a:lnSpc>
                <a:spcPts val="5000"/>
              </a:lnSpc>
              <a:buNone/>
            </a:pPr>
            <a:r>
              <a:rPr lang="en-US" sz="4000" dirty="0">
                <a:solidFill>
                  <a:srgbClr val="00002E"/>
                </a:solidFill>
                <a:latin typeface="Nunito Semi Bold" pitchFamily="34" charset="0"/>
                <a:ea typeface="Nunito Semi Bold" pitchFamily="34" charset="-122"/>
                <a:cs typeface="Nunito Semi Bold" pitchFamily="34" charset="-120"/>
              </a:rPr>
              <a:t>Competencias Sociales Clave</a:t>
            </a:r>
            <a:endParaRPr lang="en-US" sz="4000" dirty="0"/>
          </a:p>
        </p:txBody>
      </p:sp>
      <p:pic>
        <p:nvPicPr>
          <p:cNvPr id="4" name="Image 1" descr="preencoded.png"/>
          <p:cNvPicPr>
            <a:picLocks noChangeAspect="1"/>
          </p:cNvPicPr>
          <p:nvPr/>
        </p:nvPicPr>
        <p:blipFill>
          <a:blip r:embed="rId4"/>
          <a:stretch>
            <a:fillRect/>
          </a:stretch>
        </p:blipFill>
        <p:spPr>
          <a:xfrm>
            <a:off x="758785" y="4428768"/>
            <a:ext cx="541973" cy="541972"/>
          </a:xfrm>
          <a:prstGeom prst="rect">
            <a:avLst/>
          </a:prstGeom>
        </p:spPr>
      </p:pic>
      <p:sp>
        <p:nvSpPr>
          <p:cNvPr id="5" name="Text 1"/>
          <p:cNvSpPr/>
          <p:nvPr/>
        </p:nvSpPr>
        <p:spPr>
          <a:xfrm>
            <a:off x="1517452" y="4390906"/>
            <a:ext cx="2275642" cy="318730"/>
          </a:xfrm>
          <a:prstGeom prst="rect">
            <a:avLst/>
          </a:prstGeom>
          <a:noFill/>
          <a:ln/>
        </p:spPr>
        <p:txBody>
          <a:bodyPr wrap="none" lIns="0" tIns="0" rIns="0" bIns="0" rtlCol="0" anchor="t"/>
          <a:lstStyle/>
          <a:p>
            <a:pPr marL="0" indent="0" algn="l">
              <a:lnSpc>
                <a:spcPts val="2500"/>
              </a:lnSpc>
              <a:buNone/>
            </a:pPr>
            <a:r>
              <a:rPr lang="en-US" sz="2000" dirty="0">
                <a:solidFill>
                  <a:srgbClr val="00002E"/>
                </a:solidFill>
                <a:latin typeface="Nunito Semi Bold" pitchFamily="34" charset="0"/>
                <a:ea typeface="Nunito Semi Bold" pitchFamily="34" charset="-122"/>
                <a:cs typeface="Nunito Semi Bold" pitchFamily="34" charset="-120"/>
              </a:rPr>
              <a:t>Empatía</a:t>
            </a:r>
            <a:endParaRPr lang="en-US" sz="2000" dirty="0"/>
          </a:p>
        </p:txBody>
      </p:sp>
      <p:sp>
        <p:nvSpPr>
          <p:cNvPr id="6" name="Text 2"/>
          <p:cNvSpPr/>
          <p:nvPr/>
        </p:nvSpPr>
        <p:spPr>
          <a:xfrm>
            <a:off x="1517452" y="4839653"/>
            <a:ext cx="2275642" cy="1734145"/>
          </a:xfrm>
          <a:prstGeom prst="rect">
            <a:avLst/>
          </a:prstGeom>
          <a:noFill/>
          <a:ln/>
        </p:spPr>
        <p:txBody>
          <a:bodyPr wrap="square" lIns="0" tIns="0" rIns="0" bIns="0" rtlCol="0" anchor="t"/>
          <a:lstStyle/>
          <a:p>
            <a:pPr marL="0" indent="0" algn="l">
              <a:lnSpc>
                <a:spcPts val="2700"/>
              </a:lnSpc>
              <a:buNone/>
            </a:pPr>
            <a:r>
              <a:rPr lang="en-US" sz="1700" dirty="0">
                <a:solidFill>
                  <a:srgbClr val="00002E"/>
                </a:solidFill>
                <a:latin typeface="PT Sans" pitchFamily="34" charset="0"/>
                <a:ea typeface="PT Sans" pitchFamily="34" charset="-122"/>
                <a:cs typeface="PT Sans" pitchFamily="34" charset="-120"/>
              </a:rPr>
              <a:t>Capacidad para entender y compartir los sentimientos de los demás miembros del equipo.</a:t>
            </a:r>
            <a:endParaRPr lang="en-US" sz="1700" dirty="0"/>
          </a:p>
        </p:txBody>
      </p:sp>
      <p:pic>
        <p:nvPicPr>
          <p:cNvPr id="7" name="Image 2" descr="preencoded.png"/>
          <p:cNvPicPr>
            <a:picLocks noChangeAspect="1"/>
          </p:cNvPicPr>
          <p:nvPr/>
        </p:nvPicPr>
        <p:blipFill>
          <a:blip r:embed="rId5"/>
          <a:stretch>
            <a:fillRect/>
          </a:stretch>
        </p:blipFill>
        <p:spPr>
          <a:xfrm>
            <a:off x="4118253" y="4428768"/>
            <a:ext cx="541973" cy="541972"/>
          </a:xfrm>
          <a:prstGeom prst="rect">
            <a:avLst/>
          </a:prstGeom>
        </p:spPr>
      </p:pic>
      <p:sp>
        <p:nvSpPr>
          <p:cNvPr id="8" name="Text 3"/>
          <p:cNvSpPr/>
          <p:nvPr/>
        </p:nvSpPr>
        <p:spPr>
          <a:xfrm>
            <a:off x="4876919" y="4390906"/>
            <a:ext cx="2275642" cy="318730"/>
          </a:xfrm>
          <a:prstGeom prst="rect">
            <a:avLst/>
          </a:prstGeom>
          <a:noFill/>
          <a:ln/>
        </p:spPr>
        <p:txBody>
          <a:bodyPr wrap="none" lIns="0" tIns="0" rIns="0" bIns="0" rtlCol="0" anchor="t"/>
          <a:lstStyle/>
          <a:p>
            <a:pPr marL="0" indent="0" algn="l">
              <a:lnSpc>
                <a:spcPts val="2500"/>
              </a:lnSpc>
              <a:buNone/>
            </a:pPr>
            <a:r>
              <a:rPr lang="en-US" sz="2000" dirty="0">
                <a:solidFill>
                  <a:srgbClr val="00002E"/>
                </a:solidFill>
                <a:latin typeface="Nunito Semi Bold" pitchFamily="34" charset="0"/>
                <a:ea typeface="Nunito Semi Bold" pitchFamily="34" charset="-122"/>
                <a:cs typeface="Nunito Semi Bold" pitchFamily="34" charset="-120"/>
              </a:rPr>
              <a:t>Comunicación</a:t>
            </a:r>
            <a:endParaRPr lang="en-US" sz="2000" dirty="0"/>
          </a:p>
        </p:txBody>
      </p:sp>
      <p:sp>
        <p:nvSpPr>
          <p:cNvPr id="9" name="Text 4"/>
          <p:cNvSpPr/>
          <p:nvPr/>
        </p:nvSpPr>
        <p:spPr>
          <a:xfrm>
            <a:off x="4876919" y="4839653"/>
            <a:ext cx="2275642" cy="1387316"/>
          </a:xfrm>
          <a:prstGeom prst="rect">
            <a:avLst/>
          </a:prstGeom>
          <a:noFill/>
          <a:ln/>
        </p:spPr>
        <p:txBody>
          <a:bodyPr wrap="square" lIns="0" tIns="0" rIns="0" bIns="0" rtlCol="0" anchor="t"/>
          <a:lstStyle/>
          <a:p>
            <a:pPr marL="0" indent="0" algn="l">
              <a:lnSpc>
                <a:spcPts val="2700"/>
              </a:lnSpc>
              <a:buNone/>
            </a:pPr>
            <a:r>
              <a:rPr lang="en-US" sz="1700" dirty="0">
                <a:solidFill>
                  <a:srgbClr val="00002E"/>
                </a:solidFill>
                <a:latin typeface="PT Sans" pitchFamily="34" charset="0"/>
                <a:ea typeface="PT Sans" pitchFamily="34" charset="-122"/>
                <a:cs typeface="PT Sans" pitchFamily="34" charset="-120"/>
              </a:rPr>
              <a:t>Habilidad para expresar ideas claramente y escuchar activamente a los demás.</a:t>
            </a:r>
            <a:endParaRPr lang="en-US" sz="1700" dirty="0"/>
          </a:p>
        </p:txBody>
      </p:sp>
      <p:pic>
        <p:nvPicPr>
          <p:cNvPr id="10" name="Image 3" descr="preencoded.png"/>
          <p:cNvPicPr>
            <a:picLocks noChangeAspect="1"/>
          </p:cNvPicPr>
          <p:nvPr/>
        </p:nvPicPr>
        <p:blipFill>
          <a:blip r:embed="rId6"/>
          <a:stretch>
            <a:fillRect/>
          </a:stretch>
        </p:blipFill>
        <p:spPr>
          <a:xfrm>
            <a:off x="7477720" y="4428768"/>
            <a:ext cx="541973" cy="541972"/>
          </a:xfrm>
          <a:prstGeom prst="rect">
            <a:avLst/>
          </a:prstGeom>
        </p:spPr>
      </p:pic>
      <p:sp>
        <p:nvSpPr>
          <p:cNvPr id="11" name="Text 5"/>
          <p:cNvSpPr/>
          <p:nvPr/>
        </p:nvSpPr>
        <p:spPr>
          <a:xfrm>
            <a:off x="8236387" y="4390906"/>
            <a:ext cx="2275642" cy="318730"/>
          </a:xfrm>
          <a:prstGeom prst="rect">
            <a:avLst/>
          </a:prstGeom>
          <a:noFill/>
          <a:ln/>
        </p:spPr>
        <p:txBody>
          <a:bodyPr wrap="none" lIns="0" tIns="0" rIns="0" bIns="0" rtlCol="0" anchor="t"/>
          <a:lstStyle/>
          <a:p>
            <a:pPr marL="0" indent="0" algn="l">
              <a:lnSpc>
                <a:spcPts val="2500"/>
              </a:lnSpc>
              <a:buNone/>
            </a:pPr>
            <a:r>
              <a:rPr lang="en-US" sz="2000" dirty="0">
                <a:solidFill>
                  <a:srgbClr val="00002E"/>
                </a:solidFill>
                <a:latin typeface="Nunito Semi Bold" pitchFamily="34" charset="0"/>
                <a:ea typeface="Nunito Semi Bold" pitchFamily="34" charset="-122"/>
                <a:cs typeface="Nunito Semi Bold" pitchFamily="34" charset="-120"/>
              </a:rPr>
              <a:t>Confianza</a:t>
            </a:r>
            <a:endParaRPr lang="en-US" sz="2000" dirty="0"/>
          </a:p>
        </p:txBody>
      </p:sp>
      <p:sp>
        <p:nvSpPr>
          <p:cNvPr id="12" name="Text 6"/>
          <p:cNvSpPr/>
          <p:nvPr/>
        </p:nvSpPr>
        <p:spPr>
          <a:xfrm>
            <a:off x="8236387" y="4839653"/>
            <a:ext cx="2275642" cy="1040487"/>
          </a:xfrm>
          <a:prstGeom prst="rect">
            <a:avLst/>
          </a:prstGeom>
          <a:noFill/>
          <a:ln/>
        </p:spPr>
        <p:txBody>
          <a:bodyPr wrap="square" lIns="0" tIns="0" rIns="0" bIns="0" rtlCol="0" anchor="t"/>
          <a:lstStyle/>
          <a:p>
            <a:pPr marL="0" indent="0" algn="l">
              <a:lnSpc>
                <a:spcPts val="2700"/>
              </a:lnSpc>
              <a:buNone/>
            </a:pPr>
            <a:r>
              <a:rPr lang="en-US" sz="1700" dirty="0">
                <a:solidFill>
                  <a:srgbClr val="00002E"/>
                </a:solidFill>
                <a:latin typeface="PT Sans" pitchFamily="34" charset="0"/>
                <a:ea typeface="PT Sans" pitchFamily="34" charset="-122"/>
                <a:cs typeface="PT Sans" pitchFamily="34" charset="-120"/>
              </a:rPr>
              <a:t>Seguridad en uno mismo y en los demás miembros del equipo.</a:t>
            </a:r>
            <a:endParaRPr lang="en-US" sz="1700" dirty="0"/>
          </a:p>
        </p:txBody>
      </p:sp>
      <p:pic>
        <p:nvPicPr>
          <p:cNvPr id="13" name="Image 4" descr="preencoded.png"/>
          <p:cNvPicPr>
            <a:picLocks noChangeAspect="1"/>
          </p:cNvPicPr>
          <p:nvPr/>
        </p:nvPicPr>
        <p:blipFill>
          <a:blip r:embed="rId7"/>
          <a:stretch>
            <a:fillRect/>
          </a:stretch>
        </p:blipFill>
        <p:spPr>
          <a:xfrm>
            <a:off x="10837188" y="4428768"/>
            <a:ext cx="541973" cy="541972"/>
          </a:xfrm>
          <a:prstGeom prst="rect">
            <a:avLst/>
          </a:prstGeom>
        </p:spPr>
      </p:pic>
      <p:sp>
        <p:nvSpPr>
          <p:cNvPr id="14" name="Text 7"/>
          <p:cNvSpPr/>
          <p:nvPr/>
        </p:nvSpPr>
        <p:spPr>
          <a:xfrm>
            <a:off x="11595854" y="4390906"/>
            <a:ext cx="2275761" cy="318730"/>
          </a:xfrm>
          <a:prstGeom prst="rect">
            <a:avLst/>
          </a:prstGeom>
          <a:noFill/>
          <a:ln/>
        </p:spPr>
        <p:txBody>
          <a:bodyPr wrap="none" lIns="0" tIns="0" rIns="0" bIns="0" rtlCol="0" anchor="t"/>
          <a:lstStyle/>
          <a:p>
            <a:pPr marL="0" indent="0" algn="l">
              <a:lnSpc>
                <a:spcPts val="2500"/>
              </a:lnSpc>
              <a:buNone/>
            </a:pPr>
            <a:r>
              <a:rPr lang="en-US" sz="2000" dirty="0">
                <a:solidFill>
                  <a:srgbClr val="00002E"/>
                </a:solidFill>
                <a:latin typeface="Nunito Semi Bold" pitchFamily="34" charset="0"/>
                <a:ea typeface="Nunito Semi Bold" pitchFamily="34" charset="-122"/>
                <a:cs typeface="Nunito Semi Bold" pitchFamily="34" charset="-120"/>
              </a:rPr>
              <a:t>Proactividad</a:t>
            </a:r>
            <a:endParaRPr lang="en-US" sz="2000" dirty="0"/>
          </a:p>
        </p:txBody>
      </p:sp>
      <p:sp>
        <p:nvSpPr>
          <p:cNvPr id="15" name="Text 8"/>
          <p:cNvSpPr/>
          <p:nvPr/>
        </p:nvSpPr>
        <p:spPr>
          <a:xfrm>
            <a:off x="11595854" y="4839653"/>
            <a:ext cx="2275761" cy="1387316"/>
          </a:xfrm>
          <a:prstGeom prst="rect">
            <a:avLst/>
          </a:prstGeom>
          <a:noFill/>
          <a:ln/>
        </p:spPr>
        <p:txBody>
          <a:bodyPr wrap="square" lIns="0" tIns="0" rIns="0" bIns="0" rtlCol="0" anchor="t"/>
          <a:lstStyle/>
          <a:p>
            <a:pPr marL="0" indent="0" algn="l">
              <a:lnSpc>
                <a:spcPts val="2700"/>
              </a:lnSpc>
              <a:buNone/>
            </a:pPr>
            <a:r>
              <a:rPr lang="en-US" sz="1700" dirty="0">
                <a:solidFill>
                  <a:srgbClr val="00002E"/>
                </a:solidFill>
                <a:latin typeface="PT Sans" pitchFamily="34" charset="0"/>
                <a:ea typeface="PT Sans" pitchFamily="34" charset="-122"/>
                <a:cs typeface="PT Sans" pitchFamily="34" charset="-120"/>
              </a:rPr>
              <a:t>Iniciativa para anticipar necesidades y resolver problemas sin esperar indicaciones.</a:t>
            </a:r>
            <a:endParaRPr lang="en-US" sz="1700" dirty="0"/>
          </a:p>
        </p:txBody>
      </p:sp>
      <p:sp>
        <p:nvSpPr>
          <p:cNvPr id="16" name="Text 9"/>
          <p:cNvSpPr/>
          <p:nvPr/>
        </p:nvSpPr>
        <p:spPr>
          <a:xfrm>
            <a:off x="758785" y="6817638"/>
            <a:ext cx="13112829" cy="693658"/>
          </a:xfrm>
          <a:prstGeom prst="rect">
            <a:avLst/>
          </a:prstGeom>
          <a:noFill/>
          <a:ln/>
        </p:spPr>
        <p:txBody>
          <a:bodyPr wrap="square" lIns="0" tIns="0" rIns="0" bIns="0" rtlCol="0" anchor="t"/>
          <a:lstStyle/>
          <a:p>
            <a:pPr marL="0" indent="0" algn="l">
              <a:lnSpc>
                <a:spcPts val="2700"/>
              </a:lnSpc>
              <a:buNone/>
            </a:pPr>
            <a:r>
              <a:rPr lang="en-US" sz="1700" dirty="0">
                <a:solidFill>
                  <a:srgbClr val="00002E"/>
                </a:solidFill>
                <a:latin typeface="PT Sans" pitchFamily="34" charset="0"/>
                <a:ea typeface="PT Sans" pitchFamily="34" charset="-122"/>
                <a:cs typeface="PT Sans" pitchFamily="34" charset="-120"/>
              </a:rPr>
              <a:t>Las fortalezas sociales como la empatía y la confianza en uno mismo son fundamentales para desarrollar competencias sociales efectivas. Estas habilidades nos permiten relacionarnos con los demás de forma satisfactoria y contribuir positivamente al funcionamiento del equipo.</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TotalTime>
  <Words>2262</Words>
  <Application>Microsoft Office PowerPoint</Application>
  <PresentationFormat>Personalizado</PresentationFormat>
  <Paragraphs>212</Paragraphs>
  <Slides>22</Slides>
  <Notes>22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PT Sans</vt:lpstr>
      <vt:lpstr>Nunito Semi Bold</vt:lpstr>
      <vt:lpstr>Arial</vt:lpstr>
      <vt:lpstr>Roboto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Marta Figueroa</cp:lastModifiedBy>
  <cp:revision>5</cp:revision>
  <dcterms:created xsi:type="dcterms:W3CDTF">2025-03-30T19:30:24Z</dcterms:created>
  <dcterms:modified xsi:type="dcterms:W3CDTF">2025-03-30T20:17:04Z</dcterms:modified>
</cp:coreProperties>
</file>