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6" r:id="rId16"/>
    <p:sldId id="271" r:id="rId17"/>
    <p:sldId id="277" r:id="rId18"/>
    <p:sldId id="272" r:id="rId19"/>
    <p:sldId id="273" r:id="rId20"/>
    <p:sldId id="274" r:id="rId21"/>
    <p:sldId id="278" r:id="rId22"/>
    <p:sldId id="275" r:id="rId23"/>
  </p:sldIdLst>
  <p:sldSz cx="14630400" cy="8229600"/>
  <p:notesSz cx="8229600" cy="14630400"/>
  <p:embeddedFontLst>
    <p:embeddedFont>
      <p:font typeface="DM Sans" pitchFamily="2" charset="0"/>
      <p:regular r:id="rId25"/>
      <p:bold r:id="rId26"/>
    </p:embeddedFont>
    <p:embeddedFont>
      <p:font typeface="Libre Baskerville" panose="02000000000000000000" pitchFamily="2" charset="0"/>
      <p:regular r:id="rId27"/>
    </p:embeddedFont>
    <p:embeddedFont>
      <p:font typeface="Lora" pitchFamily="2" charset="0"/>
      <p:regular r:id="rId28"/>
      <p:bold r:id="rId29"/>
      <p:italic r:id="rId30"/>
      <p:boldItalic r:id="rId31"/>
    </p:embeddedFont>
    <p:embeddedFont>
      <p:font typeface="Patrick Hand" panose="00000500000000000000" pitchFamily="2" charset="0"/>
      <p:regular r:id="rId32"/>
    </p:embeddedFont>
    <p:embeddedFont>
      <p:font typeface="Source Sans Pro" panose="020B050303040302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56" d="100"/>
          <a:sy n="56" d="100"/>
        </p:scale>
        <p:origin x="85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4942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346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011204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Mercado Laboral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477703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Resumen</a:t>
            </a: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750" dirty="0" err="1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repaso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583846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701409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Distribución de la Renta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743789" y="40878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Concepto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578310"/>
            <a:ext cx="37852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Analiza cómo se reparte la riqueza en una sociedad.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571411" y="4209098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4"/>
          <p:cNvSpPr/>
          <p:nvPr/>
        </p:nvSpPr>
        <p:spPr>
          <a:xfrm>
            <a:off x="9937790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Realidad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9937790" y="3351967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En la mayoría de países, la renta no está distribuida uniformemente.</a:t>
            </a:r>
            <a:endParaRPr lang="en-US" sz="17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170307" y="3258026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en-US" sz="2650" dirty="0"/>
          </a:p>
        </p:txBody>
      </p:sp>
      <p:sp>
        <p:nvSpPr>
          <p:cNvPr id="11" name="Text 7"/>
          <p:cNvSpPr/>
          <p:nvPr/>
        </p:nvSpPr>
        <p:spPr>
          <a:xfrm>
            <a:off x="9937790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Consecuencia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9937790" y="5804535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Genera desigualdades económicas y sociales.</a:t>
            </a:r>
            <a:endParaRPr lang="en-US" sz="175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694533" y="5984200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3</a:t>
            </a:r>
            <a:endParaRPr lang="en-US" sz="26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82447"/>
            <a:ext cx="7219831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Indicadores de Desigualdad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2665214"/>
            <a:ext cx="4078962" cy="252091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7724" y="548532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Curva de Lorenz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5980867"/>
            <a:ext cx="407896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Representa gráficamente la distribución de la renta en un país.</a:t>
            </a:r>
            <a:endParaRPr lang="en-US" sz="18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1844" y="2575441"/>
            <a:ext cx="4078962" cy="252091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091844" y="543594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Coeficiente de Gini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8091844" y="5980867"/>
            <a:ext cx="407896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Mide la desigualdad. 0 significa igualdad perfecta, 1 máxima desigualdad.</a:t>
            </a:r>
            <a:endParaRPr lang="en-US" sz="18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97362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Factores que Influyen en la Distribución de la Renta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668548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498783"/>
            <a:ext cx="412075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Propiedad de Factores Productivos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6343531"/>
            <a:ext cx="41207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Capital, trabajo, tierra y empresa determinan la distribución inicial de la renta.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704" y="2668548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5498902"/>
            <a:ext cx="304454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Políticas Económicas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4704" y="5989320"/>
            <a:ext cx="412087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Impuestos progresivos y transferencias del Estado redistribuyen la riqueza.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738" y="2668548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54987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Educación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5989201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El acceso a formación determina las oportunidades laborales y salariales.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82266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Relación entre Empleo y Crecimiento Económico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10" y="2999423"/>
            <a:ext cx="3120747" cy="312074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608" y="2999423"/>
            <a:ext cx="3120866" cy="3120866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5926" y="2999423"/>
            <a:ext cx="3120747" cy="3120747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8124" y="2999423"/>
            <a:ext cx="3120866" cy="3120866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793790" y="6521410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Cuando la economía crece, las empresas demandan más trabajadores y baja el desempleo. En contracción económica, hay menos producción, despidos y aumenta el paro.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3891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Escuelas Económicas y el Mercado Laboral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596634"/>
            <a:ext cx="7556421" cy="4793933"/>
          </a:xfrm>
          <a:prstGeom prst="roundRect">
            <a:avLst>
              <a:gd name="adj" fmla="val 1987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801410" y="2604254"/>
            <a:ext cx="75411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028224" y="2747963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Escuela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4802624" y="2747963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Visión del Mercado Laboral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801410" y="3254573"/>
            <a:ext cx="7541181" cy="137612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1028224" y="3398282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Clásicos y Neoclásicos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4802624" y="3398282"/>
            <a:ext cx="331315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El mercado laboral se regula solo a través de la oferta y la demanda.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801410" y="4630698"/>
            <a:ext cx="7541181" cy="137612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1028224" y="4774406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Keynesianos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4802624" y="4774406"/>
            <a:ext cx="331315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Intervención del Estado para crear empleo en épocas de crisis.</a:t>
            </a:r>
            <a:endParaRPr lang="en-US" sz="1750" dirty="0"/>
          </a:p>
        </p:txBody>
      </p:sp>
      <p:sp>
        <p:nvSpPr>
          <p:cNvPr id="14" name="Shape 11"/>
          <p:cNvSpPr/>
          <p:nvPr/>
        </p:nvSpPr>
        <p:spPr>
          <a:xfrm>
            <a:off x="801410" y="6006822"/>
            <a:ext cx="7541181" cy="137612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1028224" y="6150531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Poskeynesianos</a:t>
            </a:r>
            <a:endParaRPr lang="en-US" sz="1750" dirty="0"/>
          </a:p>
        </p:txBody>
      </p:sp>
      <p:sp>
        <p:nvSpPr>
          <p:cNvPr id="16" name="Text 13"/>
          <p:cNvSpPr/>
          <p:nvPr/>
        </p:nvSpPr>
        <p:spPr>
          <a:xfrm>
            <a:off x="4802624" y="6150531"/>
            <a:ext cx="331315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Políticas activas de empleo para evitar el desempleo estructural.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2204799"/>
            <a:ext cx="5841802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Clásicos y Neoclásicos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324124" y="3267789"/>
            <a:ext cx="7468553" cy="2757011"/>
          </a:xfrm>
          <a:prstGeom prst="roundRect">
            <a:avLst>
              <a:gd name="adj" fmla="val 130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331744" y="3275409"/>
            <a:ext cx="7453312" cy="68544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6571059" y="3426619"/>
            <a:ext cx="324421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Principio básico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10301526" y="3426619"/>
            <a:ext cx="324421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Ajuste automático del mercado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6331744" y="3960852"/>
            <a:ext cx="7453312" cy="68544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6571059" y="4112062"/>
            <a:ext cx="324421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Visión del desempleo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10301526" y="4112062"/>
            <a:ext cx="324421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Fenómeno temporal</a:t>
            </a:r>
            <a:endParaRPr lang="en-US" sz="1850" dirty="0"/>
          </a:p>
        </p:txBody>
      </p:sp>
      <p:sp>
        <p:nvSpPr>
          <p:cNvPr id="11" name="Shape 8"/>
          <p:cNvSpPr/>
          <p:nvPr/>
        </p:nvSpPr>
        <p:spPr>
          <a:xfrm>
            <a:off x="6331744" y="4646295"/>
            <a:ext cx="7453312" cy="68544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6571059" y="4797504"/>
            <a:ext cx="324421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Solución propuesta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10301526" y="4797504"/>
            <a:ext cx="324421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Flexibilidad de precios y salarios</a:t>
            </a:r>
            <a:endParaRPr lang="en-US" sz="1850" dirty="0"/>
          </a:p>
        </p:txBody>
      </p:sp>
      <p:sp>
        <p:nvSpPr>
          <p:cNvPr id="14" name="Shape 11"/>
          <p:cNvSpPr/>
          <p:nvPr/>
        </p:nvSpPr>
        <p:spPr>
          <a:xfrm>
            <a:off x="6331744" y="5331738"/>
            <a:ext cx="7453312" cy="68544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6571059" y="5482947"/>
            <a:ext cx="324421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Papel del Estado</a:t>
            </a:r>
            <a:endParaRPr lang="en-US" sz="1850" dirty="0"/>
          </a:p>
        </p:txBody>
      </p:sp>
      <p:sp>
        <p:nvSpPr>
          <p:cNvPr id="16" name="Text 13"/>
          <p:cNvSpPr/>
          <p:nvPr/>
        </p:nvSpPr>
        <p:spPr>
          <a:xfrm>
            <a:off x="10301526" y="5482947"/>
            <a:ext cx="324421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Mínima intervención</a:t>
            </a:r>
            <a:endParaRPr lang="en-US" sz="18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5213" y="1085017"/>
            <a:ext cx="7185779" cy="634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Keynesianos y Poskeynesianos</a:t>
            </a:r>
            <a:endParaRPr lang="en-US" sz="3950" dirty="0"/>
          </a:p>
        </p:txBody>
      </p:sp>
      <p:sp>
        <p:nvSpPr>
          <p:cNvPr id="4" name="Text 1"/>
          <p:cNvSpPr/>
          <p:nvPr/>
        </p:nvSpPr>
        <p:spPr>
          <a:xfrm>
            <a:off x="755213" y="2151221"/>
            <a:ext cx="3654981" cy="712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56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1936</a:t>
            </a:r>
            <a:endParaRPr lang="en-US" sz="5600" dirty="0"/>
          </a:p>
        </p:txBody>
      </p:sp>
      <p:sp>
        <p:nvSpPr>
          <p:cNvPr id="5" name="Text 2"/>
          <p:cNvSpPr/>
          <p:nvPr/>
        </p:nvSpPr>
        <p:spPr>
          <a:xfrm>
            <a:off x="1313259" y="3133011"/>
            <a:ext cx="2538770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9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Teoría General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55213" y="3579733"/>
            <a:ext cx="3654981" cy="690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16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Año de publicación de la obra principal de Keynes.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4733806" y="2151221"/>
            <a:ext cx="3654981" cy="712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56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3</a:t>
            </a:r>
            <a:endParaRPr lang="en-US" sz="5600" dirty="0"/>
          </a:p>
        </p:txBody>
      </p:sp>
      <p:sp>
        <p:nvSpPr>
          <p:cNvPr id="8" name="Text 5"/>
          <p:cNvSpPr/>
          <p:nvPr/>
        </p:nvSpPr>
        <p:spPr>
          <a:xfrm>
            <a:off x="5291852" y="3133011"/>
            <a:ext cx="2538770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9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Pilares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4733806" y="3579733"/>
            <a:ext cx="3654981" cy="690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16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Demanda agregada, expectativas y rigidez de precios.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2744510" y="5025509"/>
            <a:ext cx="3654981" cy="712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56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70%</a:t>
            </a:r>
            <a:endParaRPr lang="en-US" sz="5600" dirty="0"/>
          </a:p>
        </p:txBody>
      </p:sp>
      <p:sp>
        <p:nvSpPr>
          <p:cNvPr id="11" name="Text 8"/>
          <p:cNvSpPr/>
          <p:nvPr/>
        </p:nvSpPr>
        <p:spPr>
          <a:xfrm>
            <a:off x="3302556" y="6007298"/>
            <a:ext cx="2538770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9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Influencia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2744510" y="6454021"/>
            <a:ext cx="3654981" cy="690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16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Porcentaje aproximado de políticas económicas influidas por estas teorías.</a:t>
            </a:r>
            <a:endParaRPr lang="en-US" sz="16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4855" y="755213"/>
            <a:ext cx="7654290" cy="13301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 err="1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Brecha</a:t>
            </a:r>
            <a:r>
              <a:rPr lang="en-US" sz="41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Salarial</a:t>
            </a:r>
            <a:endParaRPr lang="en-US" sz="4150" dirty="0"/>
          </a:p>
        </p:txBody>
      </p:sp>
      <p:sp>
        <p:nvSpPr>
          <p:cNvPr id="5" name="Text 2"/>
          <p:cNvSpPr/>
          <p:nvPr/>
        </p:nvSpPr>
        <p:spPr>
          <a:xfrm>
            <a:off x="744855" y="2251768"/>
            <a:ext cx="5902286" cy="46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650" dirty="0">
                <a:solidFill>
                  <a:srgbClr val="454240"/>
                </a:solidFill>
                <a:latin typeface="DM Sans" pitchFamily="34" charset="0"/>
              </a:rPr>
              <a:t>Es la </a:t>
            </a:r>
            <a:r>
              <a:rPr lang="en-US" sz="1650" dirty="0" err="1">
                <a:solidFill>
                  <a:srgbClr val="454240"/>
                </a:solidFill>
                <a:latin typeface="DM Sans" pitchFamily="34" charset="0"/>
              </a:rPr>
              <a:t>diferencia</a:t>
            </a:r>
            <a:r>
              <a:rPr lang="en-US" sz="1650" dirty="0">
                <a:solidFill>
                  <a:srgbClr val="454240"/>
                </a:solidFill>
                <a:latin typeface="DM Sans" pitchFamily="34" charset="0"/>
              </a:rPr>
              <a:t> </a:t>
            </a:r>
            <a:r>
              <a:rPr lang="en-US" sz="1650" dirty="0" err="1">
                <a:solidFill>
                  <a:srgbClr val="454240"/>
                </a:solidFill>
                <a:latin typeface="DM Sans" pitchFamily="34" charset="0"/>
              </a:rPr>
              <a:t>existente</a:t>
            </a:r>
            <a:r>
              <a:rPr lang="en-US" sz="1650" dirty="0">
                <a:solidFill>
                  <a:srgbClr val="454240"/>
                </a:solidFill>
                <a:latin typeface="DM Sans" pitchFamily="34" charset="0"/>
              </a:rPr>
              <a:t> entre </a:t>
            </a:r>
            <a:r>
              <a:rPr lang="en-US" sz="1650" dirty="0" err="1">
                <a:solidFill>
                  <a:srgbClr val="454240"/>
                </a:solidFill>
                <a:latin typeface="DM Sans" pitchFamily="34" charset="0"/>
              </a:rPr>
              <a:t>los</a:t>
            </a:r>
            <a:r>
              <a:rPr lang="en-US" sz="1650" dirty="0">
                <a:solidFill>
                  <a:srgbClr val="454240"/>
                </a:solidFill>
                <a:latin typeface="DM Sans" pitchFamily="34" charset="0"/>
              </a:rPr>
              <a:t> </a:t>
            </a:r>
            <a:r>
              <a:rPr lang="en-US" sz="1650" dirty="0" err="1">
                <a:solidFill>
                  <a:srgbClr val="454240"/>
                </a:solidFill>
                <a:latin typeface="DM Sans" pitchFamily="34" charset="0"/>
              </a:rPr>
              <a:t>salarios</a:t>
            </a:r>
            <a:r>
              <a:rPr lang="en-US" sz="1650" dirty="0">
                <a:solidFill>
                  <a:srgbClr val="454240"/>
                </a:solidFill>
                <a:latin typeface="DM Sans" pitchFamily="34" charset="0"/>
              </a:rPr>
              <a:t> </a:t>
            </a:r>
            <a:r>
              <a:rPr lang="en-US" sz="1650" dirty="0" err="1">
                <a:solidFill>
                  <a:srgbClr val="454240"/>
                </a:solidFill>
                <a:latin typeface="DM Sans" pitchFamily="34" charset="0"/>
              </a:rPr>
              <a:t>recibidos</a:t>
            </a:r>
            <a:r>
              <a:rPr lang="en-US" sz="1650" dirty="0">
                <a:solidFill>
                  <a:srgbClr val="454240"/>
                </a:solidFill>
                <a:latin typeface="DM Sans" pitchFamily="34" charset="0"/>
              </a:rPr>
              <a:t> </a:t>
            </a:r>
            <a:r>
              <a:rPr lang="en-US" sz="1650" dirty="0" err="1">
                <a:solidFill>
                  <a:srgbClr val="454240"/>
                </a:solidFill>
                <a:latin typeface="DM Sans" pitchFamily="34" charset="0"/>
              </a:rPr>
              <a:t>por</a:t>
            </a:r>
            <a:r>
              <a:rPr lang="en-US" sz="1650" dirty="0">
                <a:solidFill>
                  <a:srgbClr val="454240"/>
                </a:solidFill>
                <a:latin typeface="DM Sans" pitchFamily="34" charset="0"/>
              </a:rPr>
              <a:t> hombres y </a:t>
            </a:r>
            <a:r>
              <a:rPr lang="en-US" sz="1650" dirty="0" err="1">
                <a:solidFill>
                  <a:srgbClr val="454240"/>
                </a:solidFill>
                <a:latin typeface="DM Sans" pitchFamily="34" charset="0"/>
              </a:rPr>
              <a:t>por</a:t>
            </a:r>
            <a:r>
              <a:rPr lang="en-US" sz="1650" dirty="0">
                <a:solidFill>
                  <a:srgbClr val="454240"/>
                </a:solidFill>
                <a:latin typeface="DM Sans" pitchFamily="34" charset="0"/>
              </a:rPr>
              <a:t> </a:t>
            </a:r>
            <a:r>
              <a:rPr lang="en-US" sz="1650" dirty="0" err="1">
                <a:solidFill>
                  <a:srgbClr val="454240"/>
                </a:solidFill>
                <a:latin typeface="DM Sans" pitchFamily="34" charset="0"/>
              </a:rPr>
              <a:t>mujeres</a:t>
            </a:r>
            <a:r>
              <a:rPr lang="en-US" sz="2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.</a:t>
            </a:r>
            <a:endParaRPr lang="en-US" sz="24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307037D-EA21-DD83-C14A-45DACB53A63C}"/>
              </a:ext>
            </a:extLst>
          </p:cNvPr>
          <p:cNvSpPr txBox="1"/>
          <p:nvPr/>
        </p:nvSpPr>
        <p:spPr>
          <a:xfrm>
            <a:off x="744855" y="2990358"/>
            <a:ext cx="7315200" cy="848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ts val="3100"/>
              </a:lnSpc>
              <a:buNone/>
            </a:pPr>
            <a:r>
              <a:rPr lang="en-US" sz="1650" dirty="0">
                <a:solidFill>
                  <a:srgbClr val="454240"/>
                </a:solidFill>
                <a:latin typeface="DM Sans" pitchFamily="34" charset="0"/>
              </a:rPr>
              <a:t>Se </a:t>
            </a:r>
            <a:r>
              <a:rPr lang="en-US" sz="1650" dirty="0" err="1">
                <a:solidFill>
                  <a:srgbClr val="454240"/>
                </a:solidFill>
                <a:latin typeface="DM Sans" pitchFamily="34" charset="0"/>
              </a:rPr>
              <a:t>expresa</a:t>
            </a:r>
            <a:r>
              <a:rPr lang="en-US" sz="1650" dirty="0">
                <a:solidFill>
                  <a:srgbClr val="454240"/>
                </a:solidFill>
                <a:latin typeface="DM Sans" pitchFamily="34" charset="0"/>
              </a:rPr>
              <a:t> </a:t>
            </a:r>
            <a:r>
              <a:rPr lang="en-US" sz="1650" dirty="0" err="1">
                <a:solidFill>
                  <a:srgbClr val="454240"/>
                </a:solidFill>
                <a:latin typeface="DM Sans" pitchFamily="34" charset="0"/>
              </a:rPr>
              <a:t>en</a:t>
            </a:r>
            <a:r>
              <a:rPr lang="en-US" sz="1650" dirty="0">
                <a:solidFill>
                  <a:srgbClr val="454240"/>
                </a:solidFill>
                <a:latin typeface="DM Sans" pitchFamily="34" charset="0"/>
              </a:rPr>
              <a:t> </a:t>
            </a:r>
            <a:r>
              <a:rPr lang="en-US" sz="1650" dirty="0" err="1">
                <a:solidFill>
                  <a:srgbClr val="454240"/>
                </a:solidFill>
                <a:latin typeface="DM Sans" pitchFamily="34" charset="0"/>
              </a:rPr>
              <a:t>porcentaje</a:t>
            </a:r>
            <a:r>
              <a:rPr lang="en-US" sz="1650" dirty="0">
                <a:solidFill>
                  <a:srgbClr val="454240"/>
                </a:solidFill>
                <a:latin typeface="DM Sans" pitchFamily="34" charset="0"/>
              </a:rPr>
              <a:t> </a:t>
            </a:r>
            <a:r>
              <a:rPr lang="en-US" sz="1650" dirty="0" err="1">
                <a:solidFill>
                  <a:srgbClr val="454240"/>
                </a:solidFill>
                <a:latin typeface="DM Sans" pitchFamily="34" charset="0"/>
              </a:rPr>
              <a:t>indicando</a:t>
            </a:r>
            <a:r>
              <a:rPr lang="en-US" sz="1650" dirty="0">
                <a:solidFill>
                  <a:srgbClr val="454240"/>
                </a:solidFill>
                <a:latin typeface="DM Sans" pitchFamily="34" charset="0"/>
              </a:rPr>
              <a:t> </a:t>
            </a:r>
            <a:r>
              <a:rPr lang="en-US" sz="1650" dirty="0" err="1">
                <a:solidFill>
                  <a:srgbClr val="454240"/>
                </a:solidFill>
                <a:latin typeface="DM Sans" pitchFamily="34" charset="0"/>
              </a:rPr>
              <a:t>cuánto</a:t>
            </a:r>
            <a:r>
              <a:rPr lang="en-US" sz="1650" dirty="0">
                <a:solidFill>
                  <a:srgbClr val="454240"/>
                </a:solidFill>
                <a:latin typeface="DM Sans" pitchFamily="34" charset="0"/>
              </a:rPr>
              <a:t> </a:t>
            </a:r>
            <a:r>
              <a:rPr lang="en-US" sz="1650" dirty="0" err="1">
                <a:solidFill>
                  <a:srgbClr val="454240"/>
                </a:solidFill>
                <a:latin typeface="DM Sans" pitchFamily="34" charset="0"/>
              </a:rPr>
              <a:t>menos</a:t>
            </a:r>
            <a:r>
              <a:rPr lang="en-US" sz="1650" dirty="0">
                <a:solidFill>
                  <a:srgbClr val="454240"/>
                </a:solidFill>
                <a:latin typeface="DM Sans" pitchFamily="34" charset="0"/>
              </a:rPr>
              <a:t> cobra </a:t>
            </a:r>
            <a:r>
              <a:rPr lang="en-US" sz="1650" dirty="0" err="1">
                <a:solidFill>
                  <a:srgbClr val="454240"/>
                </a:solidFill>
                <a:latin typeface="DM Sans" pitchFamily="34" charset="0"/>
              </a:rPr>
              <a:t>una</a:t>
            </a:r>
            <a:r>
              <a:rPr lang="en-US" sz="1650" dirty="0">
                <a:solidFill>
                  <a:srgbClr val="454240"/>
                </a:solidFill>
                <a:latin typeface="DM Sans" pitchFamily="34" charset="0"/>
              </a:rPr>
              <a:t> </a:t>
            </a:r>
            <a:r>
              <a:rPr lang="en-US" sz="1650" dirty="0" err="1">
                <a:solidFill>
                  <a:srgbClr val="454240"/>
                </a:solidFill>
                <a:latin typeface="DM Sans" pitchFamily="34" charset="0"/>
              </a:rPr>
              <a:t>mujer</a:t>
            </a:r>
            <a:r>
              <a:rPr lang="en-US" sz="1650" dirty="0">
                <a:solidFill>
                  <a:srgbClr val="454240"/>
                </a:solidFill>
                <a:latin typeface="DM Sans" pitchFamily="34" charset="0"/>
              </a:rPr>
              <a:t> que un hombre.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F8D9CBB-929E-AF18-8C06-817020B71485}"/>
              </a:ext>
            </a:extLst>
          </p:cNvPr>
          <p:cNvSpPr txBox="1"/>
          <p:nvPr/>
        </p:nvSpPr>
        <p:spPr>
          <a:xfrm>
            <a:off x="744855" y="3963733"/>
            <a:ext cx="7315200" cy="3636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ts val="3100"/>
              </a:lnSpc>
              <a:buNone/>
            </a:pPr>
            <a:r>
              <a:rPr lang="en-US" sz="1800" dirty="0">
                <a:solidFill>
                  <a:srgbClr val="454240"/>
                </a:solidFill>
                <a:latin typeface="DM Sans" pitchFamily="34" charset="0"/>
              </a:rPr>
              <a:t>Los hombres y </a:t>
            </a:r>
            <a:r>
              <a:rPr lang="en-US" sz="1800" dirty="0" err="1">
                <a:solidFill>
                  <a:srgbClr val="454240"/>
                </a:solidFill>
                <a:latin typeface="DM Sans" pitchFamily="34" charset="0"/>
              </a:rPr>
              <a:t>mujeres</a:t>
            </a:r>
            <a:r>
              <a:rPr lang="en-US" sz="1800" dirty="0">
                <a:solidFill>
                  <a:srgbClr val="454240"/>
                </a:solidFill>
                <a:latin typeface="DM Sans" pitchFamily="34" charset="0"/>
              </a:rPr>
              <a:t> </a:t>
            </a:r>
            <a:r>
              <a:rPr lang="en-US" sz="1800" dirty="0" err="1">
                <a:solidFill>
                  <a:srgbClr val="454240"/>
                </a:solidFill>
                <a:latin typeface="DM Sans" pitchFamily="34" charset="0"/>
              </a:rPr>
              <a:t>reciben</a:t>
            </a:r>
            <a:r>
              <a:rPr lang="en-US" sz="1800" dirty="0">
                <a:solidFill>
                  <a:srgbClr val="454240"/>
                </a:solidFill>
                <a:latin typeface="DM Sans" pitchFamily="34" charset="0"/>
              </a:rPr>
              <a:t> </a:t>
            </a:r>
            <a:r>
              <a:rPr lang="en-US" sz="1800" dirty="0" err="1">
                <a:solidFill>
                  <a:srgbClr val="454240"/>
                </a:solidFill>
                <a:latin typeface="DM Sans" pitchFamily="34" charset="0"/>
              </a:rPr>
              <a:t>igual</a:t>
            </a:r>
            <a:r>
              <a:rPr lang="en-US" sz="1800" dirty="0">
                <a:solidFill>
                  <a:srgbClr val="454240"/>
                </a:solidFill>
                <a:latin typeface="DM Sans" pitchFamily="34" charset="0"/>
              </a:rPr>
              <a:t> </a:t>
            </a:r>
            <a:r>
              <a:rPr lang="en-US" sz="1800" dirty="0" err="1">
                <a:solidFill>
                  <a:srgbClr val="454240"/>
                </a:solidFill>
                <a:latin typeface="DM Sans" pitchFamily="34" charset="0"/>
              </a:rPr>
              <a:t>sueldo</a:t>
            </a:r>
            <a:r>
              <a:rPr lang="en-US" sz="1800" dirty="0">
                <a:solidFill>
                  <a:srgbClr val="454240"/>
                </a:solidFill>
                <a:latin typeface="DM Sans" pitchFamily="34" charset="0"/>
              </a:rPr>
              <a:t> </a:t>
            </a:r>
            <a:r>
              <a:rPr lang="en-US" sz="1800" dirty="0" err="1">
                <a:solidFill>
                  <a:srgbClr val="454240"/>
                </a:solidFill>
                <a:latin typeface="DM Sans" pitchFamily="34" charset="0"/>
              </a:rPr>
              <a:t>por</a:t>
            </a:r>
            <a:r>
              <a:rPr lang="en-US" sz="1800" dirty="0">
                <a:solidFill>
                  <a:srgbClr val="454240"/>
                </a:solidFill>
                <a:latin typeface="DM Sans" pitchFamily="34" charset="0"/>
              </a:rPr>
              <a:t> </a:t>
            </a:r>
            <a:r>
              <a:rPr lang="en-US" sz="1800" dirty="0" err="1">
                <a:solidFill>
                  <a:srgbClr val="454240"/>
                </a:solidFill>
                <a:latin typeface="DM Sans" pitchFamily="34" charset="0"/>
              </a:rPr>
              <a:t>trabajo</a:t>
            </a:r>
            <a:r>
              <a:rPr lang="en-US" sz="1800" dirty="0">
                <a:solidFill>
                  <a:srgbClr val="454240"/>
                </a:solidFill>
                <a:latin typeface="DM Sans" pitchFamily="34" charset="0"/>
              </a:rPr>
              <a:t> </a:t>
            </a:r>
            <a:r>
              <a:rPr lang="en-US" sz="1800" dirty="0" err="1">
                <a:solidFill>
                  <a:srgbClr val="454240"/>
                </a:solidFill>
                <a:latin typeface="DM Sans" pitchFamily="34" charset="0"/>
              </a:rPr>
              <a:t>igual</a:t>
            </a:r>
            <a:r>
              <a:rPr lang="en-US" sz="1800" dirty="0">
                <a:solidFill>
                  <a:srgbClr val="454240"/>
                </a:solidFill>
                <a:latin typeface="DM Sans" pitchFamily="34" charset="0"/>
              </a:rPr>
              <a:t>, lo que </a:t>
            </a:r>
            <a:r>
              <a:rPr lang="en-US" sz="1800" dirty="0" err="1">
                <a:solidFill>
                  <a:srgbClr val="454240"/>
                </a:solidFill>
                <a:latin typeface="DM Sans" pitchFamily="34" charset="0"/>
              </a:rPr>
              <a:t>ocurre</a:t>
            </a:r>
            <a:r>
              <a:rPr lang="en-US" sz="1800" dirty="0">
                <a:solidFill>
                  <a:srgbClr val="454240"/>
                </a:solidFill>
                <a:latin typeface="DM Sans" pitchFamily="34" charset="0"/>
              </a:rPr>
              <a:t> es que </a:t>
            </a:r>
            <a:r>
              <a:rPr lang="en-US" sz="1800" dirty="0" err="1">
                <a:solidFill>
                  <a:srgbClr val="454240"/>
                </a:solidFill>
                <a:latin typeface="DM Sans" pitchFamily="34" charset="0"/>
              </a:rPr>
              <a:t>existen</a:t>
            </a:r>
            <a:r>
              <a:rPr lang="en-US" sz="1800" dirty="0">
                <a:solidFill>
                  <a:srgbClr val="454240"/>
                </a:solidFill>
                <a:latin typeface="DM Sans" pitchFamily="34" charset="0"/>
              </a:rPr>
              <a:t> </a:t>
            </a:r>
            <a:r>
              <a:rPr lang="en-US" sz="1800" dirty="0" err="1">
                <a:solidFill>
                  <a:srgbClr val="454240"/>
                </a:solidFill>
                <a:latin typeface="DM Sans" pitchFamily="34" charset="0"/>
              </a:rPr>
              <a:t>factores</a:t>
            </a:r>
            <a:r>
              <a:rPr lang="en-US" sz="1800" dirty="0">
                <a:solidFill>
                  <a:srgbClr val="454240"/>
                </a:solidFill>
                <a:latin typeface="DM Sans" pitchFamily="34" charset="0"/>
              </a:rPr>
              <a:t> </a:t>
            </a:r>
            <a:r>
              <a:rPr lang="en-US" sz="1800" dirty="0" err="1">
                <a:solidFill>
                  <a:srgbClr val="454240"/>
                </a:solidFill>
                <a:latin typeface="DM Sans" pitchFamily="34" charset="0"/>
              </a:rPr>
              <a:t>ambientales</a:t>
            </a:r>
            <a:r>
              <a:rPr lang="en-US" sz="1800" dirty="0">
                <a:solidFill>
                  <a:srgbClr val="454240"/>
                </a:solidFill>
                <a:latin typeface="DM Sans" pitchFamily="34" charset="0"/>
              </a:rPr>
              <a:t> que </a:t>
            </a:r>
            <a:r>
              <a:rPr lang="en-US" sz="1800" dirty="0" err="1">
                <a:solidFill>
                  <a:srgbClr val="454240"/>
                </a:solidFill>
                <a:latin typeface="DM Sans" pitchFamily="34" charset="0"/>
              </a:rPr>
              <a:t>producen</a:t>
            </a:r>
            <a:r>
              <a:rPr lang="en-US" sz="1800" dirty="0">
                <a:solidFill>
                  <a:srgbClr val="454240"/>
                </a:solidFill>
                <a:latin typeface="DM Sans" pitchFamily="34" charset="0"/>
              </a:rPr>
              <a:t> la </a:t>
            </a:r>
            <a:r>
              <a:rPr lang="en-US" sz="1800" dirty="0" err="1">
                <a:solidFill>
                  <a:srgbClr val="454240"/>
                </a:solidFill>
                <a:latin typeface="DM Sans" pitchFamily="34" charset="0"/>
              </a:rPr>
              <a:t>brecha</a:t>
            </a:r>
            <a:r>
              <a:rPr lang="en-US" sz="1800" dirty="0">
                <a:solidFill>
                  <a:srgbClr val="454240"/>
                </a:solidFill>
                <a:latin typeface="DM Sans" pitchFamily="34" charset="0"/>
              </a:rPr>
              <a:t> </a:t>
            </a:r>
            <a:r>
              <a:rPr lang="en-US" sz="1800" dirty="0" err="1">
                <a:solidFill>
                  <a:srgbClr val="454240"/>
                </a:solidFill>
                <a:latin typeface="DM Sans" pitchFamily="34" charset="0"/>
              </a:rPr>
              <a:t>salarial</a:t>
            </a:r>
            <a:r>
              <a:rPr lang="en-US" sz="1800" dirty="0">
                <a:solidFill>
                  <a:srgbClr val="454240"/>
                </a:solidFill>
                <a:latin typeface="DM Sans" pitchFamily="34" charset="0"/>
              </a:rPr>
              <a:t>, </a:t>
            </a:r>
            <a:r>
              <a:rPr lang="en-US" sz="1800" dirty="0" err="1">
                <a:solidFill>
                  <a:srgbClr val="454240"/>
                </a:solidFill>
                <a:latin typeface="DM Sans" pitchFamily="34" charset="0"/>
              </a:rPr>
              <a:t>como</a:t>
            </a:r>
            <a:r>
              <a:rPr lang="en-US" sz="1800" dirty="0">
                <a:solidFill>
                  <a:srgbClr val="454240"/>
                </a:solidFill>
                <a:latin typeface="DM Sans" pitchFamily="34" charset="0"/>
              </a:rPr>
              <a:t> </a:t>
            </a:r>
            <a:r>
              <a:rPr lang="en-US" sz="1800" dirty="0" err="1">
                <a:solidFill>
                  <a:srgbClr val="454240"/>
                </a:solidFill>
                <a:latin typeface="DM Sans" pitchFamily="34" charset="0"/>
              </a:rPr>
              <a:t>los</a:t>
            </a:r>
            <a:r>
              <a:rPr lang="en-US" sz="1800" dirty="0">
                <a:solidFill>
                  <a:srgbClr val="454240"/>
                </a:solidFill>
                <a:latin typeface="DM Sans" pitchFamily="34" charset="0"/>
              </a:rPr>
              <a:t> </a:t>
            </a:r>
            <a:r>
              <a:rPr lang="en-US" sz="1800" dirty="0" err="1">
                <a:solidFill>
                  <a:srgbClr val="454240"/>
                </a:solidFill>
                <a:latin typeface="DM Sans" pitchFamily="34" charset="0"/>
              </a:rPr>
              <a:t>siguientes</a:t>
            </a:r>
            <a:r>
              <a:rPr lang="en-US" sz="1800" dirty="0">
                <a:solidFill>
                  <a:srgbClr val="454240"/>
                </a:solidFill>
                <a:latin typeface="DM Sans" pitchFamily="34" charset="0"/>
              </a:rPr>
              <a:t>:</a:t>
            </a:r>
          </a:p>
          <a:p>
            <a:pPr marL="0" indent="0">
              <a:lnSpc>
                <a:spcPts val="3100"/>
              </a:lnSpc>
              <a:buNone/>
            </a:pPr>
            <a:r>
              <a:rPr lang="en-US" dirty="0">
                <a:solidFill>
                  <a:srgbClr val="454240"/>
                </a:solidFill>
                <a:latin typeface="DM Sans" pitchFamily="34" charset="0"/>
              </a:rPr>
              <a:t>De media, las </a:t>
            </a:r>
            <a:r>
              <a:rPr lang="en-US" dirty="0" err="1">
                <a:solidFill>
                  <a:srgbClr val="454240"/>
                </a:solidFill>
                <a:latin typeface="DM Sans" pitchFamily="34" charset="0"/>
              </a:rPr>
              <a:t>mujeres</a:t>
            </a:r>
            <a:r>
              <a:rPr lang="en-US" dirty="0">
                <a:solidFill>
                  <a:srgbClr val="454240"/>
                </a:solidFill>
                <a:latin typeface="DM Sans" pitchFamily="34" charset="0"/>
              </a:rPr>
              <a:t> </a:t>
            </a:r>
            <a:r>
              <a:rPr lang="en-US" dirty="0" err="1">
                <a:solidFill>
                  <a:srgbClr val="454240"/>
                </a:solidFill>
                <a:latin typeface="DM Sans" pitchFamily="34" charset="0"/>
              </a:rPr>
              <a:t>dedican</a:t>
            </a:r>
            <a:r>
              <a:rPr lang="en-US" dirty="0">
                <a:solidFill>
                  <a:srgbClr val="454240"/>
                </a:solidFill>
                <a:latin typeface="DM Sans" pitchFamily="34" charset="0"/>
              </a:rPr>
              <a:t> </a:t>
            </a:r>
            <a:r>
              <a:rPr lang="en-US" dirty="0" err="1">
                <a:solidFill>
                  <a:srgbClr val="454240"/>
                </a:solidFill>
                <a:latin typeface="DM Sans" pitchFamily="34" charset="0"/>
              </a:rPr>
              <a:t>más</a:t>
            </a:r>
            <a:r>
              <a:rPr lang="en-US" dirty="0">
                <a:solidFill>
                  <a:srgbClr val="454240"/>
                </a:solidFill>
                <a:latin typeface="DM Sans" pitchFamily="34" charset="0"/>
              </a:rPr>
              <a:t> horas a las </a:t>
            </a:r>
            <a:r>
              <a:rPr lang="en-US" dirty="0" err="1">
                <a:solidFill>
                  <a:srgbClr val="454240"/>
                </a:solidFill>
                <a:latin typeface="DM Sans" pitchFamily="34" charset="0"/>
              </a:rPr>
              <a:t>tareas</a:t>
            </a:r>
            <a:r>
              <a:rPr lang="en-US" dirty="0">
                <a:solidFill>
                  <a:srgbClr val="454240"/>
                </a:solidFill>
                <a:latin typeface="DM Sans" pitchFamily="34" charset="0"/>
              </a:rPr>
              <a:t> </a:t>
            </a:r>
            <a:r>
              <a:rPr lang="en-US" dirty="0" err="1">
                <a:solidFill>
                  <a:srgbClr val="454240"/>
                </a:solidFill>
                <a:latin typeface="DM Sans" pitchFamily="34" charset="0"/>
              </a:rPr>
              <a:t>domésticas</a:t>
            </a:r>
            <a:r>
              <a:rPr lang="en-US" sz="1800" dirty="0">
                <a:solidFill>
                  <a:srgbClr val="454240"/>
                </a:solidFill>
                <a:latin typeface="DM Sans" pitchFamily="34" charset="0"/>
              </a:rPr>
              <a:t>.</a:t>
            </a:r>
          </a:p>
          <a:p>
            <a:pPr marL="0" indent="0">
              <a:lnSpc>
                <a:spcPts val="3100"/>
              </a:lnSpc>
              <a:buNone/>
            </a:pPr>
            <a:r>
              <a:rPr lang="en-US" dirty="0" err="1">
                <a:solidFill>
                  <a:srgbClr val="454240"/>
                </a:solidFill>
                <a:latin typeface="DM Sans" pitchFamily="34" charset="0"/>
              </a:rPr>
              <a:t>Suelen</a:t>
            </a:r>
            <a:r>
              <a:rPr lang="en-US" dirty="0">
                <a:solidFill>
                  <a:srgbClr val="454240"/>
                </a:solidFill>
                <a:latin typeface="DM Sans" pitchFamily="34" charset="0"/>
              </a:rPr>
              <a:t> ser las </a:t>
            </a:r>
            <a:r>
              <a:rPr lang="en-US" dirty="0" err="1">
                <a:solidFill>
                  <a:srgbClr val="454240"/>
                </a:solidFill>
                <a:latin typeface="DM Sans" pitchFamily="34" charset="0"/>
              </a:rPr>
              <a:t>mujeres</a:t>
            </a:r>
            <a:r>
              <a:rPr lang="en-US" dirty="0">
                <a:solidFill>
                  <a:srgbClr val="454240"/>
                </a:solidFill>
                <a:latin typeface="DM Sans" pitchFamily="34" charset="0"/>
              </a:rPr>
              <a:t> las que </a:t>
            </a:r>
            <a:r>
              <a:rPr lang="en-US" dirty="0" err="1">
                <a:solidFill>
                  <a:srgbClr val="454240"/>
                </a:solidFill>
                <a:latin typeface="DM Sans" pitchFamily="34" charset="0"/>
              </a:rPr>
              <a:t>solicitan</a:t>
            </a:r>
            <a:r>
              <a:rPr lang="en-US" dirty="0">
                <a:solidFill>
                  <a:srgbClr val="454240"/>
                </a:solidFill>
                <a:latin typeface="DM Sans" pitchFamily="34" charset="0"/>
              </a:rPr>
              <a:t> las </a:t>
            </a:r>
            <a:r>
              <a:rPr lang="en-US" dirty="0" err="1">
                <a:solidFill>
                  <a:srgbClr val="454240"/>
                </a:solidFill>
                <a:latin typeface="DM Sans" pitchFamily="34" charset="0"/>
              </a:rPr>
              <a:t>conciliaciones</a:t>
            </a:r>
            <a:r>
              <a:rPr lang="en-US" dirty="0">
                <a:solidFill>
                  <a:srgbClr val="454240"/>
                </a:solidFill>
                <a:latin typeface="DM Sans" pitchFamily="34" charset="0"/>
              </a:rPr>
              <a:t> </a:t>
            </a:r>
            <a:r>
              <a:rPr lang="en-US" dirty="0" err="1">
                <a:solidFill>
                  <a:srgbClr val="454240"/>
                </a:solidFill>
                <a:latin typeface="DM Sans" pitchFamily="34" charset="0"/>
              </a:rPr>
              <a:t>familiares</a:t>
            </a:r>
            <a:r>
              <a:rPr lang="en-US" dirty="0">
                <a:solidFill>
                  <a:srgbClr val="454240"/>
                </a:solidFill>
                <a:latin typeface="DM Sans" pitchFamily="34" charset="0"/>
              </a:rPr>
              <a:t> con </a:t>
            </a:r>
            <a:r>
              <a:rPr lang="en-US" dirty="0" err="1">
                <a:solidFill>
                  <a:srgbClr val="454240"/>
                </a:solidFill>
                <a:latin typeface="DM Sans" pitchFamily="34" charset="0"/>
              </a:rPr>
              <a:t>reducciones</a:t>
            </a:r>
            <a:r>
              <a:rPr lang="en-US" dirty="0">
                <a:solidFill>
                  <a:srgbClr val="454240"/>
                </a:solidFill>
                <a:latin typeface="DM Sans" pitchFamily="34" charset="0"/>
              </a:rPr>
              <a:t> de jornada, </a:t>
            </a:r>
            <a:r>
              <a:rPr lang="en-US" dirty="0" err="1">
                <a:solidFill>
                  <a:srgbClr val="454240"/>
                </a:solidFill>
                <a:latin typeface="DM Sans" pitchFamily="34" charset="0"/>
              </a:rPr>
              <a:t>excedencias</a:t>
            </a:r>
            <a:r>
              <a:rPr lang="en-US" dirty="0">
                <a:solidFill>
                  <a:srgbClr val="454240"/>
                </a:solidFill>
                <a:latin typeface="DM Sans" pitchFamily="34" charset="0"/>
              </a:rPr>
              <a:t> </a:t>
            </a:r>
            <a:r>
              <a:rPr lang="en-US" dirty="0" err="1">
                <a:solidFill>
                  <a:srgbClr val="454240"/>
                </a:solidFill>
                <a:latin typeface="DM Sans" pitchFamily="34" charset="0"/>
              </a:rPr>
              <a:t>laborales</a:t>
            </a:r>
            <a:r>
              <a:rPr lang="en-US" dirty="0">
                <a:solidFill>
                  <a:srgbClr val="454240"/>
                </a:solidFill>
                <a:latin typeface="DM Sans" pitchFamily="34" charset="0"/>
              </a:rPr>
              <a:t>, etc.</a:t>
            </a:r>
          </a:p>
          <a:p>
            <a:pPr marL="0" indent="0">
              <a:lnSpc>
                <a:spcPts val="3100"/>
              </a:lnSpc>
              <a:buNone/>
            </a:pPr>
            <a:r>
              <a:rPr lang="en-US" sz="1800" dirty="0">
                <a:solidFill>
                  <a:srgbClr val="454240"/>
                </a:solidFill>
                <a:latin typeface="DM Sans" pitchFamily="34" charset="0"/>
              </a:rPr>
              <a:t>Los </a:t>
            </a:r>
            <a:r>
              <a:rPr lang="en-US" sz="1800" dirty="0" err="1">
                <a:solidFill>
                  <a:srgbClr val="454240"/>
                </a:solidFill>
                <a:latin typeface="DM Sans" pitchFamily="34" charset="0"/>
              </a:rPr>
              <a:t>trabajos</a:t>
            </a:r>
            <a:r>
              <a:rPr lang="en-US" sz="1800" dirty="0">
                <a:solidFill>
                  <a:srgbClr val="454240"/>
                </a:solidFill>
                <a:latin typeface="DM Sans" pitchFamily="34" charset="0"/>
              </a:rPr>
              <a:t> </a:t>
            </a:r>
            <a:r>
              <a:rPr lang="en-US" sz="1800" dirty="0" err="1">
                <a:solidFill>
                  <a:srgbClr val="454240"/>
                </a:solidFill>
                <a:latin typeface="DM Sans" pitchFamily="34" charset="0"/>
              </a:rPr>
              <a:t>femeninos</a:t>
            </a:r>
            <a:r>
              <a:rPr lang="en-US" sz="1800" dirty="0">
                <a:solidFill>
                  <a:srgbClr val="454240"/>
                </a:solidFill>
                <a:latin typeface="DM Sans" pitchFamily="34" charset="0"/>
              </a:rPr>
              <a:t> </a:t>
            </a:r>
            <a:r>
              <a:rPr lang="en-US" sz="1800" dirty="0" err="1">
                <a:solidFill>
                  <a:srgbClr val="454240"/>
                </a:solidFill>
                <a:latin typeface="DM Sans" pitchFamily="34" charset="0"/>
              </a:rPr>
              <a:t>prees</a:t>
            </a:r>
            <a:r>
              <a:rPr lang="en-US" dirty="0" err="1">
                <a:solidFill>
                  <a:srgbClr val="454240"/>
                </a:solidFill>
                <a:latin typeface="DM Sans" pitchFamily="34" charset="0"/>
              </a:rPr>
              <a:t>tablecidos</a:t>
            </a:r>
            <a:r>
              <a:rPr lang="en-US" dirty="0">
                <a:solidFill>
                  <a:srgbClr val="454240"/>
                </a:solidFill>
                <a:latin typeface="DM Sans" pitchFamily="34" charset="0"/>
              </a:rPr>
              <a:t> </a:t>
            </a:r>
            <a:r>
              <a:rPr lang="en-US" dirty="0" err="1">
                <a:solidFill>
                  <a:srgbClr val="454240"/>
                </a:solidFill>
                <a:latin typeface="DM Sans" pitchFamily="34" charset="0"/>
              </a:rPr>
              <a:t>por</a:t>
            </a:r>
            <a:r>
              <a:rPr lang="en-US" dirty="0">
                <a:solidFill>
                  <a:srgbClr val="454240"/>
                </a:solidFill>
                <a:latin typeface="DM Sans" pitchFamily="34" charset="0"/>
              </a:rPr>
              <a:t> la Sociedad, son </a:t>
            </a:r>
            <a:r>
              <a:rPr lang="en-US" dirty="0" err="1">
                <a:solidFill>
                  <a:srgbClr val="454240"/>
                </a:solidFill>
                <a:latin typeface="DM Sans" pitchFamily="34" charset="0"/>
              </a:rPr>
              <a:t>menos</a:t>
            </a:r>
            <a:r>
              <a:rPr lang="en-US" dirty="0">
                <a:solidFill>
                  <a:srgbClr val="454240"/>
                </a:solidFill>
                <a:latin typeface="DM Sans" pitchFamily="34" charset="0"/>
              </a:rPr>
              <a:t> </a:t>
            </a:r>
            <a:r>
              <a:rPr lang="en-US" dirty="0" err="1">
                <a:solidFill>
                  <a:srgbClr val="454240"/>
                </a:solidFill>
                <a:latin typeface="DM Sans" pitchFamily="34" charset="0"/>
              </a:rPr>
              <a:t>valorados</a:t>
            </a:r>
            <a:r>
              <a:rPr lang="en-US" dirty="0">
                <a:solidFill>
                  <a:srgbClr val="454240"/>
                </a:solidFill>
                <a:latin typeface="DM Sans" pitchFamily="34" charset="0"/>
              </a:rPr>
              <a:t> que </a:t>
            </a:r>
            <a:r>
              <a:rPr lang="en-US" dirty="0" err="1">
                <a:solidFill>
                  <a:srgbClr val="454240"/>
                </a:solidFill>
                <a:latin typeface="DM Sans" pitchFamily="34" charset="0"/>
              </a:rPr>
              <a:t>por</a:t>
            </a:r>
            <a:r>
              <a:rPr lang="en-US" dirty="0">
                <a:solidFill>
                  <a:srgbClr val="454240"/>
                </a:solidFill>
                <a:latin typeface="DM Sans" pitchFamily="34" charset="0"/>
              </a:rPr>
              <a:t> </a:t>
            </a:r>
            <a:r>
              <a:rPr lang="en-US" dirty="0" err="1">
                <a:solidFill>
                  <a:srgbClr val="454240"/>
                </a:solidFill>
                <a:latin typeface="DM Sans" pitchFamily="34" charset="0"/>
              </a:rPr>
              <a:t>los</a:t>
            </a:r>
            <a:r>
              <a:rPr lang="en-US" dirty="0">
                <a:solidFill>
                  <a:srgbClr val="454240"/>
                </a:solidFill>
                <a:latin typeface="DM Sans" pitchFamily="34" charset="0"/>
              </a:rPr>
              <a:t> </a:t>
            </a:r>
            <a:r>
              <a:rPr lang="en-US" dirty="0" err="1">
                <a:solidFill>
                  <a:srgbClr val="454240"/>
                </a:solidFill>
                <a:latin typeface="DM Sans" pitchFamily="34" charset="0"/>
              </a:rPr>
              <a:t>trabajos</a:t>
            </a:r>
            <a:r>
              <a:rPr lang="en-US" dirty="0">
                <a:solidFill>
                  <a:srgbClr val="454240"/>
                </a:solidFill>
                <a:latin typeface="DM Sans" pitchFamily="34" charset="0"/>
              </a:rPr>
              <a:t> que la Sociedad </a:t>
            </a:r>
            <a:r>
              <a:rPr lang="en-US" dirty="0" err="1">
                <a:solidFill>
                  <a:srgbClr val="454240"/>
                </a:solidFill>
                <a:latin typeface="DM Sans" pitchFamily="34" charset="0"/>
              </a:rPr>
              <a:t>establece</a:t>
            </a:r>
            <a:r>
              <a:rPr lang="en-US" dirty="0">
                <a:solidFill>
                  <a:srgbClr val="454240"/>
                </a:solidFill>
                <a:latin typeface="DM Sans" pitchFamily="34" charset="0"/>
              </a:rPr>
              <a:t> </a:t>
            </a:r>
            <a:r>
              <a:rPr lang="en-US" dirty="0" err="1">
                <a:solidFill>
                  <a:srgbClr val="454240"/>
                </a:solidFill>
                <a:latin typeface="DM Sans" pitchFamily="34" charset="0"/>
              </a:rPr>
              <a:t>como</a:t>
            </a:r>
            <a:r>
              <a:rPr lang="en-US" dirty="0">
                <a:solidFill>
                  <a:srgbClr val="454240"/>
                </a:solidFill>
                <a:latin typeface="DM Sans" pitchFamily="34" charset="0"/>
              </a:rPr>
              <a:t> </a:t>
            </a:r>
            <a:r>
              <a:rPr lang="en-US" dirty="0" err="1">
                <a:solidFill>
                  <a:srgbClr val="454240"/>
                </a:solidFill>
                <a:latin typeface="DM Sans" pitchFamily="34" charset="0"/>
              </a:rPr>
              <a:t>masculinos</a:t>
            </a:r>
            <a:r>
              <a:rPr lang="en-US" dirty="0">
                <a:solidFill>
                  <a:srgbClr val="454240"/>
                </a:solidFill>
                <a:latin typeface="DM Sans" pitchFamily="34" charset="0"/>
              </a:rPr>
              <a:t>.</a:t>
            </a:r>
            <a:endParaRPr lang="en-US" sz="1800" dirty="0">
              <a:solidFill>
                <a:srgbClr val="454240"/>
              </a:solidFill>
              <a:latin typeface="DM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258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4855" y="755213"/>
            <a:ext cx="7654290" cy="13301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Medidas para Reducir la Brecha Salarial</a:t>
            </a:r>
            <a:endParaRPr lang="en-US" sz="4150" dirty="0"/>
          </a:p>
        </p:txBody>
      </p:sp>
      <p:sp>
        <p:nvSpPr>
          <p:cNvPr id="4" name="Text 1"/>
          <p:cNvSpPr/>
          <p:nvPr/>
        </p:nvSpPr>
        <p:spPr>
          <a:xfrm>
            <a:off x="744855" y="2510909"/>
            <a:ext cx="3667482" cy="702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55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</a:t>
            </a:r>
            <a:endParaRPr lang="en-US" sz="5500" dirty="0"/>
          </a:p>
        </p:txBody>
      </p:sp>
      <p:sp>
        <p:nvSpPr>
          <p:cNvPr id="5" name="Text 2"/>
          <p:cNvSpPr/>
          <p:nvPr/>
        </p:nvSpPr>
        <p:spPr>
          <a:xfrm>
            <a:off x="1248370" y="3479125"/>
            <a:ext cx="2660333" cy="332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0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Igualdad Educativa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744855" y="3939183"/>
            <a:ext cx="3667482" cy="681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16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Garantizar igualdad de oportunidades en la educación.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4731544" y="2510909"/>
            <a:ext cx="3667601" cy="702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55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en-US" sz="5500" dirty="0"/>
          </a:p>
        </p:txBody>
      </p:sp>
      <p:sp>
        <p:nvSpPr>
          <p:cNvPr id="8" name="Text 5"/>
          <p:cNvSpPr/>
          <p:nvPr/>
        </p:nvSpPr>
        <p:spPr>
          <a:xfrm>
            <a:off x="5235178" y="3479125"/>
            <a:ext cx="2660333" cy="332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0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Conciliación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4731544" y="3939183"/>
            <a:ext cx="3667601" cy="681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16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Implementar políticas de conciliación laboral y familiar.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2738199" y="5364956"/>
            <a:ext cx="3667482" cy="702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55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3</a:t>
            </a:r>
            <a:endParaRPr lang="en-US" sz="5500" dirty="0"/>
          </a:p>
        </p:txBody>
      </p:sp>
      <p:sp>
        <p:nvSpPr>
          <p:cNvPr id="11" name="Text 8"/>
          <p:cNvSpPr/>
          <p:nvPr/>
        </p:nvSpPr>
        <p:spPr>
          <a:xfrm>
            <a:off x="3241715" y="6333173"/>
            <a:ext cx="2660333" cy="332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0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Transparencia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2738199" y="6793230"/>
            <a:ext cx="3667482" cy="681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16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Establecer regulaciones sobre la transparencia salarial en empresas.</a:t>
            </a:r>
            <a:endParaRPr lang="en-US" sz="16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73488" y="636151"/>
            <a:ext cx="655879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Desigualdad</a:t>
            </a: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y </a:t>
            </a:r>
            <a:r>
              <a:rPr lang="en-US" sz="4450" dirty="0" err="1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pobreza</a:t>
            </a:r>
            <a:endParaRPr lang="en-US" sz="4450" dirty="0">
              <a:solidFill>
                <a:srgbClr val="5C4E3D"/>
              </a:solidFill>
              <a:latin typeface="Libre Baskerville" pitchFamily="34" charset="0"/>
              <a:ea typeface="Libre Baskerville" pitchFamily="34" charset="-122"/>
              <a:cs typeface="Libre Baskerville" pitchFamily="34" charset="-120"/>
            </a:endParaRPr>
          </a:p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Impuestos</a:t>
            </a: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Progresivos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288977"/>
            <a:ext cx="1134070" cy="166985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754422" y="251579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Definición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754422" y="3006209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Quienes tienen mayores ingresos pagan un mayor porcentaje de impuestos.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3958828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754422" y="41856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Objetivo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754422" y="4676061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Redistribuir la riqueza y financiar servicios públicos.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5319713"/>
            <a:ext cx="1134070" cy="166985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754422" y="55465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Ejemplo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754422" y="6036945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El Impuesto sobre la Renta de las Personas Físicas (IRPF) en España.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39960"/>
            <a:ext cx="572250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El Mercado Laboral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Definición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396859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Es el espacio donde se cruzan la oferta y demanda de trabajo.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3815715"/>
            <a:ext cx="344924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Factores Determinantes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396859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Su funcionamiento depende de la productividad, el nivel educativo y las condiciones económicas.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Importancia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4396859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Refleja la salud económica de un país y afecta directamente a la población.</a:t>
            </a:r>
            <a:endParaRPr lang="en-US" sz="17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983950"/>
            <a:ext cx="741604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Transferencias del Estado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5032891"/>
            <a:ext cx="4196358" cy="2047994"/>
          </a:xfrm>
          <a:prstGeom prst="roundRect">
            <a:avLst>
              <a:gd name="adj" fmla="val 4652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5267325"/>
            <a:ext cx="354163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Subsidios de Desempleo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5757743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Ayudas económicas temporales para personas que han perdido su empleo.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216962" y="5032891"/>
            <a:ext cx="4196358" cy="2047994"/>
          </a:xfrm>
          <a:prstGeom prst="roundRect">
            <a:avLst>
              <a:gd name="adj" fmla="val 4652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451396" y="52673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Pensiones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451396" y="5757743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Prestaciones económicas para jubilados y personas dependientes.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9640133" y="5032891"/>
            <a:ext cx="4196358" cy="2047994"/>
          </a:xfrm>
          <a:prstGeom prst="roundRect">
            <a:avLst>
              <a:gd name="adj" fmla="val 4652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874568" y="52673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Becas Educativas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874568" y="5757743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Apoyo económico para estudiantes con menos recursos.</a:t>
            </a:r>
            <a:endParaRPr lang="en-US" sz="17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31552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8295" y="2824877"/>
            <a:ext cx="6428065" cy="544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Salario Mínimo Interprofesional</a:t>
            </a:r>
            <a:endParaRPr lang="en-US" sz="3400" dirty="0"/>
          </a:p>
        </p:txBody>
      </p:sp>
      <p:sp>
        <p:nvSpPr>
          <p:cNvPr id="4" name="Shape 1"/>
          <p:cNvSpPr/>
          <p:nvPr/>
        </p:nvSpPr>
        <p:spPr>
          <a:xfrm>
            <a:off x="7303770" y="3647480"/>
            <a:ext cx="22860" cy="4075152"/>
          </a:xfrm>
          <a:prstGeom prst="roundRect">
            <a:avLst>
              <a:gd name="adj" fmla="val 121553"/>
            </a:avLst>
          </a:prstGeom>
          <a:solidFill>
            <a:srgbClr val="D9CDBA"/>
          </a:solidFill>
          <a:ln/>
        </p:spPr>
      </p:sp>
      <p:sp>
        <p:nvSpPr>
          <p:cNvPr id="5" name="Shape 2"/>
          <p:cNvSpPr/>
          <p:nvPr/>
        </p:nvSpPr>
        <p:spPr>
          <a:xfrm>
            <a:off x="6574036" y="4052768"/>
            <a:ext cx="555665" cy="22860"/>
          </a:xfrm>
          <a:prstGeom prst="roundRect">
            <a:avLst>
              <a:gd name="adj" fmla="val 121553"/>
            </a:avLst>
          </a:prstGeom>
          <a:solidFill>
            <a:srgbClr val="D9CDBA"/>
          </a:solidFill>
          <a:ln/>
        </p:spPr>
      </p:sp>
      <p:sp>
        <p:nvSpPr>
          <p:cNvPr id="6" name="Shape 3"/>
          <p:cNvSpPr/>
          <p:nvPr/>
        </p:nvSpPr>
        <p:spPr>
          <a:xfrm>
            <a:off x="7106841" y="3855839"/>
            <a:ext cx="416719" cy="416719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sp>
        <p:nvSpPr>
          <p:cNvPr id="7" name="Text 4"/>
          <p:cNvSpPr/>
          <p:nvPr/>
        </p:nvSpPr>
        <p:spPr>
          <a:xfrm>
            <a:off x="7184469" y="3900785"/>
            <a:ext cx="261461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20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</a:t>
            </a:r>
            <a:endParaRPr lang="en-US" sz="2050" dirty="0"/>
          </a:p>
        </p:txBody>
      </p:sp>
      <p:sp>
        <p:nvSpPr>
          <p:cNvPr id="8" name="Text 5"/>
          <p:cNvSpPr/>
          <p:nvPr/>
        </p:nvSpPr>
        <p:spPr>
          <a:xfrm>
            <a:off x="4209693" y="3832622"/>
            <a:ext cx="2179320" cy="2722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100"/>
              </a:lnSpc>
              <a:buNone/>
            </a:pPr>
            <a:r>
              <a:rPr lang="en-US" sz="17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Definición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648295" y="4216003"/>
            <a:ext cx="5740718" cy="2963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4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Cantidad mínima que un trabajador debe recibir por ley.</a:t>
            </a:r>
            <a:endParaRPr lang="en-US" sz="1450" dirty="0"/>
          </a:p>
        </p:txBody>
      </p:sp>
      <p:sp>
        <p:nvSpPr>
          <p:cNvPr id="10" name="Shape 7"/>
          <p:cNvSpPr/>
          <p:nvPr/>
        </p:nvSpPr>
        <p:spPr>
          <a:xfrm>
            <a:off x="7500699" y="4978837"/>
            <a:ext cx="555665" cy="22860"/>
          </a:xfrm>
          <a:prstGeom prst="roundRect">
            <a:avLst>
              <a:gd name="adj" fmla="val 121553"/>
            </a:avLst>
          </a:prstGeom>
          <a:solidFill>
            <a:srgbClr val="D9CDBA"/>
          </a:solidFill>
          <a:ln/>
        </p:spPr>
      </p:sp>
      <p:sp>
        <p:nvSpPr>
          <p:cNvPr id="11" name="Shape 8"/>
          <p:cNvSpPr/>
          <p:nvPr/>
        </p:nvSpPr>
        <p:spPr>
          <a:xfrm>
            <a:off x="7106841" y="4781907"/>
            <a:ext cx="416719" cy="416719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sp>
        <p:nvSpPr>
          <p:cNvPr id="12" name="Text 9"/>
          <p:cNvSpPr/>
          <p:nvPr/>
        </p:nvSpPr>
        <p:spPr>
          <a:xfrm>
            <a:off x="7184469" y="4826853"/>
            <a:ext cx="261461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20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</a:t>
            </a:r>
            <a:endParaRPr lang="en-US" sz="2050" dirty="0"/>
          </a:p>
        </p:txBody>
      </p:sp>
      <p:sp>
        <p:nvSpPr>
          <p:cNvPr id="13" name="Text 10"/>
          <p:cNvSpPr/>
          <p:nvPr/>
        </p:nvSpPr>
        <p:spPr>
          <a:xfrm>
            <a:off x="8241387" y="4758690"/>
            <a:ext cx="2179320" cy="2722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Objetivo</a:t>
            </a:r>
            <a:endParaRPr lang="en-US" sz="1700" dirty="0"/>
          </a:p>
        </p:txBody>
      </p:sp>
      <p:sp>
        <p:nvSpPr>
          <p:cNvPr id="14" name="Text 11"/>
          <p:cNvSpPr/>
          <p:nvPr/>
        </p:nvSpPr>
        <p:spPr>
          <a:xfrm>
            <a:off x="8241387" y="5142071"/>
            <a:ext cx="5740718" cy="2963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Garantizar un nivel de vida digno para todos los trabajadores.</a:t>
            </a:r>
            <a:endParaRPr lang="en-US" sz="1450" dirty="0"/>
          </a:p>
        </p:txBody>
      </p:sp>
      <p:sp>
        <p:nvSpPr>
          <p:cNvPr id="15" name="Shape 12"/>
          <p:cNvSpPr/>
          <p:nvPr/>
        </p:nvSpPr>
        <p:spPr>
          <a:xfrm>
            <a:off x="6574036" y="5812393"/>
            <a:ext cx="555665" cy="22860"/>
          </a:xfrm>
          <a:prstGeom prst="roundRect">
            <a:avLst>
              <a:gd name="adj" fmla="val 121553"/>
            </a:avLst>
          </a:prstGeom>
          <a:solidFill>
            <a:srgbClr val="D9CDBA"/>
          </a:solidFill>
          <a:ln/>
        </p:spPr>
      </p:sp>
      <p:sp>
        <p:nvSpPr>
          <p:cNvPr id="16" name="Shape 13"/>
          <p:cNvSpPr/>
          <p:nvPr/>
        </p:nvSpPr>
        <p:spPr>
          <a:xfrm>
            <a:off x="7106841" y="5615464"/>
            <a:ext cx="416719" cy="416719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sp>
        <p:nvSpPr>
          <p:cNvPr id="17" name="Text 14"/>
          <p:cNvSpPr/>
          <p:nvPr/>
        </p:nvSpPr>
        <p:spPr>
          <a:xfrm>
            <a:off x="7184469" y="5660410"/>
            <a:ext cx="261461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20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3</a:t>
            </a:r>
            <a:endParaRPr lang="en-US" sz="2050" dirty="0"/>
          </a:p>
        </p:txBody>
      </p:sp>
      <p:sp>
        <p:nvSpPr>
          <p:cNvPr id="18" name="Text 15"/>
          <p:cNvSpPr/>
          <p:nvPr/>
        </p:nvSpPr>
        <p:spPr>
          <a:xfrm>
            <a:off x="4209693" y="5592247"/>
            <a:ext cx="2179320" cy="2722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100"/>
              </a:lnSpc>
              <a:buNone/>
            </a:pPr>
            <a:r>
              <a:rPr lang="en-US" sz="17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Revisión</a:t>
            </a:r>
            <a:endParaRPr lang="en-US" sz="1700" dirty="0"/>
          </a:p>
        </p:txBody>
      </p:sp>
      <p:sp>
        <p:nvSpPr>
          <p:cNvPr id="19" name="Text 16"/>
          <p:cNvSpPr/>
          <p:nvPr/>
        </p:nvSpPr>
        <p:spPr>
          <a:xfrm>
            <a:off x="648295" y="5975628"/>
            <a:ext cx="5740718" cy="2963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4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Se actualiza periódicamente según la situación económica del país.</a:t>
            </a:r>
            <a:endParaRPr lang="en-US" sz="1450" dirty="0"/>
          </a:p>
        </p:txBody>
      </p:sp>
      <p:sp>
        <p:nvSpPr>
          <p:cNvPr id="20" name="Shape 17"/>
          <p:cNvSpPr/>
          <p:nvPr/>
        </p:nvSpPr>
        <p:spPr>
          <a:xfrm>
            <a:off x="7500699" y="6645950"/>
            <a:ext cx="555665" cy="22860"/>
          </a:xfrm>
          <a:prstGeom prst="roundRect">
            <a:avLst>
              <a:gd name="adj" fmla="val 121553"/>
            </a:avLst>
          </a:prstGeom>
          <a:solidFill>
            <a:srgbClr val="D9CDBA"/>
          </a:solidFill>
          <a:ln/>
        </p:spPr>
      </p:sp>
      <p:sp>
        <p:nvSpPr>
          <p:cNvPr id="21" name="Shape 18"/>
          <p:cNvSpPr/>
          <p:nvPr/>
        </p:nvSpPr>
        <p:spPr>
          <a:xfrm>
            <a:off x="7106841" y="6449020"/>
            <a:ext cx="416719" cy="416719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sp>
        <p:nvSpPr>
          <p:cNvPr id="22" name="Text 19"/>
          <p:cNvSpPr/>
          <p:nvPr/>
        </p:nvSpPr>
        <p:spPr>
          <a:xfrm>
            <a:off x="7184469" y="6493966"/>
            <a:ext cx="261461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20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4</a:t>
            </a:r>
            <a:endParaRPr lang="en-US" sz="2050" dirty="0"/>
          </a:p>
        </p:txBody>
      </p:sp>
      <p:sp>
        <p:nvSpPr>
          <p:cNvPr id="23" name="Text 20"/>
          <p:cNvSpPr/>
          <p:nvPr/>
        </p:nvSpPr>
        <p:spPr>
          <a:xfrm>
            <a:off x="8241387" y="6425803"/>
            <a:ext cx="2179320" cy="2722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Impacto</a:t>
            </a:r>
            <a:endParaRPr lang="en-US" sz="1700" dirty="0"/>
          </a:p>
        </p:txBody>
      </p:sp>
      <p:sp>
        <p:nvSpPr>
          <p:cNvPr id="24" name="Text 21"/>
          <p:cNvSpPr/>
          <p:nvPr/>
        </p:nvSpPr>
        <p:spPr>
          <a:xfrm>
            <a:off x="8241387" y="6809184"/>
            <a:ext cx="5740718" cy="2963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Afecta directamente a la distribución de la renta y la desigualdad.</a:t>
            </a:r>
            <a:endParaRPr lang="en-US" sz="14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7448" y="1046917"/>
            <a:ext cx="6804422" cy="639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Conclusiones y Puntos Clave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6247448" y="2257068"/>
            <a:ext cx="489228" cy="489228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</p:sp>
      <p:sp>
        <p:nvSpPr>
          <p:cNvPr id="5" name="Text 2"/>
          <p:cNvSpPr/>
          <p:nvPr/>
        </p:nvSpPr>
        <p:spPr>
          <a:xfrm>
            <a:off x="6338530" y="2309753"/>
            <a:ext cx="306943" cy="383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6954083" y="2257068"/>
            <a:ext cx="2558296" cy="319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Mercado Laboral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6954083" y="2707243"/>
            <a:ext cx="6915269" cy="695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Las tasas de actividad, paro y ocupación son fundamentales para analizar la economía.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6247448" y="3864769"/>
            <a:ext cx="489228" cy="489228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</p:sp>
      <p:sp>
        <p:nvSpPr>
          <p:cNvPr id="9" name="Text 6"/>
          <p:cNvSpPr/>
          <p:nvPr/>
        </p:nvSpPr>
        <p:spPr>
          <a:xfrm>
            <a:off x="6338530" y="3917454"/>
            <a:ext cx="306943" cy="383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</a:t>
            </a:r>
            <a:endParaRPr lang="en-US" sz="2400" dirty="0"/>
          </a:p>
        </p:txBody>
      </p:sp>
      <p:sp>
        <p:nvSpPr>
          <p:cNvPr id="10" name="Text 7"/>
          <p:cNvSpPr/>
          <p:nvPr/>
        </p:nvSpPr>
        <p:spPr>
          <a:xfrm>
            <a:off x="6954083" y="3864769"/>
            <a:ext cx="2558296" cy="319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Desigualdad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6954083" y="4314944"/>
            <a:ext cx="6915269" cy="3477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La distribución de la renta refleja la equidad económica de un país.</a:t>
            </a:r>
            <a:endParaRPr lang="en-US" sz="1700" dirty="0"/>
          </a:p>
        </p:txBody>
      </p:sp>
      <p:sp>
        <p:nvSpPr>
          <p:cNvPr id="12" name="Shape 9"/>
          <p:cNvSpPr/>
          <p:nvPr/>
        </p:nvSpPr>
        <p:spPr>
          <a:xfrm>
            <a:off x="6247448" y="5124688"/>
            <a:ext cx="489228" cy="489228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</p:sp>
      <p:sp>
        <p:nvSpPr>
          <p:cNvPr id="13" name="Text 10"/>
          <p:cNvSpPr/>
          <p:nvPr/>
        </p:nvSpPr>
        <p:spPr>
          <a:xfrm>
            <a:off x="6338530" y="5177373"/>
            <a:ext cx="306943" cy="383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3</a:t>
            </a:r>
            <a:endParaRPr lang="en-US" sz="2400" dirty="0"/>
          </a:p>
        </p:txBody>
      </p:sp>
      <p:sp>
        <p:nvSpPr>
          <p:cNvPr id="14" name="Text 11"/>
          <p:cNvSpPr/>
          <p:nvPr/>
        </p:nvSpPr>
        <p:spPr>
          <a:xfrm>
            <a:off x="6954083" y="5124688"/>
            <a:ext cx="2558296" cy="319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Ciclos Económicos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6954083" y="5574863"/>
            <a:ext cx="6915269" cy="3477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El empleo está directamente relacionado con las fases del ciclo económico.</a:t>
            </a:r>
            <a:endParaRPr lang="en-US" sz="1700" dirty="0"/>
          </a:p>
        </p:txBody>
      </p:sp>
      <p:sp>
        <p:nvSpPr>
          <p:cNvPr id="16" name="Shape 13"/>
          <p:cNvSpPr/>
          <p:nvPr/>
        </p:nvSpPr>
        <p:spPr>
          <a:xfrm>
            <a:off x="6247448" y="6384608"/>
            <a:ext cx="489228" cy="489228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</p:sp>
      <p:sp>
        <p:nvSpPr>
          <p:cNvPr id="17" name="Text 14"/>
          <p:cNvSpPr/>
          <p:nvPr/>
        </p:nvSpPr>
        <p:spPr>
          <a:xfrm>
            <a:off x="6338530" y="6437293"/>
            <a:ext cx="306943" cy="383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4</a:t>
            </a:r>
            <a:endParaRPr lang="en-US" sz="2400" dirty="0"/>
          </a:p>
        </p:txBody>
      </p:sp>
      <p:sp>
        <p:nvSpPr>
          <p:cNvPr id="18" name="Text 15"/>
          <p:cNvSpPr/>
          <p:nvPr/>
        </p:nvSpPr>
        <p:spPr>
          <a:xfrm>
            <a:off x="6954083" y="6384608"/>
            <a:ext cx="2558296" cy="319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Políticas Económicas</a:t>
            </a:r>
            <a:endParaRPr lang="en-US" sz="2000" dirty="0"/>
          </a:p>
        </p:txBody>
      </p:sp>
      <p:sp>
        <p:nvSpPr>
          <p:cNvPr id="19" name="Text 16"/>
          <p:cNvSpPr/>
          <p:nvPr/>
        </p:nvSpPr>
        <p:spPr>
          <a:xfrm>
            <a:off x="6954083" y="6834783"/>
            <a:ext cx="6915269" cy="3477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Las medidas redistributivas son esenciales para reducir la desigualdad.</a:t>
            </a:r>
            <a:endParaRPr lang="en-US" sz="17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65260" y="599361"/>
            <a:ext cx="7783354" cy="16668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Sindicatos</a:t>
            </a: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.</a:t>
            </a:r>
          </a:p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Negociación</a:t>
            </a: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Colectiva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76951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365260" y="281201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7017306" y="2769513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Papel de los Sindicatos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017306" y="3614261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Representan a los trabajadores y buscan mejorar sus condiciones laborales.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10171867" y="276951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256937" y="281201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10908983" y="2769513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Aspectos Negociados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908983" y="3614261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Salarios, horarios, seguridad laboral y protección social.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6280190" y="554783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365260" y="559034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7017306" y="554783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Resultados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7017306" y="6038255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Las negociaciones pueden derivar en convenios colectivos que regulan las relaciones laborales.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5699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Tipos de Desempleo: Friccional y Cíclico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514719"/>
            <a:ext cx="7556421" cy="2184083"/>
          </a:xfrm>
          <a:prstGeom prst="roundRect">
            <a:avLst>
              <a:gd name="adj" fmla="val 4362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14624" y="2749153"/>
            <a:ext cx="317063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Desempleo Friccional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14624" y="3239572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Desempleo temporal cuando una persona cambia de trabajo o busca su primer empleo.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514624" y="4101465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Ejemplo: Un recién graduado que busca su primer trabajo.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6280190" y="4925616"/>
            <a:ext cx="7556421" cy="2546985"/>
          </a:xfrm>
          <a:prstGeom prst="roundRect">
            <a:avLst>
              <a:gd name="adj" fmla="val 3740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514624" y="51600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Desempleo Cíclico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6514624" y="5650468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Relacionado con el ciclo económico. Aumenta en crisis y disminuye en crecimiento.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6514624" y="6512362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Ejemplo: Durante una recesión, muchas empresas reducen su plantilla.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7902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0094" y="3601879"/>
            <a:ext cx="12369046" cy="669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Tipos de Desempleo: Estructural y Estacional</a:t>
            </a:r>
            <a:endParaRPr lang="en-US" sz="42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094" y="4593074"/>
            <a:ext cx="535781" cy="53578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0094" y="5343168"/>
            <a:ext cx="3138368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Desempleo Estructural</a:t>
            </a:r>
            <a:endParaRPr lang="en-US" sz="2100" dirty="0"/>
          </a:p>
        </p:txBody>
      </p:sp>
      <p:sp>
        <p:nvSpPr>
          <p:cNvPr id="6" name="Text 2"/>
          <p:cNvSpPr/>
          <p:nvPr/>
        </p:nvSpPr>
        <p:spPr>
          <a:xfrm>
            <a:off x="750094" y="5806559"/>
            <a:ext cx="6404372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Surge cuando las habilidades de los trabajadores no coinciden con las necesidades del mercado.</a:t>
            </a:r>
            <a:endParaRPr lang="en-US" sz="1650" dirty="0"/>
          </a:p>
        </p:txBody>
      </p:sp>
      <p:sp>
        <p:nvSpPr>
          <p:cNvPr id="7" name="Text 3"/>
          <p:cNvSpPr/>
          <p:nvPr/>
        </p:nvSpPr>
        <p:spPr>
          <a:xfrm>
            <a:off x="750094" y="6620947"/>
            <a:ext cx="6404372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Ejemplo: Trabajador de fábrica cerrada sin formación para otro sector.</a:t>
            </a:r>
            <a:endParaRPr lang="en-US" sz="16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5934" y="4593074"/>
            <a:ext cx="535781" cy="535781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475934" y="5343168"/>
            <a:ext cx="3022163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Desempleo Estacional</a:t>
            </a:r>
            <a:endParaRPr lang="en-US" sz="2100" dirty="0"/>
          </a:p>
        </p:txBody>
      </p:sp>
      <p:sp>
        <p:nvSpPr>
          <p:cNvPr id="10" name="Text 5"/>
          <p:cNvSpPr/>
          <p:nvPr/>
        </p:nvSpPr>
        <p:spPr>
          <a:xfrm>
            <a:off x="7475934" y="5806559"/>
            <a:ext cx="6404372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Ocurre en sectores donde la demanda varía según la temporada.</a:t>
            </a:r>
            <a:endParaRPr lang="en-US" sz="1650" dirty="0"/>
          </a:p>
        </p:txBody>
      </p:sp>
      <p:sp>
        <p:nvSpPr>
          <p:cNvPr id="11" name="Text 6"/>
          <p:cNvSpPr/>
          <p:nvPr/>
        </p:nvSpPr>
        <p:spPr>
          <a:xfrm>
            <a:off x="7475934" y="6620947"/>
            <a:ext cx="6404372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Ejemplo: Trabajadores de turismo en verano o recolección agrícola.</a:t>
            </a:r>
            <a:endParaRPr lang="en-US" sz="16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85399"/>
            <a:ext cx="960120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Indicadores del Mercado Laboral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2200394" y="38383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Tasa de Actividad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328755"/>
            <a:ext cx="424184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TA = PA/PT*100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827746"/>
            <a:ext cx="424184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Mide la proporción de población en edad de trabajar que está activa.</a:t>
            </a:r>
            <a:endParaRPr lang="en-US" sz="17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258" y="2870002"/>
            <a:ext cx="3651885" cy="3651885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5274231" y="4412456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430083" y="4536400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9481304" y="24478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Tasa de Paro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9481304" y="2938224"/>
            <a:ext cx="435530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TP = P/PA*100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9481304" y="3437215"/>
            <a:ext cx="435530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Indica el porcentaje de personas desempleadas dentro de la población activa.</a:t>
            </a:r>
            <a:endParaRPr lang="en-US" sz="1750" dirty="0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9258" y="2870002"/>
            <a:ext cx="3651885" cy="3651885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7910393" y="2890361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8066246" y="3014305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en-US" sz="2000" dirty="0"/>
          </a:p>
        </p:txBody>
      </p:sp>
      <p:sp>
        <p:nvSpPr>
          <p:cNvPr id="15" name="Text 11"/>
          <p:cNvSpPr/>
          <p:nvPr/>
        </p:nvSpPr>
        <p:spPr>
          <a:xfrm>
            <a:off x="9481304" y="48660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Tasa de Ocupación</a:t>
            </a:r>
            <a:endParaRPr lang="en-US" sz="2200" dirty="0"/>
          </a:p>
        </p:txBody>
      </p:sp>
      <p:sp>
        <p:nvSpPr>
          <p:cNvPr id="16" name="Text 12"/>
          <p:cNvSpPr/>
          <p:nvPr/>
        </p:nvSpPr>
        <p:spPr>
          <a:xfrm>
            <a:off x="9481304" y="5356503"/>
            <a:ext cx="435530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TO = O/PA*100</a:t>
            </a:r>
            <a:endParaRPr lang="en-US" sz="1750" dirty="0"/>
          </a:p>
        </p:txBody>
      </p:sp>
      <p:sp>
        <p:nvSpPr>
          <p:cNvPr id="17" name="Text 13"/>
          <p:cNvSpPr/>
          <p:nvPr/>
        </p:nvSpPr>
        <p:spPr>
          <a:xfrm>
            <a:off x="9481304" y="5855494"/>
            <a:ext cx="435530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Representa la proporción de personas con empleo dentro de la población activa.</a:t>
            </a:r>
            <a:endParaRPr lang="en-US" sz="1750" dirty="0"/>
          </a:p>
        </p:txBody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9258" y="2870002"/>
            <a:ext cx="3651885" cy="3651885"/>
          </a:xfrm>
          <a:prstGeom prst="rect">
            <a:avLst/>
          </a:prstGeom>
        </p:spPr>
      </p:pic>
      <p:sp>
        <p:nvSpPr>
          <p:cNvPr id="19" name="Shape 14"/>
          <p:cNvSpPr/>
          <p:nvPr/>
        </p:nvSpPr>
        <p:spPr>
          <a:xfrm>
            <a:off x="7910393" y="5934432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20" name="Text 15"/>
          <p:cNvSpPr/>
          <p:nvPr/>
        </p:nvSpPr>
        <p:spPr>
          <a:xfrm>
            <a:off x="8066246" y="6058376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3</a:t>
            </a:r>
            <a:endParaRPr lang="en-US" sz="2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4870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Relaciones entre Indicadores Laborales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1048941" y="2806422"/>
            <a:ext cx="30480" cy="4374475"/>
          </a:xfrm>
          <a:prstGeom prst="roundRect">
            <a:avLst>
              <a:gd name="adj" fmla="val 312558"/>
            </a:avLst>
          </a:prstGeom>
          <a:solidFill>
            <a:srgbClr val="DDD3BA"/>
          </a:solidFill>
          <a:ln/>
        </p:spPr>
      </p:sp>
      <p:sp>
        <p:nvSpPr>
          <p:cNvPr id="5" name="Shape 2"/>
          <p:cNvSpPr/>
          <p:nvPr/>
        </p:nvSpPr>
        <p:spPr>
          <a:xfrm>
            <a:off x="1273612" y="3301484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DDD3BA"/>
          </a:solidFill>
          <a:ln/>
        </p:spPr>
      </p:sp>
      <p:sp>
        <p:nvSpPr>
          <p:cNvPr id="6" name="Shape 3"/>
          <p:cNvSpPr/>
          <p:nvPr/>
        </p:nvSpPr>
        <p:spPr>
          <a:xfrm>
            <a:off x="793790" y="306157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878860" y="310407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2183011" y="303323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Población Activa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2183011" y="3523655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PA = Ocupados (O) + Parados (P)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1273612" y="4835247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DDD3BA"/>
          </a:solidFill>
          <a:ln/>
        </p:spPr>
      </p:sp>
      <p:sp>
        <p:nvSpPr>
          <p:cNvPr id="11" name="Shape 8"/>
          <p:cNvSpPr/>
          <p:nvPr/>
        </p:nvSpPr>
        <p:spPr>
          <a:xfrm>
            <a:off x="793790" y="459533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878860" y="463784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0"/>
          <p:cNvSpPr/>
          <p:nvPr/>
        </p:nvSpPr>
        <p:spPr>
          <a:xfrm>
            <a:off x="2183011" y="45669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Población Total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2183011" y="5057418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PT = Población Activa (PA) + Población Inactiva (PI)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1273612" y="6369010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DDD3BA"/>
          </a:solidFill>
          <a:ln/>
        </p:spPr>
      </p:sp>
      <p:sp>
        <p:nvSpPr>
          <p:cNvPr id="16" name="Shape 13"/>
          <p:cNvSpPr/>
          <p:nvPr/>
        </p:nvSpPr>
        <p:spPr>
          <a:xfrm>
            <a:off x="793790" y="612909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878860" y="6171605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3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2183011" y="61007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Relación de Tasas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2183011" y="6591181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Tasa de Paro (TP) + Tasa de Ocupación (TO) = 100%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4003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Población Inactiva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288977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754422" y="251579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Definición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754422" y="3006209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Personas que no participan en el mercado de trabajo.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3649861"/>
            <a:ext cx="1134070" cy="166985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754422" y="387667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Ejemplos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754422" y="4367093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Estudiantes, jubilados, personas dedicadas a tareas domésticas y personas con discapacidad.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5319713"/>
            <a:ext cx="1134070" cy="166985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754422" y="55465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Cálculo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754422" y="6036945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Población Inactiva (PI) = Población Total (PT) - Población Activa (PA)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33199"/>
            <a:ext cx="1046130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Medidas para Reducir el Desempleo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1995607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303973" y="19956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Formación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303973" y="2486025"/>
            <a:ext cx="125326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Inversión en formación y programas de recualificación laboral.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1133951" y="3075742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1644134" y="30757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Emprendimiento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1644134" y="3566160"/>
            <a:ext cx="121924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Fomento del autoempleo y emprendimiento.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1474232" y="4155877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984415" y="41558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Incentivos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984415" y="4646295"/>
            <a:ext cx="1185219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Incentivos a la contratación en sectores estratégicos.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1814513" y="5236012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2324695" y="523601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Salario Mínimo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2324695" y="5726430"/>
            <a:ext cx="115119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Aumento del Salario Mínimo Interprofesional (SMI).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1474232" y="6316147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1984415" y="63161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Programas Sociales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1984415" y="6806565"/>
            <a:ext cx="1185219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Programas de empleo en sectores sociales, como atención a dependientes.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1101</Words>
  <Application>Microsoft Office PowerPoint</Application>
  <PresentationFormat>Personalizado</PresentationFormat>
  <Paragraphs>207</Paragraphs>
  <Slides>22</Slides>
  <Notes>22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9" baseType="lpstr">
      <vt:lpstr>Lora</vt:lpstr>
      <vt:lpstr>Arial</vt:lpstr>
      <vt:lpstr>Libre Baskerville</vt:lpstr>
      <vt:lpstr>DM Sans</vt:lpstr>
      <vt:lpstr>Patrick Hand</vt:lpstr>
      <vt:lpstr>Source Sans Pro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Marta Figueroa</cp:lastModifiedBy>
  <cp:revision>2</cp:revision>
  <dcterms:created xsi:type="dcterms:W3CDTF">2025-03-18T20:17:53Z</dcterms:created>
  <dcterms:modified xsi:type="dcterms:W3CDTF">2025-03-18T20:36:56Z</dcterms:modified>
</cp:coreProperties>
</file>