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76" r:id="rId6"/>
    <p:sldId id="260" r:id="rId7"/>
    <p:sldId id="261" r:id="rId8"/>
    <p:sldId id="277"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Lst>
  <p:sldSz cx="14630400" cy="8229600"/>
  <p:notesSz cx="8229600" cy="14630400"/>
  <p:embeddedFontLst>
    <p:embeddedFont>
      <p:font typeface="Patrick Hand" panose="00000500000000000000" pitchFamily="2"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8" d="100"/>
          <a:sy n="58"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78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81092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749425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9D9D9"/>
          </a:solidFill>
          <a:ln/>
        </p:spPr>
      </p:sp>
      <p:sp>
        <p:nvSpPr>
          <p:cNvPr id="3" name="Shape 1"/>
          <p:cNvSpPr/>
          <p:nvPr/>
        </p:nvSpPr>
        <p:spPr>
          <a:xfrm>
            <a:off x="0" y="0"/>
            <a:ext cx="14630400" cy="8229600"/>
          </a:xfrm>
          <a:prstGeom prst="rect">
            <a:avLst/>
          </a:prstGeom>
          <a:solidFill>
            <a:srgbClr val="F7F7F7"/>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youtube.com/watch?v=zPpVK8MjnU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youtube.com/watch?v=FaoXdMzoJT4&amp;t=1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1238726"/>
            <a:ext cx="7415927" cy="1234202"/>
          </a:xfrm>
          <a:prstGeom prst="rect">
            <a:avLst/>
          </a:prstGeom>
          <a:noFill/>
          <a:ln/>
        </p:spPr>
        <p:txBody>
          <a:bodyPr wrap="square" lIns="0" tIns="0" rIns="0" bIns="0" rtlCol="0" anchor="t"/>
          <a:lstStyle/>
          <a:p>
            <a:pPr marL="0" indent="0">
              <a:lnSpc>
                <a:spcPts val="4850"/>
              </a:lnSpc>
              <a:buNone/>
            </a:pPr>
            <a:r>
              <a:rPr lang="en-US" sz="3850" dirty="0">
                <a:solidFill>
                  <a:srgbClr val="383838"/>
                </a:solidFill>
                <a:latin typeface="Patrick Hand" pitchFamily="34" charset="0"/>
                <a:ea typeface="Patrick Hand" pitchFamily="34" charset="-122"/>
                <a:cs typeface="Patrick Hand" pitchFamily="34" charset="-120"/>
              </a:rPr>
              <a:t>El Salario Mínimo Interprofesional y Políticas de Empleo</a:t>
            </a:r>
            <a:endParaRPr lang="en-US" sz="3850" dirty="0"/>
          </a:p>
        </p:txBody>
      </p:sp>
      <p:sp>
        <p:nvSpPr>
          <p:cNvPr id="4" name="Text 1"/>
          <p:cNvSpPr/>
          <p:nvPr/>
        </p:nvSpPr>
        <p:spPr>
          <a:xfrm>
            <a:off x="864037" y="2843213"/>
            <a:ext cx="7415927" cy="1580198"/>
          </a:xfrm>
          <a:prstGeom prst="rect">
            <a:avLst/>
          </a:prstGeom>
          <a:noFill/>
          <a:ln/>
        </p:spPr>
        <p:txBody>
          <a:bodyPr wrap="square" lIns="0" tIns="0" rIns="0" bIns="0" rtlCol="0" anchor="t"/>
          <a:lstStyle/>
          <a:p>
            <a:pPr marL="0" indent="0">
              <a:lnSpc>
                <a:spcPts val="3100"/>
              </a:lnSpc>
              <a:buNone/>
            </a:pPr>
            <a:r>
              <a:rPr lang="en-US" sz="1900" dirty="0">
                <a:solidFill>
                  <a:srgbClr val="383838"/>
                </a:solidFill>
                <a:latin typeface="Patrick Hand" pitchFamily="34" charset="0"/>
                <a:ea typeface="Patrick Hand" pitchFamily="34" charset="-122"/>
                <a:cs typeface="Patrick Hand" pitchFamily="34" charset="-120"/>
              </a:rPr>
              <a:t>El Salario Mínimo Interprofesional (SMI) en España representa la cuantía mínima que un trabajador puede percibir por su labor, independientemente de su profesión o sector. Este se establece anualmente por el Gobierno y se publica en el Boletín Oficial del Estado.</a:t>
            </a:r>
            <a:endParaRPr lang="en-US" sz="1900" dirty="0"/>
          </a:p>
        </p:txBody>
      </p:sp>
      <p:sp>
        <p:nvSpPr>
          <p:cNvPr id="5" name="Text 2"/>
          <p:cNvSpPr/>
          <p:nvPr/>
        </p:nvSpPr>
        <p:spPr>
          <a:xfrm>
            <a:off x="864037" y="4701064"/>
            <a:ext cx="7415927" cy="1580198"/>
          </a:xfrm>
          <a:prstGeom prst="rect">
            <a:avLst/>
          </a:prstGeom>
          <a:noFill/>
          <a:ln/>
        </p:spPr>
        <p:txBody>
          <a:bodyPr wrap="square" lIns="0" tIns="0" rIns="0" bIns="0" rtlCol="0" anchor="t"/>
          <a:lstStyle/>
          <a:p>
            <a:pPr marL="0" indent="0">
              <a:lnSpc>
                <a:spcPts val="3100"/>
              </a:lnSpc>
              <a:buNone/>
            </a:pPr>
            <a:r>
              <a:rPr lang="en-US" sz="1900" dirty="0">
                <a:solidFill>
                  <a:srgbClr val="383838"/>
                </a:solidFill>
                <a:latin typeface="Patrick Hand" pitchFamily="34" charset="0"/>
                <a:ea typeface="Patrick Hand" pitchFamily="34" charset="-122"/>
                <a:cs typeface="Patrick Hand" pitchFamily="34" charset="-120"/>
              </a:rPr>
              <a:t>En los últimos años, el SMI ha experimentado aumentos significativos, alcanzando en 2025 los 1.184 euros mensuales distribuidos en 14 pagas. Este documento explora el SMI, las políticas de empleo y el funcionamiento del mercado laboral español.</a:t>
            </a:r>
            <a:endParaRPr lang="en-US" sz="1900" dirty="0"/>
          </a:p>
        </p:txBody>
      </p:sp>
      <p:sp>
        <p:nvSpPr>
          <p:cNvPr id="6" name="Shape 3"/>
          <p:cNvSpPr/>
          <p:nvPr/>
        </p:nvSpPr>
        <p:spPr>
          <a:xfrm>
            <a:off x="864037" y="6577370"/>
            <a:ext cx="394930" cy="394930"/>
          </a:xfrm>
          <a:prstGeom prst="roundRect">
            <a:avLst>
              <a:gd name="adj" fmla="val 23151155"/>
            </a:avLst>
          </a:prstGeom>
          <a:noFill/>
          <a:ln w="7620">
            <a:solidFill>
              <a:srgbClr val="FFFFFF"/>
            </a:solidFill>
            <a:prstDash val="solid"/>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818436"/>
            <a:ext cx="4937760" cy="617101"/>
          </a:xfrm>
          <a:prstGeom prst="rect">
            <a:avLst/>
          </a:prstGeom>
          <a:noFill/>
          <a:ln/>
        </p:spPr>
        <p:txBody>
          <a:bodyPr wrap="none" lIns="0" tIns="0" rIns="0" bIns="0" rtlCol="0" anchor="t"/>
          <a:lstStyle/>
          <a:p>
            <a:pPr marL="0" indent="0">
              <a:lnSpc>
                <a:spcPts val="4850"/>
              </a:lnSpc>
              <a:buNone/>
            </a:pPr>
            <a:r>
              <a:rPr lang="en-US" sz="3850" dirty="0">
                <a:solidFill>
                  <a:srgbClr val="383838"/>
                </a:solidFill>
                <a:latin typeface="Patrick Hand" pitchFamily="34" charset="0"/>
                <a:ea typeface="Patrick Hand" pitchFamily="34" charset="-122"/>
                <a:cs typeface="Patrick Hand" pitchFamily="34" charset="-120"/>
              </a:rPr>
              <a:t>El Papel de los Sindicatos</a:t>
            </a:r>
            <a:endParaRPr lang="en-US" sz="3850" dirty="0"/>
          </a:p>
        </p:txBody>
      </p:sp>
      <p:pic>
        <p:nvPicPr>
          <p:cNvPr id="4" name="Image 1" descr="preencoded.png"/>
          <p:cNvPicPr>
            <a:picLocks noChangeAspect="1"/>
          </p:cNvPicPr>
          <p:nvPr/>
        </p:nvPicPr>
        <p:blipFill>
          <a:blip r:embed="rId4"/>
          <a:stretch>
            <a:fillRect/>
          </a:stretch>
        </p:blipFill>
        <p:spPr>
          <a:xfrm>
            <a:off x="864037" y="1805821"/>
            <a:ext cx="556260" cy="556260"/>
          </a:xfrm>
          <a:prstGeom prst="rect">
            <a:avLst/>
          </a:prstGeom>
        </p:spPr>
      </p:pic>
      <p:sp>
        <p:nvSpPr>
          <p:cNvPr id="5" name="Text 1"/>
          <p:cNvSpPr/>
          <p:nvPr/>
        </p:nvSpPr>
        <p:spPr>
          <a:xfrm>
            <a:off x="864037" y="2608898"/>
            <a:ext cx="2225040" cy="308610"/>
          </a:xfrm>
          <a:prstGeom prst="rect">
            <a:avLst/>
          </a:prstGeom>
          <a:noFill/>
          <a:ln/>
        </p:spPr>
        <p:txBody>
          <a:bodyPr wrap="none" lIns="0" tIns="0" rIns="0" bIns="0" rtlCol="0" anchor="t"/>
          <a:lstStyle/>
          <a:p>
            <a:pPr marL="0" indent="0" algn="l">
              <a:lnSpc>
                <a:spcPts val="2400"/>
              </a:lnSpc>
              <a:buNone/>
            </a:pPr>
            <a:r>
              <a:rPr lang="en-US" sz="1900" b="1" dirty="0">
                <a:solidFill>
                  <a:srgbClr val="383838"/>
                </a:solidFill>
                <a:latin typeface="Patrick Hand" pitchFamily="34" charset="0"/>
                <a:ea typeface="Patrick Hand" pitchFamily="34" charset="-122"/>
                <a:cs typeface="Patrick Hand" pitchFamily="34" charset="-120"/>
              </a:rPr>
              <a:t>Definición</a:t>
            </a:r>
            <a:endParaRPr lang="en-US" sz="1900" b="1" dirty="0"/>
          </a:p>
        </p:txBody>
      </p:sp>
      <p:sp>
        <p:nvSpPr>
          <p:cNvPr id="6" name="Text 2"/>
          <p:cNvSpPr/>
          <p:nvPr/>
        </p:nvSpPr>
        <p:spPr>
          <a:xfrm>
            <a:off x="864037" y="3065621"/>
            <a:ext cx="2225040" cy="4345543"/>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Un sindicato es una agrupación de trabajadores organizados para defender sus derechos y mejorar sus salarios y condiciones laborales, actuando como contrapeso al poder empresarial en las negociaciones colectivas.</a:t>
            </a:r>
            <a:endParaRPr lang="en-US" sz="1900" dirty="0"/>
          </a:p>
        </p:txBody>
      </p:sp>
      <p:pic>
        <p:nvPicPr>
          <p:cNvPr id="7" name="Image 2" descr="preencoded.png"/>
          <p:cNvPicPr>
            <a:picLocks noChangeAspect="1"/>
          </p:cNvPicPr>
          <p:nvPr/>
        </p:nvPicPr>
        <p:blipFill>
          <a:blip r:embed="rId5"/>
          <a:stretch>
            <a:fillRect/>
          </a:stretch>
        </p:blipFill>
        <p:spPr>
          <a:xfrm>
            <a:off x="3459361" y="1805821"/>
            <a:ext cx="556260" cy="556260"/>
          </a:xfrm>
          <a:prstGeom prst="rect">
            <a:avLst/>
          </a:prstGeom>
        </p:spPr>
      </p:pic>
      <p:sp>
        <p:nvSpPr>
          <p:cNvPr id="8" name="Text 3"/>
          <p:cNvSpPr/>
          <p:nvPr/>
        </p:nvSpPr>
        <p:spPr>
          <a:xfrm>
            <a:off x="3459361" y="2608898"/>
            <a:ext cx="2225159" cy="308610"/>
          </a:xfrm>
          <a:prstGeom prst="rect">
            <a:avLst/>
          </a:prstGeom>
          <a:noFill/>
          <a:ln/>
        </p:spPr>
        <p:txBody>
          <a:bodyPr wrap="none" lIns="0" tIns="0" rIns="0" bIns="0" rtlCol="0" anchor="t"/>
          <a:lstStyle/>
          <a:p>
            <a:pPr marL="0" indent="0" algn="l">
              <a:lnSpc>
                <a:spcPts val="2400"/>
              </a:lnSpc>
              <a:buNone/>
            </a:pPr>
            <a:r>
              <a:rPr lang="en-US" sz="1900" b="1" dirty="0">
                <a:solidFill>
                  <a:srgbClr val="383838"/>
                </a:solidFill>
                <a:latin typeface="Patrick Hand" pitchFamily="34" charset="0"/>
                <a:ea typeface="Patrick Hand" pitchFamily="34" charset="-122"/>
                <a:cs typeface="Patrick Hand" pitchFamily="34" charset="-120"/>
              </a:rPr>
              <a:t>Poder de Negociación</a:t>
            </a:r>
            <a:endParaRPr lang="en-US" sz="1900" b="1" dirty="0"/>
          </a:p>
        </p:txBody>
      </p:sp>
      <p:sp>
        <p:nvSpPr>
          <p:cNvPr id="9" name="Text 4"/>
          <p:cNvSpPr/>
          <p:nvPr/>
        </p:nvSpPr>
        <p:spPr>
          <a:xfrm>
            <a:off x="3459361" y="3065621"/>
            <a:ext cx="2225159" cy="3950494"/>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El grado de sindicación de los trabajadores y el poder de negociación de los sindicatos constituyen factores determinantes en la configuración del mercado laboral y en el establecimiento de condiciones de trabajo.</a:t>
            </a:r>
            <a:endParaRPr lang="en-US" sz="1900" dirty="0"/>
          </a:p>
        </p:txBody>
      </p:sp>
      <p:pic>
        <p:nvPicPr>
          <p:cNvPr id="10" name="Image 3" descr="preencoded.png"/>
          <p:cNvPicPr>
            <a:picLocks noChangeAspect="1"/>
          </p:cNvPicPr>
          <p:nvPr/>
        </p:nvPicPr>
        <p:blipFill>
          <a:blip r:embed="rId6"/>
          <a:stretch>
            <a:fillRect/>
          </a:stretch>
        </p:blipFill>
        <p:spPr>
          <a:xfrm>
            <a:off x="6054804" y="1805821"/>
            <a:ext cx="556260" cy="556260"/>
          </a:xfrm>
          <a:prstGeom prst="rect">
            <a:avLst/>
          </a:prstGeom>
        </p:spPr>
      </p:pic>
      <p:sp>
        <p:nvSpPr>
          <p:cNvPr id="11" name="Text 5"/>
          <p:cNvSpPr/>
          <p:nvPr/>
        </p:nvSpPr>
        <p:spPr>
          <a:xfrm>
            <a:off x="6054804" y="2608898"/>
            <a:ext cx="2225040" cy="308610"/>
          </a:xfrm>
          <a:prstGeom prst="rect">
            <a:avLst/>
          </a:prstGeom>
          <a:noFill/>
          <a:ln/>
        </p:spPr>
        <p:txBody>
          <a:bodyPr wrap="none" lIns="0" tIns="0" rIns="0" bIns="0" rtlCol="0" anchor="t"/>
          <a:lstStyle/>
          <a:p>
            <a:pPr marL="0" indent="0" algn="l">
              <a:lnSpc>
                <a:spcPts val="2400"/>
              </a:lnSpc>
              <a:buNone/>
            </a:pPr>
            <a:r>
              <a:rPr lang="en-US" sz="1900" b="1" dirty="0">
                <a:solidFill>
                  <a:srgbClr val="383838"/>
                </a:solidFill>
                <a:latin typeface="Patrick Hand" pitchFamily="34" charset="0"/>
                <a:ea typeface="Patrick Hand" pitchFamily="34" charset="-122"/>
                <a:cs typeface="Patrick Hand" pitchFamily="34" charset="-120"/>
              </a:rPr>
              <a:t>Protección</a:t>
            </a:r>
            <a:r>
              <a:rPr lang="en-US" sz="1900" dirty="0">
                <a:solidFill>
                  <a:srgbClr val="383838"/>
                </a:solidFill>
                <a:latin typeface="Patrick Hand" pitchFamily="34" charset="0"/>
                <a:ea typeface="Patrick Hand" pitchFamily="34" charset="-122"/>
                <a:cs typeface="Patrick Hand" pitchFamily="34" charset="-120"/>
              </a:rPr>
              <a:t> </a:t>
            </a:r>
            <a:r>
              <a:rPr lang="en-US" sz="1900" b="1" dirty="0">
                <a:solidFill>
                  <a:srgbClr val="383838"/>
                </a:solidFill>
                <a:latin typeface="Patrick Hand" pitchFamily="34" charset="0"/>
                <a:ea typeface="Patrick Hand" pitchFamily="34" charset="-122"/>
                <a:cs typeface="Patrick Hand" pitchFamily="34" charset="-120"/>
              </a:rPr>
              <a:t>Colectiva</a:t>
            </a:r>
            <a:endParaRPr lang="en-US" sz="1900" b="1" dirty="0"/>
          </a:p>
        </p:txBody>
      </p:sp>
      <p:sp>
        <p:nvSpPr>
          <p:cNvPr id="12" name="Text 6"/>
          <p:cNvSpPr/>
          <p:nvPr/>
        </p:nvSpPr>
        <p:spPr>
          <a:xfrm>
            <a:off x="6054804" y="3065621"/>
            <a:ext cx="2225040" cy="4345543"/>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Los sindicatos proporcionan una voz colectiva a los trabajadores, permitiéndoles negociar mejores condiciones que las que podrían obtener individualmente, especialmente en sectores con gran número de empleados.</a:t>
            </a:r>
            <a:endParaRPr lang="en-US" sz="1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47606" y="665917"/>
            <a:ext cx="5058728" cy="605433"/>
          </a:xfrm>
          <a:prstGeom prst="rect">
            <a:avLst/>
          </a:prstGeom>
          <a:noFill/>
          <a:ln/>
        </p:spPr>
        <p:txBody>
          <a:bodyPr wrap="none" lIns="0" tIns="0" rIns="0" bIns="0" rtlCol="0" anchor="t"/>
          <a:lstStyle/>
          <a:p>
            <a:pPr marL="0" indent="0">
              <a:lnSpc>
                <a:spcPts val="4750"/>
              </a:lnSpc>
              <a:buNone/>
            </a:pPr>
            <a:r>
              <a:rPr lang="en-US" sz="3800" dirty="0">
                <a:solidFill>
                  <a:srgbClr val="383838"/>
                </a:solidFill>
                <a:latin typeface="Patrick Hand" pitchFamily="34" charset="0"/>
                <a:ea typeface="Patrick Hand" pitchFamily="34" charset="-122"/>
                <a:cs typeface="Patrick Hand" pitchFamily="34" charset="-120"/>
              </a:rPr>
              <a:t>Tipos de Contratos Laborales</a:t>
            </a:r>
            <a:endParaRPr lang="en-US" sz="3800" dirty="0"/>
          </a:p>
        </p:txBody>
      </p:sp>
      <p:pic>
        <p:nvPicPr>
          <p:cNvPr id="3" name="Image 0" descr="preencoded.png"/>
          <p:cNvPicPr>
            <a:picLocks noChangeAspect="1"/>
          </p:cNvPicPr>
          <p:nvPr/>
        </p:nvPicPr>
        <p:blipFill>
          <a:blip r:embed="rId3"/>
          <a:stretch>
            <a:fillRect/>
          </a:stretch>
        </p:blipFill>
        <p:spPr>
          <a:xfrm>
            <a:off x="855226" y="1911072"/>
            <a:ext cx="3084671" cy="3084671"/>
          </a:xfrm>
          <a:prstGeom prst="rect">
            <a:avLst/>
          </a:prstGeom>
        </p:spPr>
      </p:pic>
      <p:pic>
        <p:nvPicPr>
          <p:cNvPr id="4" name="Image 1" descr="preencoded.png"/>
          <p:cNvPicPr>
            <a:picLocks noChangeAspect="1"/>
          </p:cNvPicPr>
          <p:nvPr/>
        </p:nvPicPr>
        <p:blipFill>
          <a:blip r:embed="rId4"/>
          <a:stretch>
            <a:fillRect/>
          </a:stretch>
        </p:blipFill>
        <p:spPr>
          <a:xfrm>
            <a:off x="4133612" y="1911072"/>
            <a:ext cx="3084671" cy="3084671"/>
          </a:xfrm>
          <a:prstGeom prst="rect">
            <a:avLst/>
          </a:prstGeom>
        </p:spPr>
      </p:pic>
      <p:pic>
        <p:nvPicPr>
          <p:cNvPr id="5" name="Image 2" descr="preencoded.png"/>
          <p:cNvPicPr>
            <a:picLocks noChangeAspect="1"/>
          </p:cNvPicPr>
          <p:nvPr/>
        </p:nvPicPr>
        <p:blipFill>
          <a:blip r:embed="rId5"/>
          <a:stretch>
            <a:fillRect/>
          </a:stretch>
        </p:blipFill>
        <p:spPr>
          <a:xfrm>
            <a:off x="7411998" y="1911072"/>
            <a:ext cx="3084671" cy="3084671"/>
          </a:xfrm>
          <a:prstGeom prst="rect">
            <a:avLst/>
          </a:prstGeom>
        </p:spPr>
      </p:pic>
      <p:pic>
        <p:nvPicPr>
          <p:cNvPr id="6" name="Image 3" descr="preencoded.png"/>
          <p:cNvPicPr>
            <a:picLocks noChangeAspect="1"/>
          </p:cNvPicPr>
          <p:nvPr/>
        </p:nvPicPr>
        <p:blipFill>
          <a:blip r:embed="rId6"/>
          <a:stretch>
            <a:fillRect/>
          </a:stretch>
        </p:blipFill>
        <p:spPr>
          <a:xfrm>
            <a:off x="10690384" y="1911072"/>
            <a:ext cx="3084790" cy="3084790"/>
          </a:xfrm>
          <a:prstGeom prst="rect">
            <a:avLst/>
          </a:prstGeom>
        </p:spPr>
      </p:pic>
      <p:sp>
        <p:nvSpPr>
          <p:cNvPr id="7" name="Text 1"/>
          <p:cNvSpPr/>
          <p:nvPr/>
        </p:nvSpPr>
        <p:spPr>
          <a:xfrm>
            <a:off x="847606" y="5423654"/>
            <a:ext cx="12935188" cy="1162288"/>
          </a:xfrm>
          <a:prstGeom prst="rect">
            <a:avLst/>
          </a:prstGeom>
          <a:noFill/>
          <a:ln/>
        </p:spPr>
        <p:txBody>
          <a:bodyPr wrap="square" lIns="0" tIns="0" rIns="0" bIns="0" rtlCol="0" anchor="t"/>
          <a:lstStyle/>
          <a:p>
            <a:pPr marL="0" indent="0">
              <a:lnSpc>
                <a:spcPts val="3050"/>
              </a:lnSpc>
              <a:buNone/>
            </a:pPr>
            <a:r>
              <a:rPr lang="en-US" sz="1900" dirty="0">
                <a:solidFill>
                  <a:srgbClr val="383838"/>
                </a:solidFill>
                <a:latin typeface="Patrick Hand" pitchFamily="34" charset="0"/>
                <a:ea typeface="Patrick Hand" pitchFamily="34" charset="-122"/>
                <a:cs typeface="Patrick Hand" pitchFamily="34" charset="-120"/>
              </a:rPr>
              <a:t>Los tipos de contrato de trabajo existentes de acuerdo con la legislación laboral española pueden ser fijos o temporales, cada uno con diferentes implicaciones para trabajadores y empresarios. La flexibilidad o rigidez en la contratación influye significativamente en la dinámica del mercado laboral.</a:t>
            </a:r>
            <a:endParaRPr lang="en-US" sz="1900" dirty="0"/>
          </a:p>
        </p:txBody>
      </p:sp>
      <p:sp>
        <p:nvSpPr>
          <p:cNvPr id="8" name="Text 2"/>
          <p:cNvSpPr/>
          <p:nvPr/>
        </p:nvSpPr>
        <p:spPr>
          <a:xfrm>
            <a:off x="847606" y="6858357"/>
            <a:ext cx="12935188" cy="774859"/>
          </a:xfrm>
          <a:prstGeom prst="rect">
            <a:avLst/>
          </a:prstGeom>
          <a:noFill/>
          <a:ln/>
        </p:spPr>
        <p:txBody>
          <a:bodyPr wrap="square" lIns="0" tIns="0" rIns="0" bIns="0" rtlCol="0" anchor="t"/>
          <a:lstStyle/>
          <a:p>
            <a:pPr marL="0" indent="0">
              <a:lnSpc>
                <a:spcPts val="3050"/>
              </a:lnSpc>
              <a:buNone/>
            </a:pPr>
            <a:r>
              <a:rPr lang="en-US" sz="1900" dirty="0">
                <a:solidFill>
                  <a:srgbClr val="383838"/>
                </a:solidFill>
                <a:latin typeface="Patrick Hand" pitchFamily="34" charset="0"/>
                <a:ea typeface="Patrick Hand" pitchFamily="34" charset="-122"/>
                <a:cs typeface="Patrick Hand" pitchFamily="34" charset="-120"/>
              </a:rPr>
              <a:t>La legislación determina las condiciones, duración y protecciones asociadas a cada tipo de contrato, estableciendo un marco que busca equilibrar la seguridad laboral con las necesidades de flexibilidad de las empresas.</a:t>
            </a: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5175" y="592812"/>
            <a:ext cx="6322576" cy="484823"/>
          </a:xfrm>
          <a:prstGeom prst="rect">
            <a:avLst/>
          </a:prstGeom>
          <a:noFill/>
          <a:ln/>
        </p:spPr>
        <p:txBody>
          <a:bodyPr wrap="none" lIns="0" tIns="0" rIns="0" bIns="0" rtlCol="0" anchor="t"/>
          <a:lstStyle/>
          <a:p>
            <a:pPr marL="0" indent="0">
              <a:lnSpc>
                <a:spcPts val="3800"/>
              </a:lnSpc>
              <a:buNone/>
            </a:pPr>
            <a:r>
              <a:rPr lang="en-US" sz="3050" dirty="0">
                <a:solidFill>
                  <a:srgbClr val="383838"/>
                </a:solidFill>
                <a:latin typeface="Patrick Hand" pitchFamily="34" charset="0"/>
                <a:ea typeface="Patrick Hand" pitchFamily="34" charset="-122"/>
                <a:cs typeface="Patrick Hand" pitchFamily="34" charset="-120"/>
              </a:rPr>
              <a:t>Sistema de Cotizaciones a la Seguridad Social</a:t>
            </a:r>
            <a:endParaRPr lang="en-US" sz="3050" dirty="0"/>
          </a:p>
        </p:txBody>
      </p:sp>
      <p:sp>
        <p:nvSpPr>
          <p:cNvPr id="4" name="Text 1"/>
          <p:cNvSpPr/>
          <p:nvPr/>
        </p:nvSpPr>
        <p:spPr>
          <a:xfrm>
            <a:off x="6165175" y="1465421"/>
            <a:ext cx="3747730" cy="639961"/>
          </a:xfrm>
          <a:prstGeom prst="rect">
            <a:avLst/>
          </a:prstGeom>
          <a:noFill/>
          <a:ln/>
        </p:spPr>
        <p:txBody>
          <a:bodyPr wrap="none" lIns="0" tIns="0" rIns="0" bIns="0" rtlCol="0" anchor="t"/>
          <a:lstStyle/>
          <a:p>
            <a:pPr marL="0" indent="0" algn="ctr">
              <a:lnSpc>
                <a:spcPts val="5000"/>
              </a:lnSpc>
              <a:buNone/>
            </a:pPr>
            <a:r>
              <a:rPr lang="en-US" sz="5000" dirty="0">
                <a:solidFill>
                  <a:srgbClr val="383838"/>
                </a:solidFill>
                <a:latin typeface="Patrick Hand" pitchFamily="34" charset="0"/>
                <a:ea typeface="Patrick Hand" pitchFamily="34" charset="-122"/>
                <a:cs typeface="Patrick Hand" pitchFamily="34" charset="-120"/>
              </a:rPr>
              <a:t>28.3%</a:t>
            </a:r>
            <a:endParaRPr lang="en-US" sz="5000" dirty="0"/>
          </a:p>
        </p:txBody>
      </p:sp>
      <p:sp>
        <p:nvSpPr>
          <p:cNvPr id="5" name="Text 2"/>
          <p:cNvSpPr/>
          <p:nvPr/>
        </p:nvSpPr>
        <p:spPr>
          <a:xfrm>
            <a:off x="7069217" y="2347674"/>
            <a:ext cx="1939528" cy="242411"/>
          </a:xfrm>
          <a:prstGeom prst="rect">
            <a:avLst/>
          </a:prstGeom>
          <a:noFill/>
          <a:ln/>
        </p:spPr>
        <p:txBody>
          <a:bodyPr wrap="none" lIns="0" tIns="0" rIns="0" bIns="0" rtlCol="0" anchor="t"/>
          <a:lstStyle/>
          <a:p>
            <a:pPr marL="0" indent="0" algn="ctr">
              <a:lnSpc>
                <a:spcPts val="1900"/>
              </a:lnSpc>
              <a:buNone/>
            </a:pPr>
            <a:r>
              <a:rPr lang="en-US" sz="1500" dirty="0">
                <a:solidFill>
                  <a:srgbClr val="383838"/>
                </a:solidFill>
                <a:latin typeface="Patrick Hand" pitchFamily="34" charset="0"/>
                <a:ea typeface="Patrick Hand" pitchFamily="34" charset="-122"/>
                <a:cs typeface="Patrick Hand" pitchFamily="34" charset="-120"/>
              </a:rPr>
              <a:t>Cotización Empresarial</a:t>
            </a:r>
            <a:endParaRPr lang="en-US" sz="1500" dirty="0"/>
          </a:p>
        </p:txBody>
      </p:sp>
      <p:sp>
        <p:nvSpPr>
          <p:cNvPr id="6" name="Text 3"/>
          <p:cNvSpPr/>
          <p:nvPr/>
        </p:nvSpPr>
        <p:spPr>
          <a:xfrm>
            <a:off x="6165175" y="2706410"/>
            <a:ext cx="3747730" cy="930831"/>
          </a:xfrm>
          <a:prstGeom prst="rect">
            <a:avLst/>
          </a:prstGeom>
          <a:noFill/>
          <a:ln/>
        </p:spPr>
        <p:txBody>
          <a:bodyPr wrap="square" lIns="0" tIns="0" rIns="0" bIns="0" rtlCol="0" anchor="t"/>
          <a:lstStyle/>
          <a:p>
            <a:pPr marL="0" indent="0" algn="ctr">
              <a:lnSpc>
                <a:spcPts val="2400"/>
              </a:lnSpc>
              <a:buNone/>
            </a:pPr>
            <a:r>
              <a:rPr lang="en-US" sz="1500" dirty="0">
                <a:solidFill>
                  <a:srgbClr val="383838"/>
                </a:solidFill>
                <a:latin typeface="Patrick Hand" pitchFamily="34" charset="0"/>
                <a:ea typeface="Patrick Hand" pitchFamily="34" charset="-122"/>
                <a:cs typeface="Patrick Hand" pitchFamily="34" charset="-120"/>
              </a:rPr>
              <a:t>Porcentaje aproximado que las empresas aportan a la Seguridad Social por cada trabajador, constituyendo un coste laboral adicional al salario.</a:t>
            </a:r>
            <a:endParaRPr lang="en-US" sz="1500" dirty="0"/>
          </a:p>
        </p:txBody>
      </p:sp>
      <p:sp>
        <p:nvSpPr>
          <p:cNvPr id="7" name="Text 4"/>
          <p:cNvSpPr/>
          <p:nvPr/>
        </p:nvSpPr>
        <p:spPr>
          <a:xfrm>
            <a:off x="10203775" y="1465421"/>
            <a:ext cx="3747849" cy="639961"/>
          </a:xfrm>
          <a:prstGeom prst="rect">
            <a:avLst/>
          </a:prstGeom>
          <a:noFill/>
          <a:ln/>
        </p:spPr>
        <p:txBody>
          <a:bodyPr wrap="none" lIns="0" tIns="0" rIns="0" bIns="0" rtlCol="0" anchor="t"/>
          <a:lstStyle/>
          <a:p>
            <a:pPr marL="0" indent="0" algn="ctr">
              <a:lnSpc>
                <a:spcPts val="5000"/>
              </a:lnSpc>
              <a:buNone/>
            </a:pPr>
            <a:r>
              <a:rPr lang="en-US" sz="5000" dirty="0">
                <a:solidFill>
                  <a:srgbClr val="383838"/>
                </a:solidFill>
                <a:latin typeface="Patrick Hand" pitchFamily="34" charset="0"/>
                <a:ea typeface="Patrick Hand" pitchFamily="34" charset="-122"/>
                <a:cs typeface="Patrick Hand" pitchFamily="34" charset="-120"/>
              </a:rPr>
              <a:t>6.35%</a:t>
            </a:r>
            <a:endParaRPr lang="en-US" sz="5000" dirty="0"/>
          </a:p>
        </p:txBody>
      </p:sp>
      <p:sp>
        <p:nvSpPr>
          <p:cNvPr id="8" name="Text 5"/>
          <p:cNvSpPr/>
          <p:nvPr/>
        </p:nvSpPr>
        <p:spPr>
          <a:xfrm>
            <a:off x="11107936" y="2347674"/>
            <a:ext cx="1939528" cy="242411"/>
          </a:xfrm>
          <a:prstGeom prst="rect">
            <a:avLst/>
          </a:prstGeom>
          <a:noFill/>
          <a:ln/>
        </p:spPr>
        <p:txBody>
          <a:bodyPr wrap="none" lIns="0" tIns="0" rIns="0" bIns="0" rtlCol="0" anchor="t"/>
          <a:lstStyle/>
          <a:p>
            <a:pPr marL="0" indent="0" algn="ctr">
              <a:lnSpc>
                <a:spcPts val="1900"/>
              </a:lnSpc>
              <a:buNone/>
            </a:pPr>
            <a:r>
              <a:rPr lang="en-US" sz="1500" dirty="0">
                <a:solidFill>
                  <a:srgbClr val="383838"/>
                </a:solidFill>
                <a:latin typeface="Patrick Hand" pitchFamily="34" charset="0"/>
                <a:ea typeface="Patrick Hand" pitchFamily="34" charset="-122"/>
                <a:cs typeface="Patrick Hand" pitchFamily="34" charset="-120"/>
              </a:rPr>
              <a:t>Cotización Trabajador</a:t>
            </a:r>
            <a:endParaRPr lang="en-US" sz="1500" dirty="0"/>
          </a:p>
        </p:txBody>
      </p:sp>
      <p:sp>
        <p:nvSpPr>
          <p:cNvPr id="9" name="Text 6"/>
          <p:cNvSpPr/>
          <p:nvPr/>
        </p:nvSpPr>
        <p:spPr>
          <a:xfrm>
            <a:off x="10203775" y="2706410"/>
            <a:ext cx="3747849" cy="620554"/>
          </a:xfrm>
          <a:prstGeom prst="rect">
            <a:avLst/>
          </a:prstGeom>
          <a:noFill/>
          <a:ln/>
        </p:spPr>
        <p:txBody>
          <a:bodyPr wrap="square" lIns="0" tIns="0" rIns="0" bIns="0" rtlCol="0" anchor="t"/>
          <a:lstStyle/>
          <a:p>
            <a:pPr marL="0" indent="0" algn="ctr">
              <a:lnSpc>
                <a:spcPts val="2400"/>
              </a:lnSpc>
              <a:buNone/>
            </a:pPr>
            <a:r>
              <a:rPr lang="en-US" sz="1500" dirty="0">
                <a:solidFill>
                  <a:srgbClr val="383838"/>
                </a:solidFill>
                <a:latin typeface="Patrick Hand" pitchFamily="34" charset="0"/>
                <a:ea typeface="Patrick Hand" pitchFamily="34" charset="-122"/>
                <a:cs typeface="Patrick Hand" pitchFamily="34" charset="-120"/>
              </a:rPr>
              <a:t>Porcentaje que se deduce del salario bruto del trabajador como contribución a la Seguridad Social.</a:t>
            </a:r>
            <a:endParaRPr lang="en-US" sz="1500" dirty="0"/>
          </a:p>
        </p:txBody>
      </p:sp>
      <p:sp>
        <p:nvSpPr>
          <p:cNvPr id="10" name="Text 7"/>
          <p:cNvSpPr/>
          <p:nvPr/>
        </p:nvSpPr>
        <p:spPr>
          <a:xfrm>
            <a:off x="8184475" y="4316016"/>
            <a:ext cx="3747730" cy="639961"/>
          </a:xfrm>
          <a:prstGeom prst="rect">
            <a:avLst/>
          </a:prstGeom>
          <a:noFill/>
          <a:ln/>
        </p:spPr>
        <p:txBody>
          <a:bodyPr wrap="none" lIns="0" tIns="0" rIns="0" bIns="0" rtlCol="0" anchor="t"/>
          <a:lstStyle/>
          <a:p>
            <a:pPr marL="0" indent="0" algn="ctr">
              <a:lnSpc>
                <a:spcPts val="5000"/>
              </a:lnSpc>
              <a:buNone/>
            </a:pPr>
            <a:r>
              <a:rPr lang="en-US" sz="5000" dirty="0">
                <a:solidFill>
                  <a:srgbClr val="383838"/>
                </a:solidFill>
                <a:latin typeface="Patrick Hand" pitchFamily="34" charset="0"/>
                <a:ea typeface="Patrick Hand" pitchFamily="34" charset="-122"/>
                <a:cs typeface="Patrick Hand" pitchFamily="34" charset="-120"/>
              </a:rPr>
              <a:t>4.70%</a:t>
            </a:r>
            <a:endParaRPr lang="en-US" sz="5000" dirty="0"/>
          </a:p>
        </p:txBody>
      </p:sp>
      <p:sp>
        <p:nvSpPr>
          <p:cNvPr id="11" name="Text 8"/>
          <p:cNvSpPr/>
          <p:nvPr/>
        </p:nvSpPr>
        <p:spPr>
          <a:xfrm>
            <a:off x="9088517" y="5198269"/>
            <a:ext cx="1939528" cy="242411"/>
          </a:xfrm>
          <a:prstGeom prst="rect">
            <a:avLst/>
          </a:prstGeom>
          <a:noFill/>
          <a:ln/>
        </p:spPr>
        <p:txBody>
          <a:bodyPr wrap="none" lIns="0" tIns="0" rIns="0" bIns="0" rtlCol="0" anchor="t"/>
          <a:lstStyle/>
          <a:p>
            <a:pPr marL="0" indent="0" algn="ctr">
              <a:lnSpc>
                <a:spcPts val="1900"/>
              </a:lnSpc>
              <a:buNone/>
            </a:pPr>
            <a:r>
              <a:rPr lang="en-US" sz="1500" dirty="0">
                <a:solidFill>
                  <a:srgbClr val="383838"/>
                </a:solidFill>
                <a:latin typeface="Patrick Hand" pitchFamily="34" charset="0"/>
                <a:ea typeface="Patrick Hand" pitchFamily="34" charset="-122"/>
                <a:cs typeface="Patrick Hand" pitchFamily="34" charset="-120"/>
              </a:rPr>
              <a:t>Cotización Desempleo</a:t>
            </a:r>
            <a:endParaRPr lang="en-US" sz="1500" dirty="0"/>
          </a:p>
        </p:txBody>
      </p:sp>
      <p:sp>
        <p:nvSpPr>
          <p:cNvPr id="12" name="Text 9"/>
          <p:cNvSpPr/>
          <p:nvPr/>
        </p:nvSpPr>
        <p:spPr>
          <a:xfrm>
            <a:off x="8184475" y="5557004"/>
            <a:ext cx="3747730" cy="930831"/>
          </a:xfrm>
          <a:prstGeom prst="rect">
            <a:avLst/>
          </a:prstGeom>
          <a:noFill/>
          <a:ln/>
        </p:spPr>
        <p:txBody>
          <a:bodyPr wrap="square" lIns="0" tIns="0" rIns="0" bIns="0" rtlCol="0" anchor="t"/>
          <a:lstStyle/>
          <a:p>
            <a:pPr marL="0" indent="0" algn="ctr">
              <a:lnSpc>
                <a:spcPts val="2400"/>
              </a:lnSpc>
              <a:buNone/>
            </a:pPr>
            <a:r>
              <a:rPr lang="en-US" sz="1500" dirty="0">
                <a:solidFill>
                  <a:srgbClr val="383838"/>
                </a:solidFill>
                <a:latin typeface="Patrick Hand" pitchFamily="34" charset="0"/>
                <a:ea typeface="Patrick Hand" pitchFamily="34" charset="-122"/>
                <a:cs typeface="Patrick Hand" pitchFamily="34" charset="-120"/>
              </a:rPr>
              <a:t>Porcentaje combinado (empresa y trabajador) destinado específicamente a financiar las prestaciones por desempleo.</a:t>
            </a:r>
            <a:endParaRPr lang="en-US" sz="1500" dirty="0"/>
          </a:p>
        </p:txBody>
      </p:sp>
      <p:sp>
        <p:nvSpPr>
          <p:cNvPr id="13" name="Text 10"/>
          <p:cNvSpPr/>
          <p:nvPr/>
        </p:nvSpPr>
        <p:spPr>
          <a:xfrm>
            <a:off x="6165175" y="6705957"/>
            <a:ext cx="7786449" cy="930831"/>
          </a:xfrm>
          <a:prstGeom prst="rect">
            <a:avLst/>
          </a:prstGeom>
          <a:noFill/>
          <a:ln/>
        </p:spPr>
        <p:txBody>
          <a:bodyPr wrap="square" lIns="0" tIns="0" rIns="0" bIns="0" rtlCol="0" anchor="t"/>
          <a:lstStyle/>
          <a:p>
            <a:pPr marL="0" indent="0">
              <a:lnSpc>
                <a:spcPts val="2400"/>
              </a:lnSpc>
              <a:buNone/>
            </a:pPr>
            <a:r>
              <a:rPr lang="en-US" sz="1500" dirty="0">
                <a:solidFill>
                  <a:srgbClr val="383838"/>
                </a:solidFill>
                <a:latin typeface="Patrick Hand" pitchFamily="34" charset="0"/>
                <a:ea typeface="Patrick Hand" pitchFamily="34" charset="-122"/>
                <a:cs typeface="Patrick Hand" pitchFamily="34" charset="-120"/>
              </a:rPr>
              <a:t>El sistema de cotizaciones a la Seguridad Social por parte de los empresarios y la existencia de otros impuestos asociados al empleo de trabajadores constituyen factores estructurales que influyen en el coste total de la contratación y, por tanto, en las decisiones de empleo de las empresas.</a:t>
            </a:r>
            <a:endParaRPr lang="en-US" sz="15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84979" y="605433"/>
            <a:ext cx="4581049" cy="426244"/>
          </a:xfrm>
          <a:prstGeom prst="rect">
            <a:avLst/>
          </a:prstGeom>
          <a:noFill/>
          <a:ln/>
        </p:spPr>
        <p:txBody>
          <a:bodyPr wrap="none" lIns="0" tIns="0" rIns="0" bIns="0" rtlCol="0" anchor="t"/>
          <a:lstStyle/>
          <a:p>
            <a:pPr marL="0" indent="0">
              <a:lnSpc>
                <a:spcPts val="3350"/>
              </a:lnSpc>
              <a:buNone/>
            </a:pPr>
            <a:r>
              <a:rPr lang="en-US" sz="2650" dirty="0">
                <a:solidFill>
                  <a:srgbClr val="383838"/>
                </a:solidFill>
                <a:latin typeface="Patrick Hand" pitchFamily="34" charset="0"/>
                <a:ea typeface="Patrick Hand" pitchFamily="34" charset="-122"/>
                <a:cs typeface="Patrick Hand" pitchFamily="34" charset="-120"/>
              </a:rPr>
              <a:t>Costes del Despido e Indemnizaciones</a:t>
            </a:r>
            <a:endParaRPr lang="en-US" sz="2650" dirty="0"/>
          </a:p>
        </p:txBody>
      </p:sp>
      <p:sp>
        <p:nvSpPr>
          <p:cNvPr id="4" name="Text 1"/>
          <p:cNvSpPr/>
          <p:nvPr/>
        </p:nvSpPr>
        <p:spPr>
          <a:xfrm>
            <a:off x="805187" y="1809404"/>
            <a:ext cx="13060323" cy="545544"/>
          </a:xfrm>
          <a:prstGeom prst="rect">
            <a:avLst/>
          </a:prstGeom>
          <a:noFill/>
          <a:ln/>
        </p:spPr>
        <p:txBody>
          <a:bodyPr wrap="square" lIns="0" tIns="0" rIns="0" bIns="0" rtlCol="0" anchor="t"/>
          <a:lstStyle/>
          <a:p>
            <a:pPr marL="0" indent="0">
              <a:lnSpc>
                <a:spcPts val="2100"/>
              </a:lnSpc>
              <a:buNone/>
            </a:pPr>
            <a:r>
              <a:rPr lang="en-US" sz="2000" dirty="0">
                <a:solidFill>
                  <a:srgbClr val="383838"/>
                </a:solidFill>
                <a:latin typeface="Patrick Hand" pitchFamily="34" charset="0"/>
                <a:ea typeface="Patrick Hand" pitchFamily="34" charset="-122"/>
                <a:cs typeface="Patrick Hand" pitchFamily="34" charset="-120"/>
              </a:rPr>
              <a:t>Los costes del despido y las indemnizaciones que las empresas tienen que pagar a los trabajadores de los que prescinden constituyen otro elemento estructural del mercado laboral español. Estas compensaciones varían según el tipo de despido y la antigüedad del trabajador.</a:t>
            </a:r>
            <a:endParaRPr lang="en-US" sz="2000" dirty="0"/>
          </a:p>
        </p:txBody>
      </p:sp>
      <p:sp>
        <p:nvSpPr>
          <p:cNvPr id="5" name="Text 2"/>
          <p:cNvSpPr/>
          <p:nvPr/>
        </p:nvSpPr>
        <p:spPr>
          <a:xfrm>
            <a:off x="828978" y="3499105"/>
            <a:ext cx="4930595" cy="1571659"/>
          </a:xfrm>
          <a:prstGeom prst="rect">
            <a:avLst/>
          </a:prstGeom>
          <a:noFill/>
          <a:ln/>
        </p:spPr>
        <p:txBody>
          <a:bodyPr wrap="none" lIns="0" tIns="0" rIns="0" bIns="0" rtlCol="0" anchor="t"/>
          <a:lstStyle/>
          <a:p>
            <a:pPr marL="0" indent="0">
              <a:lnSpc>
                <a:spcPts val="2100"/>
              </a:lnSpc>
              <a:buNone/>
            </a:pPr>
            <a:r>
              <a:rPr lang="en-US" sz="2000" dirty="0">
                <a:solidFill>
                  <a:srgbClr val="383838"/>
                </a:solidFill>
                <a:latin typeface="Patrick Hand" pitchFamily="34" charset="0"/>
                <a:ea typeface="Patrick Hand" pitchFamily="34" charset="-122"/>
                <a:cs typeface="Patrick Hand" pitchFamily="34" charset="-120"/>
              </a:rPr>
              <a:t>La legislación establece diferentes niveles de </a:t>
            </a:r>
          </a:p>
          <a:p>
            <a:pPr marL="0" indent="0">
              <a:lnSpc>
                <a:spcPts val="2100"/>
              </a:lnSpc>
              <a:buNone/>
            </a:pPr>
            <a:r>
              <a:rPr lang="en-US" sz="2000" dirty="0" err="1">
                <a:solidFill>
                  <a:srgbClr val="383838"/>
                </a:solidFill>
                <a:latin typeface="Patrick Hand" pitchFamily="34" charset="0"/>
                <a:ea typeface="Patrick Hand" pitchFamily="34" charset="-122"/>
                <a:cs typeface="Patrick Hand" pitchFamily="34" charset="-120"/>
              </a:rPr>
              <a:t>protección</a:t>
            </a:r>
            <a:r>
              <a:rPr lang="en-US" sz="2000" dirty="0">
                <a:solidFill>
                  <a:srgbClr val="383838"/>
                </a:solidFill>
                <a:latin typeface="Patrick Hand" pitchFamily="34" charset="0"/>
                <a:ea typeface="Patrick Hand" pitchFamily="34" charset="-122"/>
                <a:cs typeface="Patrick Hand" pitchFamily="34" charset="-120"/>
              </a:rPr>
              <a:t>, calculados </a:t>
            </a:r>
            <a:r>
              <a:rPr lang="en-US" sz="2000" dirty="0" err="1">
                <a:solidFill>
                  <a:srgbClr val="383838"/>
                </a:solidFill>
                <a:latin typeface="Patrick Hand" pitchFamily="34" charset="0"/>
                <a:ea typeface="Patrick Hand" pitchFamily="34" charset="-122"/>
                <a:cs typeface="Patrick Hand" pitchFamily="34" charset="-120"/>
              </a:rPr>
              <a:t>generalmente</a:t>
            </a:r>
            <a:r>
              <a:rPr lang="en-US" sz="2000" dirty="0">
                <a:solidFill>
                  <a:srgbClr val="383838"/>
                </a:solidFill>
                <a:latin typeface="Patrick Hand" pitchFamily="34" charset="0"/>
                <a:ea typeface="Patrick Hand" pitchFamily="34" charset="-122"/>
                <a:cs typeface="Patrick Hand" pitchFamily="34" charset="-120"/>
              </a:rPr>
              <a:t> </a:t>
            </a:r>
          </a:p>
          <a:p>
            <a:pPr marL="0" indent="0">
              <a:lnSpc>
                <a:spcPts val="2100"/>
              </a:lnSpc>
              <a:buNone/>
            </a:pPr>
            <a:r>
              <a:rPr lang="en-US" sz="2000" dirty="0" err="1">
                <a:solidFill>
                  <a:srgbClr val="383838"/>
                </a:solidFill>
                <a:latin typeface="Patrick Hand" pitchFamily="34" charset="0"/>
                <a:ea typeface="Patrick Hand" pitchFamily="34" charset="-122"/>
                <a:cs typeface="Patrick Hand" pitchFamily="34" charset="-120"/>
              </a:rPr>
              <a:t>en</a:t>
            </a:r>
            <a:r>
              <a:rPr lang="en-US" sz="2000" dirty="0">
                <a:solidFill>
                  <a:srgbClr val="383838"/>
                </a:solidFill>
                <a:latin typeface="Patrick Hand" pitchFamily="34" charset="0"/>
                <a:ea typeface="Patrick Hand" pitchFamily="34" charset="-122"/>
                <a:cs typeface="Patrick Hand" pitchFamily="34" charset="-120"/>
              </a:rPr>
              <a:t> días de salario por año trabajado, con </a:t>
            </a:r>
          </a:p>
          <a:p>
            <a:pPr marL="0" indent="0">
              <a:lnSpc>
                <a:spcPts val="2100"/>
              </a:lnSpc>
              <a:buNone/>
            </a:pPr>
            <a:r>
              <a:rPr lang="en-US" sz="2000" dirty="0">
                <a:solidFill>
                  <a:srgbClr val="383838"/>
                </a:solidFill>
                <a:latin typeface="Patrick Hand" pitchFamily="34" charset="0"/>
                <a:ea typeface="Patrick Hand" pitchFamily="34" charset="-122"/>
                <a:cs typeface="Patrick Hand" pitchFamily="34" charset="-120"/>
              </a:rPr>
              <a:t>topes máximos en función de la causa del </a:t>
            </a:r>
          </a:p>
          <a:p>
            <a:pPr marL="0" indent="0">
              <a:lnSpc>
                <a:spcPts val="2100"/>
              </a:lnSpc>
              <a:buNone/>
            </a:pPr>
            <a:r>
              <a:rPr lang="en-US" sz="2000" dirty="0" err="1">
                <a:solidFill>
                  <a:srgbClr val="383838"/>
                </a:solidFill>
                <a:latin typeface="Patrick Hand" pitchFamily="34" charset="0"/>
                <a:ea typeface="Patrick Hand" pitchFamily="34" charset="-122"/>
                <a:cs typeface="Patrick Hand" pitchFamily="34" charset="-120"/>
              </a:rPr>
              <a:t>despido</a:t>
            </a:r>
            <a:r>
              <a:rPr lang="en-US" sz="2000" dirty="0">
                <a:solidFill>
                  <a:srgbClr val="383838"/>
                </a:solidFill>
                <a:latin typeface="Patrick Hand" pitchFamily="34" charset="0"/>
                <a:ea typeface="Patrick Hand" pitchFamily="34" charset="-122"/>
                <a:cs typeface="Patrick Hand" pitchFamily="34" charset="-120"/>
              </a:rPr>
              <a:t> y otras circunstancias laborales.</a:t>
            </a:r>
            <a:endParaRPr lang="en-US" sz="2000" dirty="0"/>
          </a:p>
        </p:txBody>
      </p:sp>
      <p:sp>
        <p:nvSpPr>
          <p:cNvPr id="6" name="Text 2">
            <a:extLst>
              <a:ext uri="{FF2B5EF4-FFF2-40B4-BE49-F238E27FC236}">
                <a16:creationId xmlns:a16="http://schemas.microsoft.com/office/drawing/2014/main" id="{FFA75E8B-F29C-0F50-565D-FE69CECF094D}"/>
              </a:ext>
            </a:extLst>
          </p:cNvPr>
          <p:cNvSpPr/>
          <p:nvPr/>
        </p:nvSpPr>
        <p:spPr>
          <a:xfrm>
            <a:off x="808770" y="5718602"/>
            <a:ext cx="6031457" cy="1571659"/>
          </a:xfrm>
          <a:prstGeom prst="rect">
            <a:avLst/>
          </a:prstGeom>
          <a:noFill/>
          <a:ln/>
        </p:spPr>
        <p:txBody>
          <a:bodyPr wrap="none" lIns="0" tIns="0" rIns="0" bIns="0" rtlCol="0" anchor="t"/>
          <a:lstStyle/>
          <a:p>
            <a:pPr marL="0" indent="0">
              <a:lnSpc>
                <a:spcPts val="2100"/>
              </a:lnSpc>
              <a:buNone/>
            </a:pPr>
            <a:r>
              <a:rPr lang="es-ES" sz="2000" dirty="0">
                <a:solidFill>
                  <a:srgbClr val="383838"/>
                </a:solidFill>
                <a:latin typeface="Patrick Hand" pitchFamily="34" charset="0"/>
                <a:ea typeface="Patrick Hand" pitchFamily="34" charset="-122"/>
                <a:cs typeface="Patrick Hand" pitchFamily="34" charset="-120"/>
              </a:rPr>
              <a:t>Esta indemnización se calcula teniendo en cuenta el salario diario,</a:t>
            </a:r>
          </a:p>
          <a:p>
            <a:pPr marL="0" indent="0">
              <a:lnSpc>
                <a:spcPts val="2100"/>
              </a:lnSpc>
              <a:buNone/>
            </a:pPr>
            <a:r>
              <a:rPr lang="es-ES" sz="2000" dirty="0">
                <a:solidFill>
                  <a:srgbClr val="383838"/>
                </a:solidFill>
                <a:latin typeface="Patrick Hand" pitchFamily="34" charset="0"/>
                <a:ea typeface="Patrick Hand" pitchFamily="34" charset="-122"/>
                <a:cs typeface="Patrick Hand" pitchFamily="34" charset="-120"/>
              </a:rPr>
              <a:t> la antigüedad del trabajador y el tipo de despido. </a:t>
            </a:r>
          </a:p>
          <a:p>
            <a:pPr marL="0" indent="0">
              <a:lnSpc>
                <a:spcPts val="2100"/>
              </a:lnSpc>
              <a:buNone/>
            </a:pPr>
            <a:r>
              <a:rPr lang="es-ES" sz="2000" dirty="0">
                <a:solidFill>
                  <a:srgbClr val="383838"/>
                </a:solidFill>
                <a:latin typeface="Patrick Hand" pitchFamily="34" charset="0"/>
                <a:ea typeface="Patrick Hand" pitchFamily="34" charset="-122"/>
                <a:cs typeface="Patrick Hand" pitchFamily="34" charset="-120"/>
              </a:rPr>
              <a:t>En casos de despidos objetivos, por norma general, </a:t>
            </a:r>
          </a:p>
          <a:p>
            <a:pPr marL="0" indent="0">
              <a:lnSpc>
                <a:spcPts val="2100"/>
              </a:lnSpc>
              <a:buNone/>
            </a:pPr>
            <a:r>
              <a:rPr lang="es-ES" sz="2000" dirty="0">
                <a:solidFill>
                  <a:srgbClr val="383838"/>
                </a:solidFill>
                <a:latin typeface="Patrick Hand" pitchFamily="34" charset="0"/>
                <a:ea typeface="Patrick Hand" pitchFamily="34" charset="-122"/>
                <a:cs typeface="Patrick Hand" pitchFamily="34" charset="-120"/>
              </a:rPr>
              <a:t>equivaldrá a 20 días de salario por año trabajado,</a:t>
            </a:r>
          </a:p>
          <a:p>
            <a:pPr marL="0" indent="0">
              <a:lnSpc>
                <a:spcPts val="2100"/>
              </a:lnSpc>
              <a:buNone/>
            </a:pPr>
            <a:r>
              <a:rPr lang="es-ES" sz="2000" dirty="0">
                <a:solidFill>
                  <a:srgbClr val="383838"/>
                </a:solidFill>
                <a:latin typeface="Patrick Hand" pitchFamily="34" charset="0"/>
                <a:ea typeface="Patrick Hand" pitchFamily="34" charset="-122"/>
                <a:cs typeface="Patrick Hand" pitchFamily="34" charset="-120"/>
              </a:rPr>
              <a:t> con un máximo de 12 mensualidades.</a:t>
            </a:r>
            <a:r>
              <a:rPr lang="en-US" sz="2000" dirty="0">
                <a:solidFill>
                  <a:srgbClr val="383838"/>
                </a:solidFill>
                <a:latin typeface="Patrick Hand" pitchFamily="34" charset="0"/>
                <a:ea typeface="Patrick Hand" pitchFamily="34" charset="-122"/>
                <a:cs typeface="Patrick Hand" pitchFamily="34" charset="-120"/>
              </a:rPr>
              <a:t>.</a:t>
            </a:r>
            <a:endParaRPr lang="en-US" sz="2000" dirty="0"/>
          </a:p>
        </p:txBody>
      </p:sp>
      <p:pic>
        <p:nvPicPr>
          <p:cNvPr id="1026" name="Picture 2" descr="Despido Laboral en España: Tipos y Consejos Legales Esenciales - Lawants">
            <a:extLst>
              <a:ext uri="{FF2B5EF4-FFF2-40B4-BE49-F238E27FC236}">
                <a16:creationId xmlns:a16="http://schemas.microsoft.com/office/drawing/2014/main" id="{1625B601-CDBF-E4FF-4128-641912CC3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227" y="2821953"/>
            <a:ext cx="7529102" cy="39376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00338" y="628769"/>
            <a:ext cx="4573548" cy="571619"/>
          </a:xfrm>
          <a:prstGeom prst="rect">
            <a:avLst/>
          </a:prstGeom>
          <a:noFill/>
          <a:ln/>
        </p:spPr>
        <p:txBody>
          <a:bodyPr wrap="none" lIns="0" tIns="0" rIns="0" bIns="0" rtlCol="0" anchor="t"/>
          <a:lstStyle/>
          <a:p>
            <a:pPr marL="0" indent="0">
              <a:lnSpc>
                <a:spcPts val="4500"/>
              </a:lnSpc>
              <a:buNone/>
            </a:pPr>
            <a:r>
              <a:rPr lang="en-US" sz="3600" dirty="0">
                <a:solidFill>
                  <a:srgbClr val="383838"/>
                </a:solidFill>
                <a:latin typeface="Patrick Hand" pitchFamily="34" charset="0"/>
                <a:ea typeface="Patrick Hand" pitchFamily="34" charset="-122"/>
                <a:cs typeface="Patrick Hand" pitchFamily="34" charset="-120"/>
              </a:rPr>
              <a:t>Subsidios de Desempleo</a:t>
            </a:r>
            <a:endParaRPr lang="en-US" sz="3600" dirty="0"/>
          </a:p>
        </p:txBody>
      </p:sp>
      <p:sp>
        <p:nvSpPr>
          <p:cNvPr id="3" name="Shape 1"/>
          <p:cNvSpPr/>
          <p:nvPr/>
        </p:nvSpPr>
        <p:spPr>
          <a:xfrm>
            <a:off x="800338" y="1657707"/>
            <a:ext cx="2171581" cy="1246108"/>
          </a:xfrm>
          <a:prstGeom prst="roundRect">
            <a:avLst>
              <a:gd name="adj" fmla="val 7708"/>
            </a:avLst>
          </a:prstGeom>
          <a:solidFill>
            <a:srgbClr val="E6E6E6"/>
          </a:solidFill>
          <a:ln w="7620">
            <a:solidFill>
              <a:srgbClr val="CCCCCC"/>
            </a:solidFill>
            <a:prstDash val="solid"/>
          </a:ln>
        </p:spPr>
      </p:sp>
      <p:sp>
        <p:nvSpPr>
          <p:cNvPr id="4" name="Text 2"/>
          <p:cNvSpPr/>
          <p:nvPr/>
        </p:nvSpPr>
        <p:spPr>
          <a:xfrm>
            <a:off x="1725335" y="2079784"/>
            <a:ext cx="321469" cy="401955"/>
          </a:xfrm>
          <a:prstGeom prst="rect">
            <a:avLst/>
          </a:prstGeom>
          <a:noFill/>
          <a:ln/>
        </p:spPr>
        <p:txBody>
          <a:bodyPr wrap="none" lIns="0" tIns="0" rIns="0" bIns="0" rtlCol="0" anchor="t"/>
          <a:lstStyle/>
          <a:p>
            <a:pPr marL="0" indent="0" algn="ctr">
              <a:lnSpc>
                <a:spcPts val="4050"/>
              </a:lnSpc>
              <a:buNone/>
            </a:pPr>
            <a:r>
              <a:rPr lang="en-US" sz="2500" dirty="0">
                <a:solidFill>
                  <a:srgbClr val="383838"/>
                </a:solidFill>
                <a:latin typeface="Patrick Hand" pitchFamily="34" charset="0"/>
                <a:ea typeface="Patrick Hand" pitchFamily="34" charset="-122"/>
                <a:cs typeface="Patrick Hand" pitchFamily="34" charset="-120"/>
              </a:rPr>
              <a:t>1</a:t>
            </a:r>
            <a:endParaRPr lang="en-US" sz="2500" dirty="0"/>
          </a:p>
        </p:txBody>
      </p:sp>
      <p:sp>
        <p:nvSpPr>
          <p:cNvPr id="5" name="Text 3"/>
          <p:cNvSpPr/>
          <p:nvPr/>
        </p:nvSpPr>
        <p:spPr>
          <a:xfrm>
            <a:off x="3200519" y="1886307"/>
            <a:ext cx="2286714" cy="285869"/>
          </a:xfrm>
          <a:prstGeom prst="rect">
            <a:avLst/>
          </a:prstGeom>
          <a:noFill/>
          <a:ln/>
        </p:spPr>
        <p:txBody>
          <a:bodyPr wrap="none" lIns="0" tIns="0" rIns="0" bIns="0" rtlCol="0" anchor="t"/>
          <a:lstStyle/>
          <a:p>
            <a:pPr marL="0" indent="0" algn="l">
              <a:lnSpc>
                <a:spcPts val="2250"/>
              </a:lnSpc>
              <a:buNone/>
            </a:pPr>
            <a:r>
              <a:rPr lang="en-US" sz="1800" dirty="0">
                <a:solidFill>
                  <a:srgbClr val="383838"/>
                </a:solidFill>
                <a:latin typeface="Patrick Hand" pitchFamily="34" charset="0"/>
                <a:ea typeface="Patrick Hand" pitchFamily="34" charset="-122"/>
                <a:cs typeface="Patrick Hand" pitchFamily="34" charset="-120"/>
              </a:rPr>
              <a:t>Prestación Contributiva</a:t>
            </a:r>
            <a:endParaRPr lang="en-US" sz="1800" dirty="0"/>
          </a:p>
        </p:txBody>
      </p:sp>
      <p:sp>
        <p:nvSpPr>
          <p:cNvPr id="6" name="Text 4"/>
          <p:cNvSpPr/>
          <p:nvPr/>
        </p:nvSpPr>
        <p:spPr>
          <a:xfrm>
            <a:off x="3200519" y="2309336"/>
            <a:ext cx="2523530" cy="365879"/>
          </a:xfrm>
          <a:prstGeom prst="rect">
            <a:avLst/>
          </a:prstGeom>
          <a:noFill/>
          <a:ln/>
        </p:spPr>
        <p:txBody>
          <a:bodyPr wrap="none" lIns="0" tIns="0" rIns="0" bIns="0" rtlCol="0" anchor="t"/>
          <a:lstStyle/>
          <a:p>
            <a:pPr marL="0" indent="0" algn="l">
              <a:lnSpc>
                <a:spcPts val="2850"/>
              </a:lnSpc>
              <a:buNone/>
            </a:pPr>
            <a:r>
              <a:rPr lang="en-US" sz="1800" dirty="0">
                <a:solidFill>
                  <a:srgbClr val="383838"/>
                </a:solidFill>
                <a:latin typeface="Patrick Hand" pitchFamily="34" charset="0"/>
                <a:ea typeface="Patrick Hand" pitchFamily="34" charset="-122"/>
                <a:cs typeface="Patrick Hand" pitchFamily="34" charset="-120"/>
              </a:rPr>
              <a:t>Basada en cotizaciones previas</a:t>
            </a:r>
            <a:endParaRPr lang="en-US" sz="1800" dirty="0"/>
          </a:p>
        </p:txBody>
      </p:sp>
      <p:sp>
        <p:nvSpPr>
          <p:cNvPr id="7" name="Shape 5"/>
          <p:cNvSpPr/>
          <p:nvPr/>
        </p:nvSpPr>
        <p:spPr>
          <a:xfrm>
            <a:off x="3086219" y="2888575"/>
            <a:ext cx="10629543" cy="15240"/>
          </a:xfrm>
          <a:prstGeom prst="roundRect">
            <a:avLst>
              <a:gd name="adj" fmla="val 630216"/>
            </a:avLst>
          </a:prstGeom>
          <a:solidFill>
            <a:srgbClr val="CCCCCC"/>
          </a:solidFill>
          <a:ln/>
        </p:spPr>
      </p:sp>
      <p:sp>
        <p:nvSpPr>
          <p:cNvPr id="8" name="Shape 6"/>
          <p:cNvSpPr/>
          <p:nvPr/>
        </p:nvSpPr>
        <p:spPr>
          <a:xfrm>
            <a:off x="800338" y="3018115"/>
            <a:ext cx="4343162" cy="1246108"/>
          </a:xfrm>
          <a:prstGeom prst="roundRect">
            <a:avLst>
              <a:gd name="adj" fmla="val 7708"/>
            </a:avLst>
          </a:prstGeom>
          <a:solidFill>
            <a:srgbClr val="E6E6E6"/>
          </a:solidFill>
          <a:ln w="7620">
            <a:solidFill>
              <a:srgbClr val="CCCCCC"/>
            </a:solidFill>
            <a:prstDash val="solid"/>
          </a:ln>
        </p:spPr>
      </p:sp>
      <p:sp>
        <p:nvSpPr>
          <p:cNvPr id="9" name="Text 7"/>
          <p:cNvSpPr/>
          <p:nvPr/>
        </p:nvSpPr>
        <p:spPr>
          <a:xfrm>
            <a:off x="2811185" y="3440192"/>
            <a:ext cx="321469" cy="401955"/>
          </a:xfrm>
          <a:prstGeom prst="rect">
            <a:avLst/>
          </a:prstGeom>
          <a:noFill/>
          <a:ln/>
        </p:spPr>
        <p:txBody>
          <a:bodyPr wrap="none" lIns="0" tIns="0" rIns="0" bIns="0" rtlCol="0" anchor="t"/>
          <a:lstStyle/>
          <a:p>
            <a:pPr marL="0" indent="0" algn="ctr">
              <a:lnSpc>
                <a:spcPts val="4050"/>
              </a:lnSpc>
              <a:buNone/>
            </a:pPr>
            <a:r>
              <a:rPr lang="en-US" sz="2500" dirty="0">
                <a:solidFill>
                  <a:srgbClr val="383838"/>
                </a:solidFill>
                <a:latin typeface="Patrick Hand" pitchFamily="34" charset="0"/>
                <a:ea typeface="Patrick Hand" pitchFamily="34" charset="-122"/>
                <a:cs typeface="Patrick Hand" pitchFamily="34" charset="-120"/>
              </a:rPr>
              <a:t>2</a:t>
            </a:r>
            <a:endParaRPr lang="en-US" sz="2500" dirty="0"/>
          </a:p>
        </p:txBody>
      </p:sp>
      <p:sp>
        <p:nvSpPr>
          <p:cNvPr id="10" name="Text 8"/>
          <p:cNvSpPr/>
          <p:nvPr/>
        </p:nvSpPr>
        <p:spPr>
          <a:xfrm>
            <a:off x="5372100" y="3246715"/>
            <a:ext cx="2286714" cy="285869"/>
          </a:xfrm>
          <a:prstGeom prst="rect">
            <a:avLst/>
          </a:prstGeom>
          <a:noFill/>
          <a:ln/>
        </p:spPr>
        <p:txBody>
          <a:bodyPr wrap="none" lIns="0" tIns="0" rIns="0" bIns="0" rtlCol="0" anchor="t"/>
          <a:lstStyle/>
          <a:p>
            <a:pPr marL="0" indent="0" algn="l">
              <a:lnSpc>
                <a:spcPts val="2250"/>
              </a:lnSpc>
              <a:buNone/>
            </a:pPr>
            <a:r>
              <a:rPr lang="en-US" sz="1800" dirty="0">
                <a:solidFill>
                  <a:srgbClr val="383838"/>
                </a:solidFill>
                <a:latin typeface="Patrick Hand" pitchFamily="34" charset="0"/>
                <a:ea typeface="Patrick Hand" pitchFamily="34" charset="-122"/>
                <a:cs typeface="Patrick Hand" pitchFamily="34" charset="-120"/>
              </a:rPr>
              <a:t>Subsidio Asistencial</a:t>
            </a:r>
            <a:endParaRPr lang="en-US" sz="1800" dirty="0"/>
          </a:p>
        </p:txBody>
      </p:sp>
      <p:sp>
        <p:nvSpPr>
          <p:cNvPr id="11" name="Text 9"/>
          <p:cNvSpPr/>
          <p:nvPr/>
        </p:nvSpPr>
        <p:spPr>
          <a:xfrm>
            <a:off x="5372100" y="3669744"/>
            <a:ext cx="2913340" cy="365879"/>
          </a:xfrm>
          <a:prstGeom prst="rect">
            <a:avLst/>
          </a:prstGeom>
          <a:noFill/>
          <a:ln/>
        </p:spPr>
        <p:txBody>
          <a:bodyPr wrap="none" lIns="0" tIns="0" rIns="0" bIns="0" rtlCol="0" anchor="t"/>
          <a:lstStyle/>
          <a:p>
            <a:pPr marL="0" indent="0" algn="l">
              <a:lnSpc>
                <a:spcPts val="2850"/>
              </a:lnSpc>
              <a:buNone/>
            </a:pPr>
            <a:r>
              <a:rPr lang="en-US" sz="1800" dirty="0">
                <a:solidFill>
                  <a:srgbClr val="383838"/>
                </a:solidFill>
                <a:latin typeface="Patrick Hand" pitchFamily="34" charset="0"/>
                <a:ea typeface="Patrick Hand" pitchFamily="34" charset="-122"/>
                <a:cs typeface="Patrick Hand" pitchFamily="34" charset="-120"/>
              </a:rPr>
              <a:t>Para quienes agotan la contributiva</a:t>
            </a:r>
            <a:endParaRPr lang="en-US" sz="1800" dirty="0"/>
          </a:p>
        </p:txBody>
      </p:sp>
      <p:sp>
        <p:nvSpPr>
          <p:cNvPr id="12" name="Shape 10"/>
          <p:cNvSpPr/>
          <p:nvPr/>
        </p:nvSpPr>
        <p:spPr>
          <a:xfrm>
            <a:off x="5257800" y="4248983"/>
            <a:ext cx="8457962" cy="15240"/>
          </a:xfrm>
          <a:prstGeom prst="roundRect">
            <a:avLst>
              <a:gd name="adj" fmla="val 630216"/>
            </a:avLst>
          </a:prstGeom>
          <a:solidFill>
            <a:srgbClr val="CCCCCC"/>
          </a:solidFill>
          <a:ln/>
        </p:spPr>
      </p:sp>
      <p:sp>
        <p:nvSpPr>
          <p:cNvPr id="13" name="Shape 11"/>
          <p:cNvSpPr/>
          <p:nvPr/>
        </p:nvSpPr>
        <p:spPr>
          <a:xfrm>
            <a:off x="800338" y="4378523"/>
            <a:ext cx="6514862" cy="1246108"/>
          </a:xfrm>
          <a:prstGeom prst="roundRect">
            <a:avLst>
              <a:gd name="adj" fmla="val 7708"/>
            </a:avLst>
          </a:prstGeom>
          <a:solidFill>
            <a:srgbClr val="E6E6E6"/>
          </a:solidFill>
          <a:ln w="7620">
            <a:solidFill>
              <a:srgbClr val="CCCCCC"/>
            </a:solidFill>
            <a:prstDash val="solid"/>
          </a:ln>
        </p:spPr>
      </p:sp>
      <p:sp>
        <p:nvSpPr>
          <p:cNvPr id="14" name="Text 12"/>
          <p:cNvSpPr/>
          <p:nvPr/>
        </p:nvSpPr>
        <p:spPr>
          <a:xfrm>
            <a:off x="3897035" y="4800600"/>
            <a:ext cx="321469" cy="401955"/>
          </a:xfrm>
          <a:prstGeom prst="rect">
            <a:avLst/>
          </a:prstGeom>
          <a:noFill/>
          <a:ln/>
        </p:spPr>
        <p:txBody>
          <a:bodyPr wrap="none" lIns="0" tIns="0" rIns="0" bIns="0" rtlCol="0" anchor="t"/>
          <a:lstStyle/>
          <a:p>
            <a:pPr marL="0" indent="0" algn="ctr">
              <a:lnSpc>
                <a:spcPts val="4050"/>
              </a:lnSpc>
              <a:buNone/>
            </a:pPr>
            <a:r>
              <a:rPr lang="en-US" sz="2500" dirty="0">
                <a:solidFill>
                  <a:srgbClr val="383838"/>
                </a:solidFill>
                <a:latin typeface="Patrick Hand" pitchFamily="34" charset="0"/>
                <a:ea typeface="Patrick Hand" pitchFamily="34" charset="-122"/>
                <a:cs typeface="Patrick Hand" pitchFamily="34" charset="-120"/>
              </a:rPr>
              <a:t>3</a:t>
            </a:r>
            <a:endParaRPr lang="en-US" sz="2500" dirty="0"/>
          </a:p>
        </p:txBody>
      </p:sp>
      <p:sp>
        <p:nvSpPr>
          <p:cNvPr id="15" name="Text 13"/>
          <p:cNvSpPr/>
          <p:nvPr/>
        </p:nvSpPr>
        <p:spPr>
          <a:xfrm>
            <a:off x="7543800" y="4607123"/>
            <a:ext cx="2286714" cy="285869"/>
          </a:xfrm>
          <a:prstGeom prst="rect">
            <a:avLst/>
          </a:prstGeom>
          <a:noFill/>
          <a:ln/>
        </p:spPr>
        <p:txBody>
          <a:bodyPr wrap="none" lIns="0" tIns="0" rIns="0" bIns="0" rtlCol="0" anchor="t"/>
          <a:lstStyle/>
          <a:p>
            <a:pPr marL="0" indent="0" algn="l">
              <a:lnSpc>
                <a:spcPts val="2250"/>
              </a:lnSpc>
              <a:buNone/>
            </a:pPr>
            <a:r>
              <a:rPr lang="en-US" sz="1800" dirty="0">
                <a:solidFill>
                  <a:srgbClr val="383838"/>
                </a:solidFill>
                <a:latin typeface="Patrick Hand" pitchFamily="34" charset="0"/>
                <a:ea typeface="Patrick Hand" pitchFamily="34" charset="-122"/>
                <a:cs typeface="Patrick Hand" pitchFamily="34" charset="-120"/>
              </a:rPr>
              <a:t>Renta Activa de Inserción</a:t>
            </a:r>
            <a:endParaRPr lang="en-US" sz="1800" dirty="0"/>
          </a:p>
        </p:txBody>
      </p:sp>
      <p:sp>
        <p:nvSpPr>
          <p:cNvPr id="16" name="Text 14"/>
          <p:cNvSpPr/>
          <p:nvPr/>
        </p:nvSpPr>
        <p:spPr>
          <a:xfrm>
            <a:off x="7543800" y="5030153"/>
            <a:ext cx="3482578" cy="365879"/>
          </a:xfrm>
          <a:prstGeom prst="rect">
            <a:avLst/>
          </a:prstGeom>
          <a:noFill/>
          <a:ln/>
        </p:spPr>
        <p:txBody>
          <a:bodyPr wrap="none" lIns="0" tIns="0" rIns="0" bIns="0" rtlCol="0" anchor="t"/>
          <a:lstStyle/>
          <a:p>
            <a:pPr marL="0" indent="0" algn="l">
              <a:lnSpc>
                <a:spcPts val="2850"/>
              </a:lnSpc>
              <a:buNone/>
            </a:pPr>
            <a:r>
              <a:rPr lang="en-US" sz="1800" dirty="0">
                <a:solidFill>
                  <a:srgbClr val="383838"/>
                </a:solidFill>
                <a:latin typeface="Patrick Hand" pitchFamily="34" charset="0"/>
                <a:ea typeface="Patrick Hand" pitchFamily="34" charset="-122"/>
                <a:cs typeface="Patrick Hand" pitchFamily="34" charset="-120"/>
              </a:rPr>
              <a:t>Para colectivos con especiales dificultades</a:t>
            </a:r>
            <a:endParaRPr lang="en-US" sz="1800" dirty="0"/>
          </a:p>
        </p:txBody>
      </p:sp>
      <p:sp>
        <p:nvSpPr>
          <p:cNvPr id="17" name="Text 15"/>
          <p:cNvSpPr/>
          <p:nvPr/>
        </p:nvSpPr>
        <p:spPr>
          <a:xfrm>
            <a:off x="800338" y="5881807"/>
            <a:ext cx="13029724" cy="731758"/>
          </a:xfrm>
          <a:prstGeom prst="rect">
            <a:avLst/>
          </a:prstGeom>
          <a:noFill/>
          <a:ln/>
        </p:spPr>
        <p:txBody>
          <a:bodyPr wrap="square" lIns="0" tIns="0" rIns="0" bIns="0" rtlCol="0" anchor="t"/>
          <a:lstStyle/>
          <a:p>
            <a:pPr marL="0" indent="0">
              <a:lnSpc>
                <a:spcPts val="2850"/>
              </a:lnSpc>
              <a:buNone/>
            </a:pPr>
            <a:r>
              <a:rPr lang="en-US" sz="1800" dirty="0">
                <a:solidFill>
                  <a:srgbClr val="383838"/>
                </a:solidFill>
                <a:latin typeface="Patrick Hand" pitchFamily="34" charset="0"/>
                <a:ea typeface="Patrick Hand" pitchFamily="34" charset="-122"/>
                <a:cs typeface="Patrick Hand" pitchFamily="34" charset="-120"/>
              </a:rPr>
              <a:t>La existencia de subsidios de desempleo es una medida de protección social que toma el gobierno para paliar la situación económica de los trabajadores que pierden su trabajo. Consiste en proporcionarles una cantidad de dinero, inferior a un salario, mientras buscan un nuevo empleo.</a:t>
            </a:r>
            <a:endParaRPr lang="en-US" sz="1800" dirty="0"/>
          </a:p>
        </p:txBody>
      </p:sp>
      <p:sp>
        <p:nvSpPr>
          <p:cNvPr id="18" name="Text 16"/>
          <p:cNvSpPr/>
          <p:nvPr/>
        </p:nvSpPr>
        <p:spPr>
          <a:xfrm>
            <a:off x="800338" y="6870740"/>
            <a:ext cx="13029724" cy="731758"/>
          </a:xfrm>
          <a:prstGeom prst="rect">
            <a:avLst/>
          </a:prstGeom>
          <a:noFill/>
          <a:ln/>
        </p:spPr>
        <p:txBody>
          <a:bodyPr wrap="square" lIns="0" tIns="0" rIns="0" bIns="0" rtlCol="0" anchor="t"/>
          <a:lstStyle/>
          <a:p>
            <a:pPr marL="0" indent="0">
              <a:lnSpc>
                <a:spcPts val="2850"/>
              </a:lnSpc>
              <a:buNone/>
            </a:pPr>
            <a:r>
              <a:rPr lang="en-US" sz="1800" dirty="0">
                <a:solidFill>
                  <a:srgbClr val="383838"/>
                </a:solidFill>
                <a:latin typeface="Patrick Hand" pitchFamily="34" charset="0"/>
                <a:ea typeface="Patrick Hand" pitchFamily="34" charset="-122"/>
                <a:cs typeface="Patrick Hand" pitchFamily="34" charset="-120"/>
              </a:rPr>
              <a:t>Algunos economistas argumentan que estos subsidios pueden disuadir la reincorporación al mercado de trabajo, mientras que otros los consideran esenciales para mantener el consumo y facilitar una búsqueda de empleo adecuada.</a:t>
            </a:r>
            <a:endParaRPr lang="en-US"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64037" y="738783"/>
            <a:ext cx="8962192" cy="617101"/>
          </a:xfrm>
          <a:prstGeom prst="rect">
            <a:avLst/>
          </a:prstGeom>
          <a:noFill/>
          <a:ln/>
        </p:spPr>
        <p:txBody>
          <a:bodyPr wrap="none" lIns="0" tIns="0" rIns="0" bIns="0" rtlCol="0" anchor="t"/>
          <a:lstStyle/>
          <a:p>
            <a:pPr marL="0" indent="0">
              <a:lnSpc>
                <a:spcPts val="4850"/>
              </a:lnSpc>
              <a:buNone/>
            </a:pPr>
            <a:r>
              <a:rPr lang="en-US" sz="3850" dirty="0">
                <a:solidFill>
                  <a:srgbClr val="383838"/>
                </a:solidFill>
                <a:latin typeface="Patrick Hand" pitchFamily="34" charset="0"/>
                <a:ea typeface="Patrick Hand" pitchFamily="34" charset="-122"/>
                <a:cs typeface="Patrick Hand" pitchFamily="34" charset="-120"/>
              </a:rPr>
              <a:t>El Salario Mínimo como Característica Estructural</a:t>
            </a:r>
            <a:endParaRPr lang="en-US" sz="3850" dirty="0"/>
          </a:p>
        </p:txBody>
      </p:sp>
      <p:pic>
        <p:nvPicPr>
          <p:cNvPr id="3" name="Image 0" descr="preencoded.png"/>
          <p:cNvPicPr>
            <a:picLocks noChangeAspect="1"/>
          </p:cNvPicPr>
          <p:nvPr/>
        </p:nvPicPr>
        <p:blipFill>
          <a:blip r:embed="rId3"/>
          <a:stretch>
            <a:fillRect/>
          </a:stretch>
        </p:blipFill>
        <p:spPr>
          <a:xfrm>
            <a:off x="864037" y="1849636"/>
            <a:ext cx="4053840" cy="2505432"/>
          </a:xfrm>
          <a:prstGeom prst="rect">
            <a:avLst/>
          </a:prstGeom>
        </p:spPr>
      </p:pic>
      <p:sp>
        <p:nvSpPr>
          <p:cNvPr id="4" name="Text 1"/>
          <p:cNvSpPr/>
          <p:nvPr/>
        </p:nvSpPr>
        <p:spPr>
          <a:xfrm>
            <a:off x="864037" y="4663678"/>
            <a:ext cx="2468880" cy="308610"/>
          </a:xfrm>
          <a:prstGeom prst="rect">
            <a:avLst/>
          </a:prstGeom>
          <a:noFill/>
          <a:ln/>
        </p:spPr>
        <p:txBody>
          <a:bodyPr wrap="none" lIns="0" tIns="0" rIns="0" bIns="0" rtlCol="0" anchor="t"/>
          <a:lstStyle/>
          <a:p>
            <a:pPr marL="0" indent="0" algn="l">
              <a:lnSpc>
                <a:spcPts val="2400"/>
              </a:lnSpc>
              <a:buNone/>
            </a:pPr>
            <a:r>
              <a:rPr lang="en-US" sz="1900" dirty="0">
                <a:solidFill>
                  <a:srgbClr val="383838"/>
                </a:solidFill>
                <a:latin typeface="Patrick Hand" pitchFamily="34" charset="0"/>
                <a:ea typeface="Patrick Hand" pitchFamily="34" charset="-122"/>
                <a:cs typeface="Patrick Hand" pitchFamily="34" charset="-120"/>
              </a:rPr>
              <a:t>Establecimiento Legal</a:t>
            </a:r>
            <a:endParaRPr lang="en-US" sz="1900" dirty="0"/>
          </a:p>
        </p:txBody>
      </p:sp>
      <p:sp>
        <p:nvSpPr>
          <p:cNvPr id="5" name="Text 2"/>
          <p:cNvSpPr/>
          <p:nvPr/>
        </p:nvSpPr>
        <p:spPr>
          <a:xfrm>
            <a:off x="864037" y="5120402"/>
            <a:ext cx="4053840" cy="2370296"/>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El Salario Mínimo Interprofesional se establece mediante Real Decreto tras consultas con organizaciones sindicales y asociaciones empresariales, constituyendo un suelo salarial legalmente vinculante para todas las relaciones laborales.</a:t>
            </a:r>
            <a:endParaRPr lang="en-US" sz="1900" dirty="0"/>
          </a:p>
        </p:txBody>
      </p:sp>
      <p:pic>
        <p:nvPicPr>
          <p:cNvPr id="6" name="Image 1" descr="preencoded.png"/>
          <p:cNvPicPr>
            <a:picLocks noChangeAspect="1"/>
          </p:cNvPicPr>
          <p:nvPr/>
        </p:nvPicPr>
        <p:blipFill>
          <a:blip r:embed="rId4"/>
          <a:stretch>
            <a:fillRect/>
          </a:stretch>
        </p:blipFill>
        <p:spPr>
          <a:xfrm>
            <a:off x="5288161" y="1849636"/>
            <a:ext cx="4053959" cy="2505432"/>
          </a:xfrm>
          <a:prstGeom prst="rect">
            <a:avLst/>
          </a:prstGeom>
        </p:spPr>
      </p:pic>
      <p:sp>
        <p:nvSpPr>
          <p:cNvPr id="7" name="Text 3"/>
          <p:cNvSpPr/>
          <p:nvPr/>
        </p:nvSpPr>
        <p:spPr>
          <a:xfrm>
            <a:off x="5288161" y="4663678"/>
            <a:ext cx="2493169" cy="308610"/>
          </a:xfrm>
          <a:prstGeom prst="rect">
            <a:avLst/>
          </a:prstGeom>
          <a:noFill/>
          <a:ln/>
        </p:spPr>
        <p:txBody>
          <a:bodyPr wrap="none" lIns="0" tIns="0" rIns="0" bIns="0" rtlCol="0" anchor="t"/>
          <a:lstStyle/>
          <a:p>
            <a:pPr marL="0" indent="0" algn="l">
              <a:lnSpc>
                <a:spcPts val="2400"/>
              </a:lnSpc>
              <a:buNone/>
            </a:pPr>
            <a:r>
              <a:rPr lang="en-US" sz="1900" dirty="0">
                <a:solidFill>
                  <a:srgbClr val="383838"/>
                </a:solidFill>
                <a:latin typeface="Patrick Hand" pitchFamily="34" charset="0"/>
                <a:ea typeface="Patrick Hand" pitchFamily="34" charset="-122"/>
                <a:cs typeface="Patrick Hand" pitchFamily="34" charset="-120"/>
              </a:rPr>
              <a:t>Impacto en los Trabajadores</a:t>
            </a:r>
            <a:endParaRPr lang="en-US" sz="1900" dirty="0"/>
          </a:p>
        </p:txBody>
      </p:sp>
      <p:sp>
        <p:nvSpPr>
          <p:cNvPr id="8" name="Text 4"/>
          <p:cNvSpPr/>
          <p:nvPr/>
        </p:nvSpPr>
        <p:spPr>
          <a:xfrm>
            <a:off x="5288161" y="5120402"/>
            <a:ext cx="4053959" cy="1975247"/>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Para muchos trabajadores, especialmente en sectores de baja cualificación, el SMI representa una garantía de ingresos mínimos que permite cubrir necesidades básicas y mantener un nivel de vida digno.</a:t>
            </a:r>
            <a:endParaRPr lang="en-US" sz="1900" dirty="0"/>
          </a:p>
        </p:txBody>
      </p:sp>
      <p:pic>
        <p:nvPicPr>
          <p:cNvPr id="9" name="Image 2" descr="preencoded.png"/>
          <p:cNvPicPr>
            <a:picLocks noChangeAspect="1"/>
          </p:cNvPicPr>
          <p:nvPr/>
        </p:nvPicPr>
        <p:blipFill>
          <a:blip r:embed="rId5"/>
          <a:stretch>
            <a:fillRect/>
          </a:stretch>
        </p:blipFill>
        <p:spPr>
          <a:xfrm>
            <a:off x="9712404" y="1849636"/>
            <a:ext cx="4053840" cy="2505432"/>
          </a:xfrm>
          <a:prstGeom prst="rect">
            <a:avLst/>
          </a:prstGeom>
        </p:spPr>
      </p:pic>
      <p:sp>
        <p:nvSpPr>
          <p:cNvPr id="10" name="Text 5"/>
          <p:cNvSpPr/>
          <p:nvPr/>
        </p:nvSpPr>
        <p:spPr>
          <a:xfrm>
            <a:off x="9712404" y="4663678"/>
            <a:ext cx="2468880" cy="308610"/>
          </a:xfrm>
          <a:prstGeom prst="rect">
            <a:avLst/>
          </a:prstGeom>
          <a:noFill/>
          <a:ln/>
        </p:spPr>
        <p:txBody>
          <a:bodyPr wrap="none" lIns="0" tIns="0" rIns="0" bIns="0" rtlCol="0" anchor="t"/>
          <a:lstStyle/>
          <a:p>
            <a:pPr marL="0" indent="0" algn="l">
              <a:lnSpc>
                <a:spcPts val="2400"/>
              </a:lnSpc>
              <a:buNone/>
            </a:pPr>
            <a:r>
              <a:rPr lang="en-US" sz="1900" dirty="0">
                <a:solidFill>
                  <a:srgbClr val="383838"/>
                </a:solidFill>
                <a:latin typeface="Patrick Hand" pitchFamily="34" charset="0"/>
                <a:ea typeface="Patrick Hand" pitchFamily="34" charset="-122"/>
                <a:cs typeface="Patrick Hand" pitchFamily="34" charset="-120"/>
              </a:rPr>
              <a:t>Efecto en las Empresas</a:t>
            </a:r>
            <a:endParaRPr lang="en-US" sz="1900" dirty="0"/>
          </a:p>
        </p:txBody>
      </p:sp>
      <p:sp>
        <p:nvSpPr>
          <p:cNvPr id="11" name="Text 6"/>
          <p:cNvSpPr/>
          <p:nvPr/>
        </p:nvSpPr>
        <p:spPr>
          <a:xfrm>
            <a:off x="9712404" y="5120402"/>
            <a:ext cx="4053840" cy="1975247"/>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Para algunas empresas, especialmente pequeñas y medianas, los incrementos del SMI pueden suponer un aumento significativo en sus costes laborales, afectando a su competitividad y capacidad de contratación.</a:t>
            </a:r>
            <a:endParaRPr lang="en-US" sz="1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64037" y="1084302"/>
            <a:ext cx="8592383" cy="617101"/>
          </a:xfrm>
          <a:prstGeom prst="rect">
            <a:avLst/>
          </a:prstGeom>
          <a:noFill/>
          <a:ln/>
        </p:spPr>
        <p:txBody>
          <a:bodyPr wrap="none" lIns="0" tIns="0" rIns="0" bIns="0" rtlCol="0" anchor="t"/>
          <a:lstStyle/>
          <a:p>
            <a:pPr marL="0" indent="0">
              <a:lnSpc>
                <a:spcPts val="4850"/>
              </a:lnSpc>
              <a:buNone/>
            </a:pPr>
            <a:r>
              <a:rPr lang="en-US" sz="3850" dirty="0">
                <a:solidFill>
                  <a:srgbClr val="383838"/>
                </a:solidFill>
                <a:latin typeface="Patrick Hand" pitchFamily="34" charset="0"/>
                <a:ea typeface="Patrick Hand" pitchFamily="34" charset="-122"/>
                <a:cs typeface="Patrick Hand" pitchFamily="34" charset="-120"/>
              </a:rPr>
              <a:t>La Intervención del Estado en el Mercado Laboral</a:t>
            </a:r>
            <a:endParaRPr lang="en-US" sz="3850" dirty="0"/>
          </a:p>
        </p:txBody>
      </p:sp>
      <p:sp>
        <p:nvSpPr>
          <p:cNvPr id="3" name="Shape 1"/>
          <p:cNvSpPr/>
          <p:nvPr/>
        </p:nvSpPr>
        <p:spPr>
          <a:xfrm>
            <a:off x="864037" y="3306128"/>
            <a:ext cx="2947868" cy="246817"/>
          </a:xfrm>
          <a:prstGeom prst="roundRect">
            <a:avLst>
              <a:gd name="adj" fmla="val 42012"/>
            </a:avLst>
          </a:prstGeom>
          <a:solidFill>
            <a:srgbClr val="E6E6E6"/>
          </a:solidFill>
          <a:ln w="15240">
            <a:solidFill>
              <a:srgbClr val="CCCCCC"/>
            </a:solidFill>
            <a:prstDash val="solid"/>
          </a:ln>
        </p:spPr>
      </p:sp>
      <p:sp>
        <p:nvSpPr>
          <p:cNvPr id="4" name="Text 2"/>
          <p:cNvSpPr/>
          <p:nvPr/>
        </p:nvSpPr>
        <p:spPr>
          <a:xfrm>
            <a:off x="864037" y="3923228"/>
            <a:ext cx="2468880" cy="308610"/>
          </a:xfrm>
          <a:prstGeom prst="rect">
            <a:avLst/>
          </a:prstGeom>
          <a:noFill/>
          <a:ln/>
        </p:spPr>
        <p:txBody>
          <a:bodyPr wrap="none" lIns="0" tIns="0" rIns="0" bIns="0" rtlCol="0" anchor="t"/>
          <a:lstStyle/>
          <a:p>
            <a:pPr marL="0" indent="0" algn="l">
              <a:lnSpc>
                <a:spcPts val="2400"/>
              </a:lnSpc>
              <a:buNone/>
            </a:pPr>
            <a:r>
              <a:rPr lang="en-US" sz="1900" dirty="0">
                <a:solidFill>
                  <a:srgbClr val="383838"/>
                </a:solidFill>
                <a:latin typeface="Patrick Hand" pitchFamily="34" charset="0"/>
                <a:ea typeface="Patrick Hand" pitchFamily="34" charset="-122"/>
                <a:cs typeface="Patrick Hand" pitchFamily="34" charset="-120"/>
              </a:rPr>
              <a:t>Identificación del Problema</a:t>
            </a:r>
            <a:endParaRPr lang="en-US" sz="1900" dirty="0"/>
          </a:p>
        </p:txBody>
      </p:sp>
      <p:sp>
        <p:nvSpPr>
          <p:cNvPr id="5" name="Text 3"/>
          <p:cNvSpPr/>
          <p:nvPr/>
        </p:nvSpPr>
        <p:spPr>
          <a:xfrm>
            <a:off x="864037" y="4379952"/>
            <a:ext cx="2947868" cy="2765346"/>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El desempleo es reconocido como un problema grave para la sociedad, con consecuencias económicas, sociales y psicológicas para los individuos y las comunidades, lo que justifica la intervención estatal.</a:t>
            </a:r>
            <a:endParaRPr lang="en-US" sz="1900" dirty="0"/>
          </a:p>
        </p:txBody>
      </p:sp>
      <p:sp>
        <p:nvSpPr>
          <p:cNvPr id="6" name="Shape 4"/>
          <p:cNvSpPr/>
          <p:nvPr/>
        </p:nvSpPr>
        <p:spPr>
          <a:xfrm>
            <a:off x="4182189" y="2935724"/>
            <a:ext cx="2947868" cy="246817"/>
          </a:xfrm>
          <a:prstGeom prst="roundRect">
            <a:avLst>
              <a:gd name="adj" fmla="val 42012"/>
            </a:avLst>
          </a:prstGeom>
          <a:solidFill>
            <a:srgbClr val="E6E6E6"/>
          </a:solidFill>
          <a:ln w="15240">
            <a:solidFill>
              <a:srgbClr val="CCCCCC"/>
            </a:solidFill>
            <a:prstDash val="solid"/>
          </a:ln>
        </p:spPr>
      </p:sp>
      <p:sp>
        <p:nvSpPr>
          <p:cNvPr id="7" name="Text 5"/>
          <p:cNvSpPr/>
          <p:nvPr/>
        </p:nvSpPr>
        <p:spPr>
          <a:xfrm>
            <a:off x="4182189" y="3552825"/>
            <a:ext cx="2468880" cy="308610"/>
          </a:xfrm>
          <a:prstGeom prst="rect">
            <a:avLst/>
          </a:prstGeom>
          <a:noFill/>
          <a:ln/>
        </p:spPr>
        <p:txBody>
          <a:bodyPr wrap="none" lIns="0" tIns="0" rIns="0" bIns="0" rtlCol="0" anchor="t"/>
          <a:lstStyle/>
          <a:p>
            <a:pPr marL="0" indent="0" algn="l">
              <a:lnSpc>
                <a:spcPts val="2400"/>
              </a:lnSpc>
              <a:buNone/>
            </a:pPr>
            <a:r>
              <a:rPr lang="en-US" sz="1900" dirty="0">
                <a:solidFill>
                  <a:srgbClr val="383838"/>
                </a:solidFill>
                <a:latin typeface="Patrick Hand" pitchFamily="34" charset="0"/>
                <a:ea typeface="Patrick Hand" pitchFamily="34" charset="-122"/>
                <a:cs typeface="Patrick Hand" pitchFamily="34" charset="-120"/>
              </a:rPr>
              <a:t>Desarrollo de Políticas</a:t>
            </a:r>
            <a:endParaRPr lang="en-US" sz="1900" dirty="0"/>
          </a:p>
        </p:txBody>
      </p:sp>
      <p:sp>
        <p:nvSpPr>
          <p:cNvPr id="8" name="Text 6"/>
          <p:cNvSpPr/>
          <p:nvPr/>
        </p:nvSpPr>
        <p:spPr>
          <a:xfrm>
            <a:off x="4182189" y="4009549"/>
            <a:ext cx="2947868" cy="2765346"/>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Los estados desarrollan políticas de empleo, definidas como el conjunto de medidas que toman los gobiernos para reducir el paro y mejorar el funcionamiento del mercado laboral.</a:t>
            </a:r>
            <a:endParaRPr lang="en-US" sz="1900" dirty="0"/>
          </a:p>
        </p:txBody>
      </p:sp>
      <p:sp>
        <p:nvSpPr>
          <p:cNvPr id="9" name="Shape 7"/>
          <p:cNvSpPr/>
          <p:nvPr/>
        </p:nvSpPr>
        <p:spPr>
          <a:xfrm>
            <a:off x="7500342" y="2565440"/>
            <a:ext cx="2947868" cy="246817"/>
          </a:xfrm>
          <a:prstGeom prst="roundRect">
            <a:avLst>
              <a:gd name="adj" fmla="val 42012"/>
            </a:avLst>
          </a:prstGeom>
          <a:solidFill>
            <a:srgbClr val="E6E6E6"/>
          </a:solidFill>
          <a:ln w="15240">
            <a:solidFill>
              <a:srgbClr val="CCCCCC"/>
            </a:solidFill>
            <a:prstDash val="solid"/>
          </a:ln>
        </p:spPr>
      </p:sp>
      <p:sp>
        <p:nvSpPr>
          <p:cNvPr id="10" name="Text 8"/>
          <p:cNvSpPr/>
          <p:nvPr/>
        </p:nvSpPr>
        <p:spPr>
          <a:xfrm>
            <a:off x="7500342" y="3182541"/>
            <a:ext cx="2468880" cy="308610"/>
          </a:xfrm>
          <a:prstGeom prst="rect">
            <a:avLst/>
          </a:prstGeom>
          <a:noFill/>
          <a:ln/>
        </p:spPr>
        <p:txBody>
          <a:bodyPr wrap="none" lIns="0" tIns="0" rIns="0" bIns="0" rtlCol="0" anchor="t"/>
          <a:lstStyle/>
          <a:p>
            <a:pPr marL="0" indent="0" algn="l">
              <a:lnSpc>
                <a:spcPts val="2400"/>
              </a:lnSpc>
              <a:buNone/>
            </a:pPr>
            <a:r>
              <a:rPr lang="en-US" sz="1900" dirty="0">
                <a:solidFill>
                  <a:srgbClr val="383838"/>
                </a:solidFill>
                <a:latin typeface="Patrick Hand" pitchFamily="34" charset="0"/>
                <a:ea typeface="Patrick Hand" pitchFamily="34" charset="-122"/>
                <a:cs typeface="Patrick Hand" pitchFamily="34" charset="-120"/>
              </a:rPr>
              <a:t>Implementación de Medidas</a:t>
            </a:r>
            <a:endParaRPr lang="en-US" sz="1900" dirty="0"/>
          </a:p>
        </p:txBody>
      </p:sp>
      <p:sp>
        <p:nvSpPr>
          <p:cNvPr id="11" name="Text 9"/>
          <p:cNvSpPr/>
          <p:nvPr/>
        </p:nvSpPr>
        <p:spPr>
          <a:xfrm>
            <a:off x="7500342" y="3639264"/>
            <a:ext cx="2947868" cy="2370296"/>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Estas políticas se implementan a través de diversos mecanismos, desde incentivos fiscales hasta programas de formación, buscando equilibrar la oferta y demanda de trabajo.</a:t>
            </a:r>
            <a:endParaRPr lang="en-US" sz="1900" dirty="0"/>
          </a:p>
        </p:txBody>
      </p:sp>
      <p:sp>
        <p:nvSpPr>
          <p:cNvPr id="12" name="Shape 10"/>
          <p:cNvSpPr/>
          <p:nvPr/>
        </p:nvSpPr>
        <p:spPr>
          <a:xfrm>
            <a:off x="10818495" y="2195155"/>
            <a:ext cx="2947868" cy="246817"/>
          </a:xfrm>
          <a:prstGeom prst="roundRect">
            <a:avLst>
              <a:gd name="adj" fmla="val 42012"/>
            </a:avLst>
          </a:prstGeom>
          <a:solidFill>
            <a:srgbClr val="E6E6E6"/>
          </a:solidFill>
          <a:ln w="15240">
            <a:solidFill>
              <a:srgbClr val="CCCCCC"/>
            </a:solidFill>
            <a:prstDash val="solid"/>
          </a:ln>
        </p:spPr>
      </p:sp>
      <p:sp>
        <p:nvSpPr>
          <p:cNvPr id="13" name="Text 11"/>
          <p:cNvSpPr/>
          <p:nvPr/>
        </p:nvSpPr>
        <p:spPr>
          <a:xfrm>
            <a:off x="10818495" y="2812256"/>
            <a:ext cx="2468880" cy="308610"/>
          </a:xfrm>
          <a:prstGeom prst="rect">
            <a:avLst/>
          </a:prstGeom>
          <a:noFill/>
          <a:ln/>
        </p:spPr>
        <p:txBody>
          <a:bodyPr wrap="none" lIns="0" tIns="0" rIns="0" bIns="0" rtlCol="0" anchor="t"/>
          <a:lstStyle/>
          <a:p>
            <a:pPr marL="0" indent="0" algn="l">
              <a:lnSpc>
                <a:spcPts val="2400"/>
              </a:lnSpc>
              <a:buNone/>
            </a:pPr>
            <a:r>
              <a:rPr lang="en-US" sz="1900" dirty="0">
                <a:solidFill>
                  <a:srgbClr val="383838"/>
                </a:solidFill>
                <a:latin typeface="Patrick Hand" pitchFamily="34" charset="0"/>
                <a:ea typeface="Patrick Hand" pitchFamily="34" charset="-122"/>
                <a:cs typeface="Patrick Hand" pitchFamily="34" charset="-120"/>
              </a:rPr>
              <a:t>Evaluación y Ajuste</a:t>
            </a:r>
            <a:endParaRPr lang="en-US" sz="1900" dirty="0"/>
          </a:p>
        </p:txBody>
      </p:sp>
      <p:sp>
        <p:nvSpPr>
          <p:cNvPr id="14" name="Text 12"/>
          <p:cNvSpPr/>
          <p:nvPr/>
        </p:nvSpPr>
        <p:spPr>
          <a:xfrm>
            <a:off x="10818495" y="3268980"/>
            <a:ext cx="2947868" cy="2765346"/>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Los resultados de estas intervenciones son evaluados periódicamente, permitiendo ajustes y mejoras en las políticas para adaptarlas a las cambiantes condiciones económicas y sociales.</a:t>
            </a:r>
            <a:endParaRPr lang="en-US" sz="1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8195" y="627340"/>
            <a:ext cx="7007543" cy="570071"/>
          </a:xfrm>
          <a:prstGeom prst="rect">
            <a:avLst/>
          </a:prstGeom>
          <a:noFill/>
          <a:ln/>
        </p:spPr>
        <p:txBody>
          <a:bodyPr wrap="none" lIns="0" tIns="0" rIns="0" bIns="0" rtlCol="0" anchor="t"/>
          <a:lstStyle/>
          <a:p>
            <a:pPr marL="0" indent="0">
              <a:lnSpc>
                <a:spcPts val="4450"/>
              </a:lnSpc>
              <a:buNone/>
            </a:pPr>
            <a:r>
              <a:rPr lang="en-US" sz="3550" dirty="0">
                <a:solidFill>
                  <a:srgbClr val="383838"/>
                </a:solidFill>
                <a:latin typeface="Patrick Hand" pitchFamily="34" charset="0"/>
                <a:ea typeface="Patrick Hand" pitchFamily="34" charset="-122"/>
                <a:cs typeface="Patrick Hand" pitchFamily="34" charset="-120"/>
              </a:rPr>
              <a:t>Medidas sobre la Demanda de Mano de Obra</a:t>
            </a:r>
            <a:endParaRPr lang="en-US" sz="3550" dirty="0"/>
          </a:p>
        </p:txBody>
      </p:sp>
      <p:pic>
        <p:nvPicPr>
          <p:cNvPr id="3" name="Image 0" descr="preencoded.png"/>
          <p:cNvPicPr>
            <a:picLocks noChangeAspect="1"/>
          </p:cNvPicPr>
          <p:nvPr/>
        </p:nvPicPr>
        <p:blipFill>
          <a:blip r:embed="rId3"/>
          <a:stretch>
            <a:fillRect/>
          </a:stretch>
        </p:blipFill>
        <p:spPr>
          <a:xfrm>
            <a:off x="3703201" y="3990380"/>
            <a:ext cx="7223760" cy="7223760"/>
          </a:xfrm>
          <a:prstGeom prst="rect">
            <a:avLst/>
          </a:prstGeom>
        </p:spPr>
      </p:pic>
      <p:sp>
        <p:nvSpPr>
          <p:cNvPr id="4" name="Text 1"/>
          <p:cNvSpPr/>
          <p:nvPr/>
        </p:nvSpPr>
        <p:spPr>
          <a:xfrm>
            <a:off x="4776668" y="6007298"/>
            <a:ext cx="384810" cy="481013"/>
          </a:xfrm>
          <a:prstGeom prst="rect">
            <a:avLst/>
          </a:prstGeom>
          <a:noFill/>
          <a:ln/>
        </p:spPr>
        <p:txBody>
          <a:bodyPr wrap="none" lIns="0" tIns="0" rIns="0" bIns="0" rtlCol="0" anchor="t"/>
          <a:lstStyle/>
          <a:p>
            <a:pPr marL="0" indent="0">
              <a:lnSpc>
                <a:spcPts val="4800"/>
              </a:lnSpc>
              <a:buNone/>
            </a:pPr>
            <a:r>
              <a:rPr lang="en-US" sz="3000" dirty="0">
                <a:solidFill>
                  <a:srgbClr val="383838"/>
                </a:solidFill>
                <a:latin typeface="Patrick Hand" pitchFamily="34" charset="0"/>
                <a:ea typeface="Patrick Hand" pitchFamily="34" charset="-122"/>
                <a:cs typeface="Patrick Hand" pitchFamily="34" charset="-120"/>
              </a:rPr>
              <a:t>1</a:t>
            </a:r>
            <a:endParaRPr lang="en-US" sz="3000" dirty="0"/>
          </a:p>
        </p:txBody>
      </p:sp>
      <p:pic>
        <p:nvPicPr>
          <p:cNvPr id="5" name="Image 1" descr="preencoded.png"/>
          <p:cNvPicPr>
            <a:picLocks noChangeAspect="1"/>
          </p:cNvPicPr>
          <p:nvPr/>
        </p:nvPicPr>
        <p:blipFill>
          <a:blip r:embed="rId4"/>
          <a:stretch>
            <a:fillRect/>
          </a:stretch>
        </p:blipFill>
        <p:spPr>
          <a:xfrm>
            <a:off x="3703201" y="3990380"/>
            <a:ext cx="7223760" cy="7223760"/>
          </a:xfrm>
          <a:prstGeom prst="rect">
            <a:avLst/>
          </a:prstGeom>
        </p:spPr>
      </p:pic>
      <p:sp>
        <p:nvSpPr>
          <p:cNvPr id="6" name="Text 2"/>
          <p:cNvSpPr/>
          <p:nvPr/>
        </p:nvSpPr>
        <p:spPr>
          <a:xfrm>
            <a:off x="7122676" y="4652843"/>
            <a:ext cx="384810" cy="481013"/>
          </a:xfrm>
          <a:prstGeom prst="rect">
            <a:avLst/>
          </a:prstGeom>
          <a:noFill/>
          <a:ln/>
        </p:spPr>
        <p:txBody>
          <a:bodyPr wrap="none" lIns="0" tIns="0" rIns="0" bIns="0" rtlCol="0" anchor="t"/>
          <a:lstStyle/>
          <a:p>
            <a:pPr marL="0" indent="0">
              <a:lnSpc>
                <a:spcPts val="4800"/>
              </a:lnSpc>
              <a:buNone/>
            </a:pPr>
            <a:r>
              <a:rPr lang="en-US" sz="3000" dirty="0">
                <a:solidFill>
                  <a:srgbClr val="383838"/>
                </a:solidFill>
                <a:latin typeface="Patrick Hand" pitchFamily="34" charset="0"/>
                <a:ea typeface="Patrick Hand" pitchFamily="34" charset="-122"/>
                <a:cs typeface="Patrick Hand" pitchFamily="34" charset="-120"/>
              </a:rPr>
              <a:t>2</a:t>
            </a:r>
            <a:endParaRPr lang="en-US" sz="3000" dirty="0"/>
          </a:p>
        </p:txBody>
      </p:sp>
      <p:pic>
        <p:nvPicPr>
          <p:cNvPr id="7" name="Image 2" descr="preencoded.png"/>
          <p:cNvPicPr>
            <a:picLocks noChangeAspect="1"/>
          </p:cNvPicPr>
          <p:nvPr/>
        </p:nvPicPr>
        <p:blipFill>
          <a:blip r:embed="rId5"/>
          <a:stretch>
            <a:fillRect/>
          </a:stretch>
        </p:blipFill>
        <p:spPr>
          <a:xfrm>
            <a:off x="3703201" y="3990380"/>
            <a:ext cx="7223760" cy="7223760"/>
          </a:xfrm>
          <a:prstGeom prst="rect">
            <a:avLst/>
          </a:prstGeom>
        </p:spPr>
      </p:pic>
      <p:sp>
        <p:nvSpPr>
          <p:cNvPr id="8" name="Text 3"/>
          <p:cNvSpPr/>
          <p:nvPr/>
        </p:nvSpPr>
        <p:spPr>
          <a:xfrm>
            <a:off x="9468564" y="6007298"/>
            <a:ext cx="384810" cy="481013"/>
          </a:xfrm>
          <a:prstGeom prst="rect">
            <a:avLst/>
          </a:prstGeom>
          <a:noFill/>
          <a:ln/>
        </p:spPr>
        <p:txBody>
          <a:bodyPr wrap="none" lIns="0" tIns="0" rIns="0" bIns="0" rtlCol="0" anchor="t"/>
          <a:lstStyle/>
          <a:p>
            <a:pPr marL="0" indent="0">
              <a:lnSpc>
                <a:spcPts val="4800"/>
              </a:lnSpc>
              <a:buNone/>
            </a:pPr>
            <a:r>
              <a:rPr lang="en-US" sz="3000" dirty="0">
                <a:solidFill>
                  <a:srgbClr val="383838"/>
                </a:solidFill>
                <a:latin typeface="Patrick Hand" pitchFamily="34" charset="0"/>
                <a:ea typeface="Patrick Hand" pitchFamily="34" charset="-122"/>
                <a:cs typeface="Patrick Hand" pitchFamily="34" charset="-120"/>
              </a:rPr>
              <a:t>3</a:t>
            </a:r>
            <a:endParaRPr lang="en-US" sz="3000" dirty="0"/>
          </a:p>
        </p:txBody>
      </p:sp>
      <p:sp>
        <p:nvSpPr>
          <p:cNvPr id="9" name="Text 4"/>
          <p:cNvSpPr/>
          <p:nvPr/>
        </p:nvSpPr>
        <p:spPr>
          <a:xfrm>
            <a:off x="1716167" y="2372082"/>
            <a:ext cx="2280523" cy="284917"/>
          </a:xfrm>
          <a:prstGeom prst="rect">
            <a:avLst/>
          </a:prstGeom>
          <a:noFill/>
          <a:ln/>
        </p:spPr>
        <p:txBody>
          <a:bodyPr wrap="none" lIns="0" tIns="0" rIns="0" bIns="0" rtlCol="0" anchor="t"/>
          <a:lstStyle/>
          <a:p>
            <a:pPr marL="0" indent="0" algn="ctr">
              <a:lnSpc>
                <a:spcPts val="2200"/>
              </a:lnSpc>
              <a:buNone/>
            </a:pPr>
            <a:r>
              <a:rPr lang="en-US" sz="1750" dirty="0">
                <a:solidFill>
                  <a:srgbClr val="383838"/>
                </a:solidFill>
                <a:latin typeface="Patrick Hand" pitchFamily="34" charset="0"/>
                <a:ea typeface="Patrick Hand" pitchFamily="34" charset="-122"/>
                <a:cs typeface="Patrick Hand" pitchFamily="34" charset="-120"/>
              </a:rPr>
              <a:t>Reducción de Impuestos</a:t>
            </a:r>
            <a:endParaRPr lang="en-US" sz="1750" dirty="0"/>
          </a:p>
        </p:txBody>
      </p:sp>
      <p:sp>
        <p:nvSpPr>
          <p:cNvPr id="10" name="Text 5"/>
          <p:cNvSpPr/>
          <p:nvPr/>
        </p:nvSpPr>
        <p:spPr>
          <a:xfrm>
            <a:off x="798195" y="2793802"/>
            <a:ext cx="4116586" cy="1824038"/>
          </a:xfrm>
          <a:prstGeom prst="rect">
            <a:avLst/>
          </a:prstGeom>
          <a:noFill/>
          <a:ln/>
        </p:spPr>
        <p:txBody>
          <a:bodyPr wrap="square" lIns="0" tIns="0" rIns="0" bIns="0" rtlCol="0" anchor="t"/>
          <a:lstStyle/>
          <a:p>
            <a:pPr marL="0" indent="0" algn="ctr">
              <a:lnSpc>
                <a:spcPts val="2850"/>
              </a:lnSpc>
              <a:buNone/>
            </a:pPr>
            <a:r>
              <a:rPr lang="en-US" sz="1750" dirty="0">
                <a:solidFill>
                  <a:srgbClr val="383838"/>
                </a:solidFill>
                <a:latin typeface="Patrick Hand" pitchFamily="34" charset="0"/>
                <a:ea typeface="Patrick Hand" pitchFamily="34" charset="-122"/>
                <a:cs typeface="Patrick Hand" pitchFamily="34" charset="-120"/>
              </a:rPr>
              <a:t>Disminución de impuestos y cotizaciones a la Seguridad Social para empresas que crean empleo o contratan a colectivos especialmente afectados por el paro, como mujeres, jóvenes, discapacitados o mayores de 45 años.</a:t>
            </a:r>
            <a:endParaRPr lang="en-US" sz="1750" dirty="0"/>
          </a:p>
        </p:txBody>
      </p:sp>
      <p:sp>
        <p:nvSpPr>
          <p:cNvPr id="11" name="Text 6"/>
          <p:cNvSpPr/>
          <p:nvPr/>
        </p:nvSpPr>
        <p:spPr>
          <a:xfrm>
            <a:off x="6157317" y="1653421"/>
            <a:ext cx="2315647" cy="284917"/>
          </a:xfrm>
          <a:prstGeom prst="rect">
            <a:avLst/>
          </a:prstGeom>
          <a:noFill/>
          <a:ln/>
        </p:spPr>
        <p:txBody>
          <a:bodyPr wrap="none" lIns="0" tIns="0" rIns="0" bIns="0" rtlCol="0" anchor="t"/>
          <a:lstStyle/>
          <a:p>
            <a:pPr marL="0" indent="0" algn="ctr">
              <a:lnSpc>
                <a:spcPts val="2200"/>
              </a:lnSpc>
              <a:buNone/>
            </a:pPr>
            <a:r>
              <a:rPr lang="en-US" sz="1750" dirty="0">
                <a:solidFill>
                  <a:srgbClr val="383838"/>
                </a:solidFill>
                <a:latin typeface="Patrick Hand" pitchFamily="34" charset="0"/>
                <a:ea typeface="Patrick Hand" pitchFamily="34" charset="-122"/>
                <a:cs typeface="Patrick Hand" pitchFamily="34" charset="-120"/>
              </a:rPr>
              <a:t>Subvenciones Empresariales</a:t>
            </a:r>
            <a:endParaRPr lang="en-US" sz="1750" dirty="0"/>
          </a:p>
        </p:txBody>
      </p:sp>
      <p:sp>
        <p:nvSpPr>
          <p:cNvPr id="12" name="Text 7"/>
          <p:cNvSpPr/>
          <p:nvPr/>
        </p:nvSpPr>
        <p:spPr>
          <a:xfrm>
            <a:off x="5256848" y="2075140"/>
            <a:ext cx="4116586" cy="1459230"/>
          </a:xfrm>
          <a:prstGeom prst="rect">
            <a:avLst/>
          </a:prstGeom>
          <a:noFill/>
          <a:ln/>
        </p:spPr>
        <p:txBody>
          <a:bodyPr wrap="square" lIns="0" tIns="0" rIns="0" bIns="0" rtlCol="0" anchor="t"/>
          <a:lstStyle/>
          <a:p>
            <a:pPr marL="0" indent="0" algn="ctr">
              <a:lnSpc>
                <a:spcPts val="2850"/>
              </a:lnSpc>
              <a:buNone/>
            </a:pPr>
            <a:r>
              <a:rPr lang="en-US" sz="1750" dirty="0">
                <a:solidFill>
                  <a:srgbClr val="383838"/>
                </a:solidFill>
                <a:latin typeface="Patrick Hand" pitchFamily="34" charset="0"/>
                <a:ea typeface="Patrick Hand" pitchFamily="34" charset="-122"/>
                <a:cs typeface="Patrick Hand" pitchFamily="34" charset="-120"/>
              </a:rPr>
              <a:t>Ayudas económicas para la creación de pequeñas y medianas empresas, o para actividades de autónomos, fomentando así el emprendimiento y la generación de nuevos puestos de trabajo.</a:t>
            </a:r>
            <a:endParaRPr lang="en-US" sz="1750" dirty="0"/>
          </a:p>
        </p:txBody>
      </p:sp>
      <p:sp>
        <p:nvSpPr>
          <p:cNvPr id="13" name="Text 8"/>
          <p:cNvSpPr/>
          <p:nvPr/>
        </p:nvSpPr>
        <p:spPr>
          <a:xfrm>
            <a:off x="10430470" y="2736890"/>
            <a:ext cx="2686645" cy="284917"/>
          </a:xfrm>
          <a:prstGeom prst="rect">
            <a:avLst/>
          </a:prstGeom>
          <a:noFill/>
          <a:ln/>
        </p:spPr>
        <p:txBody>
          <a:bodyPr wrap="none" lIns="0" tIns="0" rIns="0" bIns="0" rtlCol="0" anchor="t"/>
          <a:lstStyle/>
          <a:p>
            <a:pPr marL="0" indent="0" algn="ctr">
              <a:lnSpc>
                <a:spcPts val="2200"/>
              </a:lnSpc>
              <a:buNone/>
            </a:pPr>
            <a:r>
              <a:rPr lang="en-US" sz="1750" dirty="0">
                <a:solidFill>
                  <a:srgbClr val="383838"/>
                </a:solidFill>
                <a:latin typeface="Patrick Hand" pitchFamily="34" charset="0"/>
                <a:ea typeface="Patrick Hand" pitchFamily="34" charset="-122"/>
                <a:cs typeface="Patrick Hand" pitchFamily="34" charset="-120"/>
              </a:rPr>
              <a:t>Permisos Parentales Igualitarios</a:t>
            </a:r>
            <a:endParaRPr lang="en-US" sz="1750" dirty="0"/>
          </a:p>
        </p:txBody>
      </p:sp>
      <p:sp>
        <p:nvSpPr>
          <p:cNvPr id="14" name="Text 9"/>
          <p:cNvSpPr/>
          <p:nvPr/>
        </p:nvSpPr>
        <p:spPr>
          <a:xfrm>
            <a:off x="9715500" y="3158609"/>
            <a:ext cx="4116586" cy="1459230"/>
          </a:xfrm>
          <a:prstGeom prst="rect">
            <a:avLst/>
          </a:prstGeom>
          <a:noFill/>
          <a:ln/>
        </p:spPr>
        <p:txBody>
          <a:bodyPr wrap="square" lIns="0" tIns="0" rIns="0" bIns="0" rtlCol="0" anchor="t"/>
          <a:lstStyle/>
          <a:p>
            <a:pPr marL="0" indent="0" algn="ctr">
              <a:lnSpc>
                <a:spcPts val="2850"/>
              </a:lnSpc>
              <a:buNone/>
            </a:pPr>
            <a:r>
              <a:rPr lang="en-US" sz="1750" dirty="0">
                <a:solidFill>
                  <a:srgbClr val="383838"/>
                </a:solidFill>
                <a:latin typeface="Patrick Hand" pitchFamily="34" charset="0"/>
                <a:ea typeface="Patrick Hand" pitchFamily="34" charset="-122"/>
                <a:cs typeface="Patrick Hand" pitchFamily="34" charset="-120"/>
              </a:rPr>
              <a:t>Implantación de permisos de paternidad y maternidad idénticos e irrenunciables, para evitar la discriminación de la mujer en la contratación y promover la igualdad en el mercado laboral.</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23649"/>
          </a:xfrm>
          <a:prstGeom prst="rect">
            <a:avLst/>
          </a:prstGeom>
        </p:spPr>
      </p:pic>
      <p:sp>
        <p:nvSpPr>
          <p:cNvPr id="3" name="Text 0"/>
          <p:cNvSpPr/>
          <p:nvPr/>
        </p:nvSpPr>
        <p:spPr>
          <a:xfrm>
            <a:off x="784979" y="3078837"/>
            <a:ext cx="5903595" cy="504587"/>
          </a:xfrm>
          <a:prstGeom prst="rect">
            <a:avLst/>
          </a:prstGeom>
          <a:noFill/>
          <a:ln/>
        </p:spPr>
        <p:txBody>
          <a:bodyPr wrap="none" lIns="0" tIns="0" rIns="0" bIns="0" rtlCol="0" anchor="t"/>
          <a:lstStyle/>
          <a:p>
            <a:pPr marL="0" indent="0">
              <a:lnSpc>
                <a:spcPts val="3950"/>
              </a:lnSpc>
              <a:buNone/>
            </a:pPr>
            <a:r>
              <a:rPr lang="en-US" sz="3150" dirty="0">
                <a:solidFill>
                  <a:srgbClr val="383838"/>
                </a:solidFill>
                <a:latin typeface="Patrick Hand" pitchFamily="34" charset="0"/>
                <a:ea typeface="Patrick Hand" pitchFamily="34" charset="-122"/>
                <a:cs typeface="Patrick Hand" pitchFamily="34" charset="-120"/>
              </a:rPr>
              <a:t>Medidas sobre la Oferta de Mano de Obra</a:t>
            </a:r>
            <a:endParaRPr lang="en-US" sz="3150" dirty="0"/>
          </a:p>
        </p:txBody>
      </p:sp>
      <p:sp>
        <p:nvSpPr>
          <p:cNvPr id="4" name="Shape 1"/>
          <p:cNvSpPr/>
          <p:nvPr/>
        </p:nvSpPr>
        <p:spPr>
          <a:xfrm>
            <a:off x="784979" y="3886200"/>
            <a:ext cx="13060323" cy="2917388"/>
          </a:xfrm>
          <a:prstGeom prst="roundRect">
            <a:avLst>
              <a:gd name="adj" fmla="val 2907"/>
            </a:avLst>
          </a:prstGeom>
          <a:noFill/>
          <a:ln w="7620">
            <a:solidFill>
              <a:srgbClr val="000000">
                <a:alpha val="8000"/>
              </a:srgbClr>
            </a:solidFill>
            <a:prstDash val="solid"/>
          </a:ln>
        </p:spPr>
      </p:sp>
      <p:sp>
        <p:nvSpPr>
          <p:cNvPr id="5" name="Shape 2"/>
          <p:cNvSpPr/>
          <p:nvPr/>
        </p:nvSpPr>
        <p:spPr>
          <a:xfrm>
            <a:off x="792599" y="3893820"/>
            <a:ext cx="13043773" cy="580430"/>
          </a:xfrm>
          <a:prstGeom prst="rect">
            <a:avLst/>
          </a:prstGeom>
          <a:solidFill>
            <a:srgbClr val="FFFFFF">
              <a:alpha val="4000"/>
            </a:srgbClr>
          </a:solidFill>
          <a:ln/>
        </p:spPr>
      </p:sp>
      <p:sp>
        <p:nvSpPr>
          <p:cNvPr id="6" name="Text 3"/>
          <p:cNvSpPr/>
          <p:nvPr/>
        </p:nvSpPr>
        <p:spPr>
          <a:xfrm>
            <a:off x="995839" y="4022527"/>
            <a:ext cx="394001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Tipo de Medida</a:t>
            </a:r>
            <a:endParaRPr lang="en-US" sz="1550" dirty="0"/>
          </a:p>
        </p:txBody>
      </p:sp>
      <p:sp>
        <p:nvSpPr>
          <p:cNvPr id="7" name="Text 4"/>
          <p:cNvSpPr/>
          <p:nvPr/>
        </p:nvSpPr>
        <p:spPr>
          <a:xfrm>
            <a:off x="5347097" y="4022527"/>
            <a:ext cx="393620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Ejemplos</a:t>
            </a:r>
            <a:endParaRPr lang="en-US" sz="1550" dirty="0"/>
          </a:p>
        </p:txBody>
      </p:sp>
      <p:sp>
        <p:nvSpPr>
          <p:cNvPr id="8" name="Text 5"/>
          <p:cNvSpPr/>
          <p:nvPr/>
        </p:nvSpPr>
        <p:spPr>
          <a:xfrm>
            <a:off x="9694545" y="4022527"/>
            <a:ext cx="394001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Objetivo Principal</a:t>
            </a:r>
            <a:endParaRPr lang="en-US" sz="1550" dirty="0"/>
          </a:p>
        </p:txBody>
      </p:sp>
      <p:sp>
        <p:nvSpPr>
          <p:cNvPr id="9" name="Shape 6"/>
          <p:cNvSpPr/>
          <p:nvPr/>
        </p:nvSpPr>
        <p:spPr>
          <a:xfrm>
            <a:off x="792599" y="4474250"/>
            <a:ext cx="13043773" cy="580430"/>
          </a:xfrm>
          <a:prstGeom prst="rect">
            <a:avLst/>
          </a:prstGeom>
          <a:solidFill>
            <a:srgbClr val="000000">
              <a:alpha val="4000"/>
            </a:srgbClr>
          </a:solidFill>
          <a:ln/>
        </p:spPr>
      </p:sp>
      <p:sp>
        <p:nvSpPr>
          <p:cNvPr id="10" name="Text 7"/>
          <p:cNvSpPr/>
          <p:nvPr/>
        </p:nvSpPr>
        <p:spPr>
          <a:xfrm>
            <a:off x="995839" y="4602956"/>
            <a:ext cx="394001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Regulación de Entrada/Salida</a:t>
            </a:r>
            <a:endParaRPr lang="en-US" sz="1550" dirty="0"/>
          </a:p>
        </p:txBody>
      </p:sp>
      <p:sp>
        <p:nvSpPr>
          <p:cNvPr id="11" name="Text 8"/>
          <p:cNvSpPr/>
          <p:nvPr/>
        </p:nvSpPr>
        <p:spPr>
          <a:xfrm>
            <a:off x="5347097" y="4602956"/>
            <a:ext cx="393620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Jubilaciones anticipadas, prolongación edad escolar</a:t>
            </a:r>
            <a:endParaRPr lang="en-US" sz="1550" dirty="0"/>
          </a:p>
        </p:txBody>
      </p:sp>
      <p:sp>
        <p:nvSpPr>
          <p:cNvPr id="12" name="Text 9"/>
          <p:cNvSpPr/>
          <p:nvPr/>
        </p:nvSpPr>
        <p:spPr>
          <a:xfrm>
            <a:off x="9694545" y="4602956"/>
            <a:ext cx="394001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Ajustar volumen de trabajadores</a:t>
            </a:r>
            <a:endParaRPr lang="en-US" sz="1550" dirty="0"/>
          </a:p>
        </p:txBody>
      </p:sp>
      <p:sp>
        <p:nvSpPr>
          <p:cNvPr id="13" name="Shape 10"/>
          <p:cNvSpPr/>
          <p:nvPr/>
        </p:nvSpPr>
        <p:spPr>
          <a:xfrm>
            <a:off x="792599" y="5054679"/>
            <a:ext cx="13043773" cy="580430"/>
          </a:xfrm>
          <a:prstGeom prst="rect">
            <a:avLst/>
          </a:prstGeom>
          <a:solidFill>
            <a:srgbClr val="FFFFFF">
              <a:alpha val="4000"/>
            </a:srgbClr>
          </a:solidFill>
          <a:ln/>
        </p:spPr>
      </p:sp>
      <p:sp>
        <p:nvSpPr>
          <p:cNvPr id="14" name="Text 11"/>
          <p:cNvSpPr/>
          <p:nvPr/>
        </p:nvSpPr>
        <p:spPr>
          <a:xfrm>
            <a:off x="995839" y="5183386"/>
            <a:ext cx="394001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Reducción de Jornada</a:t>
            </a:r>
            <a:endParaRPr lang="en-US" sz="1550" dirty="0"/>
          </a:p>
        </p:txBody>
      </p:sp>
      <p:sp>
        <p:nvSpPr>
          <p:cNvPr id="15" name="Text 12"/>
          <p:cNvSpPr/>
          <p:nvPr/>
        </p:nvSpPr>
        <p:spPr>
          <a:xfrm>
            <a:off x="5347097" y="5183386"/>
            <a:ext cx="393620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Semana laboral reducida, limitación horas extra</a:t>
            </a:r>
            <a:endParaRPr lang="en-US" sz="1550" dirty="0"/>
          </a:p>
        </p:txBody>
      </p:sp>
      <p:sp>
        <p:nvSpPr>
          <p:cNvPr id="16" name="Text 13"/>
          <p:cNvSpPr/>
          <p:nvPr/>
        </p:nvSpPr>
        <p:spPr>
          <a:xfrm>
            <a:off x="9694545" y="5183386"/>
            <a:ext cx="394001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Distribuir trabajo disponible</a:t>
            </a:r>
            <a:endParaRPr lang="en-US" sz="1550" dirty="0"/>
          </a:p>
        </p:txBody>
      </p:sp>
      <p:sp>
        <p:nvSpPr>
          <p:cNvPr id="17" name="Shape 14"/>
          <p:cNvSpPr/>
          <p:nvPr/>
        </p:nvSpPr>
        <p:spPr>
          <a:xfrm>
            <a:off x="792599" y="5635109"/>
            <a:ext cx="13043773" cy="580430"/>
          </a:xfrm>
          <a:prstGeom prst="rect">
            <a:avLst/>
          </a:prstGeom>
          <a:solidFill>
            <a:srgbClr val="000000">
              <a:alpha val="4000"/>
            </a:srgbClr>
          </a:solidFill>
          <a:ln/>
        </p:spPr>
      </p:sp>
      <p:sp>
        <p:nvSpPr>
          <p:cNvPr id="18" name="Text 15"/>
          <p:cNvSpPr/>
          <p:nvPr/>
        </p:nvSpPr>
        <p:spPr>
          <a:xfrm>
            <a:off x="995839" y="5763816"/>
            <a:ext cx="394001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Formación Profesional</a:t>
            </a:r>
            <a:endParaRPr lang="en-US" sz="1550" dirty="0"/>
          </a:p>
        </p:txBody>
      </p:sp>
      <p:sp>
        <p:nvSpPr>
          <p:cNvPr id="19" name="Text 16"/>
          <p:cNvSpPr/>
          <p:nvPr/>
        </p:nvSpPr>
        <p:spPr>
          <a:xfrm>
            <a:off x="5347097" y="5763816"/>
            <a:ext cx="393620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Cursos ocupacionales, formación continua</a:t>
            </a:r>
            <a:endParaRPr lang="en-US" sz="1550" dirty="0"/>
          </a:p>
        </p:txBody>
      </p:sp>
      <p:sp>
        <p:nvSpPr>
          <p:cNvPr id="20" name="Text 17"/>
          <p:cNvSpPr/>
          <p:nvPr/>
        </p:nvSpPr>
        <p:spPr>
          <a:xfrm>
            <a:off x="9694545" y="5763816"/>
            <a:ext cx="394001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Mejorar cualificación</a:t>
            </a:r>
            <a:endParaRPr lang="en-US" sz="1550" dirty="0"/>
          </a:p>
        </p:txBody>
      </p:sp>
      <p:sp>
        <p:nvSpPr>
          <p:cNvPr id="21" name="Shape 18"/>
          <p:cNvSpPr/>
          <p:nvPr/>
        </p:nvSpPr>
        <p:spPr>
          <a:xfrm>
            <a:off x="792599" y="6215539"/>
            <a:ext cx="13043773" cy="580430"/>
          </a:xfrm>
          <a:prstGeom prst="rect">
            <a:avLst/>
          </a:prstGeom>
          <a:solidFill>
            <a:srgbClr val="FFFFFF">
              <a:alpha val="4000"/>
            </a:srgbClr>
          </a:solidFill>
          <a:ln/>
        </p:spPr>
      </p:sp>
      <p:sp>
        <p:nvSpPr>
          <p:cNvPr id="22" name="Text 19"/>
          <p:cNvSpPr/>
          <p:nvPr/>
        </p:nvSpPr>
        <p:spPr>
          <a:xfrm>
            <a:off x="995839" y="6344245"/>
            <a:ext cx="394001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Gestión Migratoria</a:t>
            </a:r>
            <a:endParaRPr lang="en-US" sz="1550" dirty="0"/>
          </a:p>
        </p:txBody>
      </p:sp>
      <p:sp>
        <p:nvSpPr>
          <p:cNvPr id="23" name="Text 20"/>
          <p:cNvSpPr/>
          <p:nvPr/>
        </p:nvSpPr>
        <p:spPr>
          <a:xfrm>
            <a:off x="5347097" y="6344245"/>
            <a:ext cx="393620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Regulación de flujos migratorios laborales</a:t>
            </a:r>
            <a:endParaRPr lang="en-US" sz="1550" dirty="0"/>
          </a:p>
        </p:txBody>
      </p:sp>
      <p:sp>
        <p:nvSpPr>
          <p:cNvPr id="24" name="Text 21"/>
          <p:cNvSpPr/>
          <p:nvPr/>
        </p:nvSpPr>
        <p:spPr>
          <a:xfrm>
            <a:off x="9694545" y="6344245"/>
            <a:ext cx="3940016" cy="323017"/>
          </a:xfrm>
          <a:prstGeom prst="rect">
            <a:avLst/>
          </a:prstGeom>
          <a:noFill/>
          <a:ln/>
        </p:spPr>
        <p:txBody>
          <a:bodyPr wrap="non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Equilibrar oferta y demanda</a:t>
            </a:r>
            <a:endParaRPr lang="en-US" sz="1550" dirty="0"/>
          </a:p>
        </p:txBody>
      </p:sp>
      <p:sp>
        <p:nvSpPr>
          <p:cNvPr id="25" name="Text 22"/>
          <p:cNvSpPr/>
          <p:nvPr/>
        </p:nvSpPr>
        <p:spPr>
          <a:xfrm>
            <a:off x="784979" y="7030641"/>
            <a:ext cx="13060323" cy="646033"/>
          </a:xfrm>
          <a:prstGeom prst="rect">
            <a:avLst/>
          </a:prstGeom>
          <a:noFill/>
          <a:ln/>
        </p:spPr>
        <p:txBody>
          <a:bodyPr wrap="square" lIns="0" tIns="0" rIns="0" bIns="0" rtlCol="0" anchor="t"/>
          <a:lstStyle/>
          <a:p>
            <a:pPr marL="0" indent="0">
              <a:lnSpc>
                <a:spcPts val="2500"/>
              </a:lnSpc>
              <a:buNone/>
            </a:pPr>
            <a:r>
              <a:rPr lang="en-US" sz="1550" dirty="0">
                <a:solidFill>
                  <a:srgbClr val="383838"/>
                </a:solidFill>
                <a:latin typeface="Patrick Hand" pitchFamily="34" charset="0"/>
                <a:ea typeface="Patrick Hand" pitchFamily="34" charset="-122"/>
                <a:cs typeface="Patrick Hand" pitchFamily="34" charset="-120"/>
              </a:rPr>
              <a:t>Las medidas sobre la oferta de mano de obra buscan regular el número de personas que se encuentran en el mercado de trabajo y su cualificación, adaptando así la fuerza laboral disponible a las necesidades productivas de la economía.</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64037" y="693896"/>
            <a:ext cx="7370326" cy="617101"/>
          </a:xfrm>
          <a:prstGeom prst="rect">
            <a:avLst/>
          </a:prstGeom>
          <a:noFill/>
          <a:ln/>
        </p:spPr>
        <p:txBody>
          <a:bodyPr wrap="none" lIns="0" tIns="0" rIns="0" bIns="0" rtlCol="0" anchor="t"/>
          <a:lstStyle/>
          <a:p>
            <a:pPr marL="0" indent="0">
              <a:lnSpc>
                <a:spcPts val="4850"/>
              </a:lnSpc>
              <a:buNone/>
            </a:pPr>
            <a:r>
              <a:rPr lang="en-US" sz="3850" dirty="0">
                <a:solidFill>
                  <a:srgbClr val="383838"/>
                </a:solidFill>
                <a:latin typeface="Patrick Hand" pitchFamily="34" charset="0"/>
                <a:ea typeface="Patrick Hand" pitchFamily="34" charset="-122"/>
                <a:cs typeface="Patrick Hand" pitchFamily="34" charset="-120"/>
              </a:rPr>
              <a:t>Actividades Formativas para Trabajadores</a:t>
            </a:r>
            <a:endParaRPr lang="en-US" sz="3850" dirty="0"/>
          </a:p>
        </p:txBody>
      </p:sp>
      <p:sp>
        <p:nvSpPr>
          <p:cNvPr id="3" name="Text 1"/>
          <p:cNvSpPr/>
          <p:nvPr/>
        </p:nvSpPr>
        <p:spPr>
          <a:xfrm>
            <a:off x="864037" y="1928098"/>
            <a:ext cx="2468880" cy="308610"/>
          </a:xfrm>
          <a:prstGeom prst="rect">
            <a:avLst/>
          </a:prstGeom>
          <a:noFill/>
          <a:ln/>
        </p:spPr>
        <p:txBody>
          <a:bodyPr wrap="none" lIns="0" tIns="0" rIns="0" bIns="0" rtlCol="0" anchor="t"/>
          <a:lstStyle/>
          <a:p>
            <a:pPr marL="0" indent="0">
              <a:lnSpc>
                <a:spcPts val="2400"/>
              </a:lnSpc>
              <a:buNone/>
            </a:pPr>
            <a:r>
              <a:rPr lang="en-US" sz="1900" dirty="0">
                <a:solidFill>
                  <a:srgbClr val="383838"/>
                </a:solidFill>
                <a:latin typeface="Patrick Hand" pitchFamily="34" charset="0"/>
                <a:ea typeface="Patrick Hand" pitchFamily="34" charset="-122"/>
                <a:cs typeface="Patrick Hand" pitchFamily="34" charset="-120"/>
              </a:rPr>
              <a:t>Formación Universitaria</a:t>
            </a:r>
            <a:endParaRPr lang="en-US" sz="1900" dirty="0"/>
          </a:p>
        </p:txBody>
      </p:sp>
      <p:sp>
        <p:nvSpPr>
          <p:cNvPr id="4" name="Text 2"/>
          <p:cNvSpPr/>
          <p:nvPr/>
        </p:nvSpPr>
        <p:spPr>
          <a:xfrm>
            <a:off x="864037" y="2483525"/>
            <a:ext cx="3898821" cy="2370296"/>
          </a:xfrm>
          <a:prstGeom prst="rect">
            <a:avLst/>
          </a:prstGeom>
          <a:noFill/>
          <a:ln/>
        </p:spPr>
        <p:txBody>
          <a:bodyPr wrap="square" lIns="0" tIns="0" rIns="0" bIns="0" rtlCol="0" anchor="t"/>
          <a:lstStyle/>
          <a:p>
            <a:pPr marL="0" indent="0">
              <a:lnSpc>
                <a:spcPts val="3100"/>
              </a:lnSpc>
              <a:buNone/>
            </a:pPr>
            <a:r>
              <a:rPr lang="en-US" sz="1900" dirty="0">
                <a:solidFill>
                  <a:srgbClr val="383838"/>
                </a:solidFill>
                <a:latin typeface="Patrick Hand" pitchFamily="34" charset="0"/>
                <a:ea typeface="Patrick Hand" pitchFamily="34" charset="-122"/>
                <a:cs typeface="Patrick Hand" pitchFamily="34" charset="-120"/>
              </a:rPr>
              <a:t>El desarrollo de estudios universitarios proporciona cualificaciones avanzadas en campos específicos, preparando profesionales altamente especializados para sectores que requieren conocimientos teóricos profundos y capacidades analíticas.</a:t>
            </a:r>
            <a:endParaRPr lang="en-US" sz="1900" dirty="0"/>
          </a:p>
        </p:txBody>
      </p:sp>
      <p:pic>
        <p:nvPicPr>
          <p:cNvPr id="5" name="Image 0" descr="preencoded.png"/>
          <p:cNvPicPr>
            <a:picLocks noChangeAspect="1"/>
          </p:cNvPicPr>
          <p:nvPr/>
        </p:nvPicPr>
        <p:blipFill>
          <a:blip r:embed="rId3"/>
          <a:stretch>
            <a:fillRect/>
          </a:stretch>
        </p:blipFill>
        <p:spPr>
          <a:xfrm>
            <a:off x="864037" y="5131475"/>
            <a:ext cx="3898821" cy="2126575"/>
          </a:xfrm>
          <a:prstGeom prst="rect">
            <a:avLst/>
          </a:prstGeom>
        </p:spPr>
      </p:pic>
      <p:sp>
        <p:nvSpPr>
          <p:cNvPr id="6" name="Text 3"/>
          <p:cNvSpPr/>
          <p:nvPr/>
        </p:nvSpPr>
        <p:spPr>
          <a:xfrm>
            <a:off x="5372695" y="1928098"/>
            <a:ext cx="2468880" cy="308610"/>
          </a:xfrm>
          <a:prstGeom prst="rect">
            <a:avLst/>
          </a:prstGeom>
          <a:noFill/>
          <a:ln/>
        </p:spPr>
        <p:txBody>
          <a:bodyPr wrap="none" lIns="0" tIns="0" rIns="0" bIns="0" rtlCol="0" anchor="t"/>
          <a:lstStyle/>
          <a:p>
            <a:pPr marL="0" indent="0">
              <a:lnSpc>
                <a:spcPts val="2400"/>
              </a:lnSpc>
              <a:buNone/>
            </a:pPr>
            <a:r>
              <a:rPr lang="en-US" sz="1900" dirty="0">
                <a:solidFill>
                  <a:srgbClr val="383838"/>
                </a:solidFill>
                <a:latin typeface="Patrick Hand" pitchFamily="34" charset="0"/>
                <a:ea typeface="Patrick Hand" pitchFamily="34" charset="-122"/>
                <a:cs typeface="Patrick Hand" pitchFamily="34" charset="-120"/>
              </a:rPr>
              <a:t>Formación Profesional</a:t>
            </a:r>
            <a:endParaRPr lang="en-US" sz="1900" dirty="0"/>
          </a:p>
        </p:txBody>
      </p:sp>
      <p:sp>
        <p:nvSpPr>
          <p:cNvPr id="7" name="Text 4"/>
          <p:cNvSpPr/>
          <p:nvPr/>
        </p:nvSpPr>
        <p:spPr>
          <a:xfrm>
            <a:off x="5372695" y="2483525"/>
            <a:ext cx="3898821" cy="2370296"/>
          </a:xfrm>
          <a:prstGeom prst="rect">
            <a:avLst/>
          </a:prstGeom>
          <a:noFill/>
          <a:ln/>
        </p:spPr>
        <p:txBody>
          <a:bodyPr wrap="square" lIns="0" tIns="0" rIns="0" bIns="0" rtlCol="0" anchor="t"/>
          <a:lstStyle/>
          <a:p>
            <a:pPr marL="0" indent="0">
              <a:lnSpc>
                <a:spcPts val="3100"/>
              </a:lnSpc>
              <a:buNone/>
            </a:pPr>
            <a:r>
              <a:rPr lang="en-US" sz="1900" dirty="0">
                <a:solidFill>
                  <a:srgbClr val="383838"/>
                </a:solidFill>
                <a:latin typeface="Patrick Hand" pitchFamily="34" charset="0"/>
                <a:ea typeface="Patrick Hand" pitchFamily="34" charset="-122"/>
                <a:cs typeface="Patrick Hand" pitchFamily="34" charset="-120"/>
              </a:rPr>
              <a:t>Los programas de Formación Profesional ofrecen cualificaciones técnicas orientadas a la práctica, formando trabajadores con habilidades específicas inmediatamente aplicables en diversos sectores productivos y servicios.</a:t>
            </a:r>
            <a:endParaRPr lang="en-US" sz="1900" dirty="0"/>
          </a:p>
        </p:txBody>
      </p:sp>
      <p:pic>
        <p:nvPicPr>
          <p:cNvPr id="8" name="Image 1" descr="preencoded.png"/>
          <p:cNvPicPr>
            <a:picLocks noChangeAspect="1"/>
          </p:cNvPicPr>
          <p:nvPr/>
        </p:nvPicPr>
        <p:blipFill>
          <a:blip r:embed="rId4"/>
          <a:stretch>
            <a:fillRect/>
          </a:stretch>
        </p:blipFill>
        <p:spPr>
          <a:xfrm>
            <a:off x="5372695" y="5131475"/>
            <a:ext cx="3898821" cy="2126575"/>
          </a:xfrm>
          <a:prstGeom prst="rect">
            <a:avLst/>
          </a:prstGeom>
        </p:spPr>
      </p:pic>
      <p:sp>
        <p:nvSpPr>
          <p:cNvPr id="9" name="Text 5"/>
          <p:cNvSpPr/>
          <p:nvPr/>
        </p:nvSpPr>
        <p:spPr>
          <a:xfrm>
            <a:off x="9881354" y="1928098"/>
            <a:ext cx="2468880" cy="308610"/>
          </a:xfrm>
          <a:prstGeom prst="rect">
            <a:avLst/>
          </a:prstGeom>
          <a:noFill/>
          <a:ln/>
        </p:spPr>
        <p:txBody>
          <a:bodyPr wrap="none" lIns="0" tIns="0" rIns="0" bIns="0" rtlCol="0" anchor="t"/>
          <a:lstStyle/>
          <a:p>
            <a:pPr marL="0" indent="0">
              <a:lnSpc>
                <a:spcPts val="2400"/>
              </a:lnSpc>
              <a:buNone/>
            </a:pPr>
            <a:r>
              <a:rPr lang="en-US" sz="1900" dirty="0">
                <a:solidFill>
                  <a:srgbClr val="383838"/>
                </a:solidFill>
                <a:latin typeface="Patrick Hand" pitchFamily="34" charset="0"/>
                <a:ea typeface="Patrick Hand" pitchFamily="34" charset="-122"/>
                <a:cs typeface="Patrick Hand" pitchFamily="34" charset="-120"/>
              </a:rPr>
              <a:t>Formación Continua</a:t>
            </a:r>
            <a:endParaRPr lang="en-US" sz="1900" dirty="0"/>
          </a:p>
        </p:txBody>
      </p:sp>
      <p:sp>
        <p:nvSpPr>
          <p:cNvPr id="10" name="Text 6"/>
          <p:cNvSpPr/>
          <p:nvPr/>
        </p:nvSpPr>
        <p:spPr>
          <a:xfrm>
            <a:off x="9881354" y="2483525"/>
            <a:ext cx="3898821" cy="1975247"/>
          </a:xfrm>
          <a:prstGeom prst="rect">
            <a:avLst/>
          </a:prstGeom>
          <a:noFill/>
          <a:ln/>
        </p:spPr>
        <p:txBody>
          <a:bodyPr wrap="square" lIns="0" tIns="0" rIns="0" bIns="0" rtlCol="0" anchor="t"/>
          <a:lstStyle/>
          <a:p>
            <a:pPr marL="0" indent="0">
              <a:lnSpc>
                <a:spcPts val="3100"/>
              </a:lnSpc>
              <a:buNone/>
            </a:pPr>
            <a:r>
              <a:rPr lang="en-US" sz="1900" dirty="0">
                <a:solidFill>
                  <a:srgbClr val="383838"/>
                </a:solidFill>
                <a:latin typeface="Patrick Hand" pitchFamily="34" charset="0"/>
                <a:ea typeface="Patrick Hand" pitchFamily="34" charset="-122"/>
                <a:cs typeface="Patrick Hand" pitchFamily="34" charset="-120"/>
              </a:rPr>
              <a:t>La formación permanente de los empleados permite mantener actualizados a los trabajadores y recualificar a aquellos cuyas habilidades han quedado desfasadas por los cambios tecnológicos o económicos.</a:t>
            </a:r>
            <a:endParaRPr lang="en-US" sz="1900" dirty="0"/>
          </a:p>
        </p:txBody>
      </p:sp>
      <p:pic>
        <p:nvPicPr>
          <p:cNvPr id="11" name="Image 2" descr="preencoded.png"/>
          <p:cNvPicPr>
            <a:picLocks noChangeAspect="1"/>
          </p:cNvPicPr>
          <p:nvPr/>
        </p:nvPicPr>
        <p:blipFill>
          <a:blip r:embed="rId5"/>
          <a:stretch>
            <a:fillRect/>
          </a:stretch>
        </p:blipFill>
        <p:spPr>
          <a:xfrm>
            <a:off x="9881354" y="4736425"/>
            <a:ext cx="3898821" cy="21265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3068" y="769620"/>
            <a:ext cx="6852642" cy="523518"/>
          </a:xfrm>
          <a:prstGeom prst="rect">
            <a:avLst/>
          </a:prstGeom>
          <a:noFill/>
          <a:ln/>
        </p:spPr>
        <p:txBody>
          <a:bodyPr wrap="none" lIns="0" tIns="0" rIns="0" bIns="0" rtlCol="0" anchor="t"/>
          <a:lstStyle/>
          <a:p>
            <a:pPr marL="0" indent="0">
              <a:lnSpc>
                <a:spcPts val="4100"/>
              </a:lnSpc>
              <a:buNone/>
            </a:pPr>
            <a:r>
              <a:rPr lang="en-US" sz="3250" dirty="0">
                <a:solidFill>
                  <a:srgbClr val="383838"/>
                </a:solidFill>
                <a:latin typeface="Patrick Hand" pitchFamily="34" charset="0"/>
                <a:ea typeface="Patrick Hand" pitchFamily="34" charset="-122"/>
                <a:cs typeface="Patrick Hand" pitchFamily="34" charset="-120"/>
              </a:rPr>
              <a:t>Evolución del Salario Mínimo Interprofesional</a:t>
            </a:r>
            <a:endParaRPr lang="en-US" sz="3250" dirty="0"/>
          </a:p>
        </p:txBody>
      </p:sp>
      <p:sp>
        <p:nvSpPr>
          <p:cNvPr id="4" name="Shape 1"/>
          <p:cNvSpPr/>
          <p:nvPr/>
        </p:nvSpPr>
        <p:spPr>
          <a:xfrm>
            <a:off x="968693" y="1607225"/>
            <a:ext cx="22860" cy="5852755"/>
          </a:xfrm>
          <a:prstGeom prst="roundRect">
            <a:avLst>
              <a:gd name="adj" fmla="val 384814"/>
            </a:avLst>
          </a:prstGeom>
          <a:solidFill>
            <a:srgbClr val="CCCCCC"/>
          </a:solidFill>
          <a:ln/>
        </p:spPr>
      </p:sp>
      <p:sp>
        <p:nvSpPr>
          <p:cNvPr id="5" name="Shape 2"/>
          <p:cNvSpPr/>
          <p:nvPr/>
        </p:nvSpPr>
        <p:spPr>
          <a:xfrm>
            <a:off x="1181457" y="2067044"/>
            <a:ext cx="628293" cy="22860"/>
          </a:xfrm>
          <a:prstGeom prst="roundRect">
            <a:avLst>
              <a:gd name="adj" fmla="val 384814"/>
            </a:avLst>
          </a:prstGeom>
          <a:solidFill>
            <a:srgbClr val="CCCCCC"/>
          </a:solidFill>
          <a:ln/>
        </p:spPr>
      </p:sp>
      <p:sp>
        <p:nvSpPr>
          <p:cNvPr id="6" name="Shape 3"/>
          <p:cNvSpPr/>
          <p:nvPr/>
        </p:nvSpPr>
        <p:spPr>
          <a:xfrm>
            <a:off x="733068" y="1842849"/>
            <a:ext cx="471249" cy="471249"/>
          </a:xfrm>
          <a:prstGeom prst="roundRect">
            <a:avLst>
              <a:gd name="adj" fmla="val 18667"/>
            </a:avLst>
          </a:prstGeom>
          <a:solidFill>
            <a:srgbClr val="E6E6E6"/>
          </a:solidFill>
          <a:ln w="7620">
            <a:solidFill>
              <a:srgbClr val="CCCCCC"/>
            </a:solidFill>
            <a:prstDash val="solid"/>
          </a:ln>
        </p:spPr>
      </p:sp>
      <p:sp>
        <p:nvSpPr>
          <p:cNvPr id="7" name="Text 4"/>
          <p:cNvSpPr/>
          <p:nvPr/>
        </p:nvSpPr>
        <p:spPr>
          <a:xfrm>
            <a:off x="843082" y="1921431"/>
            <a:ext cx="251222" cy="314087"/>
          </a:xfrm>
          <a:prstGeom prst="rect">
            <a:avLst/>
          </a:prstGeom>
          <a:noFill/>
          <a:ln/>
        </p:spPr>
        <p:txBody>
          <a:bodyPr wrap="none" lIns="0" tIns="0" rIns="0" bIns="0" rtlCol="0" anchor="t"/>
          <a:lstStyle/>
          <a:p>
            <a:pPr marL="0" indent="0" algn="ctr">
              <a:lnSpc>
                <a:spcPts val="1950"/>
              </a:lnSpc>
              <a:buNone/>
            </a:pPr>
            <a:r>
              <a:rPr lang="en-US" sz="1950" dirty="0">
                <a:solidFill>
                  <a:srgbClr val="383838"/>
                </a:solidFill>
                <a:latin typeface="Patrick Hand" pitchFamily="34" charset="0"/>
                <a:ea typeface="Patrick Hand" pitchFamily="34" charset="-122"/>
                <a:cs typeface="Patrick Hand" pitchFamily="34" charset="-120"/>
              </a:rPr>
              <a:t>1</a:t>
            </a:r>
            <a:endParaRPr lang="en-US" sz="1950" dirty="0"/>
          </a:p>
        </p:txBody>
      </p:sp>
      <p:sp>
        <p:nvSpPr>
          <p:cNvPr id="8" name="Text 5"/>
          <p:cNvSpPr/>
          <p:nvPr/>
        </p:nvSpPr>
        <p:spPr>
          <a:xfrm>
            <a:off x="2015847" y="1816656"/>
            <a:ext cx="2094428" cy="261699"/>
          </a:xfrm>
          <a:prstGeom prst="rect">
            <a:avLst/>
          </a:prstGeom>
          <a:noFill/>
          <a:ln/>
        </p:spPr>
        <p:txBody>
          <a:bodyPr wrap="none" lIns="0" tIns="0" rIns="0" bIns="0" rtlCol="0" anchor="t"/>
          <a:lstStyle/>
          <a:p>
            <a:pPr marL="0" indent="0" algn="l">
              <a:lnSpc>
                <a:spcPts val="2050"/>
              </a:lnSpc>
              <a:buNone/>
            </a:pPr>
            <a:r>
              <a:rPr lang="en-US" sz="1600" dirty="0">
                <a:solidFill>
                  <a:srgbClr val="383838"/>
                </a:solidFill>
                <a:latin typeface="Patrick Hand" pitchFamily="34" charset="0"/>
                <a:ea typeface="Patrick Hand" pitchFamily="34" charset="-122"/>
                <a:cs typeface="Patrick Hand" pitchFamily="34" charset="-120"/>
              </a:rPr>
              <a:t>Definición del SMI</a:t>
            </a:r>
            <a:endParaRPr lang="en-US" sz="1600" dirty="0"/>
          </a:p>
        </p:txBody>
      </p:sp>
      <p:sp>
        <p:nvSpPr>
          <p:cNvPr id="9" name="Text 6"/>
          <p:cNvSpPr/>
          <p:nvPr/>
        </p:nvSpPr>
        <p:spPr>
          <a:xfrm>
            <a:off x="2015847" y="2203966"/>
            <a:ext cx="6395085" cy="1005126"/>
          </a:xfrm>
          <a:prstGeom prst="rect">
            <a:avLst/>
          </a:prstGeom>
          <a:noFill/>
          <a:ln/>
        </p:spPr>
        <p:txBody>
          <a:bodyPr wrap="square" lIns="0" tIns="0" rIns="0" bIns="0" rtlCol="0" anchor="t"/>
          <a:lstStyle/>
          <a:p>
            <a:pPr marL="0" indent="0" algn="l">
              <a:lnSpc>
                <a:spcPts val="2600"/>
              </a:lnSpc>
              <a:buNone/>
            </a:pPr>
            <a:r>
              <a:rPr lang="en-US" sz="1600" dirty="0">
                <a:solidFill>
                  <a:srgbClr val="383838"/>
                </a:solidFill>
                <a:latin typeface="Patrick Hand" pitchFamily="34" charset="0"/>
                <a:ea typeface="Patrick Hand" pitchFamily="34" charset="-122"/>
                <a:cs typeface="Patrick Hand" pitchFamily="34" charset="-120"/>
              </a:rPr>
              <a:t>El Salario Mínimo Interprofesional es la cantidad mínima legal que un empleador debe pagar a cualquier trabajador, independientemente de su sector o profesión, establecida anualmente por el Gobierno español.</a:t>
            </a:r>
            <a:endParaRPr lang="en-US" sz="1600" dirty="0"/>
          </a:p>
        </p:txBody>
      </p:sp>
      <p:sp>
        <p:nvSpPr>
          <p:cNvPr id="10" name="Shape 7"/>
          <p:cNvSpPr/>
          <p:nvPr/>
        </p:nvSpPr>
        <p:spPr>
          <a:xfrm>
            <a:off x="1181457" y="4087773"/>
            <a:ext cx="628293" cy="22860"/>
          </a:xfrm>
          <a:prstGeom prst="roundRect">
            <a:avLst>
              <a:gd name="adj" fmla="val 384814"/>
            </a:avLst>
          </a:prstGeom>
          <a:solidFill>
            <a:srgbClr val="CCCCCC"/>
          </a:solidFill>
          <a:ln/>
        </p:spPr>
      </p:sp>
      <p:sp>
        <p:nvSpPr>
          <p:cNvPr id="11" name="Shape 8"/>
          <p:cNvSpPr/>
          <p:nvPr/>
        </p:nvSpPr>
        <p:spPr>
          <a:xfrm>
            <a:off x="733068" y="3863578"/>
            <a:ext cx="471249" cy="471249"/>
          </a:xfrm>
          <a:prstGeom prst="roundRect">
            <a:avLst>
              <a:gd name="adj" fmla="val 18667"/>
            </a:avLst>
          </a:prstGeom>
          <a:solidFill>
            <a:srgbClr val="E6E6E6"/>
          </a:solidFill>
          <a:ln w="7620">
            <a:solidFill>
              <a:srgbClr val="CCCCCC"/>
            </a:solidFill>
            <a:prstDash val="solid"/>
          </a:ln>
        </p:spPr>
      </p:sp>
      <p:sp>
        <p:nvSpPr>
          <p:cNvPr id="12" name="Text 9"/>
          <p:cNvSpPr/>
          <p:nvPr/>
        </p:nvSpPr>
        <p:spPr>
          <a:xfrm>
            <a:off x="843082" y="3942159"/>
            <a:ext cx="251222" cy="314087"/>
          </a:xfrm>
          <a:prstGeom prst="rect">
            <a:avLst/>
          </a:prstGeom>
          <a:noFill/>
          <a:ln/>
        </p:spPr>
        <p:txBody>
          <a:bodyPr wrap="none" lIns="0" tIns="0" rIns="0" bIns="0" rtlCol="0" anchor="t"/>
          <a:lstStyle/>
          <a:p>
            <a:pPr marL="0" indent="0" algn="ctr">
              <a:lnSpc>
                <a:spcPts val="1950"/>
              </a:lnSpc>
              <a:buNone/>
            </a:pPr>
            <a:r>
              <a:rPr lang="en-US" sz="1950" dirty="0">
                <a:solidFill>
                  <a:srgbClr val="383838"/>
                </a:solidFill>
                <a:latin typeface="Patrick Hand" pitchFamily="34" charset="0"/>
                <a:ea typeface="Patrick Hand" pitchFamily="34" charset="-122"/>
                <a:cs typeface="Patrick Hand" pitchFamily="34" charset="-120"/>
              </a:rPr>
              <a:t>2</a:t>
            </a:r>
            <a:endParaRPr lang="en-US" sz="1950" dirty="0"/>
          </a:p>
        </p:txBody>
      </p:sp>
      <p:sp>
        <p:nvSpPr>
          <p:cNvPr id="13" name="Text 10"/>
          <p:cNvSpPr/>
          <p:nvPr/>
        </p:nvSpPr>
        <p:spPr>
          <a:xfrm>
            <a:off x="2015847" y="3837384"/>
            <a:ext cx="2094428" cy="261699"/>
          </a:xfrm>
          <a:prstGeom prst="rect">
            <a:avLst/>
          </a:prstGeom>
          <a:noFill/>
          <a:ln/>
        </p:spPr>
        <p:txBody>
          <a:bodyPr wrap="none" lIns="0" tIns="0" rIns="0" bIns="0" rtlCol="0" anchor="t"/>
          <a:lstStyle/>
          <a:p>
            <a:pPr marL="0" indent="0" algn="l">
              <a:lnSpc>
                <a:spcPts val="2050"/>
              </a:lnSpc>
              <a:buNone/>
            </a:pPr>
            <a:r>
              <a:rPr lang="en-US" sz="1600" dirty="0">
                <a:solidFill>
                  <a:srgbClr val="383838"/>
                </a:solidFill>
                <a:latin typeface="Patrick Hand" pitchFamily="34" charset="0"/>
                <a:ea typeface="Patrick Hand" pitchFamily="34" charset="-122"/>
                <a:cs typeface="Patrick Hand" pitchFamily="34" charset="-120"/>
              </a:rPr>
              <a:t>Publicación Oficial</a:t>
            </a:r>
            <a:endParaRPr lang="en-US" sz="1600" dirty="0"/>
          </a:p>
        </p:txBody>
      </p:sp>
      <p:sp>
        <p:nvSpPr>
          <p:cNvPr id="14" name="Text 11"/>
          <p:cNvSpPr/>
          <p:nvPr/>
        </p:nvSpPr>
        <p:spPr>
          <a:xfrm>
            <a:off x="2015847" y="4224695"/>
            <a:ext cx="6395085" cy="1005126"/>
          </a:xfrm>
          <a:prstGeom prst="rect">
            <a:avLst/>
          </a:prstGeom>
          <a:noFill/>
          <a:ln/>
        </p:spPr>
        <p:txBody>
          <a:bodyPr wrap="square" lIns="0" tIns="0" rIns="0" bIns="0" rtlCol="0" anchor="t"/>
          <a:lstStyle/>
          <a:p>
            <a:pPr marL="0" indent="0" algn="l">
              <a:lnSpc>
                <a:spcPts val="2600"/>
              </a:lnSpc>
              <a:buNone/>
            </a:pPr>
            <a:r>
              <a:rPr lang="en-US" sz="1600" dirty="0">
                <a:solidFill>
                  <a:srgbClr val="383838"/>
                </a:solidFill>
                <a:latin typeface="Patrick Hand" pitchFamily="34" charset="0"/>
                <a:ea typeface="Patrick Hand" pitchFamily="34" charset="-122"/>
                <a:cs typeface="Patrick Hand" pitchFamily="34" charset="-120"/>
              </a:rPr>
              <a:t>El SMI se publica cada año en el Boletín Oficial del Estado (BOE), convirtiéndose en una referencia legal obligatoria para todas las relaciones laborales en el territorio español.</a:t>
            </a:r>
            <a:endParaRPr lang="en-US" sz="1600" dirty="0"/>
          </a:p>
        </p:txBody>
      </p:sp>
      <p:sp>
        <p:nvSpPr>
          <p:cNvPr id="15" name="Shape 12"/>
          <p:cNvSpPr/>
          <p:nvPr/>
        </p:nvSpPr>
        <p:spPr>
          <a:xfrm>
            <a:off x="1181457" y="6108502"/>
            <a:ext cx="628293" cy="22860"/>
          </a:xfrm>
          <a:prstGeom prst="roundRect">
            <a:avLst>
              <a:gd name="adj" fmla="val 384814"/>
            </a:avLst>
          </a:prstGeom>
          <a:solidFill>
            <a:srgbClr val="CCCCCC"/>
          </a:solidFill>
          <a:ln/>
        </p:spPr>
      </p:sp>
      <p:sp>
        <p:nvSpPr>
          <p:cNvPr id="16" name="Shape 13"/>
          <p:cNvSpPr/>
          <p:nvPr/>
        </p:nvSpPr>
        <p:spPr>
          <a:xfrm>
            <a:off x="733068" y="5884307"/>
            <a:ext cx="471249" cy="471249"/>
          </a:xfrm>
          <a:prstGeom prst="roundRect">
            <a:avLst>
              <a:gd name="adj" fmla="val 18667"/>
            </a:avLst>
          </a:prstGeom>
          <a:solidFill>
            <a:srgbClr val="E6E6E6"/>
          </a:solidFill>
          <a:ln w="7620">
            <a:solidFill>
              <a:srgbClr val="CCCCCC"/>
            </a:solidFill>
            <a:prstDash val="solid"/>
          </a:ln>
        </p:spPr>
      </p:sp>
      <p:sp>
        <p:nvSpPr>
          <p:cNvPr id="17" name="Text 14"/>
          <p:cNvSpPr/>
          <p:nvPr/>
        </p:nvSpPr>
        <p:spPr>
          <a:xfrm>
            <a:off x="843082" y="5962888"/>
            <a:ext cx="251222" cy="314087"/>
          </a:xfrm>
          <a:prstGeom prst="rect">
            <a:avLst/>
          </a:prstGeom>
          <a:noFill/>
          <a:ln/>
        </p:spPr>
        <p:txBody>
          <a:bodyPr wrap="none" lIns="0" tIns="0" rIns="0" bIns="0" rtlCol="0" anchor="t"/>
          <a:lstStyle/>
          <a:p>
            <a:pPr marL="0" indent="0" algn="ctr">
              <a:lnSpc>
                <a:spcPts val="1950"/>
              </a:lnSpc>
              <a:buNone/>
            </a:pPr>
            <a:r>
              <a:rPr lang="en-US" sz="1950" dirty="0">
                <a:solidFill>
                  <a:srgbClr val="383838"/>
                </a:solidFill>
                <a:latin typeface="Patrick Hand" pitchFamily="34" charset="0"/>
                <a:ea typeface="Patrick Hand" pitchFamily="34" charset="-122"/>
                <a:cs typeface="Patrick Hand" pitchFamily="34" charset="-120"/>
              </a:rPr>
              <a:t>3</a:t>
            </a:r>
            <a:endParaRPr lang="en-US" sz="1950" dirty="0"/>
          </a:p>
        </p:txBody>
      </p:sp>
      <p:sp>
        <p:nvSpPr>
          <p:cNvPr id="18" name="Text 15"/>
          <p:cNvSpPr/>
          <p:nvPr/>
        </p:nvSpPr>
        <p:spPr>
          <a:xfrm>
            <a:off x="2015847" y="5858113"/>
            <a:ext cx="2094428" cy="261699"/>
          </a:xfrm>
          <a:prstGeom prst="rect">
            <a:avLst/>
          </a:prstGeom>
          <a:noFill/>
          <a:ln/>
        </p:spPr>
        <p:txBody>
          <a:bodyPr wrap="none" lIns="0" tIns="0" rIns="0" bIns="0" rtlCol="0" anchor="t"/>
          <a:lstStyle/>
          <a:p>
            <a:pPr marL="0" indent="0" algn="l">
              <a:lnSpc>
                <a:spcPts val="2050"/>
              </a:lnSpc>
              <a:buNone/>
            </a:pPr>
            <a:r>
              <a:rPr lang="en-US" sz="1600" dirty="0">
                <a:solidFill>
                  <a:srgbClr val="383838"/>
                </a:solidFill>
                <a:latin typeface="Patrick Hand" pitchFamily="34" charset="0"/>
                <a:ea typeface="Patrick Hand" pitchFamily="34" charset="-122"/>
                <a:cs typeface="Patrick Hand" pitchFamily="34" charset="-120"/>
              </a:rPr>
              <a:t>Aumento Significativo</a:t>
            </a:r>
            <a:endParaRPr lang="en-US" sz="1600" dirty="0"/>
          </a:p>
        </p:txBody>
      </p:sp>
      <p:sp>
        <p:nvSpPr>
          <p:cNvPr id="19" name="Text 16"/>
          <p:cNvSpPr/>
          <p:nvPr/>
        </p:nvSpPr>
        <p:spPr>
          <a:xfrm>
            <a:off x="2015847" y="6245423"/>
            <a:ext cx="6395085" cy="1005126"/>
          </a:xfrm>
          <a:prstGeom prst="rect">
            <a:avLst/>
          </a:prstGeom>
          <a:noFill/>
          <a:ln/>
        </p:spPr>
        <p:txBody>
          <a:bodyPr wrap="square" lIns="0" tIns="0" rIns="0" bIns="0" rtlCol="0" anchor="t"/>
          <a:lstStyle/>
          <a:p>
            <a:pPr marL="0" indent="0" algn="l">
              <a:lnSpc>
                <a:spcPts val="2600"/>
              </a:lnSpc>
              <a:buNone/>
            </a:pPr>
            <a:r>
              <a:rPr lang="en-US" sz="1600" dirty="0">
                <a:solidFill>
                  <a:srgbClr val="383838"/>
                </a:solidFill>
                <a:latin typeface="Patrick Hand" pitchFamily="34" charset="0"/>
                <a:ea typeface="Patrick Hand" pitchFamily="34" charset="-122"/>
                <a:cs typeface="Patrick Hand" pitchFamily="34" charset="-120"/>
              </a:rPr>
              <a:t>En los últimos años, el SMI ha experimentado incrementos notables, llegando a alcanzar los 1.184 euros mensuales en 14 pagas para el año 2025, lo que representa una mejora sustancial en el poder adquisitivo de los trabajadores.</a:t>
            </a:r>
            <a:endParaRPr lang="en-US"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84979" y="592574"/>
            <a:ext cx="7250192" cy="538758"/>
          </a:xfrm>
          <a:prstGeom prst="rect">
            <a:avLst/>
          </a:prstGeom>
          <a:noFill/>
          <a:ln/>
        </p:spPr>
        <p:txBody>
          <a:bodyPr wrap="none" lIns="0" tIns="0" rIns="0" bIns="0" rtlCol="0" anchor="t"/>
          <a:lstStyle/>
          <a:p>
            <a:pPr marL="0" indent="0">
              <a:lnSpc>
                <a:spcPts val="4200"/>
              </a:lnSpc>
              <a:buNone/>
            </a:pPr>
            <a:r>
              <a:rPr lang="en-US" sz="3350" dirty="0">
                <a:solidFill>
                  <a:srgbClr val="383838"/>
                </a:solidFill>
                <a:latin typeface="Patrick Hand" pitchFamily="34" charset="0"/>
                <a:ea typeface="Patrick Hand" pitchFamily="34" charset="-122"/>
                <a:cs typeface="Patrick Hand" pitchFamily="34" charset="-120"/>
              </a:rPr>
              <a:t>Mejora del Funcionamiento del Mercado Laboral</a:t>
            </a:r>
            <a:endParaRPr lang="en-US" sz="3350" dirty="0"/>
          </a:p>
        </p:txBody>
      </p:sp>
      <p:pic>
        <p:nvPicPr>
          <p:cNvPr id="3" name="Image 0" descr="preencoded.png"/>
          <p:cNvPicPr>
            <a:picLocks noChangeAspect="1"/>
          </p:cNvPicPr>
          <p:nvPr/>
        </p:nvPicPr>
        <p:blipFill>
          <a:blip r:embed="rId3"/>
          <a:stretch>
            <a:fillRect/>
          </a:stretch>
        </p:blipFill>
        <p:spPr>
          <a:xfrm>
            <a:off x="784979" y="1562338"/>
            <a:ext cx="1077516" cy="1519238"/>
          </a:xfrm>
          <a:prstGeom prst="rect">
            <a:avLst/>
          </a:prstGeom>
        </p:spPr>
      </p:pic>
      <p:sp>
        <p:nvSpPr>
          <p:cNvPr id="4" name="Text 1"/>
          <p:cNvSpPr/>
          <p:nvPr/>
        </p:nvSpPr>
        <p:spPr>
          <a:xfrm>
            <a:off x="2185749" y="1777841"/>
            <a:ext cx="2222778" cy="269319"/>
          </a:xfrm>
          <a:prstGeom prst="rect">
            <a:avLst/>
          </a:prstGeom>
          <a:noFill/>
          <a:ln/>
        </p:spPr>
        <p:txBody>
          <a:bodyPr wrap="none" lIns="0" tIns="0" rIns="0" bIns="0" rtlCol="0" anchor="t"/>
          <a:lstStyle/>
          <a:p>
            <a:pPr marL="0" indent="0" algn="l">
              <a:lnSpc>
                <a:spcPts val="2100"/>
              </a:lnSpc>
              <a:buNone/>
            </a:pPr>
            <a:r>
              <a:rPr lang="en-US" sz="1650" dirty="0">
                <a:solidFill>
                  <a:srgbClr val="383838"/>
                </a:solidFill>
                <a:latin typeface="Patrick Hand" pitchFamily="34" charset="0"/>
                <a:ea typeface="Patrick Hand" pitchFamily="34" charset="-122"/>
                <a:cs typeface="Patrick Hand" pitchFamily="34" charset="-120"/>
              </a:rPr>
              <a:t>Servicios Públicos de Empleo</a:t>
            </a:r>
            <a:endParaRPr lang="en-US" sz="1650" dirty="0"/>
          </a:p>
        </p:txBody>
      </p:sp>
      <p:sp>
        <p:nvSpPr>
          <p:cNvPr id="5" name="Text 2"/>
          <p:cNvSpPr/>
          <p:nvPr/>
        </p:nvSpPr>
        <p:spPr>
          <a:xfrm>
            <a:off x="2185749" y="2176463"/>
            <a:ext cx="11659553" cy="689610"/>
          </a:xfrm>
          <a:prstGeom prst="rect">
            <a:avLst/>
          </a:prstGeom>
          <a:noFill/>
          <a:ln/>
        </p:spPr>
        <p:txBody>
          <a:bodyPr wrap="square" lIns="0" tIns="0" rIns="0" bIns="0" rtlCol="0" anchor="t"/>
          <a:lstStyle/>
          <a:p>
            <a:pPr marL="0" indent="0" algn="l">
              <a:lnSpc>
                <a:spcPts val="2700"/>
              </a:lnSpc>
              <a:buNone/>
            </a:pPr>
            <a:r>
              <a:rPr lang="en-US" sz="1650" dirty="0">
                <a:solidFill>
                  <a:srgbClr val="383838"/>
                </a:solidFill>
                <a:latin typeface="Patrick Hand" pitchFamily="34" charset="0"/>
                <a:ea typeface="Patrick Hand" pitchFamily="34" charset="-122"/>
                <a:cs typeface="Patrick Hand" pitchFamily="34" charset="-120"/>
              </a:rPr>
              <a:t>Gestión de servicios como el SEPE o sus equivalentes autonómicos, que facilitan el contacto entre trabajadores y empresarios, y orientan a los demandantes de empleo en técnicas de búsqueda efectiva.</a:t>
            </a:r>
            <a:endParaRPr lang="en-US" sz="1650" dirty="0"/>
          </a:p>
        </p:txBody>
      </p:sp>
      <p:pic>
        <p:nvPicPr>
          <p:cNvPr id="6" name="Image 1" descr="preencoded.png"/>
          <p:cNvPicPr>
            <a:picLocks noChangeAspect="1"/>
          </p:cNvPicPr>
          <p:nvPr/>
        </p:nvPicPr>
        <p:blipFill>
          <a:blip r:embed="rId4"/>
          <a:stretch>
            <a:fillRect/>
          </a:stretch>
        </p:blipFill>
        <p:spPr>
          <a:xfrm>
            <a:off x="784979" y="3081576"/>
            <a:ext cx="1077516" cy="1519238"/>
          </a:xfrm>
          <a:prstGeom prst="rect">
            <a:avLst/>
          </a:prstGeom>
        </p:spPr>
      </p:pic>
      <p:sp>
        <p:nvSpPr>
          <p:cNvPr id="7" name="Text 3"/>
          <p:cNvSpPr/>
          <p:nvPr/>
        </p:nvSpPr>
        <p:spPr>
          <a:xfrm>
            <a:off x="2185749" y="3297079"/>
            <a:ext cx="2155031" cy="269319"/>
          </a:xfrm>
          <a:prstGeom prst="rect">
            <a:avLst/>
          </a:prstGeom>
          <a:noFill/>
          <a:ln/>
        </p:spPr>
        <p:txBody>
          <a:bodyPr wrap="none" lIns="0" tIns="0" rIns="0" bIns="0" rtlCol="0" anchor="t"/>
          <a:lstStyle/>
          <a:p>
            <a:pPr marL="0" indent="0" algn="l">
              <a:lnSpc>
                <a:spcPts val="2100"/>
              </a:lnSpc>
              <a:buNone/>
            </a:pPr>
            <a:r>
              <a:rPr lang="en-US" sz="1650" dirty="0">
                <a:solidFill>
                  <a:srgbClr val="383838"/>
                </a:solidFill>
                <a:latin typeface="Patrick Hand" pitchFamily="34" charset="0"/>
                <a:ea typeface="Patrick Hand" pitchFamily="34" charset="-122"/>
                <a:cs typeface="Patrick Hand" pitchFamily="34" charset="-120"/>
              </a:rPr>
              <a:t>Movilidad Geográfica</a:t>
            </a:r>
            <a:endParaRPr lang="en-US" sz="1650" dirty="0"/>
          </a:p>
        </p:txBody>
      </p:sp>
      <p:sp>
        <p:nvSpPr>
          <p:cNvPr id="8" name="Text 4"/>
          <p:cNvSpPr/>
          <p:nvPr/>
        </p:nvSpPr>
        <p:spPr>
          <a:xfrm>
            <a:off x="2185749" y="3695700"/>
            <a:ext cx="11659553" cy="689610"/>
          </a:xfrm>
          <a:prstGeom prst="rect">
            <a:avLst/>
          </a:prstGeom>
          <a:noFill/>
          <a:ln/>
        </p:spPr>
        <p:txBody>
          <a:bodyPr wrap="square" lIns="0" tIns="0" rIns="0" bIns="0" rtlCol="0" anchor="t"/>
          <a:lstStyle/>
          <a:p>
            <a:pPr marL="0" indent="0" algn="l">
              <a:lnSpc>
                <a:spcPts val="2700"/>
              </a:lnSpc>
              <a:buNone/>
            </a:pPr>
            <a:r>
              <a:rPr lang="en-US" sz="1650" dirty="0">
                <a:solidFill>
                  <a:srgbClr val="383838"/>
                </a:solidFill>
                <a:latin typeface="Patrick Hand" pitchFamily="34" charset="0"/>
                <a:ea typeface="Patrick Hand" pitchFamily="34" charset="-122"/>
                <a:cs typeface="Patrick Hand" pitchFamily="34" charset="-120"/>
              </a:rPr>
              <a:t>Medidas para facilitar el desplazamiento de trabajadores hacia zonas con mayor demanda laboral, incluyendo ayudas para vivienda, transporte o traslado familiar, reduciendo así los desequilibrios territoriales.</a:t>
            </a:r>
            <a:endParaRPr lang="en-US" sz="1650" dirty="0"/>
          </a:p>
        </p:txBody>
      </p:sp>
      <p:pic>
        <p:nvPicPr>
          <p:cNvPr id="9" name="Image 2" descr="preencoded.png"/>
          <p:cNvPicPr>
            <a:picLocks noChangeAspect="1"/>
          </p:cNvPicPr>
          <p:nvPr/>
        </p:nvPicPr>
        <p:blipFill>
          <a:blip r:embed="rId5"/>
          <a:stretch>
            <a:fillRect/>
          </a:stretch>
        </p:blipFill>
        <p:spPr>
          <a:xfrm>
            <a:off x="784979" y="4600813"/>
            <a:ext cx="1077516" cy="1519238"/>
          </a:xfrm>
          <a:prstGeom prst="rect">
            <a:avLst/>
          </a:prstGeom>
        </p:spPr>
      </p:pic>
      <p:sp>
        <p:nvSpPr>
          <p:cNvPr id="10" name="Text 5"/>
          <p:cNvSpPr/>
          <p:nvPr/>
        </p:nvSpPr>
        <p:spPr>
          <a:xfrm>
            <a:off x="2185749" y="4816316"/>
            <a:ext cx="2155031" cy="269319"/>
          </a:xfrm>
          <a:prstGeom prst="rect">
            <a:avLst/>
          </a:prstGeom>
          <a:noFill/>
          <a:ln/>
        </p:spPr>
        <p:txBody>
          <a:bodyPr wrap="none" lIns="0" tIns="0" rIns="0" bIns="0" rtlCol="0" anchor="t"/>
          <a:lstStyle/>
          <a:p>
            <a:pPr marL="0" indent="0" algn="l">
              <a:lnSpc>
                <a:spcPts val="2100"/>
              </a:lnSpc>
              <a:buNone/>
            </a:pPr>
            <a:r>
              <a:rPr lang="en-US" sz="1650" dirty="0">
                <a:solidFill>
                  <a:srgbClr val="383838"/>
                </a:solidFill>
                <a:latin typeface="Patrick Hand" pitchFamily="34" charset="0"/>
                <a:ea typeface="Patrick Hand" pitchFamily="34" charset="-122"/>
                <a:cs typeface="Patrick Hand" pitchFamily="34" charset="-120"/>
              </a:rPr>
              <a:t>Contratos Adaptados</a:t>
            </a:r>
            <a:endParaRPr lang="en-US" sz="1650" dirty="0"/>
          </a:p>
        </p:txBody>
      </p:sp>
      <p:sp>
        <p:nvSpPr>
          <p:cNvPr id="11" name="Text 6"/>
          <p:cNvSpPr/>
          <p:nvPr/>
        </p:nvSpPr>
        <p:spPr>
          <a:xfrm>
            <a:off x="2185749" y="5214938"/>
            <a:ext cx="11659553" cy="689610"/>
          </a:xfrm>
          <a:prstGeom prst="rect">
            <a:avLst/>
          </a:prstGeom>
          <a:noFill/>
          <a:ln/>
        </p:spPr>
        <p:txBody>
          <a:bodyPr wrap="square" lIns="0" tIns="0" rIns="0" bIns="0" rtlCol="0" anchor="t"/>
          <a:lstStyle/>
          <a:p>
            <a:pPr marL="0" indent="0" algn="l">
              <a:lnSpc>
                <a:spcPts val="2700"/>
              </a:lnSpc>
              <a:buNone/>
            </a:pPr>
            <a:r>
              <a:rPr lang="en-US" sz="1650" dirty="0">
                <a:solidFill>
                  <a:srgbClr val="383838"/>
                </a:solidFill>
                <a:latin typeface="Patrick Hand" pitchFamily="34" charset="0"/>
                <a:ea typeface="Patrick Hand" pitchFamily="34" charset="-122"/>
                <a:cs typeface="Patrick Hand" pitchFamily="34" charset="-120"/>
              </a:rPr>
              <a:t>Establecimiento de tipos de contratos que se adapten a diferentes necesidades: prácticas para jóvenes estudiantes, tiempo parcial para quienes necesitan conciliar, formación para quienes requieren cualificación específica.</a:t>
            </a:r>
            <a:endParaRPr lang="en-US" sz="1650" dirty="0"/>
          </a:p>
        </p:txBody>
      </p:sp>
      <p:pic>
        <p:nvPicPr>
          <p:cNvPr id="12" name="Image 3" descr="preencoded.png"/>
          <p:cNvPicPr>
            <a:picLocks noChangeAspect="1"/>
          </p:cNvPicPr>
          <p:nvPr/>
        </p:nvPicPr>
        <p:blipFill>
          <a:blip r:embed="rId6"/>
          <a:stretch>
            <a:fillRect/>
          </a:stretch>
        </p:blipFill>
        <p:spPr>
          <a:xfrm>
            <a:off x="784979" y="6120051"/>
            <a:ext cx="1077516" cy="1519238"/>
          </a:xfrm>
          <a:prstGeom prst="rect">
            <a:avLst/>
          </a:prstGeom>
        </p:spPr>
      </p:pic>
      <p:sp>
        <p:nvSpPr>
          <p:cNvPr id="13" name="Text 7"/>
          <p:cNvSpPr/>
          <p:nvPr/>
        </p:nvSpPr>
        <p:spPr>
          <a:xfrm>
            <a:off x="2185749" y="6335554"/>
            <a:ext cx="2155031" cy="269319"/>
          </a:xfrm>
          <a:prstGeom prst="rect">
            <a:avLst/>
          </a:prstGeom>
          <a:noFill/>
          <a:ln/>
        </p:spPr>
        <p:txBody>
          <a:bodyPr wrap="none" lIns="0" tIns="0" rIns="0" bIns="0" rtlCol="0" anchor="t"/>
          <a:lstStyle/>
          <a:p>
            <a:pPr marL="0" indent="0" algn="l">
              <a:lnSpc>
                <a:spcPts val="2100"/>
              </a:lnSpc>
              <a:buNone/>
            </a:pPr>
            <a:r>
              <a:rPr lang="en-US" sz="1650" dirty="0">
                <a:solidFill>
                  <a:srgbClr val="383838"/>
                </a:solidFill>
                <a:latin typeface="Patrick Hand" pitchFamily="34" charset="0"/>
                <a:ea typeface="Patrick Hand" pitchFamily="34" charset="-122"/>
                <a:cs typeface="Patrick Hand" pitchFamily="34" charset="-120"/>
              </a:rPr>
              <a:t>Conciliación e Igualdad</a:t>
            </a:r>
            <a:endParaRPr lang="en-US" sz="1650" dirty="0"/>
          </a:p>
        </p:txBody>
      </p:sp>
      <p:sp>
        <p:nvSpPr>
          <p:cNvPr id="14" name="Text 8"/>
          <p:cNvSpPr/>
          <p:nvPr/>
        </p:nvSpPr>
        <p:spPr>
          <a:xfrm>
            <a:off x="2185749" y="6734175"/>
            <a:ext cx="11659553" cy="689610"/>
          </a:xfrm>
          <a:prstGeom prst="rect">
            <a:avLst/>
          </a:prstGeom>
          <a:noFill/>
          <a:ln/>
        </p:spPr>
        <p:txBody>
          <a:bodyPr wrap="square" lIns="0" tIns="0" rIns="0" bIns="0" rtlCol="0" anchor="t"/>
          <a:lstStyle/>
          <a:p>
            <a:pPr marL="0" indent="0" algn="l">
              <a:lnSpc>
                <a:spcPts val="2700"/>
              </a:lnSpc>
              <a:buNone/>
            </a:pPr>
            <a:r>
              <a:rPr lang="en-US" sz="1650" dirty="0">
                <a:solidFill>
                  <a:srgbClr val="383838"/>
                </a:solidFill>
                <a:latin typeface="Patrick Hand" pitchFamily="34" charset="0"/>
                <a:ea typeface="Patrick Hand" pitchFamily="34" charset="-122"/>
                <a:cs typeface="Patrick Hand" pitchFamily="34" charset="-120"/>
              </a:rPr>
              <a:t>Desarrollo de redes de asistencia a menores y personas dependientes, junto con medidas educativas sobre reparto igualitario de tareas domésticas, facilitando la incorporación femenina al mercado laboral.</a:t>
            </a:r>
            <a:endParaRPr lang="en-US" sz="16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864037" y="923806"/>
            <a:ext cx="8533090" cy="617101"/>
          </a:xfrm>
          <a:prstGeom prst="rect">
            <a:avLst/>
          </a:prstGeom>
          <a:noFill/>
          <a:ln/>
        </p:spPr>
        <p:txBody>
          <a:bodyPr wrap="none" lIns="0" tIns="0" rIns="0" bIns="0" rtlCol="0" anchor="t"/>
          <a:lstStyle/>
          <a:p>
            <a:pPr marL="0" indent="0">
              <a:lnSpc>
                <a:spcPts val="4850"/>
              </a:lnSpc>
              <a:buNone/>
            </a:pPr>
            <a:r>
              <a:rPr lang="en-US" sz="3850" dirty="0">
                <a:solidFill>
                  <a:srgbClr val="383838"/>
                </a:solidFill>
                <a:latin typeface="Patrick Hand" pitchFamily="34" charset="0"/>
                <a:ea typeface="Patrick Hand" pitchFamily="34" charset="-122"/>
                <a:cs typeface="Patrick Hand" pitchFamily="34" charset="-120"/>
              </a:rPr>
              <a:t>Subsidios de Desempleo como Política de Empleo</a:t>
            </a:r>
            <a:endParaRPr lang="en-US" sz="3850" dirty="0"/>
          </a:p>
        </p:txBody>
      </p:sp>
      <p:sp>
        <p:nvSpPr>
          <p:cNvPr id="3" name="Shape 1"/>
          <p:cNvSpPr/>
          <p:nvPr/>
        </p:nvSpPr>
        <p:spPr>
          <a:xfrm>
            <a:off x="864037" y="2312313"/>
            <a:ext cx="555427" cy="555427"/>
          </a:xfrm>
          <a:prstGeom prst="roundRect">
            <a:avLst>
              <a:gd name="adj" fmla="val 18669"/>
            </a:avLst>
          </a:prstGeom>
          <a:solidFill>
            <a:srgbClr val="E6E6E6"/>
          </a:solidFill>
          <a:ln w="15240">
            <a:solidFill>
              <a:srgbClr val="CCCCCC"/>
            </a:solidFill>
            <a:prstDash val="solid"/>
          </a:ln>
        </p:spPr>
      </p:sp>
      <p:sp>
        <p:nvSpPr>
          <p:cNvPr id="4" name="Text 2"/>
          <p:cNvSpPr/>
          <p:nvPr/>
        </p:nvSpPr>
        <p:spPr>
          <a:xfrm>
            <a:off x="993577" y="2404824"/>
            <a:ext cx="296228" cy="370284"/>
          </a:xfrm>
          <a:prstGeom prst="rect">
            <a:avLst/>
          </a:prstGeom>
          <a:noFill/>
          <a:ln/>
        </p:spPr>
        <p:txBody>
          <a:bodyPr wrap="none" lIns="0" tIns="0" rIns="0" bIns="0" rtlCol="0" anchor="t"/>
          <a:lstStyle/>
          <a:p>
            <a:pPr marL="0" indent="0" algn="ctr">
              <a:lnSpc>
                <a:spcPts val="2300"/>
              </a:lnSpc>
              <a:buNone/>
            </a:pPr>
            <a:r>
              <a:rPr lang="en-US" sz="2300" dirty="0">
                <a:solidFill>
                  <a:srgbClr val="383838"/>
                </a:solidFill>
                <a:latin typeface="Patrick Hand" pitchFamily="34" charset="0"/>
                <a:ea typeface="Patrick Hand" pitchFamily="34" charset="-122"/>
                <a:cs typeface="Patrick Hand" pitchFamily="34" charset="-120"/>
              </a:rPr>
              <a:t>1</a:t>
            </a:r>
            <a:endParaRPr lang="en-US" sz="2300" dirty="0"/>
          </a:p>
        </p:txBody>
      </p:sp>
      <p:sp>
        <p:nvSpPr>
          <p:cNvPr id="5" name="Text 3"/>
          <p:cNvSpPr/>
          <p:nvPr/>
        </p:nvSpPr>
        <p:spPr>
          <a:xfrm>
            <a:off x="1666280" y="2312313"/>
            <a:ext cx="2468880" cy="308610"/>
          </a:xfrm>
          <a:prstGeom prst="rect">
            <a:avLst/>
          </a:prstGeom>
          <a:noFill/>
          <a:ln/>
        </p:spPr>
        <p:txBody>
          <a:bodyPr wrap="none" lIns="0" tIns="0" rIns="0" bIns="0" rtlCol="0" anchor="t"/>
          <a:lstStyle/>
          <a:p>
            <a:pPr marL="0" indent="0">
              <a:lnSpc>
                <a:spcPts val="2400"/>
              </a:lnSpc>
              <a:buNone/>
            </a:pPr>
            <a:r>
              <a:rPr lang="en-US" sz="1900" dirty="0">
                <a:solidFill>
                  <a:srgbClr val="383838"/>
                </a:solidFill>
                <a:latin typeface="Patrick Hand" pitchFamily="34" charset="0"/>
                <a:ea typeface="Patrick Hand" pitchFamily="34" charset="-122"/>
                <a:cs typeface="Patrick Hand" pitchFamily="34" charset="-120"/>
              </a:rPr>
              <a:t>Protección Social</a:t>
            </a:r>
            <a:endParaRPr lang="en-US" sz="1900" dirty="0"/>
          </a:p>
        </p:txBody>
      </p:sp>
      <p:sp>
        <p:nvSpPr>
          <p:cNvPr id="6" name="Text 4"/>
          <p:cNvSpPr/>
          <p:nvPr/>
        </p:nvSpPr>
        <p:spPr>
          <a:xfrm>
            <a:off x="1666280" y="2769037"/>
            <a:ext cx="5525572" cy="1975247"/>
          </a:xfrm>
          <a:prstGeom prst="rect">
            <a:avLst/>
          </a:prstGeom>
          <a:noFill/>
          <a:ln/>
        </p:spPr>
        <p:txBody>
          <a:bodyPr wrap="square" lIns="0" tIns="0" rIns="0" bIns="0" rtlCol="0" anchor="t"/>
          <a:lstStyle/>
          <a:p>
            <a:pPr marL="0" indent="0">
              <a:lnSpc>
                <a:spcPts val="3100"/>
              </a:lnSpc>
              <a:buNone/>
            </a:pPr>
            <a:r>
              <a:rPr lang="en-US" sz="1900" dirty="0">
                <a:solidFill>
                  <a:srgbClr val="383838"/>
                </a:solidFill>
                <a:latin typeface="Patrick Hand" pitchFamily="34" charset="0"/>
                <a:ea typeface="Patrick Hand" pitchFamily="34" charset="-122"/>
                <a:cs typeface="Patrick Hand" pitchFamily="34" charset="-120"/>
              </a:rPr>
              <a:t>Los subsidios de desempleo constituyen una medida fundamental de protección social que toma el gobierno para paliar la situación económica de los trabajadores que pierden su empleo, proporcionándoles ingresos durante su búsqueda laboral.</a:t>
            </a:r>
            <a:endParaRPr lang="en-US" sz="1900" dirty="0"/>
          </a:p>
        </p:txBody>
      </p:sp>
      <p:sp>
        <p:nvSpPr>
          <p:cNvPr id="7" name="Shape 5"/>
          <p:cNvSpPr/>
          <p:nvPr/>
        </p:nvSpPr>
        <p:spPr>
          <a:xfrm>
            <a:off x="7438668" y="2312313"/>
            <a:ext cx="555427" cy="555427"/>
          </a:xfrm>
          <a:prstGeom prst="roundRect">
            <a:avLst>
              <a:gd name="adj" fmla="val 18669"/>
            </a:avLst>
          </a:prstGeom>
          <a:solidFill>
            <a:srgbClr val="E6E6E6"/>
          </a:solidFill>
          <a:ln w="15240">
            <a:solidFill>
              <a:srgbClr val="CCCCCC"/>
            </a:solidFill>
            <a:prstDash val="solid"/>
          </a:ln>
        </p:spPr>
      </p:sp>
      <p:sp>
        <p:nvSpPr>
          <p:cNvPr id="8" name="Text 6"/>
          <p:cNvSpPr/>
          <p:nvPr/>
        </p:nvSpPr>
        <p:spPr>
          <a:xfrm>
            <a:off x="7568208" y="2404824"/>
            <a:ext cx="296228" cy="370284"/>
          </a:xfrm>
          <a:prstGeom prst="rect">
            <a:avLst/>
          </a:prstGeom>
          <a:noFill/>
          <a:ln/>
        </p:spPr>
        <p:txBody>
          <a:bodyPr wrap="none" lIns="0" tIns="0" rIns="0" bIns="0" rtlCol="0" anchor="t"/>
          <a:lstStyle/>
          <a:p>
            <a:pPr marL="0" indent="0" algn="ctr">
              <a:lnSpc>
                <a:spcPts val="2300"/>
              </a:lnSpc>
              <a:buNone/>
            </a:pPr>
            <a:r>
              <a:rPr lang="en-US" sz="2300" dirty="0">
                <a:solidFill>
                  <a:srgbClr val="383838"/>
                </a:solidFill>
                <a:latin typeface="Patrick Hand" pitchFamily="34" charset="0"/>
                <a:ea typeface="Patrick Hand" pitchFamily="34" charset="-122"/>
                <a:cs typeface="Patrick Hand" pitchFamily="34" charset="-120"/>
              </a:rPr>
              <a:t>2</a:t>
            </a:r>
            <a:endParaRPr lang="en-US" sz="2300" dirty="0"/>
          </a:p>
        </p:txBody>
      </p:sp>
      <p:sp>
        <p:nvSpPr>
          <p:cNvPr id="9" name="Text 7"/>
          <p:cNvSpPr/>
          <p:nvPr/>
        </p:nvSpPr>
        <p:spPr>
          <a:xfrm>
            <a:off x="8240911" y="2312313"/>
            <a:ext cx="2503527" cy="308610"/>
          </a:xfrm>
          <a:prstGeom prst="rect">
            <a:avLst/>
          </a:prstGeom>
          <a:noFill/>
          <a:ln/>
        </p:spPr>
        <p:txBody>
          <a:bodyPr wrap="none" lIns="0" tIns="0" rIns="0" bIns="0" rtlCol="0" anchor="t"/>
          <a:lstStyle/>
          <a:p>
            <a:pPr marL="0" indent="0">
              <a:lnSpc>
                <a:spcPts val="2400"/>
              </a:lnSpc>
              <a:buNone/>
            </a:pPr>
            <a:r>
              <a:rPr lang="en-US" sz="1900" dirty="0">
                <a:solidFill>
                  <a:srgbClr val="383838"/>
                </a:solidFill>
                <a:latin typeface="Patrick Hand" pitchFamily="34" charset="0"/>
                <a:ea typeface="Patrick Hand" pitchFamily="34" charset="-122"/>
                <a:cs typeface="Patrick Hand" pitchFamily="34" charset="-120"/>
              </a:rPr>
              <a:t>Mantenimiento del Consumo</a:t>
            </a:r>
            <a:endParaRPr lang="en-US" sz="1900" dirty="0"/>
          </a:p>
        </p:txBody>
      </p:sp>
      <p:sp>
        <p:nvSpPr>
          <p:cNvPr id="10" name="Text 8"/>
          <p:cNvSpPr/>
          <p:nvPr/>
        </p:nvSpPr>
        <p:spPr>
          <a:xfrm>
            <a:off x="8240911" y="2769037"/>
            <a:ext cx="5525572" cy="1580198"/>
          </a:xfrm>
          <a:prstGeom prst="rect">
            <a:avLst/>
          </a:prstGeom>
          <a:noFill/>
          <a:ln/>
        </p:spPr>
        <p:txBody>
          <a:bodyPr wrap="square" lIns="0" tIns="0" rIns="0" bIns="0" rtlCol="0" anchor="t"/>
          <a:lstStyle/>
          <a:p>
            <a:pPr marL="0" indent="0">
              <a:lnSpc>
                <a:spcPts val="3100"/>
              </a:lnSpc>
              <a:buNone/>
            </a:pPr>
            <a:r>
              <a:rPr lang="en-US" sz="1900" dirty="0">
                <a:solidFill>
                  <a:srgbClr val="383838"/>
                </a:solidFill>
                <a:latin typeface="Patrick Hand" pitchFamily="34" charset="0"/>
                <a:ea typeface="Patrick Hand" pitchFamily="34" charset="-122"/>
                <a:cs typeface="Patrick Hand" pitchFamily="34" charset="-120"/>
              </a:rPr>
              <a:t>Estas prestaciones permiten a los desempleados mantener cierto nivel de consumo, lo que contribuye a sostener la demanda agregada en la economía y evitar espirales recesivas durante periodos de crisis.</a:t>
            </a:r>
            <a:endParaRPr lang="en-US" sz="1900" dirty="0"/>
          </a:p>
        </p:txBody>
      </p:sp>
      <p:sp>
        <p:nvSpPr>
          <p:cNvPr id="11" name="Shape 9"/>
          <p:cNvSpPr/>
          <p:nvPr/>
        </p:nvSpPr>
        <p:spPr>
          <a:xfrm>
            <a:off x="864037" y="5268754"/>
            <a:ext cx="555427" cy="555427"/>
          </a:xfrm>
          <a:prstGeom prst="roundRect">
            <a:avLst>
              <a:gd name="adj" fmla="val 18669"/>
            </a:avLst>
          </a:prstGeom>
          <a:solidFill>
            <a:srgbClr val="E6E6E6"/>
          </a:solidFill>
          <a:ln w="15240">
            <a:solidFill>
              <a:srgbClr val="CCCCCC"/>
            </a:solidFill>
            <a:prstDash val="solid"/>
          </a:ln>
        </p:spPr>
      </p:sp>
      <p:sp>
        <p:nvSpPr>
          <p:cNvPr id="12" name="Text 10"/>
          <p:cNvSpPr/>
          <p:nvPr/>
        </p:nvSpPr>
        <p:spPr>
          <a:xfrm>
            <a:off x="993577" y="5361265"/>
            <a:ext cx="296228" cy="370284"/>
          </a:xfrm>
          <a:prstGeom prst="rect">
            <a:avLst/>
          </a:prstGeom>
          <a:noFill/>
          <a:ln/>
        </p:spPr>
        <p:txBody>
          <a:bodyPr wrap="none" lIns="0" tIns="0" rIns="0" bIns="0" rtlCol="0" anchor="t"/>
          <a:lstStyle/>
          <a:p>
            <a:pPr marL="0" indent="0" algn="ctr">
              <a:lnSpc>
                <a:spcPts val="2300"/>
              </a:lnSpc>
              <a:buNone/>
            </a:pPr>
            <a:r>
              <a:rPr lang="en-US" sz="2300" dirty="0">
                <a:solidFill>
                  <a:srgbClr val="383838"/>
                </a:solidFill>
                <a:latin typeface="Patrick Hand" pitchFamily="34" charset="0"/>
                <a:ea typeface="Patrick Hand" pitchFamily="34" charset="-122"/>
                <a:cs typeface="Patrick Hand" pitchFamily="34" charset="-120"/>
              </a:rPr>
              <a:t>3</a:t>
            </a:r>
            <a:endParaRPr lang="en-US" sz="2300" dirty="0"/>
          </a:p>
        </p:txBody>
      </p:sp>
      <p:sp>
        <p:nvSpPr>
          <p:cNvPr id="13" name="Text 11"/>
          <p:cNvSpPr/>
          <p:nvPr/>
        </p:nvSpPr>
        <p:spPr>
          <a:xfrm>
            <a:off x="1666280" y="5268754"/>
            <a:ext cx="2468880" cy="308610"/>
          </a:xfrm>
          <a:prstGeom prst="rect">
            <a:avLst/>
          </a:prstGeom>
          <a:noFill/>
          <a:ln/>
        </p:spPr>
        <p:txBody>
          <a:bodyPr wrap="none" lIns="0" tIns="0" rIns="0" bIns="0" rtlCol="0" anchor="t"/>
          <a:lstStyle/>
          <a:p>
            <a:pPr marL="0" indent="0">
              <a:lnSpc>
                <a:spcPts val="2400"/>
              </a:lnSpc>
              <a:buNone/>
            </a:pPr>
            <a:r>
              <a:rPr lang="en-US" sz="1900" dirty="0">
                <a:solidFill>
                  <a:srgbClr val="383838"/>
                </a:solidFill>
                <a:latin typeface="Patrick Hand" pitchFamily="34" charset="0"/>
                <a:ea typeface="Patrick Hand" pitchFamily="34" charset="-122"/>
                <a:cs typeface="Patrick Hand" pitchFamily="34" charset="-120"/>
              </a:rPr>
              <a:t>Búsqueda Efectiva</a:t>
            </a:r>
            <a:endParaRPr lang="en-US" sz="1900" dirty="0"/>
          </a:p>
        </p:txBody>
      </p:sp>
      <p:sp>
        <p:nvSpPr>
          <p:cNvPr id="14" name="Text 12"/>
          <p:cNvSpPr/>
          <p:nvPr/>
        </p:nvSpPr>
        <p:spPr>
          <a:xfrm>
            <a:off x="1666280" y="5725477"/>
            <a:ext cx="5525572" cy="1580198"/>
          </a:xfrm>
          <a:prstGeom prst="rect">
            <a:avLst/>
          </a:prstGeom>
          <a:noFill/>
          <a:ln/>
        </p:spPr>
        <p:txBody>
          <a:bodyPr wrap="square" lIns="0" tIns="0" rIns="0" bIns="0" rtlCol="0" anchor="t"/>
          <a:lstStyle/>
          <a:p>
            <a:pPr marL="0" indent="0">
              <a:lnSpc>
                <a:spcPts val="3100"/>
              </a:lnSpc>
              <a:buNone/>
            </a:pPr>
            <a:r>
              <a:rPr lang="en-US" sz="1900" dirty="0">
                <a:solidFill>
                  <a:srgbClr val="383838"/>
                </a:solidFill>
                <a:latin typeface="Patrick Hand" pitchFamily="34" charset="0"/>
                <a:ea typeface="Patrick Hand" pitchFamily="34" charset="-122"/>
                <a:cs typeface="Patrick Hand" pitchFamily="34" charset="-120"/>
              </a:rPr>
              <a:t>Al proporcionar un ingreso temporal, los subsidios permiten a los trabajadores dedicar tiempo a encontrar empleos adecuados a sus cualificaciones, mejorando la eficiencia en la asignación de recursos humanos.</a:t>
            </a:r>
            <a:endParaRPr lang="en-US" sz="1900" dirty="0"/>
          </a:p>
        </p:txBody>
      </p:sp>
      <p:sp>
        <p:nvSpPr>
          <p:cNvPr id="15" name="Shape 13"/>
          <p:cNvSpPr/>
          <p:nvPr/>
        </p:nvSpPr>
        <p:spPr>
          <a:xfrm>
            <a:off x="7438668" y="5268754"/>
            <a:ext cx="555427" cy="555427"/>
          </a:xfrm>
          <a:prstGeom prst="roundRect">
            <a:avLst>
              <a:gd name="adj" fmla="val 18669"/>
            </a:avLst>
          </a:prstGeom>
          <a:solidFill>
            <a:srgbClr val="E6E6E6"/>
          </a:solidFill>
          <a:ln w="15240">
            <a:solidFill>
              <a:srgbClr val="CCCCCC"/>
            </a:solidFill>
            <a:prstDash val="solid"/>
          </a:ln>
        </p:spPr>
      </p:sp>
      <p:sp>
        <p:nvSpPr>
          <p:cNvPr id="16" name="Text 14"/>
          <p:cNvSpPr/>
          <p:nvPr/>
        </p:nvSpPr>
        <p:spPr>
          <a:xfrm>
            <a:off x="7568208" y="5361265"/>
            <a:ext cx="296228" cy="370284"/>
          </a:xfrm>
          <a:prstGeom prst="rect">
            <a:avLst/>
          </a:prstGeom>
          <a:noFill/>
          <a:ln/>
        </p:spPr>
        <p:txBody>
          <a:bodyPr wrap="none" lIns="0" tIns="0" rIns="0" bIns="0" rtlCol="0" anchor="t"/>
          <a:lstStyle/>
          <a:p>
            <a:pPr marL="0" indent="0" algn="ctr">
              <a:lnSpc>
                <a:spcPts val="2300"/>
              </a:lnSpc>
              <a:buNone/>
            </a:pPr>
            <a:r>
              <a:rPr lang="en-US" sz="2300" dirty="0">
                <a:solidFill>
                  <a:srgbClr val="383838"/>
                </a:solidFill>
                <a:latin typeface="Patrick Hand" pitchFamily="34" charset="0"/>
                <a:ea typeface="Patrick Hand" pitchFamily="34" charset="-122"/>
                <a:cs typeface="Patrick Hand" pitchFamily="34" charset="-120"/>
              </a:rPr>
              <a:t>4</a:t>
            </a:r>
            <a:endParaRPr lang="en-US" sz="2300" dirty="0"/>
          </a:p>
        </p:txBody>
      </p:sp>
      <p:sp>
        <p:nvSpPr>
          <p:cNvPr id="17" name="Text 15"/>
          <p:cNvSpPr/>
          <p:nvPr/>
        </p:nvSpPr>
        <p:spPr>
          <a:xfrm>
            <a:off x="8240911" y="5268754"/>
            <a:ext cx="2468880" cy="308610"/>
          </a:xfrm>
          <a:prstGeom prst="rect">
            <a:avLst/>
          </a:prstGeom>
          <a:noFill/>
          <a:ln/>
        </p:spPr>
        <p:txBody>
          <a:bodyPr wrap="none" lIns="0" tIns="0" rIns="0" bIns="0" rtlCol="0" anchor="t"/>
          <a:lstStyle/>
          <a:p>
            <a:pPr marL="0" indent="0">
              <a:lnSpc>
                <a:spcPts val="2400"/>
              </a:lnSpc>
              <a:buNone/>
            </a:pPr>
            <a:r>
              <a:rPr lang="en-US" sz="1900" dirty="0">
                <a:solidFill>
                  <a:srgbClr val="383838"/>
                </a:solidFill>
                <a:latin typeface="Patrick Hand" pitchFamily="34" charset="0"/>
                <a:ea typeface="Patrick Hand" pitchFamily="34" charset="-122"/>
                <a:cs typeface="Patrick Hand" pitchFamily="34" charset="-120"/>
              </a:rPr>
              <a:t>Debate sobre Incentivos</a:t>
            </a:r>
            <a:endParaRPr lang="en-US" sz="1900" dirty="0"/>
          </a:p>
        </p:txBody>
      </p:sp>
      <p:sp>
        <p:nvSpPr>
          <p:cNvPr id="18" name="Text 16"/>
          <p:cNvSpPr/>
          <p:nvPr/>
        </p:nvSpPr>
        <p:spPr>
          <a:xfrm>
            <a:off x="8240911" y="5725477"/>
            <a:ext cx="5525572" cy="1580198"/>
          </a:xfrm>
          <a:prstGeom prst="rect">
            <a:avLst/>
          </a:prstGeom>
          <a:noFill/>
          <a:ln/>
        </p:spPr>
        <p:txBody>
          <a:bodyPr wrap="square" lIns="0" tIns="0" rIns="0" bIns="0" rtlCol="0" anchor="t"/>
          <a:lstStyle/>
          <a:p>
            <a:pPr marL="0" indent="0">
              <a:lnSpc>
                <a:spcPts val="3100"/>
              </a:lnSpc>
              <a:buNone/>
            </a:pPr>
            <a:r>
              <a:rPr lang="en-US" sz="1900" dirty="0">
                <a:solidFill>
                  <a:srgbClr val="383838"/>
                </a:solidFill>
                <a:latin typeface="Patrick Hand" pitchFamily="34" charset="0"/>
                <a:ea typeface="Patrick Hand" pitchFamily="34" charset="-122"/>
                <a:cs typeface="Patrick Hand" pitchFamily="34" charset="-120"/>
              </a:rPr>
              <a:t>Existe un debate sobre si los subsidios pueden, en algunos casos, desincentivar la búsqueda activa de empleo, especialmente cuando la diferencia entre la prestación y los salarios disponibles es reducida.</a:t>
            </a:r>
            <a:endParaRPr lang="en-US" sz="19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9148" y="956548"/>
            <a:ext cx="7545705" cy="1141809"/>
          </a:xfrm>
          <a:prstGeom prst="rect">
            <a:avLst/>
          </a:prstGeom>
          <a:noFill/>
          <a:ln/>
        </p:spPr>
        <p:txBody>
          <a:bodyPr wrap="square" lIns="0" tIns="0" rIns="0" bIns="0" rtlCol="0" anchor="t"/>
          <a:lstStyle/>
          <a:p>
            <a:pPr marL="0" indent="0">
              <a:lnSpc>
                <a:spcPts val="4450"/>
              </a:lnSpc>
              <a:buNone/>
            </a:pPr>
            <a:r>
              <a:rPr lang="en-US" sz="3550" dirty="0">
                <a:solidFill>
                  <a:srgbClr val="383838"/>
                </a:solidFill>
                <a:latin typeface="Patrick Hand" pitchFamily="34" charset="0"/>
                <a:ea typeface="Patrick Hand" pitchFamily="34" charset="-122"/>
                <a:cs typeface="Patrick Hand" pitchFamily="34" charset="-120"/>
              </a:rPr>
              <a:t>Conclusiones sobre el Mercado Laboral Español</a:t>
            </a:r>
            <a:endParaRPr lang="en-US" sz="3550" dirty="0"/>
          </a:p>
        </p:txBody>
      </p:sp>
      <p:pic>
        <p:nvPicPr>
          <p:cNvPr id="4" name="Image 1" descr="preencoded.png"/>
          <p:cNvPicPr>
            <a:picLocks noChangeAspect="1"/>
          </p:cNvPicPr>
          <p:nvPr/>
        </p:nvPicPr>
        <p:blipFill>
          <a:blip r:embed="rId4"/>
          <a:stretch>
            <a:fillRect/>
          </a:stretch>
        </p:blipFill>
        <p:spPr>
          <a:xfrm>
            <a:off x="799148" y="2440781"/>
            <a:ext cx="528757" cy="528757"/>
          </a:xfrm>
          <a:prstGeom prst="rect">
            <a:avLst/>
          </a:prstGeom>
        </p:spPr>
      </p:pic>
      <p:sp>
        <p:nvSpPr>
          <p:cNvPr id="5" name="Text 1"/>
          <p:cNvSpPr/>
          <p:nvPr/>
        </p:nvSpPr>
        <p:spPr>
          <a:xfrm>
            <a:off x="799148" y="3197781"/>
            <a:ext cx="2283500" cy="285393"/>
          </a:xfrm>
          <a:prstGeom prst="rect">
            <a:avLst/>
          </a:prstGeom>
          <a:noFill/>
          <a:ln/>
        </p:spPr>
        <p:txBody>
          <a:bodyPr wrap="none" lIns="0" tIns="0" rIns="0" bIns="0" rtlCol="0" anchor="t"/>
          <a:lstStyle/>
          <a:p>
            <a:pPr marL="0" indent="0" algn="l">
              <a:lnSpc>
                <a:spcPts val="2200"/>
              </a:lnSpc>
              <a:buNone/>
            </a:pPr>
            <a:r>
              <a:rPr lang="en-US" sz="1750" dirty="0">
                <a:solidFill>
                  <a:srgbClr val="383838"/>
                </a:solidFill>
                <a:latin typeface="Patrick Hand" pitchFamily="34" charset="0"/>
                <a:ea typeface="Patrick Hand" pitchFamily="34" charset="-122"/>
                <a:cs typeface="Patrick Hand" pitchFamily="34" charset="-120"/>
              </a:rPr>
              <a:t>Equilibrio de Perspectivas</a:t>
            </a:r>
            <a:endParaRPr lang="en-US" sz="1750" dirty="0"/>
          </a:p>
        </p:txBody>
      </p:sp>
      <p:sp>
        <p:nvSpPr>
          <p:cNvPr id="6" name="Text 2"/>
          <p:cNvSpPr/>
          <p:nvPr/>
        </p:nvSpPr>
        <p:spPr>
          <a:xfrm>
            <a:off x="799148" y="3620095"/>
            <a:ext cx="2286953" cy="3652838"/>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Patrick Hand" pitchFamily="34" charset="0"/>
                <a:ea typeface="Patrick Hand" pitchFamily="34" charset="-122"/>
                <a:cs typeface="Patrick Hand" pitchFamily="34" charset="-120"/>
              </a:rPr>
              <a:t>El análisis del mercado laboral español requiere considerar tanto las perspectivas clásicas como keynesianas, reconociendo que el desempleo puede tener componentes tanto voluntarios como involuntarios según las circunstancias económicas.</a:t>
            </a:r>
            <a:endParaRPr lang="en-US" sz="1750" dirty="0"/>
          </a:p>
        </p:txBody>
      </p:sp>
      <p:pic>
        <p:nvPicPr>
          <p:cNvPr id="7" name="Image 2" descr="preencoded.png"/>
          <p:cNvPicPr>
            <a:picLocks noChangeAspect="1"/>
          </p:cNvPicPr>
          <p:nvPr/>
        </p:nvPicPr>
        <p:blipFill>
          <a:blip r:embed="rId5"/>
          <a:stretch>
            <a:fillRect/>
          </a:stretch>
        </p:blipFill>
        <p:spPr>
          <a:xfrm>
            <a:off x="3428524" y="2440781"/>
            <a:ext cx="528757" cy="528757"/>
          </a:xfrm>
          <a:prstGeom prst="rect">
            <a:avLst/>
          </a:prstGeom>
        </p:spPr>
      </p:pic>
      <p:sp>
        <p:nvSpPr>
          <p:cNvPr id="8" name="Text 3"/>
          <p:cNvSpPr/>
          <p:nvPr/>
        </p:nvSpPr>
        <p:spPr>
          <a:xfrm>
            <a:off x="3428524" y="3197781"/>
            <a:ext cx="2283500" cy="285393"/>
          </a:xfrm>
          <a:prstGeom prst="rect">
            <a:avLst/>
          </a:prstGeom>
          <a:noFill/>
          <a:ln/>
        </p:spPr>
        <p:txBody>
          <a:bodyPr wrap="none" lIns="0" tIns="0" rIns="0" bIns="0" rtlCol="0" anchor="t"/>
          <a:lstStyle/>
          <a:p>
            <a:pPr marL="0" indent="0" algn="l">
              <a:lnSpc>
                <a:spcPts val="2200"/>
              </a:lnSpc>
              <a:buNone/>
            </a:pPr>
            <a:r>
              <a:rPr lang="en-US" sz="1750" dirty="0">
                <a:solidFill>
                  <a:srgbClr val="383838"/>
                </a:solidFill>
                <a:latin typeface="Patrick Hand" pitchFamily="34" charset="0"/>
                <a:ea typeface="Patrick Hand" pitchFamily="34" charset="-122"/>
                <a:cs typeface="Patrick Hand" pitchFamily="34" charset="-120"/>
              </a:rPr>
              <a:t>Importancia Estructural</a:t>
            </a:r>
            <a:endParaRPr lang="en-US" sz="1750" dirty="0"/>
          </a:p>
        </p:txBody>
      </p:sp>
      <p:sp>
        <p:nvSpPr>
          <p:cNvPr id="9" name="Text 4"/>
          <p:cNvSpPr/>
          <p:nvPr/>
        </p:nvSpPr>
        <p:spPr>
          <a:xfrm>
            <a:off x="3428524" y="3620095"/>
            <a:ext cx="2286953" cy="3287554"/>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Patrick Hand" pitchFamily="34" charset="0"/>
                <a:ea typeface="Patrick Hand" pitchFamily="34" charset="-122"/>
                <a:cs typeface="Patrick Hand" pitchFamily="34" charset="-120"/>
              </a:rPr>
              <a:t>Las características estructurales del mercado de trabajo español, desde la sindicación hasta el salario mínimo, configuran un sistema con rigideces específicas que lo diferencian de un mercado de competencia perfecta.</a:t>
            </a:r>
            <a:endParaRPr lang="en-US" sz="1750" dirty="0"/>
          </a:p>
        </p:txBody>
      </p:sp>
      <p:pic>
        <p:nvPicPr>
          <p:cNvPr id="10" name="Image 3" descr="preencoded.png"/>
          <p:cNvPicPr>
            <a:picLocks noChangeAspect="1"/>
          </p:cNvPicPr>
          <p:nvPr/>
        </p:nvPicPr>
        <p:blipFill>
          <a:blip r:embed="rId6"/>
          <a:stretch>
            <a:fillRect/>
          </a:stretch>
        </p:blipFill>
        <p:spPr>
          <a:xfrm>
            <a:off x="6057900" y="2440781"/>
            <a:ext cx="528757" cy="528757"/>
          </a:xfrm>
          <a:prstGeom prst="rect">
            <a:avLst/>
          </a:prstGeom>
        </p:spPr>
      </p:pic>
      <p:sp>
        <p:nvSpPr>
          <p:cNvPr id="11" name="Text 5"/>
          <p:cNvSpPr/>
          <p:nvPr/>
        </p:nvSpPr>
        <p:spPr>
          <a:xfrm>
            <a:off x="6057900" y="3197781"/>
            <a:ext cx="2283500" cy="285393"/>
          </a:xfrm>
          <a:prstGeom prst="rect">
            <a:avLst/>
          </a:prstGeom>
          <a:noFill/>
          <a:ln/>
        </p:spPr>
        <p:txBody>
          <a:bodyPr wrap="none" lIns="0" tIns="0" rIns="0" bIns="0" rtlCol="0" anchor="t"/>
          <a:lstStyle/>
          <a:p>
            <a:pPr marL="0" indent="0" algn="l">
              <a:lnSpc>
                <a:spcPts val="2200"/>
              </a:lnSpc>
              <a:buNone/>
            </a:pPr>
            <a:r>
              <a:rPr lang="en-US" sz="1750" dirty="0">
                <a:solidFill>
                  <a:srgbClr val="383838"/>
                </a:solidFill>
                <a:latin typeface="Patrick Hand" pitchFamily="34" charset="0"/>
                <a:ea typeface="Patrick Hand" pitchFamily="34" charset="-122"/>
                <a:cs typeface="Patrick Hand" pitchFamily="34" charset="-120"/>
              </a:rPr>
              <a:t>Políticas Integrales</a:t>
            </a:r>
            <a:endParaRPr lang="en-US" sz="1750" dirty="0"/>
          </a:p>
        </p:txBody>
      </p:sp>
      <p:sp>
        <p:nvSpPr>
          <p:cNvPr id="12" name="Text 6"/>
          <p:cNvSpPr/>
          <p:nvPr/>
        </p:nvSpPr>
        <p:spPr>
          <a:xfrm>
            <a:off x="6057900" y="3620095"/>
            <a:ext cx="2286953" cy="3652838"/>
          </a:xfrm>
          <a:prstGeom prst="rect">
            <a:avLst/>
          </a:prstGeom>
          <a:noFill/>
          <a:ln/>
        </p:spPr>
        <p:txBody>
          <a:bodyPr wrap="square" lIns="0" tIns="0" rIns="0" bIns="0" rtlCol="0" anchor="t"/>
          <a:lstStyle/>
          <a:p>
            <a:pPr marL="0" indent="0" algn="l">
              <a:lnSpc>
                <a:spcPts val="2850"/>
              </a:lnSpc>
              <a:buNone/>
            </a:pPr>
            <a:r>
              <a:rPr lang="en-US" sz="1750" dirty="0">
                <a:solidFill>
                  <a:srgbClr val="383838"/>
                </a:solidFill>
                <a:latin typeface="Patrick Hand" pitchFamily="34" charset="0"/>
                <a:ea typeface="Patrick Hand" pitchFamily="34" charset="-122"/>
                <a:cs typeface="Patrick Hand" pitchFamily="34" charset="-120"/>
              </a:rPr>
              <a:t>Las políticas de empleo más efectivas combinan medidas sobre la oferta y la demanda de trabajo, mejoras en el funcionamiento del mercado y protección social, adaptándose a las cambiantes condiciones económicas y sociales.</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72132"/>
          </a:xfrm>
          <a:prstGeom prst="rect">
            <a:avLst/>
          </a:prstGeom>
        </p:spPr>
      </p:pic>
      <p:sp>
        <p:nvSpPr>
          <p:cNvPr id="3" name="Text 0"/>
          <p:cNvSpPr/>
          <p:nvPr/>
        </p:nvSpPr>
        <p:spPr>
          <a:xfrm>
            <a:off x="784979" y="3381970"/>
            <a:ext cx="5699403" cy="554355"/>
          </a:xfrm>
          <a:prstGeom prst="rect">
            <a:avLst/>
          </a:prstGeom>
          <a:noFill/>
          <a:ln/>
        </p:spPr>
        <p:txBody>
          <a:bodyPr wrap="none" lIns="0" tIns="0" rIns="0" bIns="0" rtlCol="0" anchor="t"/>
          <a:lstStyle/>
          <a:p>
            <a:pPr marL="0" indent="0">
              <a:lnSpc>
                <a:spcPts val="4350"/>
              </a:lnSpc>
              <a:buNone/>
            </a:pPr>
            <a:r>
              <a:rPr lang="en-US" sz="3450" dirty="0">
                <a:solidFill>
                  <a:srgbClr val="383838"/>
                </a:solidFill>
                <a:latin typeface="Patrick Hand" pitchFamily="34" charset="0"/>
                <a:ea typeface="Patrick Hand" pitchFamily="34" charset="-122"/>
                <a:cs typeface="Patrick Hand" pitchFamily="34" charset="-120"/>
              </a:rPr>
              <a:t>Perspectivas Clásicas y Neoclásicas</a:t>
            </a:r>
            <a:endParaRPr lang="en-US" sz="3450" dirty="0"/>
          </a:p>
        </p:txBody>
      </p:sp>
      <p:sp>
        <p:nvSpPr>
          <p:cNvPr id="4" name="Shape 1"/>
          <p:cNvSpPr/>
          <p:nvPr/>
        </p:nvSpPr>
        <p:spPr>
          <a:xfrm>
            <a:off x="784979" y="4268867"/>
            <a:ext cx="4205645" cy="3352443"/>
          </a:xfrm>
          <a:prstGeom prst="roundRect">
            <a:avLst>
              <a:gd name="adj" fmla="val 2778"/>
            </a:avLst>
          </a:prstGeom>
          <a:solidFill>
            <a:srgbClr val="E6E6E6"/>
          </a:solidFill>
          <a:ln w="7620">
            <a:solidFill>
              <a:srgbClr val="CCCCCC"/>
            </a:solidFill>
            <a:prstDash val="solid"/>
          </a:ln>
        </p:spPr>
      </p:sp>
      <p:sp>
        <p:nvSpPr>
          <p:cNvPr id="5" name="Text 2"/>
          <p:cNvSpPr/>
          <p:nvPr/>
        </p:nvSpPr>
        <p:spPr>
          <a:xfrm>
            <a:off x="1014293" y="4498181"/>
            <a:ext cx="2217658" cy="277178"/>
          </a:xfrm>
          <a:prstGeom prst="rect">
            <a:avLst/>
          </a:prstGeom>
          <a:noFill/>
          <a:ln/>
        </p:spPr>
        <p:txBody>
          <a:bodyPr wrap="none" lIns="0" tIns="0" rIns="0" bIns="0" rtlCol="0" anchor="t"/>
          <a:lstStyle/>
          <a:p>
            <a:pPr marL="0" indent="0">
              <a:lnSpc>
                <a:spcPts val="2150"/>
              </a:lnSpc>
              <a:buNone/>
            </a:pPr>
            <a:r>
              <a:rPr lang="en-US" sz="1700" dirty="0">
                <a:solidFill>
                  <a:srgbClr val="383838"/>
                </a:solidFill>
                <a:latin typeface="Patrick Hand" pitchFamily="34" charset="0"/>
                <a:ea typeface="Patrick Hand" pitchFamily="34" charset="-122"/>
                <a:cs typeface="Patrick Hand" pitchFamily="34" charset="-120"/>
              </a:rPr>
              <a:t>Visión del Desempleo</a:t>
            </a:r>
            <a:endParaRPr lang="en-US" sz="1700" dirty="0"/>
          </a:p>
        </p:txBody>
      </p:sp>
      <p:sp>
        <p:nvSpPr>
          <p:cNvPr id="6" name="Text 3"/>
          <p:cNvSpPr/>
          <p:nvPr/>
        </p:nvSpPr>
        <p:spPr>
          <a:xfrm>
            <a:off x="1014293" y="4908352"/>
            <a:ext cx="3747016" cy="2483644"/>
          </a:xfrm>
          <a:prstGeom prst="rect">
            <a:avLst/>
          </a:prstGeom>
          <a:noFill/>
          <a:ln/>
        </p:spPr>
        <p:txBody>
          <a:bodyPr wrap="square" lIns="0" tIns="0" rIns="0" bIns="0" rtlCol="0" anchor="t"/>
          <a:lstStyle/>
          <a:p>
            <a:pPr marL="0" indent="0">
              <a:lnSpc>
                <a:spcPts val="2750"/>
              </a:lnSpc>
              <a:buNone/>
            </a:pPr>
            <a:r>
              <a:rPr lang="en-US" sz="1700" dirty="0">
                <a:solidFill>
                  <a:srgbClr val="383838"/>
                </a:solidFill>
                <a:latin typeface="Patrick Hand" pitchFamily="34" charset="0"/>
                <a:ea typeface="Patrick Hand" pitchFamily="34" charset="-122"/>
                <a:cs typeface="Patrick Hand" pitchFamily="34" charset="-120"/>
              </a:rPr>
              <a:t>Los economistas clásicos y neoclásicos sostienen que el desempleo es principalmente voluntario, argumentando que los trabajadores podrían encontrar empleo si aceptaran salarios inferiores a los que exigen, ajustándose así al equilibrio natural del mercado.</a:t>
            </a:r>
            <a:endParaRPr lang="en-US" sz="1700" dirty="0"/>
          </a:p>
        </p:txBody>
      </p:sp>
      <p:sp>
        <p:nvSpPr>
          <p:cNvPr id="7" name="Shape 4"/>
          <p:cNvSpPr/>
          <p:nvPr/>
        </p:nvSpPr>
        <p:spPr>
          <a:xfrm>
            <a:off x="5212318" y="4268867"/>
            <a:ext cx="4205645" cy="3352443"/>
          </a:xfrm>
          <a:prstGeom prst="roundRect">
            <a:avLst>
              <a:gd name="adj" fmla="val 2778"/>
            </a:avLst>
          </a:prstGeom>
          <a:solidFill>
            <a:srgbClr val="E6E6E6"/>
          </a:solidFill>
          <a:ln w="7620">
            <a:solidFill>
              <a:srgbClr val="CCCCCC"/>
            </a:solidFill>
            <a:prstDash val="solid"/>
          </a:ln>
        </p:spPr>
      </p:sp>
      <p:sp>
        <p:nvSpPr>
          <p:cNvPr id="8" name="Text 5"/>
          <p:cNvSpPr/>
          <p:nvPr/>
        </p:nvSpPr>
        <p:spPr>
          <a:xfrm>
            <a:off x="5441632" y="4498181"/>
            <a:ext cx="2217658" cy="277178"/>
          </a:xfrm>
          <a:prstGeom prst="rect">
            <a:avLst/>
          </a:prstGeom>
          <a:noFill/>
          <a:ln/>
        </p:spPr>
        <p:txBody>
          <a:bodyPr wrap="none" lIns="0" tIns="0" rIns="0" bIns="0" rtlCol="0" anchor="t"/>
          <a:lstStyle/>
          <a:p>
            <a:pPr marL="0" indent="0">
              <a:lnSpc>
                <a:spcPts val="2150"/>
              </a:lnSpc>
              <a:buNone/>
            </a:pPr>
            <a:r>
              <a:rPr lang="en-US" sz="1700" dirty="0">
                <a:solidFill>
                  <a:srgbClr val="383838"/>
                </a:solidFill>
                <a:latin typeface="Patrick Hand" pitchFamily="34" charset="0"/>
                <a:ea typeface="Patrick Hand" pitchFamily="34" charset="-122"/>
                <a:cs typeface="Patrick Hand" pitchFamily="34" charset="-120"/>
              </a:rPr>
              <a:t>Productividad y Salarios</a:t>
            </a:r>
            <a:endParaRPr lang="en-US" sz="1700" dirty="0"/>
          </a:p>
        </p:txBody>
      </p:sp>
      <p:sp>
        <p:nvSpPr>
          <p:cNvPr id="9" name="Text 6"/>
          <p:cNvSpPr/>
          <p:nvPr/>
        </p:nvSpPr>
        <p:spPr>
          <a:xfrm>
            <a:off x="5441632" y="4908352"/>
            <a:ext cx="3747016" cy="2128838"/>
          </a:xfrm>
          <a:prstGeom prst="rect">
            <a:avLst/>
          </a:prstGeom>
          <a:noFill/>
          <a:ln/>
        </p:spPr>
        <p:txBody>
          <a:bodyPr wrap="square" lIns="0" tIns="0" rIns="0" bIns="0" rtlCol="0" anchor="t"/>
          <a:lstStyle/>
          <a:p>
            <a:pPr marL="0" indent="0">
              <a:lnSpc>
                <a:spcPts val="2750"/>
              </a:lnSpc>
              <a:buNone/>
            </a:pPr>
            <a:r>
              <a:rPr lang="en-US" sz="1700" dirty="0">
                <a:solidFill>
                  <a:srgbClr val="383838"/>
                </a:solidFill>
                <a:latin typeface="Patrick Hand" pitchFamily="34" charset="0"/>
                <a:ea typeface="Patrick Hand" pitchFamily="34" charset="-122"/>
                <a:cs typeface="Patrick Hand" pitchFamily="34" charset="-120"/>
              </a:rPr>
              <a:t>Desde esta perspectiva, los aumentos salariales solo son aceptables cuando se producen ganancias equivalentes en productividad, manteniendo así el equilibrio entre el valor de la productividad marginal del trabajo y el salario nominal.</a:t>
            </a:r>
            <a:endParaRPr lang="en-US" sz="1700" dirty="0"/>
          </a:p>
        </p:txBody>
      </p:sp>
      <p:sp>
        <p:nvSpPr>
          <p:cNvPr id="10" name="Shape 7"/>
          <p:cNvSpPr/>
          <p:nvPr/>
        </p:nvSpPr>
        <p:spPr>
          <a:xfrm>
            <a:off x="9639657" y="4268867"/>
            <a:ext cx="4205645" cy="3352443"/>
          </a:xfrm>
          <a:prstGeom prst="roundRect">
            <a:avLst>
              <a:gd name="adj" fmla="val 2778"/>
            </a:avLst>
          </a:prstGeom>
          <a:solidFill>
            <a:srgbClr val="E6E6E6"/>
          </a:solidFill>
          <a:ln w="7620">
            <a:solidFill>
              <a:srgbClr val="CCCCCC"/>
            </a:solidFill>
            <a:prstDash val="solid"/>
          </a:ln>
        </p:spPr>
      </p:sp>
      <p:sp>
        <p:nvSpPr>
          <p:cNvPr id="11" name="Text 8"/>
          <p:cNvSpPr/>
          <p:nvPr/>
        </p:nvSpPr>
        <p:spPr>
          <a:xfrm>
            <a:off x="9868972" y="4498181"/>
            <a:ext cx="2217658" cy="277178"/>
          </a:xfrm>
          <a:prstGeom prst="rect">
            <a:avLst/>
          </a:prstGeom>
          <a:noFill/>
          <a:ln/>
        </p:spPr>
        <p:txBody>
          <a:bodyPr wrap="none" lIns="0" tIns="0" rIns="0" bIns="0" rtlCol="0" anchor="t"/>
          <a:lstStyle/>
          <a:p>
            <a:pPr marL="0" indent="0">
              <a:lnSpc>
                <a:spcPts val="2150"/>
              </a:lnSpc>
              <a:buNone/>
            </a:pPr>
            <a:r>
              <a:rPr lang="en-US" sz="1700" dirty="0">
                <a:solidFill>
                  <a:srgbClr val="383838"/>
                </a:solidFill>
                <a:latin typeface="Patrick Hand" pitchFamily="34" charset="0"/>
                <a:ea typeface="Patrick Hand" pitchFamily="34" charset="-122"/>
                <a:cs typeface="Patrick Hand" pitchFamily="34" charset="-120"/>
              </a:rPr>
              <a:t>Oposición a Intervenciones</a:t>
            </a:r>
            <a:endParaRPr lang="en-US" sz="1700" dirty="0"/>
          </a:p>
        </p:txBody>
      </p:sp>
      <p:sp>
        <p:nvSpPr>
          <p:cNvPr id="12" name="Text 9"/>
          <p:cNvSpPr/>
          <p:nvPr/>
        </p:nvSpPr>
        <p:spPr>
          <a:xfrm>
            <a:off x="9868972" y="4908352"/>
            <a:ext cx="3747016" cy="2128838"/>
          </a:xfrm>
          <a:prstGeom prst="rect">
            <a:avLst/>
          </a:prstGeom>
          <a:noFill/>
          <a:ln/>
        </p:spPr>
        <p:txBody>
          <a:bodyPr wrap="square" lIns="0" tIns="0" rIns="0" bIns="0" rtlCol="0" anchor="t"/>
          <a:lstStyle/>
          <a:p>
            <a:pPr marL="0" indent="0">
              <a:lnSpc>
                <a:spcPts val="2750"/>
              </a:lnSpc>
              <a:buNone/>
            </a:pPr>
            <a:r>
              <a:rPr lang="en-US" sz="1700" dirty="0">
                <a:solidFill>
                  <a:srgbClr val="383838"/>
                </a:solidFill>
                <a:latin typeface="Patrick Hand" pitchFamily="34" charset="0"/>
                <a:ea typeface="Patrick Hand" pitchFamily="34" charset="-122"/>
                <a:cs typeface="Patrick Hand" pitchFamily="34" charset="-120"/>
              </a:rPr>
              <a:t>Estos economistas se oponen a la existencia de subsidios de desempleo, salarios mínimos e indemnizaciones por despido, considerando que estas medidas limitan el libre funcionamiento de la oferta y la demanda en el mercado laboral.</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65096" y="666869"/>
            <a:ext cx="4372213" cy="546497"/>
          </a:xfrm>
          <a:prstGeom prst="rect">
            <a:avLst/>
          </a:prstGeom>
          <a:noFill/>
          <a:ln/>
        </p:spPr>
        <p:txBody>
          <a:bodyPr wrap="none" lIns="0" tIns="0" rIns="0" bIns="0" rtlCol="0" anchor="t"/>
          <a:lstStyle/>
          <a:p>
            <a:pPr marL="0" indent="0">
              <a:lnSpc>
                <a:spcPts val="4300"/>
              </a:lnSpc>
              <a:buNone/>
            </a:pPr>
            <a:r>
              <a:rPr lang="en-US" sz="3400" dirty="0">
                <a:solidFill>
                  <a:srgbClr val="383838"/>
                </a:solidFill>
                <a:latin typeface="Patrick Hand" pitchFamily="34" charset="0"/>
                <a:ea typeface="Patrick Hand" pitchFamily="34" charset="-122"/>
                <a:cs typeface="Patrick Hand" pitchFamily="34" charset="-120"/>
              </a:rPr>
              <a:t>El Paro Clásico</a:t>
            </a:r>
            <a:endParaRPr lang="en-US" sz="3400" dirty="0"/>
          </a:p>
        </p:txBody>
      </p:sp>
      <p:pic>
        <p:nvPicPr>
          <p:cNvPr id="4" name="Image 1" descr="preencoded.png"/>
          <p:cNvPicPr>
            <a:picLocks noChangeAspect="1"/>
          </p:cNvPicPr>
          <p:nvPr/>
        </p:nvPicPr>
        <p:blipFill>
          <a:blip r:embed="rId4"/>
          <a:stretch>
            <a:fillRect/>
          </a:stretch>
        </p:blipFill>
        <p:spPr>
          <a:xfrm>
            <a:off x="765096" y="1541264"/>
            <a:ext cx="1092994" cy="2240280"/>
          </a:xfrm>
          <a:prstGeom prst="rect">
            <a:avLst/>
          </a:prstGeom>
        </p:spPr>
      </p:pic>
      <p:sp>
        <p:nvSpPr>
          <p:cNvPr id="5" name="Text 1"/>
          <p:cNvSpPr/>
          <p:nvPr/>
        </p:nvSpPr>
        <p:spPr>
          <a:xfrm>
            <a:off x="2185988" y="1759863"/>
            <a:ext cx="2186107" cy="273248"/>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atrick Hand" pitchFamily="34" charset="0"/>
                <a:ea typeface="Patrick Hand" pitchFamily="34" charset="-122"/>
                <a:cs typeface="Patrick Hand" pitchFamily="34" charset="-120"/>
              </a:rPr>
              <a:t>Definición</a:t>
            </a:r>
            <a:endParaRPr lang="en-US" sz="1700" dirty="0"/>
          </a:p>
        </p:txBody>
      </p:sp>
      <p:sp>
        <p:nvSpPr>
          <p:cNvPr id="6" name="Text 2"/>
          <p:cNvSpPr/>
          <p:nvPr/>
        </p:nvSpPr>
        <p:spPr>
          <a:xfrm>
            <a:off x="2185988" y="2164199"/>
            <a:ext cx="6192917" cy="1398746"/>
          </a:xfrm>
          <a:prstGeom prst="rect">
            <a:avLst/>
          </a:prstGeom>
          <a:noFill/>
          <a:ln/>
        </p:spPr>
        <p:txBody>
          <a:bodyPr wrap="square" lIns="0" tIns="0" rIns="0" bIns="0" rtlCol="0" anchor="t"/>
          <a:lstStyle/>
          <a:p>
            <a:pPr marL="0" indent="0" algn="l">
              <a:lnSpc>
                <a:spcPts val="2750"/>
              </a:lnSpc>
              <a:buNone/>
            </a:pPr>
            <a:r>
              <a:rPr lang="en-US" sz="1700" dirty="0">
                <a:solidFill>
                  <a:srgbClr val="383838"/>
                </a:solidFill>
                <a:latin typeface="Patrick Hand" pitchFamily="34" charset="0"/>
                <a:ea typeface="Patrick Hand" pitchFamily="34" charset="-122"/>
                <a:cs typeface="Patrick Hand" pitchFamily="34" charset="-120"/>
              </a:rPr>
              <a:t>El paro clásico se define como la proporción del desempleo que se debe a salarios considerados demasiado altos para lo que los empresarios estarían dispuestos a aceptar, dadas las condiciones de producción en un momento determinado.</a:t>
            </a:r>
            <a:endParaRPr lang="en-US" sz="1700" dirty="0"/>
          </a:p>
        </p:txBody>
      </p:sp>
      <p:pic>
        <p:nvPicPr>
          <p:cNvPr id="7" name="Image 2" descr="preencoded.png"/>
          <p:cNvPicPr>
            <a:picLocks noChangeAspect="1"/>
          </p:cNvPicPr>
          <p:nvPr/>
        </p:nvPicPr>
        <p:blipFill>
          <a:blip r:embed="rId5"/>
          <a:stretch>
            <a:fillRect/>
          </a:stretch>
        </p:blipFill>
        <p:spPr>
          <a:xfrm>
            <a:off x="765096" y="3781544"/>
            <a:ext cx="1092994" cy="1890593"/>
          </a:xfrm>
          <a:prstGeom prst="rect">
            <a:avLst/>
          </a:prstGeom>
        </p:spPr>
      </p:pic>
      <p:sp>
        <p:nvSpPr>
          <p:cNvPr id="8" name="Text 3"/>
          <p:cNvSpPr/>
          <p:nvPr/>
        </p:nvSpPr>
        <p:spPr>
          <a:xfrm>
            <a:off x="2185988" y="4000143"/>
            <a:ext cx="2186107" cy="273248"/>
          </a:xfrm>
          <a:prstGeom prst="rect">
            <a:avLst/>
          </a:prstGeom>
          <a:noFill/>
          <a:ln/>
        </p:spPr>
        <p:txBody>
          <a:bodyPr wrap="none" lIns="0" tIns="0" rIns="0" bIns="0" rtlCol="0" anchor="t"/>
          <a:lstStyle/>
          <a:p>
            <a:pPr marL="0" indent="0" algn="l">
              <a:lnSpc>
                <a:spcPts val="2150"/>
              </a:lnSpc>
              <a:buNone/>
            </a:pPr>
            <a:r>
              <a:rPr lang="en-US" sz="1700" dirty="0" err="1">
                <a:solidFill>
                  <a:srgbClr val="383838"/>
                </a:solidFill>
                <a:latin typeface="Patrick Hand" pitchFamily="34" charset="0"/>
                <a:ea typeface="Patrick Hand" pitchFamily="34" charset="-122"/>
                <a:cs typeface="Patrick Hand" pitchFamily="34" charset="-120"/>
              </a:rPr>
              <a:t>Negociación</a:t>
            </a:r>
            <a:endParaRPr lang="en-US" sz="1700" dirty="0"/>
          </a:p>
        </p:txBody>
      </p:sp>
      <p:sp>
        <p:nvSpPr>
          <p:cNvPr id="9" name="Text 4"/>
          <p:cNvSpPr/>
          <p:nvPr/>
        </p:nvSpPr>
        <p:spPr>
          <a:xfrm>
            <a:off x="2185988" y="4404479"/>
            <a:ext cx="6192917" cy="1049060"/>
          </a:xfrm>
          <a:prstGeom prst="rect">
            <a:avLst/>
          </a:prstGeom>
          <a:noFill/>
          <a:ln/>
        </p:spPr>
        <p:txBody>
          <a:bodyPr wrap="square" lIns="0" tIns="0" rIns="0" bIns="0" rtlCol="0" anchor="t"/>
          <a:lstStyle/>
          <a:p>
            <a:pPr marL="0" indent="0" algn="l">
              <a:lnSpc>
                <a:spcPts val="2750"/>
              </a:lnSpc>
              <a:buNone/>
            </a:pPr>
            <a:r>
              <a:rPr lang="en-US" sz="1700" dirty="0">
                <a:solidFill>
                  <a:srgbClr val="383838"/>
                </a:solidFill>
                <a:latin typeface="Patrick Hand" pitchFamily="34" charset="0"/>
                <a:ea typeface="Patrick Hand" pitchFamily="34" charset="-122"/>
                <a:cs typeface="Patrick Hand" pitchFamily="34" charset="-120"/>
              </a:rPr>
              <a:t>Según esta teoría, las negociaciones salariales deberían realizarse únicamente en el ámbito de cada empresa, donde se conoce realmente la evolución de la productividad marginal del factor trabajo.</a:t>
            </a:r>
            <a:endParaRPr lang="en-US" sz="1700" dirty="0"/>
          </a:p>
        </p:txBody>
      </p:sp>
      <p:pic>
        <p:nvPicPr>
          <p:cNvPr id="10" name="Image 3" descr="preencoded.png"/>
          <p:cNvPicPr>
            <a:picLocks noChangeAspect="1"/>
          </p:cNvPicPr>
          <p:nvPr/>
        </p:nvPicPr>
        <p:blipFill>
          <a:blip r:embed="rId6"/>
          <a:stretch>
            <a:fillRect/>
          </a:stretch>
        </p:blipFill>
        <p:spPr>
          <a:xfrm>
            <a:off x="765096" y="5672138"/>
            <a:ext cx="1092994" cy="1890593"/>
          </a:xfrm>
          <a:prstGeom prst="rect">
            <a:avLst/>
          </a:prstGeom>
        </p:spPr>
      </p:pic>
      <p:sp>
        <p:nvSpPr>
          <p:cNvPr id="11" name="Text 5"/>
          <p:cNvSpPr/>
          <p:nvPr/>
        </p:nvSpPr>
        <p:spPr>
          <a:xfrm>
            <a:off x="2185988" y="5890736"/>
            <a:ext cx="2621637" cy="273248"/>
          </a:xfrm>
          <a:prstGeom prst="rect">
            <a:avLst/>
          </a:prstGeom>
          <a:noFill/>
          <a:ln/>
        </p:spPr>
        <p:txBody>
          <a:bodyPr wrap="none" lIns="0" tIns="0" rIns="0" bIns="0" rtlCol="0" anchor="t"/>
          <a:lstStyle/>
          <a:p>
            <a:pPr marL="0" indent="0" algn="l">
              <a:lnSpc>
                <a:spcPts val="2150"/>
              </a:lnSpc>
              <a:buNone/>
            </a:pPr>
            <a:r>
              <a:rPr lang="en-US" sz="1700" dirty="0">
                <a:solidFill>
                  <a:srgbClr val="383838"/>
                </a:solidFill>
                <a:latin typeface="Patrick Hand" pitchFamily="34" charset="0"/>
                <a:ea typeface="Patrick Hand" pitchFamily="34" charset="-122"/>
                <a:cs typeface="Patrick Hand" pitchFamily="34" charset="-120"/>
              </a:rPr>
              <a:t>Rechazo a Negociaciones Globales</a:t>
            </a:r>
            <a:endParaRPr lang="en-US" sz="1700" dirty="0"/>
          </a:p>
        </p:txBody>
      </p:sp>
      <p:sp>
        <p:nvSpPr>
          <p:cNvPr id="12" name="Text 6"/>
          <p:cNvSpPr/>
          <p:nvPr/>
        </p:nvSpPr>
        <p:spPr>
          <a:xfrm>
            <a:off x="2185988" y="6295073"/>
            <a:ext cx="6192917" cy="1049060"/>
          </a:xfrm>
          <a:prstGeom prst="rect">
            <a:avLst/>
          </a:prstGeom>
          <a:noFill/>
          <a:ln/>
        </p:spPr>
        <p:txBody>
          <a:bodyPr wrap="square" lIns="0" tIns="0" rIns="0" bIns="0" rtlCol="0" anchor="t"/>
          <a:lstStyle/>
          <a:p>
            <a:pPr marL="0" indent="0" algn="l">
              <a:lnSpc>
                <a:spcPts val="2750"/>
              </a:lnSpc>
              <a:buNone/>
            </a:pPr>
            <a:r>
              <a:rPr lang="en-US" sz="1700" dirty="0">
                <a:solidFill>
                  <a:srgbClr val="383838"/>
                </a:solidFill>
                <a:latin typeface="Patrick Hand" pitchFamily="34" charset="0"/>
                <a:ea typeface="Patrick Hand" pitchFamily="34" charset="-122"/>
                <a:cs typeface="Patrick Hand" pitchFamily="34" charset="-120"/>
              </a:rPr>
              <a:t>Los economistas clásicos rechazan las negociaciones colectivas entre sindicatos y representantes empresariales por sectores o para el conjunto de la economía, considerándolas ineficientes para el mercado laboral.</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65096" y="666869"/>
            <a:ext cx="4372213" cy="546497"/>
          </a:xfrm>
          <a:prstGeom prst="rect">
            <a:avLst/>
          </a:prstGeom>
          <a:noFill/>
          <a:ln/>
        </p:spPr>
        <p:txBody>
          <a:bodyPr wrap="none" lIns="0" tIns="0" rIns="0" bIns="0" rtlCol="0" anchor="t"/>
          <a:lstStyle/>
          <a:p>
            <a:pPr>
              <a:lnSpc>
                <a:spcPts val="4300"/>
              </a:lnSpc>
            </a:pPr>
            <a:r>
              <a:rPr lang="en-US" sz="4800" dirty="0" err="1">
                <a:solidFill>
                  <a:srgbClr val="383838"/>
                </a:solidFill>
                <a:latin typeface="Patrick Hand" pitchFamily="34" charset="0"/>
                <a:ea typeface="Patrick Hand" pitchFamily="34" charset="-122"/>
                <a:cs typeface="Patrick Hand" pitchFamily="34" charset="-120"/>
              </a:rPr>
              <a:t>Perspectivas</a:t>
            </a:r>
            <a:r>
              <a:rPr lang="en-US" sz="4800" dirty="0">
                <a:solidFill>
                  <a:srgbClr val="383838"/>
                </a:solidFill>
                <a:latin typeface="Patrick Hand" pitchFamily="34" charset="0"/>
                <a:ea typeface="Patrick Hand" pitchFamily="34" charset="-122"/>
                <a:cs typeface="Patrick Hand" pitchFamily="34" charset="-120"/>
              </a:rPr>
              <a:t> </a:t>
            </a:r>
            <a:r>
              <a:rPr lang="en-US" sz="4800" dirty="0" err="1">
                <a:solidFill>
                  <a:srgbClr val="383838"/>
                </a:solidFill>
                <a:latin typeface="Patrick Hand" pitchFamily="34" charset="0"/>
                <a:ea typeface="Patrick Hand" pitchFamily="34" charset="-122"/>
                <a:cs typeface="Patrick Hand" pitchFamily="34" charset="-120"/>
              </a:rPr>
              <a:t>Clásicas</a:t>
            </a:r>
            <a:r>
              <a:rPr lang="en-US" sz="4800" dirty="0">
                <a:solidFill>
                  <a:srgbClr val="383838"/>
                </a:solidFill>
                <a:latin typeface="Patrick Hand" pitchFamily="34" charset="0"/>
                <a:ea typeface="Patrick Hand" pitchFamily="34" charset="-122"/>
                <a:cs typeface="Patrick Hand" pitchFamily="34" charset="-120"/>
              </a:rPr>
              <a:t> y </a:t>
            </a:r>
            <a:r>
              <a:rPr lang="en-US" sz="4800" dirty="0" err="1">
                <a:solidFill>
                  <a:srgbClr val="383838"/>
                </a:solidFill>
                <a:latin typeface="Patrick Hand" pitchFamily="34" charset="0"/>
                <a:ea typeface="Patrick Hand" pitchFamily="34" charset="-122"/>
                <a:cs typeface="Patrick Hand" pitchFamily="34" charset="-120"/>
              </a:rPr>
              <a:t>Neoclásicas</a:t>
            </a:r>
            <a:endParaRPr lang="en-US" sz="4800" dirty="0"/>
          </a:p>
          <a:p>
            <a:pPr marL="0" indent="0">
              <a:lnSpc>
                <a:spcPts val="4300"/>
              </a:lnSpc>
              <a:buNone/>
            </a:pPr>
            <a:endParaRPr lang="en-US" sz="3400" dirty="0"/>
          </a:p>
        </p:txBody>
      </p:sp>
      <p:sp>
        <p:nvSpPr>
          <p:cNvPr id="5" name="Text 1"/>
          <p:cNvSpPr/>
          <p:nvPr/>
        </p:nvSpPr>
        <p:spPr>
          <a:xfrm>
            <a:off x="2040850" y="3597593"/>
            <a:ext cx="2186107" cy="273248"/>
          </a:xfrm>
          <a:prstGeom prst="rect">
            <a:avLst/>
          </a:prstGeom>
          <a:noFill/>
          <a:ln/>
        </p:spPr>
        <p:txBody>
          <a:bodyPr wrap="none" lIns="0" tIns="0" rIns="0" bIns="0" rtlCol="0" anchor="t"/>
          <a:lstStyle/>
          <a:p>
            <a:pPr marL="0" indent="0" algn="l">
              <a:lnSpc>
                <a:spcPts val="2150"/>
              </a:lnSpc>
              <a:buNone/>
            </a:pPr>
            <a:r>
              <a:rPr lang="en-US" sz="4000" dirty="0" err="1">
                <a:solidFill>
                  <a:srgbClr val="383838"/>
                </a:solidFill>
                <a:latin typeface="Patrick Hand" pitchFamily="34" charset="0"/>
                <a:ea typeface="Patrick Hand" pitchFamily="34" charset="-122"/>
                <a:cs typeface="Patrick Hand" pitchFamily="34" charset="-120"/>
              </a:rPr>
              <a:t>Vídeo</a:t>
            </a:r>
            <a:endParaRPr lang="en-US" sz="4000" dirty="0"/>
          </a:p>
        </p:txBody>
      </p:sp>
      <p:sp>
        <p:nvSpPr>
          <p:cNvPr id="6" name="Text 2"/>
          <p:cNvSpPr/>
          <p:nvPr/>
        </p:nvSpPr>
        <p:spPr>
          <a:xfrm>
            <a:off x="2040850" y="4358759"/>
            <a:ext cx="6192917" cy="1398746"/>
          </a:xfrm>
          <a:prstGeom prst="rect">
            <a:avLst/>
          </a:prstGeom>
          <a:noFill/>
          <a:ln/>
        </p:spPr>
        <p:txBody>
          <a:bodyPr wrap="square" lIns="0" tIns="0" rIns="0" bIns="0" rtlCol="0" anchor="t"/>
          <a:lstStyle/>
          <a:p>
            <a:pPr marL="0" indent="0" algn="l">
              <a:lnSpc>
                <a:spcPts val="2750"/>
              </a:lnSpc>
              <a:buNone/>
            </a:pPr>
            <a:r>
              <a:rPr lang="en-US" sz="2000" dirty="0">
                <a:solidFill>
                  <a:srgbClr val="383838"/>
                </a:solidFill>
                <a:latin typeface="Patrick Hand" pitchFamily="34" charset="0"/>
                <a:ea typeface="Patrick Hand" pitchFamily="34" charset="-122"/>
                <a:cs typeface="Patrick Hand" pitchFamily="34" charset="-120"/>
                <a:hlinkClick r:id="rId4"/>
              </a:rPr>
              <a:t>https://www.youtube.com/watch?v=zPpVK8MjnU0</a:t>
            </a:r>
            <a:r>
              <a:rPr lang="en-US" sz="2000" dirty="0">
                <a:solidFill>
                  <a:srgbClr val="383838"/>
                </a:solidFill>
                <a:latin typeface="Patrick Hand" pitchFamily="34" charset="0"/>
                <a:ea typeface="Patrick Hand" pitchFamily="34" charset="-122"/>
                <a:cs typeface="Patrick Hand" pitchFamily="34" charset="-120"/>
              </a:rPr>
              <a:t> </a:t>
            </a:r>
            <a:endParaRPr lang="en-US" sz="2000" dirty="0"/>
          </a:p>
        </p:txBody>
      </p:sp>
    </p:spTree>
    <p:extLst>
      <p:ext uri="{BB962C8B-B14F-4D97-AF65-F5344CB8AC3E}">
        <p14:creationId xmlns:p14="http://schemas.microsoft.com/office/powerpoint/2010/main" val="3531235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64037" y="767596"/>
            <a:ext cx="4937760" cy="617101"/>
          </a:xfrm>
          <a:prstGeom prst="rect">
            <a:avLst/>
          </a:prstGeom>
          <a:noFill/>
          <a:ln/>
        </p:spPr>
        <p:txBody>
          <a:bodyPr wrap="none" lIns="0" tIns="0" rIns="0" bIns="0" rtlCol="0" anchor="t"/>
          <a:lstStyle/>
          <a:p>
            <a:pPr marL="0" indent="0">
              <a:lnSpc>
                <a:spcPts val="4850"/>
              </a:lnSpc>
              <a:buNone/>
            </a:pPr>
            <a:r>
              <a:rPr lang="en-US" sz="3850" dirty="0">
                <a:solidFill>
                  <a:srgbClr val="383838"/>
                </a:solidFill>
                <a:latin typeface="Patrick Hand" pitchFamily="34" charset="0"/>
                <a:ea typeface="Patrick Hand" pitchFamily="34" charset="-122"/>
                <a:cs typeface="Patrick Hand" pitchFamily="34" charset="-120"/>
              </a:rPr>
              <a:t>La Perspectiva Keynesiana</a:t>
            </a:r>
            <a:endParaRPr lang="en-US" sz="3850" dirty="0"/>
          </a:p>
        </p:txBody>
      </p:sp>
      <p:sp>
        <p:nvSpPr>
          <p:cNvPr id="3" name="Text 1"/>
          <p:cNvSpPr/>
          <p:nvPr/>
        </p:nvSpPr>
        <p:spPr>
          <a:xfrm>
            <a:off x="1668066" y="3117890"/>
            <a:ext cx="2895481" cy="308610"/>
          </a:xfrm>
          <a:prstGeom prst="rect">
            <a:avLst/>
          </a:prstGeom>
          <a:noFill/>
          <a:ln/>
        </p:spPr>
        <p:txBody>
          <a:bodyPr wrap="none" lIns="0" tIns="0" rIns="0" bIns="0" rtlCol="0" anchor="t"/>
          <a:lstStyle/>
          <a:p>
            <a:pPr marL="0" indent="0" algn="r">
              <a:lnSpc>
                <a:spcPts val="2400"/>
              </a:lnSpc>
              <a:buNone/>
            </a:pPr>
            <a:r>
              <a:rPr lang="en-US" sz="1900" dirty="0">
                <a:solidFill>
                  <a:srgbClr val="383838"/>
                </a:solidFill>
                <a:latin typeface="Patrick Hand" pitchFamily="34" charset="0"/>
                <a:ea typeface="Patrick Hand" pitchFamily="34" charset="-122"/>
                <a:cs typeface="Patrick Hand" pitchFamily="34" charset="-120"/>
              </a:rPr>
              <a:t>Insuficiente Actividad Económica</a:t>
            </a:r>
            <a:endParaRPr lang="en-US" sz="1900" dirty="0"/>
          </a:p>
        </p:txBody>
      </p:sp>
      <p:sp>
        <p:nvSpPr>
          <p:cNvPr id="4" name="Text 2"/>
          <p:cNvSpPr/>
          <p:nvPr/>
        </p:nvSpPr>
        <p:spPr>
          <a:xfrm>
            <a:off x="864037" y="3574613"/>
            <a:ext cx="3699510" cy="1580198"/>
          </a:xfrm>
          <a:prstGeom prst="rect">
            <a:avLst/>
          </a:prstGeom>
          <a:noFill/>
          <a:ln/>
        </p:spPr>
        <p:txBody>
          <a:bodyPr wrap="square" lIns="0" tIns="0" rIns="0" bIns="0" rtlCol="0" anchor="t"/>
          <a:lstStyle/>
          <a:p>
            <a:pPr marL="0" indent="0" algn="r">
              <a:lnSpc>
                <a:spcPts val="3100"/>
              </a:lnSpc>
              <a:buNone/>
            </a:pPr>
            <a:r>
              <a:rPr lang="en-US" sz="1900" dirty="0">
                <a:solidFill>
                  <a:srgbClr val="383838"/>
                </a:solidFill>
                <a:latin typeface="Patrick Hand" pitchFamily="34" charset="0"/>
                <a:ea typeface="Patrick Hand" pitchFamily="34" charset="-122"/>
                <a:cs typeface="Patrick Hand" pitchFamily="34" charset="-120"/>
              </a:rPr>
              <a:t>Para los keynesianos, una parte significativa del desempleo está provocada por la insuficiente actividad económica general.</a:t>
            </a:r>
            <a:endParaRPr lang="en-US" sz="1900" dirty="0"/>
          </a:p>
        </p:txBody>
      </p:sp>
      <p:pic>
        <p:nvPicPr>
          <p:cNvPr id="5" name="Image 0" descr="preencoded.png"/>
          <p:cNvPicPr>
            <a:picLocks noChangeAspect="1"/>
          </p:cNvPicPr>
          <p:nvPr/>
        </p:nvPicPr>
        <p:blipFill>
          <a:blip r:embed="rId3"/>
          <a:stretch>
            <a:fillRect/>
          </a:stretch>
        </p:blipFill>
        <p:spPr>
          <a:xfrm>
            <a:off x="5057299" y="1878449"/>
            <a:ext cx="4515803" cy="4515803"/>
          </a:xfrm>
          <a:prstGeom prst="rect">
            <a:avLst/>
          </a:prstGeom>
        </p:spPr>
      </p:pic>
      <p:sp>
        <p:nvSpPr>
          <p:cNvPr id="6" name="Text 3"/>
          <p:cNvSpPr/>
          <p:nvPr/>
        </p:nvSpPr>
        <p:spPr>
          <a:xfrm>
            <a:off x="5573435" y="3633668"/>
            <a:ext cx="369332" cy="461724"/>
          </a:xfrm>
          <a:prstGeom prst="rect">
            <a:avLst/>
          </a:prstGeom>
          <a:noFill/>
          <a:ln/>
        </p:spPr>
        <p:txBody>
          <a:bodyPr wrap="none" lIns="0" tIns="0" rIns="0" bIns="0" rtlCol="0" anchor="t"/>
          <a:lstStyle/>
          <a:p>
            <a:pPr marL="0" indent="0">
              <a:lnSpc>
                <a:spcPts val="4650"/>
              </a:lnSpc>
              <a:buNone/>
            </a:pPr>
            <a:r>
              <a:rPr lang="en-US" sz="2900" dirty="0">
                <a:solidFill>
                  <a:srgbClr val="383838"/>
                </a:solidFill>
                <a:latin typeface="Patrick Hand" pitchFamily="34" charset="0"/>
                <a:ea typeface="Patrick Hand" pitchFamily="34" charset="-122"/>
                <a:cs typeface="Patrick Hand" pitchFamily="34" charset="-120"/>
              </a:rPr>
              <a:t>1</a:t>
            </a:r>
            <a:endParaRPr lang="en-US" sz="2900" dirty="0"/>
          </a:p>
        </p:txBody>
      </p:sp>
      <p:sp>
        <p:nvSpPr>
          <p:cNvPr id="7" name="Text 4"/>
          <p:cNvSpPr/>
          <p:nvPr/>
        </p:nvSpPr>
        <p:spPr>
          <a:xfrm>
            <a:off x="9943386" y="1896308"/>
            <a:ext cx="2468880" cy="308610"/>
          </a:xfrm>
          <a:prstGeom prst="rect">
            <a:avLst/>
          </a:prstGeom>
          <a:noFill/>
          <a:ln/>
        </p:spPr>
        <p:txBody>
          <a:bodyPr wrap="none" lIns="0" tIns="0" rIns="0" bIns="0" rtlCol="0" anchor="t"/>
          <a:lstStyle/>
          <a:p>
            <a:pPr marL="0" indent="0" algn="l">
              <a:lnSpc>
                <a:spcPts val="2400"/>
              </a:lnSpc>
              <a:buNone/>
            </a:pPr>
            <a:r>
              <a:rPr lang="en-US" sz="1900" dirty="0">
                <a:solidFill>
                  <a:srgbClr val="383838"/>
                </a:solidFill>
                <a:latin typeface="Patrick Hand" pitchFamily="34" charset="0"/>
                <a:ea typeface="Patrick Hand" pitchFamily="34" charset="-122"/>
                <a:cs typeface="Patrick Hand" pitchFamily="34" charset="-120"/>
              </a:rPr>
              <a:t>Desempleo Involuntario</a:t>
            </a:r>
            <a:endParaRPr lang="en-US" sz="1900" dirty="0"/>
          </a:p>
        </p:txBody>
      </p:sp>
      <p:sp>
        <p:nvSpPr>
          <p:cNvPr id="8" name="Text 5"/>
          <p:cNvSpPr/>
          <p:nvPr/>
        </p:nvSpPr>
        <p:spPr>
          <a:xfrm>
            <a:off x="9943386" y="2353032"/>
            <a:ext cx="3822978" cy="1580198"/>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Sostienen que no todos los desempleados lo están voluntariamente, sino que muchos no trabajan porque el nivel de actividad económica no genera empleos suficientes.</a:t>
            </a:r>
            <a:endParaRPr lang="en-US" sz="1900" dirty="0"/>
          </a:p>
        </p:txBody>
      </p:sp>
      <p:pic>
        <p:nvPicPr>
          <p:cNvPr id="9" name="Image 1" descr="preencoded.png"/>
          <p:cNvPicPr>
            <a:picLocks noChangeAspect="1"/>
          </p:cNvPicPr>
          <p:nvPr/>
        </p:nvPicPr>
        <p:blipFill>
          <a:blip r:embed="rId4"/>
          <a:stretch>
            <a:fillRect/>
          </a:stretch>
        </p:blipFill>
        <p:spPr>
          <a:xfrm>
            <a:off x="5057299" y="1878449"/>
            <a:ext cx="4515803" cy="4515803"/>
          </a:xfrm>
          <a:prstGeom prst="rect">
            <a:avLst/>
          </a:prstGeom>
        </p:spPr>
      </p:pic>
      <p:sp>
        <p:nvSpPr>
          <p:cNvPr id="10" name="Text 6"/>
          <p:cNvSpPr/>
          <p:nvPr/>
        </p:nvSpPr>
        <p:spPr>
          <a:xfrm>
            <a:off x="8144351" y="2692956"/>
            <a:ext cx="369332" cy="461724"/>
          </a:xfrm>
          <a:prstGeom prst="rect">
            <a:avLst/>
          </a:prstGeom>
          <a:noFill/>
          <a:ln/>
        </p:spPr>
        <p:txBody>
          <a:bodyPr wrap="none" lIns="0" tIns="0" rIns="0" bIns="0" rtlCol="0" anchor="t"/>
          <a:lstStyle/>
          <a:p>
            <a:pPr marL="0" indent="0">
              <a:lnSpc>
                <a:spcPts val="4650"/>
              </a:lnSpc>
              <a:buNone/>
            </a:pPr>
            <a:r>
              <a:rPr lang="en-US" sz="2900" dirty="0">
                <a:solidFill>
                  <a:srgbClr val="383838"/>
                </a:solidFill>
                <a:latin typeface="Patrick Hand" pitchFamily="34" charset="0"/>
                <a:ea typeface="Patrick Hand" pitchFamily="34" charset="-122"/>
                <a:cs typeface="Patrick Hand" pitchFamily="34" charset="-120"/>
              </a:rPr>
              <a:t>2</a:t>
            </a:r>
            <a:endParaRPr lang="en-US" sz="2900" dirty="0"/>
          </a:p>
        </p:txBody>
      </p:sp>
      <p:sp>
        <p:nvSpPr>
          <p:cNvPr id="11" name="Text 7"/>
          <p:cNvSpPr/>
          <p:nvPr/>
        </p:nvSpPr>
        <p:spPr>
          <a:xfrm>
            <a:off x="9943386" y="4339352"/>
            <a:ext cx="2520553" cy="308610"/>
          </a:xfrm>
          <a:prstGeom prst="rect">
            <a:avLst/>
          </a:prstGeom>
          <a:noFill/>
          <a:ln/>
        </p:spPr>
        <p:txBody>
          <a:bodyPr wrap="none" lIns="0" tIns="0" rIns="0" bIns="0" rtlCol="0" anchor="t"/>
          <a:lstStyle/>
          <a:p>
            <a:pPr marL="0" indent="0" algn="l">
              <a:lnSpc>
                <a:spcPts val="2400"/>
              </a:lnSpc>
              <a:buNone/>
            </a:pPr>
            <a:r>
              <a:rPr lang="en-US" sz="1900" dirty="0">
                <a:solidFill>
                  <a:srgbClr val="383838"/>
                </a:solidFill>
                <a:latin typeface="Patrick Hand" pitchFamily="34" charset="0"/>
                <a:ea typeface="Patrick Hand" pitchFamily="34" charset="-122"/>
                <a:cs typeface="Patrick Hand" pitchFamily="34" charset="-120"/>
              </a:rPr>
              <a:t>Intervención Gubernamental</a:t>
            </a:r>
            <a:endParaRPr lang="en-US" sz="1900" dirty="0"/>
          </a:p>
        </p:txBody>
      </p:sp>
      <p:sp>
        <p:nvSpPr>
          <p:cNvPr id="12" name="Text 8"/>
          <p:cNvSpPr/>
          <p:nvPr/>
        </p:nvSpPr>
        <p:spPr>
          <a:xfrm>
            <a:off x="9943386" y="4796076"/>
            <a:ext cx="3822978" cy="1580198"/>
          </a:xfrm>
          <a:prstGeom prst="rect">
            <a:avLst/>
          </a:prstGeom>
          <a:noFill/>
          <a:ln/>
        </p:spPr>
        <p:txBody>
          <a:bodyPr wrap="square" lIns="0" tIns="0" rIns="0" bIns="0" rtlCol="0" anchor="t"/>
          <a:lstStyle/>
          <a:p>
            <a:pPr marL="0" indent="0" algn="l">
              <a:lnSpc>
                <a:spcPts val="3100"/>
              </a:lnSpc>
              <a:buNone/>
            </a:pPr>
            <a:r>
              <a:rPr lang="en-US" sz="1900" dirty="0">
                <a:solidFill>
                  <a:srgbClr val="383838"/>
                </a:solidFill>
                <a:latin typeface="Patrick Hand" pitchFamily="34" charset="0"/>
                <a:ea typeface="Patrick Hand" pitchFamily="34" charset="-122"/>
                <a:cs typeface="Patrick Hand" pitchFamily="34" charset="-120"/>
              </a:rPr>
              <a:t>Apoyan medidas gubernamentales de aumento del gasto público que estimulen la actividad económica y contribuyan a generar empleo.</a:t>
            </a:r>
            <a:endParaRPr lang="en-US" sz="1900" dirty="0"/>
          </a:p>
        </p:txBody>
      </p:sp>
      <p:pic>
        <p:nvPicPr>
          <p:cNvPr id="13" name="Image 2" descr="preencoded.png"/>
          <p:cNvPicPr>
            <a:picLocks noChangeAspect="1"/>
          </p:cNvPicPr>
          <p:nvPr/>
        </p:nvPicPr>
        <p:blipFill>
          <a:blip r:embed="rId5"/>
          <a:stretch>
            <a:fillRect/>
          </a:stretch>
        </p:blipFill>
        <p:spPr>
          <a:xfrm>
            <a:off x="5057299" y="1878449"/>
            <a:ext cx="4515803" cy="4515803"/>
          </a:xfrm>
          <a:prstGeom prst="rect">
            <a:avLst/>
          </a:prstGeom>
        </p:spPr>
      </p:pic>
      <p:sp>
        <p:nvSpPr>
          <p:cNvPr id="14" name="Text 9"/>
          <p:cNvSpPr/>
          <p:nvPr/>
        </p:nvSpPr>
        <p:spPr>
          <a:xfrm>
            <a:off x="7673697" y="5389721"/>
            <a:ext cx="369332" cy="461724"/>
          </a:xfrm>
          <a:prstGeom prst="rect">
            <a:avLst/>
          </a:prstGeom>
          <a:noFill/>
          <a:ln/>
        </p:spPr>
        <p:txBody>
          <a:bodyPr wrap="none" lIns="0" tIns="0" rIns="0" bIns="0" rtlCol="0" anchor="t"/>
          <a:lstStyle/>
          <a:p>
            <a:pPr marL="0" indent="0">
              <a:lnSpc>
                <a:spcPts val="4650"/>
              </a:lnSpc>
              <a:buNone/>
            </a:pPr>
            <a:r>
              <a:rPr lang="en-US" sz="2900" dirty="0">
                <a:solidFill>
                  <a:srgbClr val="383838"/>
                </a:solidFill>
                <a:latin typeface="Patrick Hand" pitchFamily="34" charset="0"/>
                <a:ea typeface="Patrick Hand" pitchFamily="34" charset="-122"/>
                <a:cs typeface="Patrick Hand" pitchFamily="34" charset="-120"/>
              </a:rPr>
              <a:t>3</a:t>
            </a:r>
            <a:endParaRPr lang="en-US" sz="2900" dirty="0"/>
          </a:p>
        </p:txBody>
      </p:sp>
      <p:sp>
        <p:nvSpPr>
          <p:cNvPr id="15" name="Text 10"/>
          <p:cNvSpPr/>
          <p:nvPr/>
        </p:nvSpPr>
        <p:spPr>
          <a:xfrm>
            <a:off x="864037" y="6671905"/>
            <a:ext cx="12902327" cy="790099"/>
          </a:xfrm>
          <a:prstGeom prst="rect">
            <a:avLst/>
          </a:prstGeom>
          <a:noFill/>
          <a:ln/>
        </p:spPr>
        <p:txBody>
          <a:bodyPr wrap="square" lIns="0" tIns="0" rIns="0" bIns="0" rtlCol="0" anchor="t"/>
          <a:lstStyle/>
          <a:p>
            <a:pPr marL="0" indent="0">
              <a:lnSpc>
                <a:spcPts val="3100"/>
              </a:lnSpc>
              <a:buNone/>
            </a:pPr>
            <a:r>
              <a:rPr lang="en-US" sz="1900" dirty="0">
                <a:solidFill>
                  <a:srgbClr val="383838"/>
                </a:solidFill>
                <a:latin typeface="Patrick Hand" pitchFamily="34" charset="0"/>
                <a:ea typeface="Patrick Hand" pitchFamily="34" charset="-122"/>
                <a:cs typeface="Patrick Hand" pitchFamily="34" charset="-120"/>
              </a:rPr>
              <a:t>El paro keynesiano representa la parte del desempleo que se debe a que los niveles de la actividad económica general son insuficientes para absorber toda la fuerza laboral disponible, requiriendo así políticas activas por parte del Estado.</a:t>
            </a:r>
            <a:endParaRPr lang="en-US" sz="1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40912" y="672346"/>
            <a:ext cx="4883468" cy="610433"/>
          </a:xfrm>
          <a:prstGeom prst="rect">
            <a:avLst/>
          </a:prstGeom>
          <a:noFill/>
          <a:ln/>
        </p:spPr>
        <p:txBody>
          <a:bodyPr wrap="none" lIns="0" tIns="0" rIns="0" bIns="0" rtlCol="0" anchor="t"/>
          <a:lstStyle/>
          <a:p>
            <a:pPr marL="0" indent="0">
              <a:lnSpc>
                <a:spcPts val="4800"/>
              </a:lnSpc>
              <a:buNone/>
            </a:pPr>
            <a:r>
              <a:rPr lang="en-US" sz="3800" dirty="0">
                <a:solidFill>
                  <a:srgbClr val="383838"/>
                </a:solidFill>
                <a:latin typeface="Patrick Hand" pitchFamily="34" charset="0"/>
                <a:ea typeface="Patrick Hand" pitchFamily="34" charset="-122"/>
                <a:cs typeface="Patrick Hand" pitchFamily="34" charset="-120"/>
              </a:rPr>
              <a:t>Teorías Poskeynesianas</a:t>
            </a:r>
            <a:endParaRPr lang="en-US" sz="3800" dirty="0"/>
          </a:p>
        </p:txBody>
      </p:sp>
      <p:sp>
        <p:nvSpPr>
          <p:cNvPr id="4" name="Shape 1"/>
          <p:cNvSpPr/>
          <p:nvPr/>
        </p:nvSpPr>
        <p:spPr>
          <a:xfrm>
            <a:off x="6340912" y="1923693"/>
            <a:ext cx="549354" cy="549354"/>
          </a:xfrm>
          <a:prstGeom prst="roundRect">
            <a:avLst>
              <a:gd name="adj" fmla="val 18668"/>
            </a:avLst>
          </a:prstGeom>
          <a:solidFill>
            <a:srgbClr val="E6E6E6"/>
          </a:solidFill>
          <a:ln w="15240">
            <a:solidFill>
              <a:srgbClr val="CCCCCC"/>
            </a:solidFill>
            <a:prstDash val="solid"/>
          </a:ln>
        </p:spPr>
      </p:sp>
      <p:sp>
        <p:nvSpPr>
          <p:cNvPr id="5" name="Text 2"/>
          <p:cNvSpPr/>
          <p:nvPr/>
        </p:nvSpPr>
        <p:spPr>
          <a:xfrm>
            <a:off x="6469142" y="2015252"/>
            <a:ext cx="292894" cy="366236"/>
          </a:xfrm>
          <a:prstGeom prst="rect">
            <a:avLst/>
          </a:prstGeom>
          <a:noFill/>
          <a:ln/>
        </p:spPr>
        <p:txBody>
          <a:bodyPr wrap="none" lIns="0" tIns="0" rIns="0" bIns="0" rtlCol="0" anchor="t"/>
          <a:lstStyle/>
          <a:p>
            <a:pPr marL="0" indent="0" algn="ctr">
              <a:lnSpc>
                <a:spcPts val="2300"/>
              </a:lnSpc>
              <a:buNone/>
            </a:pPr>
            <a:r>
              <a:rPr lang="en-US" sz="2300" dirty="0">
                <a:solidFill>
                  <a:srgbClr val="383838"/>
                </a:solidFill>
                <a:latin typeface="Patrick Hand" pitchFamily="34" charset="0"/>
                <a:ea typeface="Patrick Hand" pitchFamily="34" charset="-122"/>
                <a:cs typeface="Patrick Hand" pitchFamily="34" charset="-120"/>
              </a:rPr>
              <a:t>1</a:t>
            </a:r>
            <a:endParaRPr lang="en-US" sz="2300" dirty="0"/>
          </a:p>
        </p:txBody>
      </p:sp>
      <p:sp>
        <p:nvSpPr>
          <p:cNvPr id="6" name="Text 3"/>
          <p:cNvSpPr/>
          <p:nvPr/>
        </p:nvSpPr>
        <p:spPr>
          <a:xfrm>
            <a:off x="7134344" y="1923693"/>
            <a:ext cx="2802017" cy="610314"/>
          </a:xfrm>
          <a:prstGeom prst="rect">
            <a:avLst/>
          </a:prstGeom>
          <a:noFill/>
          <a:ln/>
        </p:spPr>
        <p:txBody>
          <a:bodyPr wrap="square" lIns="0" tIns="0" rIns="0" bIns="0" rtlCol="0" anchor="t"/>
          <a:lstStyle/>
          <a:p>
            <a:pPr marL="0" indent="0">
              <a:lnSpc>
                <a:spcPts val="2400"/>
              </a:lnSpc>
              <a:buNone/>
            </a:pPr>
            <a:r>
              <a:rPr lang="en-US" sz="1900" dirty="0">
                <a:solidFill>
                  <a:srgbClr val="383838"/>
                </a:solidFill>
                <a:latin typeface="Patrick Hand" pitchFamily="34" charset="0"/>
                <a:ea typeface="Patrick Hand" pitchFamily="34" charset="-122"/>
                <a:cs typeface="Patrick Hand" pitchFamily="34" charset="-120"/>
              </a:rPr>
              <a:t>Desarrollo de las Teorías de Keynes</a:t>
            </a:r>
            <a:endParaRPr lang="en-US" sz="1900" dirty="0"/>
          </a:p>
        </p:txBody>
      </p:sp>
      <p:sp>
        <p:nvSpPr>
          <p:cNvPr id="7" name="Text 4"/>
          <p:cNvSpPr/>
          <p:nvPr/>
        </p:nvSpPr>
        <p:spPr>
          <a:xfrm>
            <a:off x="7134344" y="2680454"/>
            <a:ext cx="2802017" cy="2734508"/>
          </a:xfrm>
          <a:prstGeom prst="rect">
            <a:avLst/>
          </a:prstGeom>
          <a:noFill/>
          <a:ln/>
        </p:spPr>
        <p:txBody>
          <a:bodyPr wrap="square" lIns="0" tIns="0" rIns="0" bIns="0" rtlCol="0" anchor="t"/>
          <a:lstStyle/>
          <a:p>
            <a:pPr marL="0" indent="0">
              <a:lnSpc>
                <a:spcPts val="3050"/>
              </a:lnSpc>
              <a:buNone/>
            </a:pPr>
            <a:r>
              <a:rPr lang="en-US" sz="1900" dirty="0">
                <a:solidFill>
                  <a:srgbClr val="383838"/>
                </a:solidFill>
                <a:latin typeface="Patrick Hand" pitchFamily="34" charset="0"/>
                <a:ea typeface="Patrick Hand" pitchFamily="34" charset="-122"/>
                <a:cs typeface="Patrick Hand" pitchFamily="34" charset="-120"/>
              </a:rPr>
              <a:t>Los poskeynesianos desarrollan las teorías de Keynes intentando incorporar los aspectos más interesantes de la escuela clásica, creando así un enfoque más integral del mercado laboral.</a:t>
            </a:r>
            <a:endParaRPr lang="en-US" sz="1900" dirty="0"/>
          </a:p>
        </p:txBody>
      </p:sp>
      <p:sp>
        <p:nvSpPr>
          <p:cNvPr id="8" name="Shape 5"/>
          <p:cNvSpPr/>
          <p:nvPr/>
        </p:nvSpPr>
        <p:spPr>
          <a:xfrm>
            <a:off x="10180439" y="1923693"/>
            <a:ext cx="549354" cy="549354"/>
          </a:xfrm>
          <a:prstGeom prst="roundRect">
            <a:avLst>
              <a:gd name="adj" fmla="val 18668"/>
            </a:avLst>
          </a:prstGeom>
          <a:solidFill>
            <a:srgbClr val="E6E6E6"/>
          </a:solidFill>
          <a:ln w="15240">
            <a:solidFill>
              <a:srgbClr val="CCCCCC"/>
            </a:solidFill>
            <a:prstDash val="solid"/>
          </a:ln>
        </p:spPr>
      </p:sp>
      <p:sp>
        <p:nvSpPr>
          <p:cNvPr id="9" name="Text 6"/>
          <p:cNvSpPr/>
          <p:nvPr/>
        </p:nvSpPr>
        <p:spPr>
          <a:xfrm>
            <a:off x="10308669" y="2015252"/>
            <a:ext cx="292894" cy="366236"/>
          </a:xfrm>
          <a:prstGeom prst="rect">
            <a:avLst/>
          </a:prstGeom>
          <a:noFill/>
          <a:ln/>
        </p:spPr>
        <p:txBody>
          <a:bodyPr wrap="none" lIns="0" tIns="0" rIns="0" bIns="0" rtlCol="0" anchor="t"/>
          <a:lstStyle/>
          <a:p>
            <a:pPr marL="0" indent="0" algn="ctr">
              <a:lnSpc>
                <a:spcPts val="2300"/>
              </a:lnSpc>
              <a:buNone/>
            </a:pPr>
            <a:r>
              <a:rPr lang="en-US" sz="2300" dirty="0">
                <a:solidFill>
                  <a:srgbClr val="383838"/>
                </a:solidFill>
                <a:latin typeface="Patrick Hand" pitchFamily="34" charset="0"/>
                <a:ea typeface="Patrick Hand" pitchFamily="34" charset="-122"/>
                <a:cs typeface="Patrick Hand" pitchFamily="34" charset="-120"/>
              </a:rPr>
              <a:t>2</a:t>
            </a:r>
            <a:endParaRPr lang="en-US" sz="2300" dirty="0"/>
          </a:p>
        </p:txBody>
      </p:sp>
      <p:sp>
        <p:nvSpPr>
          <p:cNvPr id="10" name="Text 7"/>
          <p:cNvSpPr/>
          <p:nvPr/>
        </p:nvSpPr>
        <p:spPr>
          <a:xfrm>
            <a:off x="10973872" y="1923693"/>
            <a:ext cx="2441734" cy="305157"/>
          </a:xfrm>
          <a:prstGeom prst="rect">
            <a:avLst/>
          </a:prstGeom>
          <a:noFill/>
          <a:ln/>
        </p:spPr>
        <p:txBody>
          <a:bodyPr wrap="none" lIns="0" tIns="0" rIns="0" bIns="0" rtlCol="0" anchor="t"/>
          <a:lstStyle/>
          <a:p>
            <a:pPr marL="0" indent="0">
              <a:lnSpc>
                <a:spcPts val="2400"/>
              </a:lnSpc>
              <a:buNone/>
            </a:pPr>
            <a:r>
              <a:rPr lang="en-US" sz="1900" dirty="0">
                <a:solidFill>
                  <a:srgbClr val="383838"/>
                </a:solidFill>
                <a:latin typeface="Patrick Hand" pitchFamily="34" charset="0"/>
                <a:ea typeface="Patrick Hand" pitchFamily="34" charset="-122"/>
                <a:cs typeface="Patrick Hand" pitchFamily="34" charset="-120"/>
              </a:rPr>
              <a:t>Mercado Laboral Único</a:t>
            </a:r>
            <a:endParaRPr lang="en-US" sz="1900" dirty="0"/>
          </a:p>
        </p:txBody>
      </p:sp>
      <p:sp>
        <p:nvSpPr>
          <p:cNvPr id="11" name="Text 8"/>
          <p:cNvSpPr/>
          <p:nvPr/>
        </p:nvSpPr>
        <p:spPr>
          <a:xfrm>
            <a:off x="10973872" y="2375297"/>
            <a:ext cx="2802017" cy="2734508"/>
          </a:xfrm>
          <a:prstGeom prst="rect">
            <a:avLst/>
          </a:prstGeom>
          <a:noFill/>
          <a:ln/>
        </p:spPr>
        <p:txBody>
          <a:bodyPr wrap="square" lIns="0" tIns="0" rIns="0" bIns="0" rtlCol="0" anchor="t"/>
          <a:lstStyle/>
          <a:p>
            <a:pPr marL="0" indent="0">
              <a:lnSpc>
                <a:spcPts val="3050"/>
              </a:lnSpc>
              <a:buNone/>
            </a:pPr>
            <a:r>
              <a:rPr lang="en-US" sz="1900" dirty="0">
                <a:solidFill>
                  <a:srgbClr val="383838"/>
                </a:solidFill>
                <a:latin typeface="Patrick Hand" pitchFamily="34" charset="0"/>
                <a:ea typeface="Patrick Hand" pitchFamily="34" charset="-122"/>
                <a:cs typeface="Patrick Hand" pitchFamily="34" charset="-120"/>
              </a:rPr>
              <a:t>Concluyen que el mercado de trabajo no puede analizarse como un mercado cualquiera, dado que presenta características especiales y distintas a otros mercados de factores y productos.</a:t>
            </a:r>
            <a:endParaRPr lang="en-US" sz="1900" dirty="0"/>
          </a:p>
        </p:txBody>
      </p:sp>
      <p:sp>
        <p:nvSpPr>
          <p:cNvPr id="12" name="Shape 9"/>
          <p:cNvSpPr/>
          <p:nvPr/>
        </p:nvSpPr>
        <p:spPr>
          <a:xfrm>
            <a:off x="6340912" y="5933718"/>
            <a:ext cx="549354" cy="549354"/>
          </a:xfrm>
          <a:prstGeom prst="roundRect">
            <a:avLst>
              <a:gd name="adj" fmla="val 18668"/>
            </a:avLst>
          </a:prstGeom>
          <a:solidFill>
            <a:srgbClr val="E6E6E6"/>
          </a:solidFill>
          <a:ln w="15240">
            <a:solidFill>
              <a:srgbClr val="CCCCCC"/>
            </a:solidFill>
            <a:prstDash val="solid"/>
          </a:ln>
        </p:spPr>
      </p:sp>
      <p:sp>
        <p:nvSpPr>
          <p:cNvPr id="13" name="Text 10"/>
          <p:cNvSpPr/>
          <p:nvPr/>
        </p:nvSpPr>
        <p:spPr>
          <a:xfrm>
            <a:off x="6469142" y="6025277"/>
            <a:ext cx="292894" cy="366236"/>
          </a:xfrm>
          <a:prstGeom prst="rect">
            <a:avLst/>
          </a:prstGeom>
          <a:noFill/>
          <a:ln/>
        </p:spPr>
        <p:txBody>
          <a:bodyPr wrap="none" lIns="0" tIns="0" rIns="0" bIns="0" rtlCol="0" anchor="t"/>
          <a:lstStyle/>
          <a:p>
            <a:pPr marL="0" indent="0" algn="ctr">
              <a:lnSpc>
                <a:spcPts val="2300"/>
              </a:lnSpc>
              <a:buNone/>
            </a:pPr>
            <a:r>
              <a:rPr lang="en-US" sz="2300" dirty="0">
                <a:solidFill>
                  <a:srgbClr val="383838"/>
                </a:solidFill>
                <a:latin typeface="Patrick Hand" pitchFamily="34" charset="0"/>
                <a:ea typeface="Patrick Hand" pitchFamily="34" charset="-122"/>
                <a:cs typeface="Patrick Hand" pitchFamily="34" charset="-120"/>
              </a:rPr>
              <a:t>3</a:t>
            </a:r>
            <a:endParaRPr lang="en-US" sz="2300" dirty="0"/>
          </a:p>
        </p:txBody>
      </p:sp>
      <p:sp>
        <p:nvSpPr>
          <p:cNvPr id="14" name="Text 11"/>
          <p:cNvSpPr/>
          <p:nvPr/>
        </p:nvSpPr>
        <p:spPr>
          <a:xfrm>
            <a:off x="7134344" y="5933718"/>
            <a:ext cx="2441734" cy="305157"/>
          </a:xfrm>
          <a:prstGeom prst="rect">
            <a:avLst/>
          </a:prstGeom>
          <a:noFill/>
          <a:ln/>
        </p:spPr>
        <p:txBody>
          <a:bodyPr wrap="none" lIns="0" tIns="0" rIns="0" bIns="0" rtlCol="0" anchor="t"/>
          <a:lstStyle/>
          <a:p>
            <a:pPr marL="0" indent="0">
              <a:lnSpc>
                <a:spcPts val="2400"/>
              </a:lnSpc>
              <a:buNone/>
            </a:pPr>
            <a:r>
              <a:rPr lang="en-US" sz="1900" dirty="0">
                <a:solidFill>
                  <a:srgbClr val="383838"/>
                </a:solidFill>
                <a:latin typeface="Patrick Hand" pitchFamily="34" charset="0"/>
                <a:ea typeface="Patrick Hand" pitchFamily="34" charset="-122"/>
                <a:cs typeface="Patrick Hand" pitchFamily="34" charset="-120"/>
              </a:rPr>
              <a:t>Rigideces Estructurales</a:t>
            </a:r>
            <a:endParaRPr lang="en-US" sz="1900" dirty="0"/>
          </a:p>
        </p:txBody>
      </p:sp>
      <p:sp>
        <p:nvSpPr>
          <p:cNvPr id="15" name="Text 12"/>
          <p:cNvSpPr/>
          <p:nvPr/>
        </p:nvSpPr>
        <p:spPr>
          <a:xfrm>
            <a:off x="7134344" y="6385322"/>
            <a:ext cx="6641544" cy="1171932"/>
          </a:xfrm>
          <a:prstGeom prst="rect">
            <a:avLst/>
          </a:prstGeom>
          <a:noFill/>
          <a:ln/>
        </p:spPr>
        <p:txBody>
          <a:bodyPr wrap="square" lIns="0" tIns="0" rIns="0" bIns="0" rtlCol="0" anchor="t"/>
          <a:lstStyle/>
          <a:p>
            <a:pPr marL="0" indent="0">
              <a:lnSpc>
                <a:spcPts val="3050"/>
              </a:lnSpc>
              <a:buNone/>
            </a:pPr>
            <a:r>
              <a:rPr lang="en-US" sz="1900" dirty="0">
                <a:solidFill>
                  <a:srgbClr val="383838"/>
                </a:solidFill>
                <a:latin typeface="Patrick Hand" pitchFamily="34" charset="0"/>
                <a:ea typeface="Patrick Hand" pitchFamily="34" charset="-122"/>
                <a:cs typeface="Patrick Hand" pitchFamily="34" charset="-120"/>
              </a:rPr>
              <a:t>Identifican la existencia de una gran cantidad de rigideces en el mercado laboral que impiden su funcionamiento como un mercado de competencia perfecta, requiriendo así enfoques específicos.</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65096" y="666869"/>
            <a:ext cx="4372213" cy="546497"/>
          </a:xfrm>
          <a:prstGeom prst="rect">
            <a:avLst/>
          </a:prstGeom>
          <a:noFill/>
          <a:ln/>
        </p:spPr>
        <p:txBody>
          <a:bodyPr wrap="none" lIns="0" tIns="0" rIns="0" bIns="0" rtlCol="0" anchor="t"/>
          <a:lstStyle/>
          <a:p>
            <a:pPr>
              <a:lnSpc>
                <a:spcPts val="4300"/>
              </a:lnSpc>
            </a:pPr>
            <a:r>
              <a:rPr lang="en-US" sz="4800" dirty="0" err="1">
                <a:solidFill>
                  <a:srgbClr val="383838"/>
                </a:solidFill>
                <a:latin typeface="Patrick Hand" pitchFamily="34" charset="0"/>
                <a:ea typeface="Patrick Hand" pitchFamily="34" charset="-122"/>
                <a:cs typeface="Patrick Hand" pitchFamily="34" charset="-120"/>
              </a:rPr>
              <a:t>Perspectivas</a:t>
            </a:r>
            <a:r>
              <a:rPr lang="en-US" sz="4800" dirty="0">
                <a:solidFill>
                  <a:srgbClr val="383838"/>
                </a:solidFill>
                <a:latin typeface="Patrick Hand" pitchFamily="34" charset="0"/>
                <a:ea typeface="Patrick Hand" pitchFamily="34" charset="-122"/>
                <a:cs typeface="Patrick Hand" pitchFamily="34" charset="-120"/>
              </a:rPr>
              <a:t> </a:t>
            </a:r>
            <a:r>
              <a:rPr lang="en-US" sz="4800" dirty="0" err="1">
                <a:solidFill>
                  <a:srgbClr val="383838"/>
                </a:solidFill>
                <a:latin typeface="Patrick Hand" pitchFamily="34" charset="0"/>
              </a:rPr>
              <a:t>Keynesiana</a:t>
            </a:r>
            <a:endParaRPr lang="en-US" sz="4800" dirty="0">
              <a:solidFill>
                <a:srgbClr val="383838"/>
              </a:solidFill>
              <a:latin typeface="Patrick Hand" pitchFamily="34" charset="0"/>
            </a:endParaRPr>
          </a:p>
        </p:txBody>
      </p:sp>
      <p:sp>
        <p:nvSpPr>
          <p:cNvPr id="5" name="Text 1"/>
          <p:cNvSpPr/>
          <p:nvPr/>
        </p:nvSpPr>
        <p:spPr>
          <a:xfrm>
            <a:off x="2040850" y="3597593"/>
            <a:ext cx="2186107" cy="273248"/>
          </a:xfrm>
          <a:prstGeom prst="rect">
            <a:avLst/>
          </a:prstGeom>
          <a:noFill/>
          <a:ln/>
        </p:spPr>
        <p:txBody>
          <a:bodyPr wrap="none" lIns="0" tIns="0" rIns="0" bIns="0" rtlCol="0" anchor="t"/>
          <a:lstStyle/>
          <a:p>
            <a:pPr marL="0" indent="0" algn="l">
              <a:lnSpc>
                <a:spcPts val="2150"/>
              </a:lnSpc>
              <a:buNone/>
            </a:pPr>
            <a:r>
              <a:rPr lang="en-US" sz="4000" dirty="0" err="1">
                <a:solidFill>
                  <a:srgbClr val="383838"/>
                </a:solidFill>
                <a:latin typeface="Patrick Hand" pitchFamily="34" charset="0"/>
                <a:ea typeface="Patrick Hand" pitchFamily="34" charset="-122"/>
                <a:cs typeface="Patrick Hand" pitchFamily="34" charset="-120"/>
              </a:rPr>
              <a:t>Vídeo</a:t>
            </a:r>
            <a:endParaRPr lang="en-US" sz="4000" dirty="0"/>
          </a:p>
        </p:txBody>
      </p:sp>
      <p:sp>
        <p:nvSpPr>
          <p:cNvPr id="6" name="Text 2"/>
          <p:cNvSpPr/>
          <p:nvPr/>
        </p:nvSpPr>
        <p:spPr>
          <a:xfrm>
            <a:off x="2040850" y="4358759"/>
            <a:ext cx="6192917" cy="1398746"/>
          </a:xfrm>
          <a:prstGeom prst="rect">
            <a:avLst/>
          </a:prstGeom>
          <a:noFill/>
          <a:ln/>
        </p:spPr>
        <p:txBody>
          <a:bodyPr wrap="square" lIns="0" tIns="0" rIns="0" bIns="0" rtlCol="0" anchor="t"/>
          <a:lstStyle/>
          <a:p>
            <a:pPr marL="0" indent="0" algn="l">
              <a:lnSpc>
                <a:spcPts val="2750"/>
              </a:lnSpc>
              <a:buNone/>
            </a:pPr>
            <a:r>
              <a:rPr lang="en-US" sz="2000" dirty="0">
                <a:solidFill>
                  <a:srgbClr val="383838"/>
                </a:solidFill>
                <a:latin typeface="Patrick Hand" pitchFamily="34" charset="0"/>
                <a:ea typeface="Patrick Hand" pitchFamily="34" charset="-122"/>
                <a:cs typeface="Patrick Hand" pitchFamily="34" charset="-120"/>
                <a:hlinkClick r:id="rId4"/>
              </a:rPr>
              <a:t>https://www.youtube.com/watch?v=FaoXdMzoJT4&amp;t</a:t>
            </a:r>
            <a:r>
              <a:rPr lang="en-US" sz="2000">
                <a:solidFill>
                  <a:srgbClr val="383838"/>
                </a:solidFill>
                <a:latin typeface="Patrick Hand" pitchFamily="34" charset="0"/>
                <a:ea typeface="Patrick Hand" pitchFamily="34" charset="-122"/>
                <a:cs typeface="Patrick Hand" pitchFamily="34" charset="-120"/>
                <a:hlinkClick r:id="rId4"/>
              </a:rPr>
              <a:t>=1s</a:t>
            </a:r>
            <a:r>
              <a:rPr lang="en-US" sz="2000">
                <a:solidFill>
                  <a:srgbClr val="383838"/>
                </a:solidFill>
                <a:latin typeface="Patrick Hand" pitchFamily="34" charset="0"/>
                <a:ea typeface="Patrick Hand" pitchFamily="34" charset="-122"/>
                <a:cs typeface="Patrick Hand" pitchFamily="34" charset="-120"/>
              </a:rPr>
              <a:t> </a:t>
            </a:r>
            <a:endParaRPr lang="en-US" sz="2000" dirty="0"/>
          </a:p>
        </p:txBody>
      </p:sp>
    </p:spTree>
    <p:extLst>
      <p:ext uri="{BB962C8B-B14F-4D97-AF65-F5344CB8AC3E}">
        <p14:creationId xmlns:p14="http://schemas.microsoft.com/office/powerpoint/2010/main" val="3938719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4979" y="533519"/>
            <a:ext cx="6970157" cy="483156"/>
          </a:xfrm>
          <a:prstGeom prst="rect">
            <a:avLst/>
          </a:prstGeom>
          <a:noFill/>
          <a:ln/>
        </p:spPr>
        <p:txBody>
          <a:bodyPr wrap="none" lIns="0" tIns="0" rIns="0" bIns="0" rtlCol="0" anchor="t"/>
          <a:lstStyle/>
          <a:p>
            <a:pPr marL="0" indent="0">
              <a:lnSpc>
                <a:spcPts val="3800"/>
              </a:lnSpc>
              <a:buNone/>
            </a:pPr>
            <a:r>
              <a:rPr lang="en-US" sz="3000" dirty="0">
                <a:solidFill>
                  <a:srgbClr val="383838"/>
                </a:solidFill>
                <a:latin typeface="Patrick Hand" pitchFamily="34" charset="0"/>
                <a:ea typeface="Patrick Hand" pitchFamily="34" charset="-122"/>
                <a:cs typeface="Patrick Hand" pitchFamily="34" charset="-120"/>
              </a:rPr>
              <a:t>Características Estructurales del Mercado Laboral</a:t>
            </a:r>
            <a:endParaRPr lang="en-US" sz="3000" dirty="0"/>
          </a:p>
        </p:txBody>
      </p:sp>
      <p:pic>
        <p:nvPicPr>
          <p:cNvPr id="3" name="Image 0" descr="preencoded.png"/>
          <p:cNvPicPr>
            <a:picLocks noChangeAspect="1"/>
          </p:cNvPicPr>
          <p:nvPr/>
        </p:nvPicPr>
        <p:blipFill>
          <a:blip r:embed="rId3"/>
          <a:stretch>
            <a:fillRect/>
          </a:stretch>
        </p:blipFill>
        <p:spPr>
          <a:xfrm>
            <a:off x="3403521" y="1403152"/>
            <a:ext cx="1292900" cy="1052870"/>
          </a:xfrm>
          <a:prstGeom prst="rect">
            <a:avLst/>
          </a:prstGeom>
        </p:spPr>
      </p:pic>
      <p:sp>
        <p:nvSpPr>
          <p:cNvPr id="4" name="Text 1"/>
          <p:cNvSpPr/>
          <p:nvPr/>
        </p:nvSpPr>
        <p:spPr>
          <a:xfrm>
            <a:off x="3914061" y="1888688"/>
            <a:ext cx="271701" cy="339685"/>
          </a:xfrm>
          <a:prstGeom prst="rect">
            <a:avLst/>
          </a:prstGeom>
          <a:noFill/>
          <a:ln/>
        </p:spPr>
        <p:txBody>
          <a:bodyPr wrap="none" lIns="0" tIns="0" rIns="0" bIns="0" rtlCol="0" anchor="t"/>
          <a:lstStyle/>
          <a:p>
            <a:pPr marL="0" indent="0" algn="ctr">
              <a:lnSpc>
                <a:spcPts val="3400"/>
              </a:lnSpc>
              <a:buNone/>
            </a:pPr>
            <a:r>
              <a:rPr lang="en-US" sz="2100" dirty="0">
                <a:solidFill>
                  <a:srgbClr val="383838"/>
                </a:solidFill>
                <a:latin typeface="Patrick Hand" pitchFamily="34" charset="0"/>
                <a:ea typeface="Patrick Hand" pitchFamily="34" charset="-122"/>
                <a:cs typeface="Patrick Hand" pitchFamily="34" charset="-120"/>
              </a:rPr>
              <a:t>1</a:t>
            </a:r>
            <a:endParaRPr lang="en-US" sz="2100" dirty="0"/>
          </a:p>
        </p:txBody>
      </p:sp>
      <p:sp>
        <p:nvSpPr>
          <p:cNvPr id="5" name="Text 2"/>
          <p:cNvSpPr/>
          <p:nvPr/>
        </p:nvSpPr>
        <p:spPr>
          <a:xfrm>
            <a:off x="4889659" y="1596390"/>
            <a:ext cx="1932622" cy="241459"/>
          </a:xfrm>
          <a:prstGeom prst="rect">
            <a:avLst/>
          </a:prstGeom>
          <a:noFill/>
          <a:ln/>
        </p:spPr>
        <p:txBody>
          <a:bodyPr wrap="none" lIns="0" tIns="0" rIns="0" bIns="0" rtlCol="0" anchor="t"/>
          <a:lstStyle/>
          <a:p>
            <a:pPr marL="0" indent="0" algn="l">
              <a:lnSpc>
                <a:spcPts val="1900"/>
              </a:lnSpc>
              <a:buNone/>
            </a:pPr>
            <a:r>
              <a:rPr lang="en-US" sz="1500" dirty="0">
                <a:solidFill>
                  <a:srgbClr val="383838"/>
                </a:solidFill>
                <a:latin typeface="Patrick Hand" pitchFamily="34" charset="0"/>
                <a:ea typeface="Patrick Hand" pitchFamily="34" charset="-122"/>
                <a:cs typeface="Patrick Hand" pitchFamily="34" charset="-120"/>
              </a:rPr>
              <a:t>Sindicación y Negociación</a:t>
            </a:r>
            <a:endParaRPr lang="en-US" sz="1500" dirty="0"/>
          </a:p>
        </p:txBody>
      </p:sp>
      <p:sp>
        <p:nvSpPr>
          <p:cNvPr id="6" name="Text 3"/>
          <p:cNvSpPr/>
          <p:nvPr/>
        </p:nvSpPr>
        <p:spPr>
          <a:xfrm>
            <a:off x="4889659" y="1953697"/>
            <a:ext cx="2607469" cy="309086"/>
          </a:xfrm>
          <a:prstGeom prst="rect">
            <a:avLst/>
          </a:prstGeom>
          <a:noFill/>
          <a:ln/>
        </p:spPr>
        <p:txBody>
          <a:bodyPr wrap="non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Poder sindical y negociación colectiva</a:t>
            </a:r>
            <a:endParaRPr lang="en-US" sz="1500" dirty="0"/>
          </a:p>
        </p:txBody>
      </p:sp>
      <p:sp>
        <p:nvSpPr>
          <p:cNvPr id="7" name="Shape 4"/>
          <p:cNvSpPr/>
          <p:nvPr/>
        </p:nvSpPr>
        <p:spPr>
          <a:xfrm>
            <a:off x="4744641" y="2470547"/>
            <a:ext cx="9052441" cy="11430"/>
          </a:xfrm>
          <a:prstGeom prst="roundRect">
            <a:avLst>
              <a:gd name="adj" fmla="val 710191"/>
            </a:avLst>
          </a:prstGeom>
          <a:solidFill>
            <a:srgbClr val="CCCCCC"/>
          </a:solidFill>
          <a:ln/>
        </p:spPr>
      </p:sp>
      <p:pic>
        <p:nvPicPr>
          <p:cNvPr id="8" name="Image 1" descr="preencoded.png"/>
          <p:cNvPicPr>
            <a:picLocks noChangeAspect="1"/>
          </p:cNvPicPr>
          <p:nvPr/>
        </p:nvPicPr>
        <p:blipFill>
          <a:blip r:embed="rId4"/>
          <a:stretch>
            <a:fillRect/>
          </a:stretch>
        </p:blipFill>
        <p:spPr>
          <a:xfrm>
            <a:off x="2757011" y="2504242"/>
            <a:ext cx="2585918" cy="1052870"/>
          </a:xfrm>
          <a:prstGeom prst="rect">
            <a:avLst/>
          </a:prstGeom>
        </p:spPr>
      </p:pic>
      <p:sp>
        <p:nvSpPr>
          <p:cNvPr id="9" name="Text 5"/>
          <p:cNvSpPr/>
          <p:nvPr/>
        </p:nvSpPr>
        <p:spPr>
          <a:xfrm>
            <a:off x="3914061" y="2860834"/>
            <a:ext cx="271701" cy="339685"/>
          </a:xfrm>
          <a:prstGeom prst="rect">
            <a:avLst/>
          </a:prstGeom>
          <a:noFill/>
          <a:ln/>
        </p:spPr>
        <p:txBody>
          <a:bodyPr wrap="none" lIns="0" tIns="0" rIns="0" bIns="0" rtlCol="0" anchor="t"/>
          <a:lstStyle/>
          <a:p>
            <a:pPr marL="0" indent="0" algn="ctr">
              <a:lnSpc>
                <a:spcPts val="3400"/>
              </a:lnSpc>
              <a:buNone/>
            </a:pPr>
            <a:r>
              <a:rPr lang="en-US" sz="2100" dirty="0">
                <a:solidFill>
                  <a:srgbClr val="383838"/>
                </a:solidFill>
                <a:latin typeface="Patrick Hand" pitchFamily="34" charset="0"/>
                <a:ea typeface="Patrick Hand" pitchFamily="34" charset="-122"/>
                <a:cs typeface="Patrick Hand" pitchFamily="34" charset="-120"/>
              </a:rPr>
              <a:t>2</a:t>
            </a:r>
            <a:endParaRPr lang="en-US" sz="2100" dirty="0"/>
          </a:p>
        </p:txBody>
      </p:sp>
      <p:sp>
        <p:nvSpPr>
          <p:cNvPr id="10" name="Text 6"/>
          <p:cNvSpPr/>
          <p:nvPr/>
        </p:nvSpPr>
        <p:spPr>
          <a:xfrm>
            <a:off x="5536168" y="2697480"/>
            <a:ext cx="1932622" cy="241459"/>
          </a:xfrm>
          <a:prstGeom prst="rect">
            <a:avLst/>
          </a:prstGeom>
          <a:noFill/>
          <a:ln/>
        </p:spPr>
        <p:txBody>
          <a:bodyPr wrap="none" lIns="0" tIns="0" rIns="0" bIns="0" rtlCol="0" anchor="t"/>
          <a:lstStyle/>
          <a:p>
            <a:pPr marL="0" indent="0" algn="l">
              <a:lnSpc>
                <a:spcPts val="1900"/>
              </a:lnSpc>
              <a:buNone/>
            </a:pPr>
            <a:r>
              <a:rPr lang="en-US" sz="1500" dirty="0">
                <a:solidFill>
                  <a:srgbClr val="383838"/>
                </a:solidFill>
                <a:latin typeface="Patrick Hand" pitchFamily="34" charset="0"/>
                <a:ea typeface="Patrick Hand" pitchFamily="34" charset="-122"/>
                <a:cs typeface="Patrick Hand" pitchFamily="34" charset="-120"/>
              </a:rPr>
              <a:t>Contratos y Legislación</a:t>
            </a:r>
            <a:endParaRPr lang="en-US" sz="1500" dirty="0"/>
          </a:p>
        </p:txBody>
      </p:sp>
      <p:sp>
        <p:nvSpPr>
          <p:cNvPr id="11" name="Text 7"/>
          <p:cNvSpPr/>
          <p:nvPr/>
        </p:nvSpPr>
        <p:spPr>
          <a:xfrm>
            <a:off x="5536168" y="3054787"/>
            <a:ext cx="2276356" cy="309086"/>
          </a:xfrm>
          <a:prstGeom prst="rect">
            <a:avLst/>
          </a:prstGeom>
          <a:noFill/>
          <a:ln/>
        </p:spPr>
        <p:txBody>
          <a:bodyPr wrap="non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Tipos de contratos y marco legal</a:t>
            </a:r>
            <a:endParaRPr lang="en-US" sz="1500" dirty="0"/>
          </a:p>
        </p:txBody>
      </p:sp>
      <p:sp>
        <p:nvSpPr>
          <p:cNvPr id="12" name="Shape 8"/>
          <p:cNvSpPr/>
          <p:nvPr/>
        </p:nvSpPr>
        <p:spPr>
          <a:xfrm>
            <a:off x="5391150" y="3571637"/>
            <a:ext cx="8405932" cy="11430"/>
          </a:xfrm>
          <a:prstGeom prst="roundRect">
            <a:avLst>
              <a:gd name="adj" fmla="val 710191"/>
            </a:avLst>
          </a:prstGeom>
          <a:solidFill>
            <a:srgbClr val="CCCCCC"/>
          </a:solidFill>
          <a:ln/>
        </p:spPr>
      </p:sp>
      <p:pic>
        <p:nvPicPr>
          <p:cNvPr id="13" name="Image 2" descr="preencoded.png"/>
          <p:cNvPicPr>
            <a:picLocks noChangeAspect="1"/>
          </p:cNvPicPr>
          <p:nvPr/>
        </p:nvPicPr>
        <p:blipFill>
          <a:blip r:embed="rId5"/>
          <a:stretch>
            <a:fillRect/>
          </a:stretch>
        </p:blipFill>
        <p:spPr>
          <a:xfrm>
            <a:off x="2110502" y="3605332"/>
            <a:ext cx="3878818" cy="1052870"/>
          </a:xfrm>
          <a:prstGeom prst="rect">
            <a:avLst/>
          </a:prstGeom>
        </p:spPr>
      </p:pic>
      <p:sp>
        <p:nvSpPr>
          <p:cNvPr id="14" name="Text 9"/>
          <p:cNvSpPr/>
          <p:nvPr/>
        </p:nvSpPr>
        <p:spPr>
          <a:xfrm>
            <a:off x="3914061" y="3961924"/>
            <a:ext cx="271701" cy="339685"/>
          </a:xfrm>
          <a:prstGeom prst="rect">
            <a:avLst/>
          </a:prstGeom>
          <a:noFill/>
          <a:ln/>
        </p:spPr>
        <p:txBody>
          <a:bodyPr wrap="none" lIns="0" tIns="0" rIns="0" bIns="0" rtlCol="0" anchor="t"/>
          <a:lstStyle/>
          <a:p>
            <a:pPr marL="0" indent="0" algn="ctr">
              <a:lnSpc>
                <a:spcPts val="3400"/>
              </a:lnSpc>
              <a:buNone/>
            </a:pPr>
            <a:r>
              <a:rPr lang="en-US" sz="2100" dirty="0">
                <a:solidFill>
                  <a:srgbClr val="383838"/>
                </a:solidFill>
                <a:latin typeface="Patrick Hand" pitchFamily="34" charset="0"/>
                <a:ea typeface="Patrick Hand" pitchFamily="34" charset="-122"/>
                <a:cs typeface="Patrick Hand" pitchFamily="34" charset="-120"/>
              </a:rPr>
              <a:t>3</a:t>
            </a:r>
            <a:endParaRPr lang="en-US" sz="2100" dirty="0"/>
          </a:p>
        </p:txBody>
      </p:sp>
      <p:sp>
        <p:nvSpPr>
          <p:cNvPr id="15" name="Text 10"/>
          <p:cNvSpPr/>
          <p:nvPr/>
        </p:nvSpPr>
        <p:spPr>
          <a:xfrm>
            <a:off x="6182558" y="3798570"/>
            <a:ext cx="2002155" cy="241459"/>
          </a:xfrm>
          <a:prstGeom prst="rect">
            <a:avLst/>
          </a:prstGeom>
          <a:noFill/>
          <a:ln/>
        </p:spPr>
        <p:txBody>
          <a:bodyPr wrap="none" lIns="0" tIns="0" rIns="0" bIns="0" rtlCol="0" anchor="t"/>
          <a:lstStyle/>
          <a:p>
            <a:pPr marL="0" indent="0" algn="l">
              <a:lnSpc>
                <a:spcPts val="1900"/>
              </a:lnSpc>
              <a:buNone/>
            </a:pPr>
            <a:r>
              <a:rPr lang="en-US" sz="1500" dirty="0">
                <a:solidFill>
                  <a:srgbClr val="383838"/>
                </a:solidFill>
                <a:latin typeface="Patrick Hand" pitchFamily="34" charset="0"/>
                <a:ea typeface="Patrick Hand" pitchFamily="34" charset="-122"/>
                <a:cs typeface="Patrick Hand" pitchFamily="34" charset="-120"/>
              </a:rPr>
              <a:t>Seguridad Social e Impuestos</a:t>
            </a:r>
            <a:endParaRPr lang="en-US" sz="1500" dirty="0"/>
          </a:p>
        </p:txBody>
      </p:sp>
      <p:sp>
        <p:nvSpPr>
          <p:cNvPr id="16" name="Text 11"/>
          <p:cNvSpPr/>
          <p:nvPr/>
        </p:nvSpPr>
        <p:spPr>
          <a:xfrm>
            <a:off x="6182558" y="4155877"/>
            <a:ext cx="3206472" cy="309086"/>
          </a:xfrm>
          <a:prstGeom prst="rect">
            <a:avLst/>
          </a:prstGeom>
          <a:noFill/>
          <a:ln/>
        </p:spPr>
        <p:txBody>
          <a:bodyPr wrap="non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Sistema de cotizaciones e impuestos laborales</a:t>
            </a:r>
            <a:endParaRPr lang="en-US" sz="1500" dirty="0"/>
          </a:p>
        </p:txBody>
      </p:sp>
      <p:sp>
        <p:nvSpPr>
          <p:cNvPr id="17" name="Shape 12"/>
          <p:cNvSpPr/>
          <p:nvPr/>
        </p:nvSpPr>
        <p:spPr>
          <a:xfrm>
            <a:off x="6037540" y="4672727"/>
            <a:ext cx="7759541" cy="11430"/>
          </a:xfrm>
          <a:prstGeom prst="roundRect">
            <a:avLst>
              <a:gd name="adj" fmla="val 710191"/>
            </a:avLst>
          </a:prstGeom>
          <a:solidFill>
            <a:srgbClr val="CCCCCC"/>
          </a:solidFill>
          <a:ln/>
        </p:spPr>
      </p:sp>
      <p:pic>
        <p:nvPicPr>
          <p:cNvPr id="18" name="Image 3" descr="preencoded.png"/>
          <p:cNvPicPr>
            <a:picLocks noChangeAspect="1"/>
          </p:cNvPicPr>
          <p:nvPr/>
        </p:nvPicPr>
        <p:blipFill>
          <a:blip r:embed="rId6"/>
          <a:stretch>
            <a:fillRect/>
          </a:stretch>
        </p:blipFill>
        <p:spPr>
          <a:xfrm>
            <a:off x="1464112" y="4706422"/>
            <a:ext cx="5171837" cy="1052870"/>
          </a:xfrm>
          <a:prstGeom prst="rect">
            <a:avLst/>
          </a:prstGeom>
        </p:spPr>
      </p:pic>
      <p:sp>
        <p:nvSpPr>
          <p:cNvPr id="19" name="Text 13"/>
          <p:cNvSpPr/>
          <p:nvPr/>
        </p:nvSpPr>
        <p:spPr>
          <a:xfrm>
            <a:off x="3914180" y="5063014"/>
            <a:ext cx="271701" cy="339685"/>
          </a:xfrm>
          <a:prstGeom prst="rect">
            <a:avLst/>
          </a:prstGeom>
          <a:noFill/>
          <a:ln/>
        </p:spPr>
        <p:txBody>
          <a:bodyPr wrap="none" lIns="0" tIns="0" rIns="0" bIns="0" rtlCol="0" anchor="t"/>
          <a:lstStyle/>
          <a:p>
            <a:pPr marL="0" indent="0" algn="ctr">
              <a:lnSpc>
                <a:spcPts val="3400"/>
              </a:lnSpc>
              <a:buNone/>
            </a:pPr>
            <a:r>
              <a:rPr lang="en-US" sz="2100" dirty="0">
                <a:solidFill>
                  <a:srgbClr val="383838"/>
                </a:solidFill>
                <a:latin typeface="Patrick Hand" pitchFamily="34" charset="0"/>
                <a:ea typeface="Patrick Hand" pitchFamily="34" charset="-122"/>
                <a:cs typeface="Patrick Hand" pitchFamily="34" charset="-120"/>
              </a:rPr>
              <a:t>4</a:t>
            </a:r>
            <a:endParaRPr lang="en-US" sz="2100" dirty="0"/>
          </a:p>
        </p:txBody>
      </p:sp>
      <p:sp>
        <p:nvSpPr>
          <p:cNvPr id="20" name="Text 14"/>
          <p:cNvSpPr/>
          <p:nvPr/>
        </p:nvSpPr>
        <p:spPr>
          <a:xfrm>
            <a:off x="6829187" y="4899660"/>
            <a:ext cx="1932622" cy="241459"/>
          </a:xfrm>
          <a:prstGeom prst="rect">
            <a:avLst/>
          </a:prstGeom>
          <a:noFill/>
          <a:ln/>
        </p:spPr>
        <p:txBody>
          <a:bodyPr wrap="none" lIns="0" tIns="0" rIns="0" bIns="0" rtlCol="0" anchor="t"/>
          <a:lstStyle/>
          <a:p>
            <a:pPr marL="0" indent="0" algn="l">
              <a:lnSpc>
                <a:spcPts val="1900"/>
              </a:lnSpc>
              <a:buNone/>
            </a:pPr>
            <a:r>
              <a:rPr lang="en-US" sz="1500" dirty="0">
                <a:solidFill>
                  <a:srgbClr val="383838"/>
                </a:solidFill>
                <a:latin typeface="Patrick Hand" pitchFamily="34" charset="0"/>
                <a:ea typeface="Patrick Hand" pitchFamily="34" charset="-122"/>
                <a:cs typeface="Patrick Hand" pitchFamily="34" charset="-120"/>
              </a:rPr>
              <a:t>Protección Laboral</a:t>
            </a:r>
            <a:endParaRPr lang="en-US" sz="1500" dirty="0"/>
          </a:p>
        </p:txBody>
      </p:sp>
      <p:sp>
        <p:nvSpPr>
          <p:cNvPr id="21" name="Text 15"/>
          <p:cNvSpPr/>
          <p:nvPr/>
        </p:nvSpPr>
        <p:spPr>
          <a:xfrm>
            <a:off x="6829187" y="5256967"/>
            <a:ext cx="2978587" cy="309086"/>
          </a:xfrm>
          <a:prstGeom prst="rect">
            <a:avLst/>
          </a:prstGeom>
          <a:noFill/>
          <a:ln/>
        </p:spPr>
        <p:txBody>
          <a:bodyPr wrap="non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Costes de despido y subsidios de desempleo</a:t>
            </a:r>
            <a:endParaRPr lang="en-US" sz="1500" dirty="0"/>
          </a:p>
        </p:txBody>
      </p:sp>
      <p:sp>
        <p:nvSpPr>
          <p:cNvPr id="22" name="Shape 16"/>
          <p:cNvSpPr/>
          <p:nvPr/>
        </p:nvSpPr>
        <p:spPr>
          <a:xfrm>
            <a:off x="6684169" y="5773817"/>
            <a:ext cx="7112913" cy="11430"/>
          </a:xfrm>
          <a:prstGeom prst="roundRect">
            <a:avLst>
              <a:gd name="adj" fmla="val 710191"/>
            </a:avLst>
          </a:prstGeom>
          <a:solidFill>
            <a:srgbClr val="CCCCCC"/>
          </a:solidFill>
          <a:ln/>
        </p:spPr>
      </p:sp>
      <p:pic>
        <p:nvPicPr>
          <p:cNvPr id="23" name="Image 4" descr="preencoded.png"/>
          <p:cNvPicPr>
            <a:picLocks noChangeAspect="1"/>
          </p:cNvPicPr>
          <p:nvPr/>
        </p:nvPicPr>
        <p:blipFill>
          <a:blip r:embed="rId7"/>
          <a:stretch>
            <a:fillRect/>
          </a:stretch>
        </p:blipFill>
        <p:spPr>
          <a:xfrm>
            <a:off x="817602" y="5807512"/>
            <a:ext cx="6464856" cy="1052870"/>
          </a:xfrm>
          <a:prstGeom prst="rect">
            <a:avLst/>
          </a:prstGeom>
        </p:spPr>
      </p:pic>
      <p:sp>
        <p:nvSpPr>
          <p:cNvPr id="24" name="Text 17"/>
          <p:cNvSpPr/>
          <p:nvPr/>
        </p:nvSpPr>
        <p:spPr>
          <a:xfrm>
            <a:off x="3914061" y="6164104"/>
            <a:ext cx="271701" cy="339685"/>
          </a:xfrm>
          <a:prstGeom prst="rect">
            <a:avLst/>
          </a:prstGeom>
          <a:noFill/>
          <a:ln/>
        </p:spPr>
        <p:txBody>
          <a:bodyPr wrap="none" lIns="0" tIns="0" rIns="0" bIns="0" rtlCol="0" anchor="t"/>
          <a:lstStyle/>
          <a:p>
            <a:pPr marL="0" indent="0" algn="ctr">
              <a:lnSpc>
                <a:spcPts val="3400"/>
              </a:lnSpc>
              <a:buNone/>
            </a:pPr>
            <a:r>
              <a:rPr lang="en-US" sz="2100" dirty="0">
                <a:solidFill>
                  <a:srgbClr val="383838"/>
                </a:solidFill>
                <a:latin typeface="Patrick Hand" pitchFamily="34" charset="0"/>
                <a:ea typeface="Patrick Hand" pitchFamily="34" charset="-122"/>
                <a:cs typeface="Patrick Hand" pitchFamily="34" charset="-120"/>
              </a:rPr>
              <a:t>5</a:t>
            </a:r>
            <a:endParaRPr lang="en-US" sz="2100" dirty="0"/>
          </a:p>
        </p:txBody>
      </p:sp>
      <p:sp>
        <p:nvSpPr>
          <p:cNvPr id="25" name="Text 18"/>
          <p:cNvSpPr/>
          <p:nvPr/>
        </p:nvSpPr>
        <p:spPr>
          <a:xfrm>
            <a:off x="7475696" y="6000750"/>
            <a:ext cx="1932622" cy="241459"/>
          </a:xfrm>
          <a:prstGeom prst="rect">
            <a:avLst/>
          </a:prstGeom>
          <a:noFill/>
          <a:ln/>
        </p:spPr>
        <p:txBody>
          <a:bodyPr wrap="none" lIns="0" tIns="0" rIns="0" bIns="0" rtlCol="0" anchor="t"/>
          <a:lstStyle/>
          <a:p>
            <a:pPr marL="0" indent="0" algn="l">
              <a:lnSpc>
                <a:spcPts val="1900"/>
              </a:lnSpc>
              <a:buNone/>
            </a:pPr>
            <a:r>
              <a:rPr lang="en-US" sz="1500" dirty="0">
                <a:solidFill>
                  <a:srgbClr val="383838"/>
                </a:solidFill>
                <a:latin typeface="Patrick Hand" pitchFamily="34" charset="0"/>
                <a:ea typeface="Patrick Hand" pitchFamily="34" charset="-122"/>
                <a:cs typeface="Patrick Hand" pitchFamily="34" charset="-120"/>
              </a:rPr>
              <a:t>Salario Mínimo</a:t>
            </a:r>
            <a:endParaRPr lang="en-US" sz="1500" dirty="0"/>
          </a:p>
        </p:txBody>
      </p:sp>
      <p:sp>
        <p:nvSpPr>
          <p:cNvPr id="26" name="Text 19"/>
          <p:cNvSpPr/>
          <p:nvPr/>
        </p:nvSpPr>
        <p:spPr>
          <a:xfrm>
            <a:off x="7475696" y="6358057"/>
            <a:ext cx="2502932" cy="309086"/>
          </a:xfrm>
          <a:prstGeom prst="rect">
            <a:avLst/>
          </a:prstGeom>
          <a:noFill/>
          <a:ln/>
        </p:spPr>
        <p:txBody>
          <a:bodyPr wrap="none" lIns="0" tIns="0" rIns="0" bIns="0" rtlCol="0" anchor="t"/>
          <a:lstStyle/>
          <a:p>
            <a:pPr marL="0" indent="0" algn="l">
              <a:lnSpc>
                <a:spcPts val="2400"/>
              </a:lnSpc>
              <a:buNone/>
            </a:pPr>
            <a:r>
              <a:rPr lang="en-US" sz="1500" dirty="0">
                <a:solidFill>
                  <a:srgbClr val="383838"/>
                </a:solidFill>
                <a:latin typeface="Patrick Hand" pitchFamily="34" charset="0"/>
                <a:ea typeface="Patrick Hand" pitchFamily="34" charset="-122"/>
                <a:cs typeface="Patrick Hand" pitchFamily="34" charset="-120"/>
              </a:rPr>
              <a:t>Establecimiento de suelos salariales</a:t>
            </a:r>
            <a:endParaRPr lang="en-US" sz="1500" dirty="0"/>
          </a:p>
        </p:txBody>
      </p:sp>
      <p:sp>
        <p:nvSpPr>
          <p:cNvPr id="27" name="Text 20"/>
          <p:cNvSpPr/>
          <p:nvPr/>
        </p:nvSpPr>
        <p:spPr>
          <a:xfrm>
            <a:off x="784979" y="7077789"/>
            <a:ext cx="13060323" cy="618173"/>
          </a:xfrm>
          <a:prstGeom prst="rect">
            <a:avLst/>
          </a:prstGeom>
          <a:noFill/>
          <a:ln/>
        </p:spPr>
        <p:txBody>
          <a:bodyPr wrap="square" lIns="0" tIns="0" rIns="0" bIns="0" rtlCol="0" anchor="t"/>
          <a:lstStyle/>
          <a:p>
            <a:pPr marL="0" indent="0">
              <a:lnSpc>
                <a:spcPts val="2400"/>
              </a:lnSpc>
              <a:buNone/>
            </a:pPr>
            <a:r>
              <a:rPr lang="en-US" sz="1500" dirty="0">
                <a:solidFill>
                  <a:srgbClr val="383838"/>
                </a:solidFill>
                <a:latin typeface="Patrick Hand" pitchFamily="34" charset="0"/>
                <a:ea typeface="Patrick Hand" pitchFamily="34" charset="-122"/>
                <a:cs typeface="Patrick Hand" pitchFamily="34" charset="-120"/>
              </a:rPr>
              <a:t>Las características estructurales del mercado de trabajo son un conjunto de leyes e instituciones que limitan la entrada y salida del mercado y la libre fluctuación de los salarios, diferenciándolo de un mercado de competencia perfecta donde los salarios subirían y bajarían sin estas limitaciones.</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TotalTime>
  <Words>2338</Words>
  <Application>Microsoft Office PowerPoint</Application>
  <PresentationFormat>Personalizado</PresentationFormat>
  <Paragraphs>217</Paragraphs>
  <Slides>22</Slides>
  <Notes>22</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22</vt:i4>
      </vt:variant>
    </vt:vector>
  </HeadingPairs>
  <TitlesOfParts>
    <vt:vector size="25" baseType="lpstr">
      <vt:lpstr>Arial</vt:lpstr>
      <vt:lpstr>Patrick Hand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Marta Figueroa</cp:lastModifiedBy>
  <cp:revision>9</cp:revision>
  <dcterms:created xsi:type="dcterms:W3CDTF">2025-03-09T21:08:30Z</dcterms:created>
  <dcterms:modified xsi:type="dcterms:W3CDTF">2025-03-11T21:35:08Z</dcterms:modified>
</cp:coreProperties>
</file>