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</p:sldIdLst>
  <p:sldSz cx="14630400" cy="8229600"/>
  <p:notesSz cx="8229600" cy="14630400"/>
  <p:embeddedFontLst>
    <p:embeddedFont>
      <p:font typeface="Petrona Bold" panose="020B0604020202020204" charset="0"/>
      <p:bold r:id="rId24"/>
    </p:embeddedFont>
    <p:embeddedFont>
      <p:font typeface="Inter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 Light" panose="020B060402020202020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Red Hat Text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7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0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02242"/>
            <a:ext cx="611028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El Mercado de Trabajo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378666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esta presentación analizaremos los conceptos fundamentales del mercado laboral. Exploraremos la demanda y oferta de trabajo, las diferencias salariales y los tipos de paro.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14742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1028" y="472202"/>
            <a:ext cx="7690842" cy="563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Caso Práctico: Boom de Construcción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8" y="1378982"/>
            <a:ext cx="10166152" cy="517779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729520" y="6556772"/>
            <a:ext cx="171688" cy="171688"/>
          </a:xfrm>
          <a:prstGeom prst="roundRect">
            <a:avLst>
              <a:gd name="adj" fmla="val 10652"/>
            </a:avLst>
          </a:prstGeom>
          <a:solidFill>
            <a:srgbClr val="00334D"/>
          </a:solidFill>
          <a:ln/>
        </p:spPr>
      </p:sp>
      <p:sp>
        <p:nvSpPr>
          <p:cNvPr id="5" name="Text 2"/>
          <p:cNvSpPr/>
          <p:nvPr/>
        </p:nvSpPr>
        <p:spPr>
          <a:xfrm>
            <a:off x="4962168" y="6556772"/>
            <a:ext cx="645676" cy="171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Salarios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5760244" y="6556772"/>
            <a:ext cx="171688" cy="171688"/>
          </a:xfrm>
          <a:prstGeom prst="roundRect">
            <a:avLst>
              <a:gd name="adj" fmla="val 10652"/>
            </a:avLst>
          </a:prstGeom>
          <a:solidFill>
            <a:srgbClr val="006496"/>
          </a:solidFill>
          <a:ln/>
        </p:spPr>
      </p:sp>
      <p:sp>
        <p:nvSpPr>
          <p:cNvPr id="7" name="Text 4"/>
          <p:cNvSpPr/>
          <p:nvPr/>
        </p:nvSpPr>
        <p:spPr>
          <a:xfrm>
            <a:off x="5992892" y="6556772"/>
            <a:ext cx="773311" cy="171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Demanda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01028" y="7265075"/>
            <a:ext cx="13428345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Durante el boom de construcción (2000-2007), los salarios de peones subieron considerablemente. La crisis posterior provocó paro masivo y reducción salarial drástica.</a:t>
            </a:r>
            <a:endParaRPr lang="en-US" sz="1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577215"/>
            <a:ext cx="8748951" cy="688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Teoría de los Salarios de Eficiencia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520" y="1685806"/>
            <a:ext cx="1628656" cy="12257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68710" y="2240994"/>
            <a:ext cx="112276" cy="419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5049083" y="1895713"/>
            <a:ext cx="289226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Máxima productividad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5049083" y="2365891"/>
            <a:ext cx="289226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Salario óptimo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891564" y="2928223"/>
            <a:ext cx="8951833" cy="11430"/>
          </a:xfrm>
          <a:prstGeom prst="roundRect">
            <a:avLst>
              <a:gd name="adj" fmla="val 771352"/>
            </a:avLst>
          </a:prstGeom>
          <a:solidFill>
            <a:srgbClr val="B2D4E5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133" y="2963942"/>
            <a:ext cx="3257312" cy="122574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50256" y="3366849"/>
            <a:ext cx="148828" cy="419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5863352" y="3173849"/>
            <a:ext cx="155245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Fidelización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5863352" y="3644027"/>
            <a:ext cx="155245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Menos rotación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5705832" y="4206359"/>
            <a:ext cx="8137565" cy="11430"/>
          </a:xfrm>
          <a:prstGeom prst="roundRect">
            <a:avLst>
              <a:gd name="adj" fmla="val 771352"/>
            </a:avLst>
          </a:prstGeom>
          <a:solidFill>
            <a:srgbClr val="B2D4E5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64" y="4242078"/>
            <a:ext cx="4885968" cy="122574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50613" y="4644985"/>
            <a:ext cx="148471" cy="419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050" dirty="0"/>
          </a:p>
        </p:txBody>
      </p:sp>
      <p:sp>
        <p:nvSpPr>
          <p:cNvPr id="15" name="Text 10"/>
          <p:cNvSpPr/>
          <p:nvPr/>
        </p:nvSpPr>
        <p:spPr>
          <a:xfrm>
            <a:off x="6677739" y="4451985"/>
            <a:ext cx="155650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Motivación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6677739" y="4922163"/>
            <a:ext cx="1556504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Mayor esfuerzo</a:t>
            </a:r>
            <a:endParaRPr lang="en-US" sz="1650" dirty="0"/>
          </a:p>
        </p:txBody>
      </p:sp>
      <p:sp>
        <p:nvSpPr>
          <p:cNvPr id="17" name="Shape 12"/>
          <p:cNvSpPr/>
          <p:nvPr/>
        </p:nvSpPr>
        <p:spPr>
          <a:xfrm>
            <a:off x="6520220" y="5484495"/>
            <a:ext cx="7323177" cy="11430"/>
          </a:xfrm>
          <a:prstGeom prst="roundRect">
            <a:avLst>
              <a:gd name="adj" fmla="val 771352"/>
            </a:avLst>
          </a:prstGeom>
          <a:solidFill>
            <a:srgbClr val="B2D4E5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77" y="5520214"/>
            <a:ext cx="6514743" cy="122574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954066" y="5923121"/>
            <a:ext cx="141446" cy="419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050" dirty="0"/>
          </a:p>
        </p:txBody>
      </p:sp>
      <p:sp>
        <p:nvSpPr>
          <p:cNvPr id="20" name="Text 14"/>
          <p:cNvSpPr/>
          <p:nvPr/>
        </p:nvSpPr>
        <p:spPr>
          <a:xfrm>
            <a:off x="7492127" y="5730121"/>
            <a:ext cx="222551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Salario justo</a:t>
            </a:r>
            <a:endParaRPr lang="en-US" sz="2150" dirty="0"/>
          </a:p>
        </p:txBody>
      </p:sp>
      <p:sp>
        <p:nvSpPr>
          <p:cNvPr id="21" name="Text 15"/>
          <p:cNvSpPr/>
          <p:nvPr/>
        </p:nvSpPr>
        <p:spPr>
          <a:xfrm>
            <a:off x="7492127" y="6200299"/>
            <a:ext cx="222551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 para rendimiento</a:t>
            </a:r>
            <a:endParaRPr lang="en-US" sz="1650" dirty="0"/>
          </a:p>
        </p:txBody>
      </p:sp>
      <p:sp>
        <p:nvSpPr>
          <p:cNvPr id="22" name="Text 16"/>
          <p:cNvSpPr/>
          <p:nvPr/>
        </p:nvSpPr>
        <p:spPr>
          <a:xfrm>
            <a:off x="734616" y="6982063"/>
            <a:ext cx="13161169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 teoría sostiene que la productividad depende de los salarios reales. Las empresas buscan el salario que maximiza el esfuerzo del empleado, incluso con desempleo elevado.</a:t>
            </a:r>
            <a:endParaRPr lang="en-US" sz="16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74683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Beneficios de los Salarios de Eficiencia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10336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897154"/>
            <a:ext cx="2291953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Mayor productividad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793790" y="4777383"/>
            <a:ext cx="22919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empleados con mejores salarios rinden más y son más eficientes en sus tareas diarias.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310336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5904" y="3897154"/>
            <a:ext cx="2292072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Empleados satisfechos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3425904" y="4777383"/>
            <a:ext cx="2292072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Quienes se sienten justamente pagados muestran mayor motivación y compromiso con la empresa.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310336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3897154"/>
            <a:ext cx="229195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Menor rotación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6058138" y="4405313"/>
            <a:ext cx="229195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carreras profesionales con progresión fidelizan a los empleados, reduciendo costes de formación.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2187"/>
            <a:ext cx="745152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El Problema del Desempleo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0007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30309"/>
            <a:ext cx="358211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Consecuencias personales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838468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Afecta a los proyectos vitales individuales. Genera incertidumbre y dificultades económicas.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50007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3042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Impacto social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54704" y="5838587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Limita las posibilidades de desarrollo del conjunto de la sociedad. Reduce el consumo y bienestar general.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50007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30309"/>
            <a:ext cx="340923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Carácter discriminatorio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715738" y="5838468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afecta por igual a todas las personas. Está muy desigualmente repartido entre la población activa.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9253" y="691158"/>
            <a:ext cx="6007418" cy="646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Colectivos Más Afectados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911" y="3511272"/>
            <a:ext cx="8054340" cy="80543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89775" y="6408003"/>
            <a:ext cx="105370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19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11" y="3511272"/>
            <a:ext cx="8054340" cy="80543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69910" y="4897815"/>
            <a:ext cx="139541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11" y="3511272"/>
            <a:ext cx="8054340" cy="805434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45370" y="4321076"/>
            <a:ext cx="139303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19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911" y="3511272"/>
            <a:ext cx="8054340" cy="805434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023925" y="4897815"/>
            <a:ext cx="132755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19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911" y="3511272"/>
            <a:ext cx="8054340" cy="805434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117634" y="6408003"/>
            <a:ext cx="139898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5</a:t>
            </a:r>
            <a:endParaRPr lang="en-US" sz="1900" dirty="0"/>
          </a:p>
        </p:txBody>
      </p:sp>
      <p:sp>
        <p:nvSpPr>
          <p:cNvPr id="13" name="Text 6"/>
          <p:cNvSpPr/>
          <p:nvPr/>
        </p:nvSpPr>
        <p:spPr>
          <a:xfrm>
            <a:off x="689253" y="3400782"/>
            <a:ext cx="2413992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Jóvenes</a:t>
            </a:r>
            <a:endParaRPr lang="en-US" sz="2000" dirty="0"/>
          </a:p>
        </p:txBody>
      </p:sp>
      <p:sp>
        <p:nvSpPr>
          <p:cNvPr id="14" name="Text 7"/>
          <p:cNvSpPr/>
          <p:nvPr/>
        </p:nvSpPr>
        <p:spPr>
          <a:xfrm>
            <a:off x="689253" y="3841909"/>
            <a:ext cx="2413992" cy="945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Entre 16-24 años sin experiencia laboral previa.</a:t>
            </a:r>
            <a:endParaRPr lang="en-US" sz="1550" dirty="0"/>
          </a:p>
        </p:txBody>
      </p:sp>
      <p:sp>
        <p:nvSpPr>
          <p:cNvPr id="15" name="Text 8"/>
          <p:cNvSpPr/>
          <p:nvPr/>
        </p:nvSpPr>
        <p:spPr>
          <a:xfrm>
            <a:off x="3398639" y="1877497"/>
            <a:ext cx="2414111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Mujeres</a:t>
            </a:r>
            <a:endParaRPr lang="en-US" sz="2000" dirty="0"/>
          </a:p>
        </p:txBody>
      </p:sp>
      <p:sp>
        <p:nvSpPr>
          <p:cNvPr id="16" name="Text 9"/>
          <p:cNvSpPr/>
          <p:nvPr/>
        </p:nvSpPr>
        <p:spPr>
          <a:xfrm>
            <a:off x="3398639" y="2318623"/>
            <a:ext cx="2414111" cy="126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Especialmente quienes buscan su primer empleo o compatibilizarlo con la maternidad.</a:t>
            </a:r>
            <a:endParaRPr lang="en-US" sz="1550" dirty="0"/>
          </a:p>
        </p:txBody>
      </p:sp>
      <p:sp>
        <p:nvSpPr>
          <p:cNvPr id="17" name="Text 10"/>
          <p:cNvSpPr/>
          <p:nvPr/>
        </p:nvSpPr>
        <p:spPr>
          <a:xfrm>
            <a:off x="6108144" y="1731169"/>
            <a:ext cx="2413992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Mayores de 45 años</a:t>
            </a:r>
            <a:endParaRPr lang="en-US" sz="2000" dirty="0"/>
          </a:p>
        </p:txBody>
      </p:sp>
      <p:sp>
        <p:nvSpPr>
          <p:cNvPr id="18" name="Text 11"/>
          <p:cNvSpPr/>
          <p:nvPr/>
        </p:nvSpPr>
        <p:spPr>
          <a:xfrm>
            <a:off x="6108144" y="2172295"/>
            <a:ext cx="2413992" cy="945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Formación desfasada o poco tiempo para la jubilación.</a:t>
            </a:r>
            <a:endParaRPr lang="en-US" sz="1550" dirty="0"/>
          </a:p>
        </p:txBody>
      </p:sp>
      <p:sp>
        <p:nvSpPr>
          <p:cNvPr id="19" name="Text 12"/>
          <p:cNvSpPr/>
          <p:nvPr/>
        </p:nvSpPr>
        <p:spPr>
          <a:xfrm>
            <a:off x="8817531" y="1869519"/>
            <a:ext cx="2414111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Personas con discapacidad</a:t>
            </a:r>
            <a:endParaRPr lang="en-US" sz="2000" dirty="0"/>
          </a:p>
        </p:txBody>
      </p:sp>
      <p:sp>
        <p:nvSpPr>
          <p:cNvPr id="20" name="Text 13"/>
          <p:cNvSpPr/>
          <p:nvPr/>
        </p:nvSpPr>
        <p:spPr>
          <a:xfrm>
            <a:off x="8817531" y="2633663"/>
            <a:ext cx="2414111" cy="945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Enfrentan barreras adicionales de accesibilidad y prejuicios.</a:t>
            </a:r>
            <a:endParaRPr lang="en-US" sz="1550" dirty="0"/>
          </a:p>
        </p:txBody>
      </p:sp>
      <p:sp>
        <p:nvSpPr>
          <p:cNvPr id="21" name="Text 14"/>
          <p:cNvSpPr/>
          <p:nvPr/>
        </p:nvSpPr>
        <p:spPr>
          <a:xfrm>
            <a:off x="11527036" y="3715822"/>
            <a:ext cx="2413992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Baja formación</a:t>
            </a:r>
            <a:endParaRPr lang="en-US" sz="2000" dirty="0"/>
          </a:p>
        </p:txBody>
      </p:sp>
      <p:sp>
        <p:nvSpPr>
          <p:cNvPr id="22" name="Text 15"/>
          <p:cNvSpPr/>
          <p:nvPr/>
        </p:nvSpPr>
        <p:spPr>
          <a:xfrm>
            <a:off x="11527036" y="4156948"/>
            <a:ext cx="2413992" cy="630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Personas con formación y experiencia reducidas.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6397"/>
            <a:ext cx="1022211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Según Personas Afectadas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1894284"/>
            <a:ext cx="1630323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2329815"/>
            <a:ext cx="12132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2650927" y="2121098"/>
            <a:ext cx="354127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Parados de larga duración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2650927" y="2629257"/>
            <a:ext cx="35412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Más de 1 año buscando trabajo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3332321"/>
            <a:ext cx="3260646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3767852"/>
            <a:ext cx="1607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281249" y="3559135"/>
            <a:ext cx="252638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juvenil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4281249" y="4067294"/>
            <a:ext cx="25263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Jóvenes de 16-24 años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4167783" y="4641771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4770358"/>
            <a:ext cx="4890968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5205889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5911572" y="499717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femenino</a:t>
            </a: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5911572" y="5505331"/>
            <a:ext cx="34753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Discriminación laboral a mujeres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5798106" y="6079808"/>
            <a:ext cx="7925157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sp>
        <p:nvSpPr>
          <p:cNvPr id="18" name="Shape 16"/>
          <p:cNvSpPr/>
          <p:nvPr/>
        </p:nvSpPr>
        <p:spPr>
          <a:xfrm>
            <a:off x="793790" y="6208395"/>
            <a:ext cx="6521410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1028224" y="6643926"/>
            <a:ext cx="15275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542014" y="6435209"/>
            <a:ext cx="354722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Colectivo de desanimados</a:t>
            </a:r>
            <a:endParaRPr lang="en-US" sz="2300" dirty="0"/>
          </a:p>
        </p:txBody>
      </p:sp>
      <p:sp>
        <p:nvSpPr>
          <p:cNvPr id="21" name="Text 19"/>
          <p:cNvSpPr/>
          <p:nvPr/>
        </p:nvSpPr>
        <p:spPr>
          <a:xfrm>
            <a:off x="7542014" y="6943368"/>
            <a:ext cx="35472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Abandonan la búsqueda activa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3036" y="613529"/>
            <a:ext cx="6516291" cy="662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Parados de Larga Duración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193036" y="1679734"/>
            <a:ext cx="3713917" cy="666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5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12+</a:t>
            </a:r>
            <a:endParaRPr lang="en-US" sz="5200" dirty="0"/>
          </a:p>
        </p:txBody>
      </p:sp>
      <p:sp>
        <p:nvSpPr>
          <p:cNvPr id="5" name="Text 2"/>
          <p:cNvSpPr/>
          <p:nvPr/>
        </p:nvSpPr>
        <p:spPr>
          <a:xfrm>
            <a:off x="6724888" y="2598182"/>
            <a:ext cx="2650093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Meses sin empleo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193036" y="3050500"/>
            <a:ext cx="3713917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Llevan más de un año buscando trabajo activamente sin conseguirlo.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209728" y="1679734"/>
            <a:ext cx="3714036" cy="666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5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45+</a:t>
            </a:r>
            <a:endParaRPr lang="en-US" sz="5200" dirty="0"/>
          </a:p>
        </p:txBody>
      </p:sp>
      <p:sp>
        <p:nvSpPr>
          <p:cNvPr id="8" name="Text 5"/>
          <p:cNvSpPr/>
          <p:nvPr/>
        </p:nvSpPr>
        <p:spPr>
          <a:xfrm>
            <a:off x="10741700" y="2598182"/>
            <a:ext cx="2650093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Edad frecuente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209728" y="3050500"/>
            <a:ext cx="3714036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Afecta principalmente a mayores de 45 años con formación desfasada.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8201382" y="4403050"/>
            <a:ext cx="3713917" cy="666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5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2X</a:t>
            </a:r>
            <a:endParaRPr lang="en-US" sz="5200" dirty="0"/>
          </a:p>
        </p:txBody>
      </p:sp>
      <p:sp>
        <p:nvSpPr>
          <p:cNvPr id="11" name="Text 8"/>
          <p:cNvSpPr/>
          <p:nvPr/>
        </p:nvSpPr>
        <p:spPr>
          <a:xfrm>
            <a:off x="8420338" y="5321498"/>
            <a:ext cx="327600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Dificultad reincorporación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8201382" y="5773817"/>
            <a:ext cx="3713917" cy="969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tiempo sin empleo duplica la dificultad para encontrar nuevo trabajo.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6193036" y="6969919"/>
            <a:ext cx="7730728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consecuencias personales y sociales son muy graves, generando situaciones de exclusión social.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0420" y="911900"/>
            <a:ext cx="6353889" cy="688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Según Causas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20420" y="1914644"/>
            <a:ext cx="157282" cy="1141095"/>
          </a:xfrm>
          <a:prstGeom prst="roundRect">
            <a:avLst>
              <a:gd name="adj" fmla="val 5600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92265" y="1914644"/>
            <a:ext cx="2752725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cíclico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692265" y="2384465"/>
            <a:ext cx="7204115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produce cuando la actividad económica se reduce. Cuando las ventas bajan, las empresas demandan menos trabajadores.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6534983" y="3265408"/>
            <a:ext cx="157282" cy="1141095"/>
          </a:xfrm>
          <a:prstGeom prst="roundRect">
            <a:avLst>
              <a:gd name="adj" fmla="val 5600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06828" y="3265408"/>
            <a:ext cx="2858095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estructural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006828" y="3735229"/>
            <a:ext cx="6889552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Desajustes entre oferta y demanda de trabajo. Los trabajadores no tienen la formación adecuada o suficiente movilidad geográfica.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849547" y="4616172"/>
            <a:ext cx="157282" cy="1141095"/>
          </a:xfrm>
          <a:prstGeom prst="roundRect">
            <a:avLst>
              <a:gd name="adj" fmla="val 5600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321391" y="4616172"/>
            <a:ext cx="2752725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friccional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321391" y="5085993"/>
            <a:ext cx="6574988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Personas que cambian voluntariamente de trabajo. Es normal y no supone un problema social.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164229" y="5966936"/>
            <a:ext cx="157282" cy="1141095"/>
          </a:xfrm>
          <a:prstGeom prst="roundRect">
            <a:avLst>
              <a:gd name="adj" fmla="val 5600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36073" y="5966936"/>
            <a:ext cx="2752725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estacional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7636073" y="6436757"/>
            <a:ext cx="626030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Aparece en ciertas épocas del año por las características de actividades productivas como turismo o agricultura.</a:t>
            </a:r>
            <a:endParaRPr lang="en-US" sz="16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288" y="1117640"/>
            <a:ext cx="7544872" cy="656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Tipos de Desempleo por Causas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781288" y="2109073"/>
            <a:ext cx="7581424" cy="5002768"/>
          </a:xfrm>
          <a:prstGeom prst="roundRect">
            <a:avLst>
              <a:gd name="adj" fmla="val 66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8908" y="2116693"/>
            <a:ext cx="7565350" cy="6403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12984" y="2258258"/>
            <a:ext cx="207121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Tipo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38299" y="2258258"/>
            <a:ext cx="206740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Características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805" y="2258258"/>
            <a:ext cx="207121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Soluciones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88908" y="2757011"/>
            <a:ext cx="7565350" cy="135469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12984" y="2898577"/>
            <a:ext cx="207121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Cíclico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38299" y="2898577"/>
            <a:ext cx="2067401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Vinculado a recesiones económicas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805" y="2898577"/>
            <a:ext cx="207121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Políticas expansivas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88908" y="4111704"/>
            <a:ext cx="7565350" cy="99750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12984" y="4253270"/>
            <a:ext cx="207121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Estructural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3538299" y="4253270"/>
            <a:ext cx="2067401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Desajuste entre oferta y demanda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59805" y="4253270"/>
            <a:ext cx="2071211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Formación y movilidad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788908" y="5109210"/>
            <a:ext cx="7565350" cy="99750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12984" y="5250775"/>
            <a:ext cx="207121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Friccional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3538299" y="5250775"/>
            <a:ext cx="2067401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Normal, por cambios voluntarios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6059805" y="5250775"/>
            <a:ext cx="207121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No requiere solución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788908" y="6106716"/>
            <a:ext cx="7565350" cy="99750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012984" y="6248281"/>
            <a:ext cx="207121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Estacional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3538299" y="6248281"/>
            <a:ext cx="2067401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En ciertas épocas del año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6059805" y="6248281"/>
            <a:ext cx="2071211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Diversificación económica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661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4502" y="3374708"/>
            <a:ext cx="8504515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Cíclico y Estructural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774502" y="4432578"/>
            <a:ext cx="13081397" cy="3189446"/>
          </a:xfrm>
          <a:prstGeom prst="roundRect">
            <a:avLst>
              <a:gd name="adj" fmla="val 291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2122" y="4440198"/>
            <a:ext cx="13066157" cy="6348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03340" y="4580573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Desempleo Cíclico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40228" y="4580573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Desempleo Estructural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82122" y="5075039"/>
            <a:ext cx="13066157" cy="6348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03340" y="5215414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Ligado a fases económicas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540228" y="5215414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Desajustes permanentes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782122" y="5709880"/>
            <a:ext cx="13066157" cy="6348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03340" y="5850255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Temporal, recuperable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540228" y="5850255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Largo plazo, difícil solución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782122" y="6344722"/>
            <a:ext cx="13066157" cy="6348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003340" y="6485096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Afecta a varios sectores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7540228" y="6485096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Afecta a sectores específicos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782122" y="6979563"/>
            <a:ext cx="13066157" cy="6348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03340" y="7119938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Solución: reactivación económica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7540228" y="7119938"/>
            <a:ext cx="6086832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Solución: formación, movilidad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5822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Demanda de Trabajo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23978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8903" y="2474238"/>
            <a:ext cx="1528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3"/>
              <p:cNvSpPr/>
              <p:nvPr/>
            </p:nvSpPr>
            <p:spPr>
              <a:xfrm>
                <a:off x="7017306" y="2397800"/>
                <a:ext cx="2927747" cy="37207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>
                  <a:lnSpc>
                    <a:spcPts val="2900"/>
                  </a:lnSpc>
                  <a:buNone/>
                </a:pPr>
                <a:r>
                  <a:rPr lang="en-US" sz="2300" b="1" dirty="0">
                    <a:solidFill>
                      <a:srgbClr val="272525"/>
                    </a:solidFill>
                    <a:latin typeface="Petrona Bold" pitchFamily="34" charset="0"/>
                    <a:ea typeface="Petrona Bold" pitchFamily="34" charset="-122"/>
                    <a:cs typeface="Petrona Bold" pitchFamily="34" charset="-120"/>
                  </a:rPr>
                  <a:t>Salarios reales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Petrona Bold" pitchFamily="34" charset="-122"/>
                          </a:rPr>
                        </m:ctrlPr>
                      </m:fPr>
                      <m:num>
                        <m:r>
                          <a:rPr lang="es-ES" sz="3200" b="1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Petrona Bold" pitchFamily="34" charset="-122"/>
                          </a:rPr>
                          <m:t>𝒘</m:t>
                        </m:r>
                      </m:num>
                      <m:den>
                        <m:r>
                          <a:rPr lang="es-ES" sz="3200" b="1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Petrona Bold" pitchFamily="34" charset="-122"/>
                          </a:rPr>
                          <m:t>𝒑</m:t>
                        </m:r>
                      </m:den>
                    </m:f>
                  </m:oMath>
                </a14:m>
                <a:r>
                  <a:rPr lang="en-US" sz="2300" b="1" dirty="0">
                    <a:solidFill>
                      <a:srgbClr val="272525"/>
                    </a:solidFill>
                    <a:latin typeface="Petrona Bold" pitchFamily="34" charset="0"/>
                    <a:ea typeface="Petrona Bold" pitchFamily="34" charset="-122"/>
                    <a:cs typeface="Petrona Bold" pitchFamily="34" charset="-120"/>
                  </a:rPr>
                  <a:t>)</a:t>
                </a:r>
                <a:endParaRPr lang="en-US" sz="2300" dirty="0"/>
              </a:p>
            </p:txBody>
          </p:sp>
        </mc:Choice>
        <mc:Fallback xmlns="">
          <p:sp>
            <p:nvSpPr>
              <p:cNvPr id="6" name="Tex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306" y="2397800"/>
                <a:ext cx="2927747" cy="372070"/>
              </a:xfrm>
              <a:prstGeom prst="rect">
                <a:avLst/>
              </a:prstGeom>
              <a:blipFill>
                <a:blip r:embed="rId4"/>
                <a:stretch>
                  <a:fillRect l="-6042" t="-52459" b="-24590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4"/>
          <p:cNvSpPr/>
          <p:nvPr/>
        </p:nvSpPr>
        <p:spPr>
          <a:xfrm>
            <a:off x="7017306" y="2905958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empresas planean contratar a más personas si los salarios son bajos. Reducen contrataciones cuando los costes laborales aumentan.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23978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5695" y="2474238"/>
            <a:ext cx="20252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10908983" y="2397800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Productividad marginal (PMgL)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10908983" y="3278029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empresas pagan salarios más altos a trabajadores con mejores capacidades. A mayor productividad marginal, mayor salario.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93740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4257" y="6013847"/>
            <a:ext cx="202168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7017306" y="5937409"/>
            <a:ext cx="31202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Precio del producto (p)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7017306" y="644556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 el precio del producto sube, las empresas demandarán más mano de obra. Si baja, contratarán menos empleados.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8974"/>
            <a:ext cx="676810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Soluciones al Desempleo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6283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6283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6283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6283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8482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soluciones al desempleo varían según su tipo. La formación continua aborda el estructural. Las políticas económicas combaten el cíclico. La diversificación económica reduce el estacional.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9366" y="947023"/>
            <a:ext cx="7457123" cy="599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Conclusiones: El Mercado Laboral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39366" y="1911787"/>
            <a:ext cx="3795593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4700" dirty="0"/>
          </a:p>
        </p:txBody>
      </p:sp>
      <p:sp>
        <p:nvSpPr>
          <p:cNvPr id="5" name="Text 2"/>
          <p:cNvSpPr/>
          <p:nvPr/>
        </p:nvSpPr>
        <p:spPr>
          <a:xfrm>
            <a:off x="1338143" y="2742843"/>
            <a:ext cx="2397919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Partes del mercado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9366" y="3152061"/>
            <a:ext cx="3795593" cy="584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Oferta y demanda de trabajo determinan salarios y nivel de empleo.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4708922" y="1911787"/>
            <a:ext cx="3795713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4700" dirty="0"/>
          </a:p>
        </p:txBody>
      </p:sp>
      <p:sp>
        <p:nvSpPr>
          <p:cNvPr id="8" name="Text 5"/>
          <p:cNvSpPr/>
          <p:nvPr/>
        </p:nvSpPr>
        <p:spPr>
          <a:xfrm>
            <a:off x="5407819" y="2742843"/>
            <a:ext cx="2397919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Factores de salarios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4708922" y="3152061"/>
            <a:ext cx="3795713" cy="876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Capital humano, naturaleza del trabajo y precio del producto influyen en las diferencias salariales.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2674144" y="4667964"/>
            <a:ext cx="3795593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4700" dirty="0"/>
          </a:p>
        </p:txBody>
      </p:sp>
      <p:sp>
        <p:nvSpPr>
          <p:cNvPr id="11" name="Text 8"/>
          <p:cNvSpPr/>
          <p:nvPr/>
        </p:nvSpPr>
        <p:spPr>
          <a:xfrm>
            <a:off x="3372922" y="5499021"/>
            <a:ext cx="2397919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Tipos de desempleo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2674144" y="5908238"/>
            <a:ext cx="3795593" cy="584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Cíclico, estructural, friccional y estacional requieren diferentes abordajes.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639366" y="6698099"/>
            <a:ext cx="7865269" cy="584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mercado laboral es complejo y dinámico. Su funcionamiento eficiente es clave para el bienestar económico y social.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528530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Función de la Demanda de Trabajo</a:t>
            </a:r>
            <a:endParaRPr lang="en-US" sz="46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1"/>
              <p:cNvSpPr/>
              <p:nvPr/>
            </p:nvSpPr>
            <p:spPr>
              <a:xfrm>
                <a:off x="793790" y="4212553"/>
                <a:ext cx="7556421" cy="870464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>
                  <a:lnSpc>
                    <a:spcPts val="2850"/>
                  </a:lnSpc>
                  <a:buNone/>
                </a:pPr>
                <a:r>
                  <a:rPr lang="en-US" sz="17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 </a:t>
                </a:r>
              </a:p>
              <a:p>
                <a:pPr marL="0" indent="0">
                  <a:lnSpc>
                    <a:spcPts val="2850"/>
                  </a:lnSpc>
                  <a:buNone/>
                </a:pPr>
                <a:r>
                  <a:rPr lang="en-US" sz="17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D</a:t>
                </a:r>
                <a:r>
                  <a:rPr lang="en-US" sz="1750" baseline="-2500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L</a:t>
                </a:r>
                <a:r>
                  <a:rPr lang="en-US" sz="17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 </a:t>
                </a:r>
                <a:r>
                  <a:rPr lang="en-US" sz="175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= </a:t>
                </a:r>
                <a:r>
                  <a:rPr lang="en-US" sz="2000" i="1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f </a:t>
                </a:r>
                <a:r>
                  <a:rPr lang="en-US" sz="175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Inter" pitchFamily="34" charset="-122"/>
                          </a:rPr>
                        </m:ctrlPr>
                      </m:fPr>
                      <m:num>
                        <m:r>
                          <a:rPr lang="es-ES" sz="2500" b="0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Inter" pitchFamily="34" charset="-122"/>
                          </a:rPr>
                          <m:t>𝑤</m:t>
                        </m:r>
                      </m:num>
                      <m:den>
                        <m:r>
                          <a:rPr lang="es-ES" sz="2500" b="0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Inter" pitchFamily="34" charset="-122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17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, PMgL, p)</a:t>
                </a:r>
                <a:endParaRPr lang="en-US" sz="1750" dirty="0"/>
              </a:p>
            </p:txBody>
          </p:sp>
        </mc:Choice>
        <mc:Fallback xmlns="">
          <p:sp>
            <p:nvSpPr>
              <p:cNvPr id="4" name="Tex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90" y="4212553"/>
                <a:ext cx="7556421" cy="870464"/>
              </a:xfrm>
              <a:prstGeom prst="rect">
                <a:avLst/>
              </a:prstGeom>
              <a:blipFill>
                <a:blip r:embed="rId4"/>
                <a:stretch>
                  <a:fillRect l="-1774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2"/>
          <p:cNvSpPr/>
          <p:nvPr/>
        </p:nvSpPr>
        <p:spPr>
          <a:xfrm>
            <a:off x="793790" y="497526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demanda de trabajo es una función que depende del salario real, la productividad marginal del trabajo y el precio del producto.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11937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Oferta de Trabajo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2296358"/>
            <a:ext cx="3664863" cy="2791539"/>
          </a:xfrm>
          <a:prstGeom prst="roundRect">
            <a:avLst>
              <a:gd name="adj" fmla="val 34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2"/>
              <p:cNvSpPr/>
              <p:nvPr/>
            </p:nvSpPr>
            <p:spPr>
              <a:xfrm>
                <a:off x="1028224" y="2530793"/>
                <a:ext cx="2977039" cy="37207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>
                  <a:lnSpc>
                    <a:spcPts val="2900"/>
                  </a:lnSpc>
                  <a:buNone/>
                </a:pPr>
                <a:r>
                  <a:rPr lang="en-US" sz="2300" b="1" dirty="0">
                    <a:solidFill>
                      <a:srgbClr val="272525"/>
                    </a:solidFill>
                    <a:latin typeface="Petrona Bold" pitchFamily="34" charset="0"/>
                    <a:ea typeface="Petrona Bold" pitchFamily="34" charset="-122"/>
                    <a:cs typeface="Petrona Bold" pitchFamily="34" charset="-120"/>
                  </a:rPr>
                  <a:t>Salarios reales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Petrona Bold" pitchFamily="34" charset="-122"/>
                          </a:rPr>
                        </m:ctrlPr>
                      </m:fPr>
                      <m:num>
                        <m:r>
                          <a:rPr lang="es-ES" sz="3200" b="1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Petrona Bold" pitchFamily="34" charset="-122"/>
                          </a:rPr>
                          <m:t>𝒘</m:t>
                        </m:r>
                      </m:num>
                      <m:den>
                        <m:r>
                          <a:rPr lang="es-ES" sz="3200" b="1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Petrona Bold" pitchFamily="34" charset="-122"/>
                          </a:rPr>
                          <m:t>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272525"/>
                    </a:solidFill>
                    <a:latin typeface="Petrona Bold" pitchFamily="34" charset="0"/>
                    <a:ea typeface="Petrona Bold" pitchFamily="34" charset="-122"/>
                    <a:cs typeface="Petrona Bold" pitchFamily="34" charset="-120"/>
                  </a:rPr>
                  <a:t>)</a:t>
                </a:r>
                <a:endParaRPr lang="en-US" sz="3200" dirty="0"/>
              </a:p>
            </p:txBody>
          </p:sp>
        </mc:Choice>
        <mc:Fallback xmlns="">
          <p:sp>
            <p:nvSpPr>
              <p:cNvPr id="5" name="Tex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224" y="2530793"/>
                <a:ext cx="2977039" cy="372070"/>
              </a:xfrm>
              <a:prstGeom prst="rect">
                <a:avLst/>
              </a:prstGeom>
              <a:blipFill>
                <a:blip r:embed="rId4"/>
                <a:stretch>
                  <a:fillRect l="-6148" t="-81967" b="-49180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3"/>
          <p:cNvSpPr/>
          <p:nvPr/>
        </p:nvSpPr>
        <p:spPr>
          <a:xfrm>
            <a:off x="1028224" y="3038951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trabajadores evalúan su capacidad adquisitiva. Cuanto más elevado sea el salario real, ofrecerán mayor cantidad de trabajo.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296358"/>
            <a:ext cx="3664863" cy="2791539"/>
          </a:xfrm>
          <a:prstGeom prst="roundRect">
            <a:avLst>
              <a:gd name="adj" fmla="val 34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253079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Desempleo (</a:t>
            </a:r>
            <a:r>
              <a:rPr lang="en-US" sz="2300" b="1" i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</a:t>
            </a: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)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4919901" y="3038951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 poco desempleo, los trabajadores tienen más poder negociador. La mano de obra escasa logra mejores salarios.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314712"/>
            <a:ext cx="7556421" cy="1702832"/>
          </a:xfrm>
          <a:prstGeom prst="roundRect">
            <a:avLst>
              <a:gd name="adj" fmla="val 559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5491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Población activa (PA)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1028224" y="6057305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Depende de natalidad, mortalidad, migración, escolarización y jubilación. A mayor población activa, mayor oferta laboral.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28530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Función de la Oferta de Trabajo</a:t>
            </a:r>
            <a:endParaRPr lang="en-US" sz="46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1"/>
              <p:cNvSpPr/>
              <p:nvPr/>
            </p:nvSpPr>
            <p:spPr>
              <a:xfrm>
                <a:off x="6280190" y="4357211"/>
                <a:ext cx="7556421" cy="362903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>
                  <a:lnSpc>
                    <a:spcPts val="2850"/>
                  </a:lnSpc>
                  <a:buNone/>
                </a:pPr>
                <a:r>
                  <a:rPr lang="en-US" sz="17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 O</a:t>
                </a:r>
                <a:r>
                  <a:rPr lang="en-US" sz="1750" baseline="-2500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L</a:t>
                </a:r>
                <a:r>
                  <a:rPr lang="en-US" sz="17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 = </a:t>
                </a:r>
                <a:r>
                  <a:rPr lang="en-US" sz="1750" i="1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f </a:t>
                </a:r>
                <a:r>
                  <a:rPr lang="en-US" sz="17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Inter" pitchFamily="34" charset="-122"/>
                          </a:rPr>
                        </m:ctrlPr>
                      </m:fPr>
                      <m:num>
                        <m:r>
                          <a:rPr lang="es-ES" sz="2000" b="0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Inter" pitchFamily="34" charset="-122"/>
                          </a:rPr>
                          <m:t>𝑤</m:t>
                        </m:r>
                      </m:num>
                      <m:den>
                        <m:r>
                          <a:rPr lang="es-ES" sz="2000" b="0" i="1" dirty="0" smtClean="0">
                            <a:solidFill>
                              <a:srgbClr val="272525"/>
                            </a:solidFill>
                            <a:latin typeface="Cambria Math" panose="02040503050406030204" pitchFamily="18" charset="0"/>
                            <a:ea typeface="Inter" pitchFamily="34" charset="-122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17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, </a:t>
                </a:r>
                <a:r>
                  <a:rPr lang="en-US" sz="1750" i="1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u</a:t>
                </a:r>
                <a:r>
                  <a:rPr lang="en-US" sz="1750" dirty="0">
                    <a:solidFill>
                      <a:srgbClr val="27252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, PA)</a:t>
                </a:r>
                <a:endParaRPr lang="en-US" sz="1750" dirty="0"/>
              </a:p>
            </p:txBody>
          </p:sp>
        </mc:Choice>
        <mc:Fallback xmlns="">
          <p:sp>
            <p:nvSpPr>
              <p:cNvPr id="4" name="Tex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190" y="4357211"/>
                <a:ext cx="7556421" cy="362903"/>
              </a:xfrm>
              <a:prstGeom prst="rect">
                <a:avLst/>
              </a:prstGeom>
              <a:blipFill>
                <a:blip r:embed="rId4"/>
                <a:stretch>
                  <a:fillRect l="-968" t="-13559" b="-27119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2"/>
          <p:cNvSpPr/>
          <p:nvPr/>
        </p:nvSpPr>
        <p:spPr>
          <a:xfrm>
            <a:off x="6280190" y="497526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oferta de trabajo depende del salario real, el desempleo en la economía y el tamaño de la población activa.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3368"/>
            <a:ext cx="8982670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Equilibrio en el Mercado Laboral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715453" y="305192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Oferta laboral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56008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Trabajadores ofrecen sus servicios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35673" y="3179683"/>
            <a:ext cx="12132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305192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Ajuste de salarios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9937790" y="356008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precio del trabajo oscila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541901" y="3568184"/>
            <a:ext cx="1607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50449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Demanda laboral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9937790" y="601265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Empresas buscan trabajadores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153519" y="5794058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540073" y="5504498"/>
            <a:ext cx="315241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Equilibrio del mercado</a:t>
            </a:r>
            <a:endParaRPr lang="en-US" sz="2300" dirty="0"/>
          </a:p>
        </p:txBody>
      </p:sp>
      <p:sp>
        <p:nvSpPr>
          <p:cNvPr id="16" name="Text 11"/>
          <p:cNvSpPr/>
          <p:nvPr/>
        </p:nvSpPr>
        <p:spPr>
          <a:xfrm>
            <a:off x="793790" y="601265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Cuando oferta y demanda coinciden</a:t>
            </a:r>
            <a:endParaRPr lang="en-US" sz="17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931456" y="5405557"/>
            <a:ext cx="15275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200" dirty="0"/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6825F0B7-F125-D251-9CA4-4F356D8B25AD}"/>
              </a:ext>
            </a:extLst>
          </p:cNvPr>
          <p:cNvGrpSpPr>
            <a:grpSpLocks/>
          </p:cNvGrpSpPr>
          <p:nvPr/>
        </p:nvGrpSpPr>
        <p:grpSpPr>
          <a:xfrm>
            <a:off x="9937790" y="154860"/>
            <a:ext cx="3303486" cy="2901275"/>
            <a:chOff x="0" y="0"/>
            <a:chExt cx="1892990" cy="1765022"/>
          </a:xfrm>
        </p:grpSpPr>
        <p:pic>
          <p:nvPicPr>
            <p:cNvPr id="20" name="Image 2">
              <a:extLst>
                <a:ext uri="{FF2B5EF4-FFF2-40B4-BE49-F238E27FC236}">
                  <a16:creationId xmlns:a16="http://schemas.microsoft.com/office/drawing/2014/main" id="{43FCABB9-85EE-AC46-D5BA-6819F0637DC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880215" cy="1745443"/>
            </a:xfrm>
            <a:prstGeom prst="rect">
              <a:avLst/>
            </a:prstGeom>
          </p:spPr>
        </p:pic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D0E66AA0-D496-2DF8-A359-1791D5A36290}"/>
                </a:ext>
              </a:extLst>
            </p:cNvPr>
            <p:cNvSpPr/>
            <p:nvPr/>
          </p:nvSpPr>
          <p:spPr>
            <a:xfrm>
              <a:off x="219765" y="1763752"/>
              <a:ext cx="1673225" cy="1270"/>
            </a:xfrm>
            <a:custGeom>
              <a:avLst/>
              <a:gdLst/>
              <a:ahLst/>
              <a:cxnLst/>
              <a:rect l="l" t="t" r="r" b="b"/>
              <a:pathLst>
                <a:path w="1673225">
                  <a:moveTo>
                    <a:pt x="0" y="0"/>
                  </a:moveTo>
                  <a:lnTo>
                    <a:pt x="1672659" y="0"/>
                  </a:lnTo>
                </a:path>
              </a:pathLst>
            </a:custGeom>
            <a:ln w="18308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78299"/>
            <a:ext cx="597098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Diferencias Salariales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762720"/>
            <a:ext cx="1134070" cy="20504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198953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Capital humano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2268022" y="2497693"/>
            <a:ext cx="6082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Mayor especialización y productividad implican salarios más altos. La formación y experiencia son fundamentales.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813215"/>
            <a:ext cx="1134070" cy="168759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040029"/>
            <a:ext cx="301644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Naturaleza del trabajo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2268022" y="454818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Trabajos peligrosos, desagradables o penosos requieren salarios más elevados como compensación.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500807"/>
            <a:ext cx="1134070" cy="205049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72762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Precio del producto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2268022" y="6235779"/>
            <a:ext cx="6082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 los precios del producto suben y escasean profesionales, los salarios crecen aunque el trabajo sea poco cualificado.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113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5084" y="2941796"/>
            <a:ext cx="9367242" cy="632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Capital Humano y Diferencias Salariales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75084" y="5781556"/>
            <a:ext cx="13280231" cy="22860"/>
          </a:xfrm>
          <a:prstGeom prst="roundRect">
            <a:avLst>
              <a:gd name="adj" fmla="val 354432"/>
            </a:avLst>
          </a:prstGeom>
          <a:solidFill>
            <a:srgbClr val="B2D4E5"/>
          </a:solidFill>
          <a:ln/>
        </p:spPr>
      </p:sp>
      <p:sp>
        <p:nvSpPr>
          <p:cNvPr id="5" name="Shape 2"/>
          <p:cNvSpPr/>
          <p:nvPr/>
        </p:nvSpPr>
        <p:spPr>
          <a:xfrm>
            <a:off x="3935373" y="5106531"/>
            <a:ext cx="22860" cy="675084"/>
          </a:xfrm>
          <a:prstGeom prst="roundRect">
            <a:avLst>
              <a:gd name="adj" fmla="val 354432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3729871" y="5564565"/>
            <a:ext cx="433983" cy="433983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881795" y="5629573"/>
            <a:ext cx="13001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2680930" y="3864054"/>
            <a:ext cx="2531864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Corto Plazo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867966" y="4296251"/>
            <a:ext cx="6157913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Notables diferencias entre trabajos cualificados y no cualificados. Mercado inelástico para empleos especializados.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303651" y="5781496"/>
            <a:ext cx="22860" cy="675084"/>
          </a:xfrm>
          <a:prstGeom prst="roundRect">
            <a:avLst>
              <a:gd name="adj" fmla="val 354432"/>
            </a:avLst>
          </a:prstGeom>
          <a:solidFill>
            <a:srgbClr val="B2D4E5"/>
          </a:solidFill>
          <a:ln/>
        </p:spPr>
      </p:sp>
      <p:sp>
        <p:nvSpPr>
          <p:cNvPr id="11" name="Shape 8"/>
          <p:cNvSpPr/>
          <p:nvPr/>
        </p:nvSpPr>
        <p:spPr>
          <a:xfrm>
            <a:off x="7098149" y="5564565"/>
            <a:ext cx="433983" cy="433983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228999" y="5629573"/>
            <a:ext cx="172283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5993725" y="6649641"/>
            <a:ext cx="2642949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Proceso de Adaptación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4236244" y="7081838"/>
            <a:ext cx="6157913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Trabajadores observan altas remuneraciones. Se forman para acceder a esos puestos.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0671929" y="5106531"/>
            <a:ext cx="22860" cy="675084"/>
          </a:xfrm>
          <a:prstGeom prst="roundRect">
            <a:avLst>
              <a:gd name="adj" fmla="val 354432"/>
            </a:avLst>
          </a:prstGeom>
          <a:solidFill>
            <a:srgbClr val="B2D4E5"/>
          </a:solidFill>
          <a:ln/>
        </p:spPr>
      </p:sp>
      <p:sp>
        <p:nvSpPr>
          <p:cNvPr id="16" name="Shape 13"/>
          <p:cNvSpPr/>
          <p:nvPr/>
        </p:nvSpPr>
        <p:spPr>
          <a:xfrm>
            <a:off x="10466427" y="5564565"/>
            <a:ext cx="433983" cy="433983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597396" y="5629573"/>
            <a:ext cx="17192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9417487" y="3864054"/>
            <a:ext cx="2531864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Largo Plazo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7604522" y="4296251"/>
            <a:ext cx="6157913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Aumenta oferta de trabajadores cualificados. La elasticidad crece y los salarios tienden a reducirse.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06316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Factores que Afectan los Salarios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042523"/>
            <a:ext cx="418862" cy="418862"/>
          </a:xfrm>
          <a:prstGeom prst="roundRect">
            <a:avLst>
              <a:gd name="adj" fmla="val 8573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6982301" y="30425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Naturaleza del trabajo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982301" y="3538061"/>
            <a:ext cx="2956441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Trabajos peligrosos o penosos suelen tener salarios más altos. Compensan con remuneración el riesgo.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3042523"/>
            <a:ext cx="418862" cy="418862"/>
          </a:xfrm>
          <a:prstGeom prst="roundRect">
            <a:avLst>
              <a:gd name="adj" fmla="val 8573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10836235" y="30425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Precio del producto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836235" y="3538061"/>
            <a:ext cx="295644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Si el precio del producto sube, los salarios pueden crecer. Ocurrió en el boom inmobiliario español.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961698"/>
            <a:ext cx="418862" cy="418862"/>
          </a:xfrm>
          <a:prstGeom prst="roundRect">
            <a:avLst>
              <a:gd name="adj" fmla="val 8573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6982301" y="5961698"/>
            <a:ext cx="313134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Escasez de profesionales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982301" y="6457236"/>
            <a:ext cx="681037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Sectores con pocos profesionales ofrecen mejores salarios. La oferta limitada eleva la remuneración.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1149</Words>
  <Application>Microsoft Office PowerPoint</Application>
  <PresentationFormat>Personalizado</PresentationFormat>
  <Paragraphs>205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Petrona Bold</vt:lpstr>
      <vt:lpstr>Inter</vt:lpstr>
      <vt:lpstr>Calibri</vt:lpstr>
      <vt:lpstr>Arial</vt:lpstr>
      <vt:lpstr>Roboto Light</vt:lpstr>
      <vt:lpstr>Aptos</vt:lpstr>
      <vt:lpstr>Cambria Math</vt:lpstr>
      <vt:lpstr>Red Hat Text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Usuario</cp:lastModifiedBy>
  <cp:revision>5</cp:revision>
  <dcterms:created xsi:type="dcterms:W3CDTF">2025-03-04T14:56:13Z</dcterms:created>
  <dcterms:modified xsi:type="dcterms:W3CDTF">2025-03-06T09:12:06Z</dcterms:modified>
</cp:coreProperties>
</file>