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Roboto" panose="020B0604020202020204" charset="0"/>
      <p:regular r:id="rId13"/>
      <p:bold r:id="rId14"/>
    </p:embeddedFont>
    <p:embeddedFont>
      <p:font typeface="Raleway" panose="020B0604020202020204" charset="0"/>
      <p:regular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7" d="100"/>
          <a:sy n="67" d="100"/>
        </p:scale>
        <p:origin x="102"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62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s://www.youtube.com/watch?v=f6pfw9IpIzQ"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www.youtube.com/watch?v=jY5ljGpwMh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1647" y="803672"/>
            <a:ext cx="7560707" cy="2120622"/>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Desigualdad y Pobreza: Perspectivas Complementarias</a:t>
            </a:r>
            <a:endParaRPr lang="en-US" sz="4450" dirty="0"/>
          </a:p>
        </p:txBody>
      </p:sp>
      <p:sp>
        <p:nvSpPr>
          <p:cNvPr id="4" name="Text 1"/>
          <p:cNvSpPr/>
          <p:nvPr/>
        </p:nvSpPr>
        <p:spPr>
          <a:xfrm>
            <a:off x="791647" y="3263503"/>
            <a:ext cx="7560707" cy="1809750"/>
          </a:xfrm>
          <a:prstGeom prst="rect">
            <a:avLst/>
          </a:prstGeom>
          <a:noFill/>
          <a:ln/>
        </p:spPr>
        <p:txBody>
          <a:bodyPr wrap="square" lIns="0" tIns="0" rIns="0" bIns="0" rtlCol="0" anchor="t"/>
          <a:lstStyle/>
          <a:p>
            <a:pPr marL="0" indent="0">
              <a:lnSpc>
                <a:spcPts val="2800"/>
              </a:lnSpc>
              <a:buNone/>
            </a:pPr>
            <a:r>
              <a:rPr lang="en-US" sz="1750" dirty="0">
                <a:solidFill>
                  <a:srgbClr val="3C3939"/>
                </a:solidFill>
                <a:latin typeface="Roboto" pitchFamily="34" charset="0"/>
                <a:ea typeface="Roboto" pitchFamily="34" charset="-122"/>
                <a:cs typeface="Roboto" pitchFamily="34" charset="-120"/>
              </a:rPr>
              <a:t>La desigualdad económica es un fenómeno complejo que puede analizarse desde múltiples perspectivas. Para comprender cómo se distribuye la renta en una sociedad, es fundamental examinar diferentes enfoques que, lejos de ser excluyentes, ofrecen visiones complementarias sobre este fenómeno.</a:t>
            </a:r>
            <a:endParaRPr lang="en-US" sz="1750" dirty="0"/>
          </a:p>
        </p:txBody>
      </p:sp>
      <p:sp>
        <p:nvSpPr>
          <p:cNvPr id="5" name="Text 2"/>
          <p:cNvSpPr/>
          <p:nvPr/>
        </p:nvSpPr>
        <p:spPr>
          <a:xfrm>
            <a:off x="791647" y="5327690"/>
            <a:ext cx="7560707" cy="1447800"/>
          </a:xfrm>
          <a:prstGeom prst="rect">
            <a:avLst/>
          </a:prstGeom>
          <a:noFill/>
          <a:ln/>
        </p:spPr>
        <p:txBody>
          <a:bodyPr wrap="square" lIns="0" tIns="0" rIns="0" bIns="0" rtlCol="0" anchor="t"/>
          <a:lstStyle/>
          <a:p>
            <a:pPr marL="0" indent="0">
              <a:lnSpc>
                <a:spcPts val="2800"/>
              </a:lnSpc>
              <a:buNone/>
            </a:pPr>
            <a:r>
              <a:rPr lang="en-US" sz="1750" dirty="0">
                <a:solidFill>
                  <a:srgbClr val="3C3939"/>
                </a:solidFill>
                <a:latin typeface="Roboto" pitchFamily="34" charset="0"/>
                <a:ea typeface="Roboto" pitchFamily="34" charset="-122"/>
                <a:cs typeface="Roboto" pitchFamily="34" charset="-120"/>
              </a:rPr>
              <a:t>En esta presentación, exploraremos los tres principales puntos de vista para analizar la distribución de la renta, examinaremos por qué la eficiencia económica no garantiza la equidad, y analizaremos las herramientas que nos permiten medir y cuantificar la desigualdad en nuestras sociedades.</a:t>
            </a:r>
            <a:endParaRPr lang="en-US" sz="1750" dirty="0"/>
          </a:p>
        </p:txBody>
      </p:sp>
      <p:sp>
        <p:nvSpPr>
          <p:cNvPr id="6" name="Shape 3"/>
          <p:cNvSpPr/>
          <p:nvPr/>
        </p:nvSpPr>
        <p:spPr>
          <a:xfrm>
            <a:off x="791647" y="7046833"/>
            <a:ext cx="361831" cy="361831"/>
          </a:xfrm>
          <a:prstGeom prst="roundRect">
            <a:avLst>
              <a:gd name="adj" fmla="val 25268939"/>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79727"/>
          </a:xfrm>
          <a:prstGeom prst="rect">
            <a:avLst/>
          </a:prstGeom>
        </p:spPr>
      </p:pic>
      <p:sp>
        <p:nvSpPr>
          <p:cNvPr id="3" name="Text 0"/>
          <p:cNvSpPr/>
          <p:nvPr/>
        </p:nvSpPr>
        <p:spPr>
          <a:xfrm>
            <a:off x="722233" y="3311723"/>
            <a:ext cx="7699772" cy="644843"/>
          </a:xfrm>
          <a:prstGeom prst="rect">
            <a:avLst/>
          </a:prstGeom>
          <a:noFill/>
          <a:ln/>
        </p:spPr>
        <p:txBody>
          <a:bodyPr wrap="none" lIns="0" tIns="0" rIns="0" bIns="0" rtlCol="0" anchor="t"/>
          <a:lstStyle/>
          <a:p>
            <a:pPr marL="0" indent="0">
              <a:lnSpc>
                <a:spcPts val="5050"/>
              </a:lnSpc>
              <a:buNone/>
            </a:pPr>
            <a:r>
              <a:rPr lang="en-US" sz="4050" dirty="0">
                <a:solidFill>
                  <a:srgbClr val="1B1B27"/>
                </a:solidFill>
                <a:latin typeface="Raleway" pitchFamily="34" charset="0"/>
                <a:ea typeface="Raleway" pitchFamily="34" charset="-122"/>
                <a:cs typeface="Raleway" pitchFamily="34" charset="-120"/>
              </a:rPr>
              <a:t>Conclusiones y Desafíos Futuros</a:t>
            </a:r>
            <a:endParaRPr lang="en-US" sz="4050" dirty="0"/>
          </a:p>
        </p:txBody>
      </p:sp>
      <p:sp>
        <p:nvSpPr>
          <p:cNvPr id="4" name="Shape 1"/>
          <p:cNvSpPr/>
          <p:nvPr/>
        </p:nvSpPr>
        <p:spPr>
          <a:xfrm>
            <a:off x="722233" y="4885253"/>
            <a:ext cx="4188857" cy="206335"/>
          </a:xfrm>
          <a:prstGeom prst="roundRect">
            <a:avLst>
              <a:gd name="adj" fmla="val 42009"/>
            </a:avLst>
          </a:prstGeom>
          <a:solidFill>
            <a:srgbClr val="E1E1EA"/>
          </a:solidFill>
          <a:ln w="7620">
            <a:solidFill>
              <a:srgbClr val="C7C7D0"/>
            </a:solidFill>
            <a:prstDash val="solid"/>
          </a:ln>
        </p:spPr>
      </p:sp>
      <p:sp>
        <p:nvSpPr>
          <p:cNvPr id="5" name="Text 2"/>
          <p:cNvSpPr/>
          <p:nvPr/>
        </p:nvSpPr>
        <p:spPr>
          <a:xfrm>
            <a:off x="722233" y="5401151"/>
            <a:ext cx="3005495" cy="322421"/>
          </a:xfrm>
          <a:prstGeom prst="rect">
            <a:avLst/>
          </a:prstGeom>
          <a:noFill/>
          <a:ln/>
        </p:spPr>
        <p:txBody>
          <a:bodyPr wrap="none" lIns="0" tIns="0" rIns="0" bIns="0" rtlCol="0" anchor="t"/>
          <a:lstStyle/>
          <a:p>
            <a:pPr marL="0" indent="0" algn="l">
              <a:lnSpc>
                <a:spcPts val="2500"/>
              </a:lnSpc>
              <a:buNone/>
            </a:pPr>
            <a:r>
              <a:rPr lang="en-US" sz="2000" dirty="0">
                <a:solidFill>
                  <a:srgbClr val="3C3939"/>
                </a:solidFill>
                <a:latin typeface="Raleway" pitchFamily="34" charset="0"/>
                <a:ea typeface="Raleway" pitchFamily="34" charset="-122"/>
                <a:cs typeface="Raleway" pitchFamily="34" charset="-120"/>
              </a:rPr>
              <a:t>Análisis Multidimensional</a:t>
            </a:r>
            <a:endParaRPr lang="en-US" sz="2000" dirty="0"/>
          </a:p>
        </p:txBody>
      </p:sp>
      <p:sp>
        <p:nvSpPr>
          <p:cNvPr id="6" name="Text 3"/>
          <p:cNvSpPr/>
          <p:nvPr/>
        </p:nvSpPr>
        <p:spPr>
          <a:xfrm>
            <a:off x="722233" y="5847398"/>
            <a:ext cx="4188857" cy="1650206"/>
          </a:xfrm>
          <a:prstGeom prst="rect">
            <a:avLst/>
          </a:prstGeom>
          <a:noFill/>
          <a:ln/>
        </p:spPr>
        <p:txBody>
          <a:bodyPr wrap="square" lIns="0" tIns="0" rIns="0" bIns="0" rtlCol="0" anchor="t"/>
          <a:lstStyle/>
          <a:p>
            <a:pPr marL="0" indent="0" algn="l">
              <a:lnSpc>
                <a:spcPts val="2600"/>
              </a:lnSpc>
              <a:buNone/>
            </a:pPr>
            <a:r>
              <a:rPr lang="en-US" sz="1600" dirty="0">
                <a:solidFill>
                  <a:srgbClr val="3C3939"/>
                </a:solidFill>
                <a:latin typeface="Roboto" pitchFamily="34" charset="0"/>
                <a:ea typeface="Roboto" pitchFamily="34" charset="-122"/>
                <a:cs typeface="Roboto" pitchFamily="34" charset="-120"/>
              </a:rPr>
              <a:t>Comprender la desigualdad requiere examinarla desde múltiples perspectivas: funcional, personal y territorial. Cada enfoque revela aspectos diferentes pero complementarios del mismo fenómeno.</a:t>
            </a:r>
            <a:endParaRPr lang="en-US" sz="1600" dirty="0"/>
          </a:p>
        </p:txBody>
      </p:sp>
      <p:sp>
        <p:nvSpPr>
          <p:cNvPr id="7" name="Shape 4"/>
          <p:cNvSpPr/>
          <p:nvPr/>
        </p:nvSpPr>
        <p:spPr>
          <a:xfrm>
            <a:off x="5220653" y="4575691"/>
            <a:ext cx="4188976" cy="206335"/>
          </a:xfrm>
          <a:prstGeom prst="roundRect">
            <a:avLst>
              <a:gd name="adj" fmla="val 42009"/>
            </a:avLst>
          </a:prstGeom>
          <a:solidFill>
            <a:srgbClr val="E1E1EA"/>
          </a:solidFill>
          <a:ln w="7620">
            <a:solidFill>
              <a:srgbClr val="C7C7D0"/>
            </a:solidFill>
            <a:prstDash val="solid"/>
          </a:ln>
        </p:spPr>
      </p:sp>
      <p:sp>
        <p:nvSpPr>
          <p:cNvPr id="8" name="Text 5"/>
          <p:cNvSpPr/>
          <p:nvPr/>
        </p:nvSpPr>
        <p:spPr>
          <a:xfrm>
            <a:off x="5220653" y="5091589"/>
            <a:ext cx="2579727" cy="322421"/>
          </a:xfrm>
          <a:prstGeom prst="rect">
            <a:avLst/>
          </a:prstGeom>
          <a:noFill/>
          <a:ln/>
        </p:spPr>
        <p:txBody>
          <a:bodyPr wrap="none" lIns="0" tIns="0" rIns="0" bIns="0" rtlCol="0" anchor="t"/>
          <a:lstStyle/>
          <a:p>
            <a:pPr marL="0" indent="0" algn="l">
              <a:lnSpc>
                <a:spcPts val="2500"/>
              </a:lnSpc>
              <a:buNone/>
            </a:pPr>
            <a:r>
              <a:rPr lang="en-US" sz="2000" dirty="0">
                <a:solidFill>
                  <a:srgbClr val="3C3939"/>
                </a:solidFill>
                <a:latin typeface="Raleway" pitchFamily="34" charset="0"/>
                <a:ea typeface="Raleway" pitchFamily="34" charset="-122"/>
                <a:cs typeface="Raleway" pitchFamily="34" charset="-120"/>
              </a:rPr>
              <a:t>Eficiencia y Equidad</a:t>
            </a:r>
            <a:endParaRPr lang="en-US" sz="2000" dirty="0"/>
          </a:p>
        </p:txBody>
      </p:sp>
      <p:sp>
        <p:nvSpPr>
          <p:cNvPr id="9" name="Text 6"/>
          <p:cNvSpPr/>
          <p:nvPr/>
        </p:nvSpPr>
        <p:spPr>
          <a:xfrm>
            <a:off x="5220653" y="5537835"/>
            <a:ext cx="4188976" cy="1650206"/>
          </a:xfrm>
          <a:prstGeom prst="rect">
            <a:avLst/>
          </a:prstGeom>
          <a:noFill/>
          <a:ln/>
        </p:spPr>
        <p:txBody>
          <a:bodyPr wrap="square" lIns="0" tIns="0" rIns="0" bIns="0" rtlCol="0" anchor="t"/>
          <a:lstStyle/>
          <a:p>
            <a:pPr marL="0" indent="0" algn="l">
              <a:lnSpc>
                <a:spcPts val="2600"/>
              </a:lnSpc>
              <a:buNone/>
            </a:pPr>
            <a:r>
              <a:rPr lang="en-US" sz="1600" dirty="0">
                <a:solidFill>
                  <a:srgbClr val="3C3939"/>
                </a:solidFill>
                <a:latin typeface="Roboto" pitchFamily="34" charset="0"/>
                <a:ea typeface="Roboto" pitchFamily="34" charset="-122"/>
                <a:cs typeface="Roboto" pitchFamily="34" charset="-120"/>
              </a:rPr>
              <a:t>Los mercados eficientes no garantizan resultados equitativos. Las diferencias de partida entre individuos justifican la intervención del Estado para corregir desigualdades extremas.</a:t>
            </a:r>
            <a:endParaRPr lang="en-US" sz="1600" dirty="0"/>
          </a:p>
        </p:txBody>
      </p:sp>
      <p:sp>
        <p:nvSpPr>
          <p:cNvPr id="10" name="Shape 7"/>
          <p:cNvSpPr/>
          <p:nvPr/>
        </p:nvSpPr>
        <p:spPr>
          <a:xfrm>
            <a:off x="9719191" y="4266128"/>
            <a:ext cx="4188976" cy="206335"/>
          </a:xfrm>
          <a:prstGeom prst="roundRect">
            <a:avLst>
              <a:gd name="adj" fmla="val 42009"/>
            </a:avLst>
          </a:prstGeom>
          <a:solidFill>
            <a:srgbClr val="E1E1EA"/>
          </a:solidFill>
          <a:ln w="7620">
            <a:solidFill>
              <a:srgbClr val="C7C7D0"/>
            </a:solidFill>
            <a:prstDash val="solid"/>
          </a:ln>
        </p:spPr>
      </p:sp>
      <p:sp>
        <p:nvSpPr>
          <p:cNvPr id="11" name="Text 8"/>
          <p:cNvSpPr/>
          <p:nvPr/>
        </p:nvSpPr>
        <p:spPr>
          <a:xfrm>
            <a:off x="9719191" y="4782026"/>
            <a:ext cx="2579727" cy="322421"/>
          </a:xfrm>
          <a:prstGeom prst="rect">
            <a:avLst/>
          </a:prstGeom>
          <a:noFill/>
          <a:ln/>
        </p:spPr>
        <p:txBody>
          <a:bodyPr wrap="none" lIns="0" tIns="0" rIns="0" bIns="0" rtlCol="0" anchor="t"/>
          <a:lstStyle/>
          <a:p>
            <a:pPr marL="0" indent="0" algn="l">
              <a:lnSpc>
                <a:spcPts val="2500"/>
              </a:lnSpc>
              <a:buNone/>
            </a:pPr>
            <a:r>
              <a:rPr lang="en-US" sz="2000" dirty="0">
                <a:solidFill>
                  <a:srgbClr val="3C3939"/>
                </a:solidFill>
                <a:latin typeface="Raleway" pitchFamily="34" charset="0"/>
                <a:ea typeface="Raleway" pitchFamily="34" charset="-122"/>
                <a:cs typeface="Raleway" pitchFamily="34" charset="-120"/>
              </a:rPr>
              <a:t>Medición y Políticas</a:t>
            </a:r>
            <a:endParaRPr lang="en-US" sz="2000" dirty="0"/>
          </a:p>
        </p:txBody>
      </p:sp>
      <p:sp>
        <p:nvSpPr>
          <p:cNvPr id="12" name="Text 9"/>
          <p:cNvSpPr/>
          <p:nvPr/>
        </p:nvSpPr>
        <p:spPr>
          <a:xfrm>
            <a:off x="9719191" y="5228273"/>
            <a:ext cx="4188976" cy="1980248"/>
          </a:xfrm>
          <a:prstGeom prst="rect">
            <a:avLst/>
          </a:prstGeom>
          <a:noFill/>
          <a:ln/>
        </p:spPr>
        <p:txBody>
          <a:bodyPr wrap="square" lIns="0" tIns="0" rIns="0" bIns="0" rtlCol="0" anchor="t"/>
          <a:lstStyle/>
          <a:p>
            <a:pPr marL="0" indent="0" algn="l">
              <a:lnSpc>
                <a:spcPts val="2600"/>
              </a:lnSpc>
              <a:buNone/>
            </a:pPr>
            <a:r>
              <a:rPr lang="en-US" sz="1600" dirty="0">
                <a:solidFill>
                  <a:srgbClr val="3C3939"/>
                </a:solidFill>
                <a:latin typeface="Roboto" pitchFamily="34" charset="0"/>
                <a:ea typeface="Roboto" pitchFamily="34" charset="-122"/>
                <a:cs typeface="Roboto" pitchFamily="34" charset="-120"/>
              </a:rPr>
              <a:t>Herramientas como la curva de Lorenz y el índice de Gini nos permiten cuantificar la desigualdad y evaluar el impacto de las políticas redistributivas, fundamentales para construir sociedades más justas y cohesionadas.</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49379" y="760809"/>
            <a:ext cx="7645241" cy="1338263"/>
          </a:xfrm>
          <a:prstGeom prst="rect">
            <a:avLst/>
          </a:prstGeom>
          <a:noFill/>
          <a:ln/>
        </p:spPr>
        <p:txBody>
          <a:bodyPr wrap="square" lIns="0" tIns="0" rIns="0" bIns="0" rtlCol="0" anchor="t"/>
          <a:lstStyle/>
          <a:p>
            <a:pPr marL="0" indent="0">
              <a:lnSpc>
                <a:spcPts val="5250"/>
              </a:lnSpc>
              <a:buNone/>
            </a:pPr>
            <a:r>
              <a:rPr lang="en-US" sz="4200" dirty="0">
                <a:solidFill>
                  <a:srgbClr val="1B1B27"/>
                </a:solidFill>
                <a:latin typeface="Raleway" pitchFamily="34" charset="0"/>
                <a:ea typeface="Raleway" pitchFamily="34" charset="-122"/>
                <a:cs typeface="Raleway" pitchFamily="34" charset="-120"/>
              </a:rPr>
              <a:t>Distribución Funcional de la Renta</a:t>
            </a:r>
            <a:endParaRPr lang="en-US" sz="4200" dirty="0"/>
          </a:p>
        </p:txBody>
      </p:sp>
      <p:sp>
        <p:nvSpPr>
          <p:cNvPr id="4" name="Shape 1"/>
          <p:cNvSpPr/>
          <p:nvPr/>
        </p:nvSpPr>
        <p:spPr>
          <a:xfrm>
            <a:off x="749379" y="2661047"/>
            <a:ext cx="481727" cy="481727"/>
          </a:xfrm>
          <a:prstGeom prst="roundRect">
            <a:avLst>
              <a:gd name="adj" fmla="val 18670"/>
            </a:avLst>
          </a:prstGeom>
          <a:solidFill>
            <a:srgbClr val="E1E1EA"/>
          </a:solidFill>
          <a:ln w="7620">
            <a:solidFill>
              <a:srgbClr val="C7C7D0"/>
            </a:solidFill>
            <a:prstDash val="solid"/>
          </a:ln>
        </p:spPr>
      </p:sp>
      <p:sp>
        <p:nvSpPr>
          <p:cNvPr id="5" name="Text 2"/>
          <p:cNvSpPr/>
          <p:nvPr/>
        </p:nvSpPr>
        <p:spPr>
          <a:xfrm>
            <a:off x="829687" y="2701171"/>
            <a:ext cx="321112" cy="401479"/>
          </a:xfrm>
          <a:prstGeom prst="rect">
            <a:avLst/>
          </a:prstGeom>
          <a:noFill/>
          <a:ln/>
        </p:spPr>
        <p:txBody>
          <a:bodyPr wrap="none" lIns="0" tIns="0" rIns="0" bIns="0" rtlCol="0" anchor="t"/>
          <a:lstStyle/>
          <a:p>
            <a:pPr marL="0" indent="0" algn="ctr">
              <a:lnSpc>
                <a:spcPts val="2500"/>
              </a:lnSpc>
              <a:buNone/>
            </a:pPr>
            <a:r>
              <a:rPr lang="en-US" sz="2500" dirty="0">
                <a:solidFill>
                  <a:srgbClr val="3C3939"/>
                </a:solidFill>
                <a:latin typeface="Raleway" pitchFamily="34" charset="0"/>
                <a:ea typeface="Raleway" pitchFamily="34" charset="-122"/>
                <a:cs typeface="Raleway" pitchFamily="34" charset="-120"/>
              </a:rPr>
              <a:t>1</a:t>
            </a:r>
            <a:endParaRPr lang="en-US" sz="2500" dirty="0"/>
          </a:p>
        </p:txBody>
      </p:sp>
      <p:sp>
        <p:nvSpPr>
          <p:cNvPr id="6" name="Text 3"/>
          <p:cNvSpPr/>
          <p:nvPr/>
        </p:nvSpPr>
        <p:spPr>
          <a:xfrm>
            <a:off x="1445181" y="2661047"/>
            <a:ext cx="2676644" cy="334566"/>
          </a:xfrm>
          <a:prstGeom prst="rect">
            <a:avLst/>
          </a:prstGeom>
          <a:noFill/>
          <a:ln/>
        </p:spPr>
        <p:txBody>
          <a:bodyPr wrap="none" lIns="0" tIns="0" rIns="0" bIns="0" rtlCol="0" anchor="t"/>
          <a:lstStyle/>
          <a:p>
            <a:pPr marL="0" indent="0">
              <a:lnSpc>
                <a:spcPts val="2600"/>
              </a:lnSpc>
              <a:buNone/>
            </a:pPr>
            <a:r>
              <a:rPr lang="en-US" sz="2100" dirty="0">
                <a:solidFill>
                  <a:srgbClr val="3C3939"/>
                </a:solidFill>
                <a:latin typeface="Raleway" pitchFamily="34" charset="0"/>
                <a:ea typeface="Raleway" pitchFamily="34" charset="-122"/>
                <a:cs typeface="Raleway" pitchFamily="34" charset="-120"/>
              </a:rPr>
              <a:t>Concepto</a:t>
            </a:r>
            <a:endParaRPr lang="en-US" sz="2100" dirty="0"/>
          </a:p>
        </p:txBody>
      </p:sp>
      <p:sp>
        <p:nvSpPr>
          <p:cNvPr id="7" name="Text 4"/>
          <p:cNvSpPr/>
          <p:nvPr/>
        </p:nvSpPr>
        <p:spPr>
          <a:xfrm>
            <a:off x="1445181" y="3124081"/>
            <a:ext cx="3019782" cy="2398633"/>
          </a:xfrm>
          <a:prstGeom prst="rect">
            <a:avLst/>
          </a:prstGeom>
          <a:noFill/>
          <a:ln/>
        </p:spPr>
        <p:txBody>
          <a:bodyPr wrap="square" lIns="0" tIns="0" rIns="0" bIns="0" rtlCol="0" anchor="t"/>
          <a:lstStyle/>
          <a:p>
            <a:pPr marL="0" indent="0">
              <a:lnSpc>
                <a:spcPts val="2650"/>
              </a:lnSpc>
              <a:buNone/>
            </a:pPr>
            <a:r>
              <a:rPr lang="en-US" sz="1650" dirty="0">
                <a:solidFill>
                  <a:srgbClr val="3C3939"/>
                </a:solidFill>
                <a:latin typeface="Roboto" pitchFamily="34" charset="0"/>
                <a:ea typeface="Roboto" pitchFamily="34" charset="-122"/>
                <a:cs typeface="Roboto" pitchFamily="34" charset="-120"/>
              </a:rPr>
              <a:t>Analiza la participación de las personas en el reparto de la renta de un país como consecuencia de la propiedad de los factores productivos (tierra, trabajo, capital) de los que dispone cada individuo.</a:t>
            </a:r>
            <a:endParaRPr lang="en-US" sz="1650" dirty="0"/>
          </a:p>
        </p:txBody>
      </p:sp>
      <p:sp>
        <p:nvSpPr>
          <p:cNvPr id="8" name="Shape 5"/>
          <p:cNvSpPr/>
          <p:nvPr/>
        </p:nvSpPr>
        <p:spPr>
          <a:xfrm>
            <a:off x="4679037" y="2661047"/>
            <a:ext cx="481727" cy="481727"/>
          </a:xfrm>
          <a:prstGeom prst="roundRect">
            <a:avLst>
              <a:gd name="adj" fmla="val 18670"/>
            </a:avLst>
          </a:prstGeom>
          <a:solidFill>
            <a:srgbClr val="E1E1EA"/>
          </a:solidFill>
          <a:ln w="7620">
            <a:solidFill>
              <a:srgbClr val="C7C7D0"/>
            </a:solidFill>
            <a:prstDash val="solid"/>
          </a:ln>
        </p:spPr>
      </p:sp>
      <p:sp>
        <p:nvSpPr>
          <p:cNvPr id="9" name="Text 6"/>
          <p:cNvSpPr/>
          <p:nvPr/>
        </p:nvSpPr>
        <p:spPr>
          <a:xfrm>
            <a:off x="4759345" y="2701171"/>
            <a:ext cx="321112" cy="401479"/>
          </a:xfrm>
          <a:prstGeom prst="rect">
            <a:avLst/>
          </a:prstGeom>
          <a:noFill/>
          <a:ln/>
        </p:spPr>
        <p:txBody>
          <a:bodyPr wrap="none" lIns="0" tIns="0" rIns="0" bIns="0" rtlCol="0" anchor="t"/>
          <a:lstStyle/>
          <a:p>
            <a:pPr marL="0" indent="0" algn="ctr">
              <a:lnSpc>
                <a:spcPts val="2500"/>
              </a:lnSpc>
              <a:buNone/>
            </a:pPr>
            <a:r>
              <a:rPr lang="en-US" sz="2500" dirty="0">
                <a:solidFill>
                  <a:srgbClr val="3C3939"/>
                </a:solidFill>
                <a:latin typeface="Raleway" pitchFamily="34" charset="0"/>
                <a:ea typeface="Raleway" pitchFamily="34" charset="-122"/>
                <a:cs typeface="Raleway" pitchFamily="34" charset="-120"/>
              </a:rPr>
              <a:t>2</a:t>
            </a:r>
            <a:endParaRPr lang="en-US" sz="2500" dirty="0"/>
          </a:p>
        </p:txBody>
      </p:sp>
      <p:sp>
        <p:nvSpPr>
          <p:cNvPr id="10" name="Text 7"/>
          <p:cNvSpPr/>
          <p:nvPr/>
        </p:nvSpPr>
        <p:spPr>
          <a:xfrm>
            <a:off x="5374838" y="2661047"/>
            <a:ext cx="2676644" cy="334566"/>
          </a:xfrm>
          <a:prstGeom prst="rect">
            <a:avLst/>
          </a:prstGeom>
          <a:noFill/>
          <a:ln/>
        </p:spPr>
        <p:txBody>
          <a:bodyPr wrap="none" lIns="0" tIns="0" rIns="0" bIns="0" rtlCol="0" anchor="t"/>
          <a:lstStyle/>
          <a:p>
            <a:pPr marL="0" indent="0">
              <a:lnSpc>
                <a:spcPts val="2600"/>
              </a:lnSpc>
              <a:buNone/>
            </a:pPr>
            <a:r>
              <a:rPr lang="en-US" sz="2100" dirty="0">
                <a:solidFill>
                  <a:srgbClr val="3C3939"/>
                </a:solidFill>
                <a:latin typeface="Raleway" pitchFamily="34" charset="0"/>
                <a:ea typeface="Raleway" pitchFamily="34" charset="-122"/>
                <a:cs typeface="Raleway" pitchFamily="34" charset="-120"/>
              </a:rPr>
              <a:t>Enfoque</a:t>
            </a:r>
            <a:endParaRPr lang="en-US" sz="2100" dirty="0"/>
          </a:p>
        </p:txBody>
      </p:sp>
      <p:sp>
        <p:nvSpPr>
          <p:cNvPr id="11" name="Text 8"/>
          <p:cNvSpPr/>
          <p:nvPr/>
        </p:nvSpPr>
        <p:spPr>
          <a:xfrm>
            <a:off x="5374838" y="3124081"/>
            <a:ext cx="3019782" cy="2055971"/>
          </a:xfrm>
          <a:prstGeom prst="rect">
            <a:avLst/>
          </a:prstGeom>
          <a:noFill/>
          <a:ln/>
        </p:spPr>
        <p:txBody>
          <a:bodyPr wrap="square" lIns="0" tIns="0" rIns="0" bIns="0" rtlCol="0" anchor="t"/>
          <a:lstStyle/>
          <a:p>
            <a:pPr marL="0" indent="0">
              <a:lnSpc>
                <a:spcPts val="2650"/>
              </a:lnSpc>
              <a:buNone/>
            </a:pPr>
            <a:r>
              <a:rPr lang="en-US" sz="1650" dirty="0">
                <a:solidFill>
                  <a:srgbClr val="3C3939"/>
                </a:solidFill>
                <a:latin typeface="Roboto" pitchFamily="34" charset="0"/>
                <a:ea typeface="Roboto" pitchFamily="34" charset="-122"/>
                <a:cs typeface="Roboto" pitchFamily="34" charset="-120"/>
              </a:rPr>
              <a:t>Estudia qué corresponde a cada sujeto por sus remuneraciones como asalariado, como propietario del capital o como dueño de recursos naturales.</a:t>
            </a:r>
            <a:endParaRPr lang="en-US" sz="1650" dirty="0"/>
          </a:p>
        </p:txBody>
      </p:sp>
      <p:sp>
        <p:nvSpPr>
          <p:cNvPr id="12" name="Shape 9"/>
          <p:cNvSpPr/>
          <p:nvPr/>
        </p:nvSpPr>
        <p:spPr>
          <a:xfrm>
            <a:off x="749379" y="5977652"/>
            <a:ext cx="481727" cy="481727"/>
          </a:xfrm>
          <a:prstGeom prst="roundRect">
            <a:avLst>
              <a:gd name="adj" fmla="val 18670"/>
            </a:avLst>
          </a:prstGeom>
          <a:solidFill>
            <a:srgbClr val="E1E1EA"/>
          </a:solidFill>
          <a:ln w="7620">
            <a:solidFill>
              <a:srgbClr val="C7C7D0"/>
            </a:solidFill>
            <a:prstDash val="solid"/>
          </a:ln>
        </p:spPr>
      </p:sp>
      <p:sp>
        <p:nvSpPr>
          <p:cNvPr id="13" name="Text 10"/>
          <p:cNvSpPr/>
          <p:nvPr/>
        </p:nvSpPr>
        <p:spPr>
          <a:xfrm>
            <a:off x="829687" y="6017776"/>
            <a:ext cx="321112" cy="401479"/>
          </a:xfrm>
          <a:prstGeom prst="rect">
            <a:avLst/>
          </a:prstGeom>
          <a:noFill/>
          <a:ln/>
        </p:spPr>
        <p:txBody>
          <a:bodyPr wrap="none" lIns="0" tIns="0" rIns="0" bIns="0" rtlCol="0" anchor="t"/>
          <a:lstStyle/>
          <a:p>
            <a:pPr marL="0" indent="0" algn="ctr">
              <a:lnSpc>
                <a:spcPts val="2500"/>
              </a:lnSpc>
              <a:buNone/>
            </a:pPr>
            <a:r>
              <a:rPr lang="en-US" sz="2500" dirty="0">
                <a:solidFill>
                  <a:srgbClr val="3C3939"/>
                </a:solidFill>
                <a:latin typeface="Raleway" pitchFamily="34" charset="0"/>
                <a:ea typeface="Raleway" pitchFamily="34" charset="-122"/>
                <a:cs typeface="Raleway" pitchFamily="34" charset="-120"/>
              </a:rPr>
              <a:t>3</a:t>
            </a:r>
            <a:endParaRPr lang="en-US" sz="2500" dirty="0"/>
          </a:p>
        </p:txBody>
      </p:sp>
      <p:sp>
        <p:nvSpPr>
          <p:cNvPr id="14" name="Text 11"/>
          <p:cNvSpPr/>
          <p:nvPr/>
        </p:nvSpPr>
        <p:spPr>
          <a:xfrm>
            <a:off x="1445181" y="5977652"/>
            <a:ext cx="2676644" cy="334566"/>
          </a:xfrm>
          <a:prstGeom prst="rect">
            <a:avLst/>
          </a:prstGeom>
          <a:noFill/>
          <a:ln/>
        </p:spPr>
        <p:txBody>
          <a:bodyPr wrap="none" lIns="0" tIns="0" rIns="0" bIns="0" rtlCol="0" anchor="t"/>
          <a:lstStyle/>
          <a:p>
            <a:pPr marL="0" indent="0">
              <a:lnSpc>
                <a:spcPts val="2600"/>
              </a:lnSpc>
              <a:buNone/>
            </a:pPr>
            <a:r>
              <a:rPr lang="en-US" sz="2100" dirty="0">
                <a:solidFill>
                  <a:srgbClr val="3C3939"/>
                </a:solidFill>
                <a:latin typeface="Raleway" pitchFamily="34" charset="0"/>
                <a:ea typeface="Raleway" pitchFamily="34" charset="-122"/>
                <a:cs typeface="Raleway" pitchFamily="34" charset="-120"/>
              </a:rPr>
              <a:t>Importancia</a:t>
            </a:r>
            <a:endParaRPr lang="en-US" sz="2100" dirty="0"/>
          </a:p>
        </p:txBody>
      </p:sp>
      <p:sp>
        <p:nvSpPr>
          <p:cNvPr id="15" name="Text 12"/>
          <p:cNvSpPr/>
          <p:nvPr/>
        </p:nvSpPr>
        <p:spPr>
          <a:xfrm>
            <a:off x="1445181" y="6440686"/>
            <a:ext cx="6949440" cy="1027986"/>
          </a:xfrm>
          <a:prstGeom prst="rect">
            <a:avLst/>
          </a:prstGeom>
          <a:noFill/>
          <a:ln/>
        </p:spPr>
        <p:txBody>
          <a:bodyPr wrap="square" lIns="0" tIns="0" rIns="0" bIns="0" rtlCol="0" anchor="t"/>
          <a:lstStyle/>
          <a:p>
            <a:pPr marL="0" indent="0">
              <a:lnSpc>
                <a:spcPts val="2650"/>
              </a:lnSpc>
              <a:buNone/>
            </a:pPr>
            <a:r>
              <a:rPr lang="en-US" sz="1650" dirty="0">
                <a:solidFill>
                  <a:srgbClr val="3C3939"/>
                </a:solidFill>
                <a:latin typeface="Roboto" pitchFamily="34" charset="0"/>
                <a:ea typeface="Roboto" pitchFamily="34" charset="-122"/>
                <a:cs typeface="Roboto" pitchFamily="34" charset="-120"/>
              </a:rPr>
              <a:t>Permite entender cómo la estructura de propiedad de los factores productivos influye directamente en la distribución de la riqueza generada en una economía.</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712119"/>
            <a:ext cx="8510349"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Distribución Personal y Territorial</a:t>
            </a:r>
            <a:endParaRPr lang="en-US" sz="4450" dirty="0"/>
          </a:p>
        </p:txBody>
      </p:sp>
      <p:sp>
        <p:nvSpPr>
          <p:cNvPr id="3" name="Text 1"/>
          <p:cNvSpPr/>
          <p:nvPr/>
        </p:nvSpPr>
        <p:spPr>
          <a:xfrm>
            <a:off x="793790" y="298787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Raleway" pitchFamily="34" charset="0"/>
                <a:ea typeface="Raleway" pitchFamily="34" charset="-122"/>
                <a:cs typeface="Raleway" pitchFamily="34" charset="-120"/>
              </a:rPr>
              <a:t>Distribución Personal</a:t>
            </a:r>
            <a:endParaRPr lang="en-US" sz="2200" dirty="0"/>
          </a:p>
        </p:txBody>
      </p:sp>
      <p:sp>
        <p:nvSpPr>
          <p:cNvPr id="4" name="Text 2"/>
          <p:cNvSpPr/>
          <p:nvPr/>
        </p:nvSpPr>
        <p:spPr>
          <a:xfrm>
            <a:off x="793790" y="356901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Se ocupa de la participación de cada individuo en el reparto de la renta sin diferenciar las fuentes de las que procede. Analiza cuánto le corresponde individualmente del total de la renta generada durante un año en el territorio en que reside.</a:t>
            </a:r>
            <a:endParaRPr lang="en-US" sz="1750" dirty="0"/>
          </a:p>
        </p:txBody>
      </p:sp>
      <p:sp>
        <p:nvSpPr>
          <p:cNvPr id="5" name="Text 3"/>
          <p:cNvSpPr/>
          <p:nvPr/>
        </p:nvSpPr>
        <p:spPr>
          <a:xfrm>
            <a:off x="793790" y="5224701"/>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Este enfoque permite identificar desigualdades entre individuos independientemente de cómo obtienen sus ingresos.</a:t>
            </a:r>
            <a:endParaRPr lang="en-US" sz="1750" dirty="0"/>
          </a:p>
        </p:txBody>
      </p:sp>
      <p:sp>
        <p:nvSpPr>
          <p:cNvPr id="6" name="Text 4"/>
          <p:cNvSpPr/>
          <p:nvPr/>
        </p:nvSpPr>
        <p:spPr>
          <a:xfrm>
            <a:off x="7599521" y="2987873"/>
            <a:ext cx="2837736"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Raleway" pitchFamily="34" charset="0"/>
                <a:ea typeface="Raleway" pitchFamily="34" charset="-122"/>
                <a:cs typeface="Raleway" pitchFamily="34" charset="-120"/>
              </a:rPr>
              <a:t>Distribución Territorial</a:t>
            </a:r>
            <a:endParaRPr lang="en-US" sz="2200" dirty="0"/>
          </a:p>
        </p:txBody>
      </p:sp>
      <p:sp>
        <p:nvSpPr>
          <p:cNvPr id="7" name="Text 5"/>
          <p:cNvSpPr/>
          <p:nvPr/>
        </p:nvSpPr>
        <p:spPr>
          <a:xfrm>
            <a:off x="7599521" y="3569018"/>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Estudia la participación en el reparto de la renta que corresponde a cada zona geográfica: países, Comunidades Autónomas o provincias.</a:t>
            </a:r>
            <a:endParaRPr lang="en-US" sz="1750" dirty="0"/>
          </a:p>
        </p:txBody>
      </p:sp>
      <p:sp>
        <p:nvSpPr>
          <p:cNvPr id="8" name="Text 6"/>
          <p:cNvSpPr/>
          <p:nvPr/>
        </p:nvSpPr>
        <p:spPr>
          <a:xfrm>
            <a:off x="7599521" y="4861798"/>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Este análisis revela las disparidades económicas entre diferentes regiones, lo que resulta fundamental para diseñar políticas de cohesión territorial.</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21876" y="681633"/>
            <a:ext cx="5156478" cy="644485"/>
          </a:xfrm>
          <a:prstGeom prst="rect">
            <a:avLst/>
          </a:prstGeom>
          <a:noFill/>
          <a:ln/>
        </p:spPr>
        <p:txBody>
          <a:bodyPr wrap="none" lIns="0" tIns="0" rIns="0" bIns="0" rtlCol="0" anchor="t"/>
          <a:lstStyle/>
          <a:p>
            <a:pPr marL="0" indent="0">
              <a:lnSpc>
                <a:spcPts val="5050"/>
              </a:lnSpc>
              <a:buNone/>
            </a:pPr>
            <a:r>
              <a:rPr lang="en-US" sz="4050" dirty="0">
                <a:solidFill>
                  <a:srgbClr val="1B1B27"/>
                </a:solidFill>
                <a:latin typeface="Raleway" pitchFamily="34" charset="0"/>
                <a:ea typeface="Raleway" pitchFamily="34" charset="-122"/>
                <a:cs typeface="Raleway" pitchFamily="34" charset="-120"/>
              </a:rPr>
              <a:t>Eficiencia vs. Equidad</a:t>
            </a:r>
            <a:endParaRPr lang="en-US" sz="4050" dirty="0"/>
          </a:p>
        </p:txBody>
      </p:sp>
      <p:sp>
        <p:nvSpPr>
          <p:cNvPr id="4" name="Shape 1"/>
          <p:cNvSpPr/>
          <p:nvPr/>
        </p:nvSpPr>
        <p:spPr>
          <a:xfrm>
            <a:off x="721876" y="1635443"/>
            <a:ext cx="3747016" cy="3842861"/>
          </a:xfrm>
          <a:prstGeom prst="roundRect">
            <a:avLst>
              <a:gd name="adj" fmla="val 2312"/>
            </a:avLst>
          </a:prstGeom>
          <a:solidFill>
            <a:srgbClr val="E1E1EA"/>
          </a:solidFill>
          <a:ln w="7620">
            <a:solidFill>
              <a:srgbClr val="C7C7D0"/>
            </a:solidFill>
            <a:prstDash val="solid"/>
          </a:ln>
        </p:spPr>
      </p:sp>
      <p:sp>
        <p:nvSpPr>
          <p:cNvPr id="5" name="Text 2"/>
          <p:cNvSpPr/>
          <p:nvPr/>
        </p:nvSpPr>
        <p:spPr>
          <a:xfrm>
            <a:off x="935712" y="1849279"/>
            <a:ext cx="2578179" cy="322183"/>
          </a:xfrm>
          <a:prstGeom prst="rect">
            <a:avLst/>
          </a:prstGeom>
          <a:noFill/>
          <a:ln/>
        </p:spPr>
        <p:txBody>
          <a:bodyPr wrap="none" lIns="0" tIns="0" rIns="0" bIns="0" rtlCol="0" anchor="t"/>
          <a:lstStyle/>
          <a:p>
            <a:pPr marL="0" indent="0">
              <a:lnSpc>
                <a:spcPts val="2500"/>
              </a:lnSpc>
              <a:buNone/>
            </a:pPr>
            <a:r>
              <a:rPr lang="en-US" sz="2000" dirty="0">
                <a:solidFill>
                  <a:srgbClr val="3C3939"/>
                </a:solidFill>
                <a:latin typeface="Raleway" pitchFamily="34" charset="0"/>
                <a:ea typeface="Raleway" pitchFamily="34" charset="-122"/>
                <a:cs typeface="Raleway" pitchFamily="34" charset="-120"/>
              </a:rPr>
              <a:t>Teoría Marginalista</a:t>
            </a:r>
            <a:endParaRPr lang="en-US" sz="2000" dirty="0"/>
          </a:p>
        </p:txBody>
      </p:sp>
      <p:sp>
        <p:nvSpPr>
          <p:cNvPr id="6" name="Text 3"/>
          <p:cNvSpPr/>
          <p:nvPr/>
        </p:nvSpPr>
        <p:spPr>
          <a:xfrm>
            <a:off x="935712" y="2295168"/>
            <a:ext cx="3319343" cy="2969300"/>
          </a:xfrm>
          <a:prstGeom prst="rect">
            <a:avLst/>
          </a:prstGeom>
          <a:noFill/>
          <a:ln/>
        </p:spPr>
        <p:txBody>
          <a:bodyPr wrap="square" lIns="0" tIns="0" rIns="0" bIns="0" rtlCol="0" anchor="t"/>
          <a:lstStyle/>
          <a:p>
            <a:pPr marL="0" indent="0">
              <a:lnSpc>
                <a:spcPts val="2550"/>
              </a:lnSpc>
              <a:buNone/>
            </a:pPr>
            <a:r>
              <a:rPr lang="en-US" sz="1600" dirty="0">
                <a:solidFill>
                  <a:srgbClr val="3C3939"/>
                </a:solidFill>
                <a:latin typeface="Roboto" pitchFamily="34" charset="0"/>
                <a:ea typeface="Roboto" pitchFamily="34" charset="-122"/>
                <a:cs typeface="Roboto" pitchFamily="34" charset="-120"/>
              </a:rPr>
              <a:t>En un sistema de economía mixta de mercado, todos los agentes privados buscan maximizar su utilidad o beneficio. La teoría marginalista clásica sostiene que si hay competencia y los mercados funcionan bien, puede darse una distribución de la renta técnica y económicamente eficiente.</a:t>
            </a:r>
            <a:endParaRPr lang="en-US" sz="1600" dirty="0"/>
          </a:p>
        </p:txBody>
      </p:sp>
      <p:sp>
        <p:nvSpPr>
          <p:cNvPr id="7" name="Shape 4"/>
          <p:cNvSpPr/>
          <p:nvPr/>
        </p:nvSpPr>
        <p:spPr>
          <a:xfrm>
            <a:off x="4675108" y="1635443"/>
            <a:ext cx="3747016" cy="3842861"/>
          </a:xfrm>
          <a:prstGeom prst="roundRect">
            <a:avLst>
              <a:gd name="adj" fmla="val 2312"/>
            </a:avLst>
          </a:prstGeom>
          <a:solidFill>
            <a:srgbClr val="E1E1EA"/>
          </a:solidFill>
          <a:ln w="7620">
            <a:solidFill>
              <a:srgbClr val="C7C7D0"/>
            </a:solidFill>
            <a:prstDash val="solid"/>
          </a:ln>
        </p:spPr>
      </p:sp>
      <p:sp>
        <p:nvSpPr>
          <p:cNvPr id="8" name="Text 5"/>
          <p:cNvSpPr/>
          <p:nvPr/>
        </p:nvSpPr>
        <p:spPr>
          <a:xfrm>
            <a:off x="4888944" y="1849279"/>
            <a:ext cx="2578179" cy="322183"/>
          </a:xfrm>
          <a:prstGeom prst="rect">
            <a:avLst/>
          </a:prstGeom>
          <a:noFill/>
          <a:ln/>
        </p:spPr>
        <p:txBody>
          <a:bodyPr wrap="none" lIns="0" tIns="0" rIns="0" bIns="0" rtlCol="0" anchor="t"/>
          <a:lstStyle/>
          <a:p>
            <a:pPr marL="0" indent="0">
              <a:lnSpc>
                <a:spcPts val="2500"/>
              </a:lnSpc>
              <a:buNone/>
            </a:pPr>
            <a:r>
              <a:rPr lang="en-US" sz="2000" dirty="0">
                <a:solidFill>
                  <a:srgbClr val="3C3939"/>
                </a:solidFill>
                <a:latin typeface="Raleway" pitchFamily="34" charset="0"/>
                <a:ea typeface="Raleway" pitchFamily="34" charset="-122"/>
                <a:cs typeface="Raleway" pitchFamily="34" charset="-120"/>
              </a:rPr>
              <a:t>El Dilema</a:t>
            </a:r>
            <a:endParaRPr lang="en-US" sz="2000" dirty="0"/>
          </a:p>
        </p:txBody>
      </p:sp>
      <p:sp>
        <p:nvSpPr>
          <p:cNvPr id="9" name="Text 6"/>
          <p:cNvSpPr/>
          <p:nvPr/>
        </p:nvSpPr>
        <p:spPr>
          <a:xfrm>
            <a:off x="4888944" y="2295168"/>
            <a:ext cx="3319343" cy="2309455"/>
          </a:xfrm>
          <a:prstGeom prst="rect">
            <a:avLst/>
          </a:prstGeom>
          <a:noFill/>
          <a:ln/>
        </p:spPr>
        <p:txBody>
          <a:bodyPr wrap="square" lIns="0" tIns="0" rIns="0" bIns="0" rtlCol="0" anchor="t"/>
          <a:lstStyle/>
          <a:p>
            <a:pPr marL="0" indent="0">
              <a:lnSpc>
                <a:spcPts val="2550"/>
              </a:lnSpc>
              <a:buNone/>
            </a:pPr>
            <a:r>
              <a:rPr lang="en-US" sz="1600" dirty="0">
                <a:solidFill>
                  <a:srgbClr val="3C3939"/>
                </a:solidFill>
                <a:latin typeface="Roboto" pitchFamily="34" charset="0"/>
                <a:ea typeface="Roboto" pitchFamily="34" charset="-122"/>
                <a:cs typeface="Roboto" pitchFamily="34" charset="-120"/>
              </a:rPr>
              <a:t>Sin embargo, esa misma teoría subraya que esa distribución de la renta no tiene por qué ser justa o equitativa, ya que entre los agentes hay diferencias de partida cuando participan en la actividad económica.</a:t>
            </a:r>
            <a:endParaRPr lang="en-US" sz="1600" dirty="0"/>
          </a:p>
        </p:txBody>
      </p:sp>
      <p:sp>
        <p:nvSpPr>
          <p:cNvPr id="10" name="Shape 7"/>
          <p:cNvSpPr/>
          <p:nvPr/>
        </p:nvSpPr>
        <p:spPr>
          <a:xfrm>
            <a:off x="721876" y="5684520"/>
            <a:ext cx="7700248" cy="1863328"/>
          </a:xfrm>
          <a:prstGeom prst="roundRect">
            <a:avLst>
              <a:gd name="adj" fmla="val 4649"/>
            </a:avLst>
          </a:prstGeom>
          <a:solidFill>
            <a:srgbClr val="E1E1EA"/>
          </a:solidFill>
          <a:ln w="7620">
            <a:solidFill>
              <a:srgbClr val="C7C7D0"/>
            </a:solidFill>
            <a:prstDash val="solid"/>
          </a:ln>
        </p:spPr>
      </p:sp>
      <p:sp>
        <p:nvSpPr>
          <p:cNvPr id="11" name="Text 8"/>
          <p:cNvSpPr/>
          <p:nvPr/>
        </p:nvSpPr>
        <p:spPr>
          <a:xfrm>
            <a:off x="935712" y="5898356"/>
            <a:ext cx="2578179" cy="322183"/>
          </a:xfrm>
          <a:prstGeom prst="rect">
            <a:avLst/>
          </a:prstGeom>
          <a:noFill/>
          <a:ln/>
        </p:spPr>
        <p:txBody>
          <a:bodyPr wrap="none" lIns="0" tIns="0" rIns="0" bIns="0" rtlCol="0" anchor="t"/>
          <a:lstStyle/>
          <a:p>
            <a:pPr marL="0" indent="0">
              <a:lnSpc>
                <a:spcPts val="2500"/>
              </a:lnSpc>
              <a:buNone/>
            </a:pPr>
            <a:r>
              <a:rPr lang="en-US" sz="2000" dirty="0">
                <a:solidFill>
                  <a:srgbClr val="3C3939"/>
                </a:solidFill>
                <a:latin typeface="Raleway" pitchFamily="34" charset="0"/>
                <a:ea typeface="Raleway" pitchFamily="34" charset="-122"/>
                <a:cs typeface="Raleway" pitchFamily="34" charset="-120"/>
              </a:rPr>
              <a:t>Papel del Estado</a:t>
            </a:r>
            <a:endParaRPr lang="en-US" sz="2000" dirty="0"/>
          </a:p>
        </p:txBody>
      </p:sp>
      <p:sp>
        <p:nvSpPr>
          <p:cNvPr id="12" name="Text 9"/>
          <p:cNvSpPr/>
          <p:nvPr/>
        </p:nvSpPr>
        <p:spPr>
          <a:xfrm>
            <a:off x="935712" y="6344245"/>
            <a:ext cx="7272576" cy="989767"/>
          </a:xfrm>
          <a:prstGeom prst="rect">
            <a:avLst/>
          </a:prstGeom>
          <a:noFill/>
          <a:ln/>
        </p:spPr>
        <p:txBody>
          <a:bodyPr wrap="square" lIns="0" tIns="0" rIns="0" bIns="0" rtlCol="0" anchor="t"/>
          <a:lstStyle/>
          <a:p>
            <a:pPr marL="0" indent="0">
              <a:lnSpc>
                <a:spcPts val="2550"/>
              </a:lnSpc>
              <a:buNone/>
            </a:pPr>
            <a:r>
              <a:rPr lang="en-US" sz="1600" dirty="0">
                <a:solidFill>
                  <a:srgbClr val="3C3939"/>
                </a:solidFill>
                <a:latin typeface="Roboto" pitchFamily="34" charset="0"/>
                <a:ea typeface="Roboto" pitchFamily="34" charset="-122"/>
                <a:cs typeface="Roboto" pitchFamily="34" charset="-120"/>
              </a:rPr>
              <a:t>Esta contradicción justifica la intervención del Estado, que busca maximizar el Bienestar Social aplicando medidas para redistribuir la renta y la riqueza de manera más equitativa.</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68747" y="537091"/>
            <a:ext cx="5770959" cy="609243"/>
          </a:xfrm>
          <a:prstGeom prst="rect">
            <a:avLst/>
          </a:prstGeom>
          <a:noFill/>
          <a:ln/>
        </p:spPr>
        <p:txBody>
          <a:bodyPr wrap="none" lIns="0" tIns="0" rIns="0" bIns="0" rtlCol="0" anchor="t"/>
          <a:lstStyle/>
          <a:p>
            <a:pPr marL="0" indent="0">
              <a:lnSpc>
                <a:spcPts val="4750"/>
              </a:lnSpc>
              <a:buNone/>
            </a:pPr>
            <a:r>
              <a:rPr lang="en-US" sz="3800" dirty="0">
                <a:solidFill>
                  <a:srgbClr val="1B1B27"/>
                </a:solidFill>
                <a:latin typeface="Raleway" pitchFamily="34" charset="0"/>
                <a:ea typeface="Raleway" pitchFamily="34" charset="-122"/>
                <a:cs typeface="Raleway" pitchFamily="34" charset="-120"/>
              </a:rPr>
              <a:t>Desigualdades de Partida</a:t>
            </a:r>
            <a:endParaRPr lang="en-US" sz="3800" dirty="0"/>
          </a:p>
        </p:txBody>
      </p:sp>
      <p:sp>
        <p:nvSpPr>
          <p:cNvPr id="4" name="Shape 1"/>
          <p:cNvSpPr/>
          <p:nvPr/>
        </p:nvSpPr>
        <p:spPr>
          <a:xfrm>
            <a:off x="6388060" y="1438751"/>
            <a:ext cx="22860" cy="6253758"/>
          </a:xfrm>
          <a:prstGeom prst="roundRect">
            <a:avLst>
              <a:gd name="adj" fmla="val 358196"/>
            </a:avLst>
          </a:prstGeom>
          <a:solidFill>
            <a:srgbClr val="C7C7D0"/>
          </a:solidFill>
          <a:ln/>
        </p:spPr>
      </p:sp>
      <p:sp>
        <p:nvSpPr>
          <p:cNvPr id="5" name="Shape 2"/>
          <p:cNvSpPr/>
          <p:nvPr/>
        </p:nvSpPr>
        <p:spPr>
          <a:xfrm>
            <a:off x="6584513" y="1865948"/>
            <a:ext cx="584835" cy="22860"/>
          </a:xfrm>
          <a:prstGeom prst="roundRect">
            <a:avLst>
              <a:gd name="adj" fmla="val 358196"/>
            </a:avLst>
          </a:prstGeom>
          <a:solidFill>
            <a:srgbClr val="C7C7D0"/>
          </a:solidFill>
          <a:ln/>
        </p:spPr>
      </p:sp>
      <p:sp>
        <p:nvSpPr>
          <p:cNvPr id="6" name="Shape 3"/>
          <p:cNvSpPr/>
          <p:nvPr/>
        </p:nvSpPr>
        <p:spPr>
          <a:xfrm>
            <a:off x="6168747" y="1658064"/>
            <a:ext cx="438626" cy="438626"/>
          </a:xfrm>
          <a:prstGeom prst="roundRect">
            <a:avLst>
              <a:gd name="adj" fmla="val 18668"/>
            </a:avLst>
          </a:prstGeom>
          <a:solidFill>
            <a:srgbClr val="E1E1EA"/>
          </a:solidFill>
          <a:ln w="7620">
            <a:solidFill>
              <a:srgbClr val="C7C7D0"/>
            </a:solidFill>
            <a:prstDash val="solid"/>
          </a:ln>
        </p:spPr>
      </p:sp>
      <p:sp>
        <p:nvSpPr>
          <p:cNvPr id="7" name="Text 4"/>
          <p:cNvSpPr/>
          <p:nvPr/>
        </p:nvSpPr>
        <p:spPr>
          <a:xfrm>
            <a:off x="6241852" y="1694617"/>
            <a:ext cx="292418" cy="365522"/>
          </a:xfrm>
          <a:prstGeom prst="rect">
            <a:avLst/>
          </a:prstGeom>
          <a:noFill/>
          <a:ln/>
        </p:spPr>
        <p:txBody>
          <a:bodyPr wrap="none" lIns="0" tIns="0" rIns="0" bIns="0" rtlCol="0" anchor="t"/>
          <a:lstStyle/>
          <a:p>
            <a:pPr marL="0" indent="0" algn="ctr">
              <a:lnSpc>
                <a:spcPts val="2300"/>
              </a:lnSpc>
              <a:buNone/>
            </a:pPr>
            <a:r>
              <a:rPr lang="en-US" sz="2300" dirty="0">
                <a:solidFill>
                  <a:srgbClr val="3C3939"/>
                </a:solidFill>
                <a:latin typeface="Raleway" pitchFamily="34" charset="0"/>
                <a:ea typeface="Raleway" pitchFamily="34" charset="-122"/>
                <a:cs typeface="Raleway" pitchFamily="34" charset="-120"/>
              </a:rPr>
              <a:t>1</a:t>
            </a:r>
            <a:endParaRPr lang="en-US" sz="2300" dirty="0"/>
          </a:p>
        </p:txBody>
      </p:sp>
      <p:sp>
        <p:nvSpPr>
          <p:cNvPr id="8" name="Text 5"/>
          <p:cNvSpPr/>
          <p:nvPr/>
        </p:nvSpPr>
        <p:spPr>
          <a:xfrm>
            <a:off x="7362825" y="1633657"/>
            <a:ext cx="2436971" cy="304562"/>
          </a:xfrm>
          <a:prstGeom prst="rect">
            <a:avLst/>
          </a:prstGeom>
          <a:noFill/>
          <a:ln/>
        </p:spPr>
        <p:txBody>
          <a:bodyPr wrap="none" lIns="0" tIns="0" rIns="0" bIns="0" rtlCol="0" anchor="t"/>
          <a:lstStyle/>
          <a:p>
            <a:pPr marL="0" indent="0" algn="l">
              <a:lnSpc>
                <a:spcPts val="2350"/>
              </a:lnSpc>
              <a:buNone/>
            </a:pPr>
            <a:r>
              <a:rPr lang="en-US" sz="1900" dirty="0">
                <a:solidFill>
                  <a:srgbClr val="3C3939"/>
                </a:solidFill>
                <a:latin typeface="Raleway" pitchFamily="34" charset="0"/>
                <a:ea typeface="Raleway" pitchFamily="34" charset="-122"/>
                <a:cs typeface="Raleway" pitchFamily="34" charset="-120"/>
              </a:rPr>
              <a:t>Herencias Diferentes</a:t>
            </a:r>
            <a:endParaRPr lang="en-US" sz="1900" dirty="0"/>
          </a:p>
        </p:txBody>
      </p:sp>
      <p:sp>
        <p:nvSpPr>
          <p:cNvPr id="9" name="Text 6"/>
          <p:cNvSpPr/>
          <p:nvPr/>
        </p:nvSpPr>
        <p:spPr>
          <a:xfrm>
            <a:off x="7362825" y="2055138"/>
            <a:ext cx="6585228" cy="1247299"/>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Las personas reciben herencias diferentes. Disponen de distintas dotaciones de factores productivos iniciales, porque unos nacen en hogares ricos y otros, en hogares pobres. Como consecuencia, unos tienen más factores productivos que vender en los mercados que otros.</a:t>
            </a:r>
            <a:endParaRPr lang="en-US" sz="1500" dirty="0"/>
          </a:p>
        </p:txBody>
      </p:sp>
      <p:sp>
        <p:nvSpPr>
          <p:cNvPr id="10" name="Shape 7"/>
          <p:cNvSpPr/>
          <p:nvPr/>
        </p:nvSpPr>
        <p:spPr>
          <a:xfrm>
            <a:off x="6584513" y="4119443"/>
            <a:ext cx="584835" cy="22860"/>
          </a:xfrm>
          <a:prstGeom prst="roundRect">
            <a:avLst>
              <a:gd name="adj" fmla="val 358196"/>
            </a:avLst>
          </a:prstGeom>
          <a:solidFill>
            <a:srgbClr val="C7C7D0"/>
          </a:solidFill>
          <a:ln/>
        </p:spPr>
      </p:sp>
      <p:sp>
        <p:nvSpPr>
          <p:cNvPr id="11" name="Shape 8"/>
          <p:cNvSpPr/>
          <p:nvPr/>
        </p:nvSpPr>
        <p:spPr>
          <a:xfrm>
            <a:off x="6168747" y="3911560"/>
            <a:ext cx="438626" cy="438626"/>
          </a:xfrm>
          <a:prstGeom prst="roundRect">
            <a:avLst>
              <a:gd name="adj" fmla="val 18668"/>
            </a:avLst>
          </a:prstGeom>
          <a:solidFill>
            <a:srgbClr val="E1E1EA"/>
          </a:solidFill>
          <a:ln w="7620">
            <a:solidFill>
              <a:srgbClr val="C7C7D0"/>
            </a:solidFill>
            <a:prstDash val="solid"/>
          </a:ln>
        </p:spPr>
      </p:sp>
      <p:sp>
        <p:nvSpPr>
          <p:cNvPr id="12" name="Text 9"/>
          <p:cNvSpPr/>
          <p:nvPr/>
        </p:nvSpPr>
        <p:spPr>
          <a:xfrm>
            <a:off x="6241852" y="3948113"/>
            <a:ext cx="292418" cy="365522"/>
          </a:xfrm>
          <a:prstGeom prst="rect">
            <a:avLst/>
          </a:prstGeom>
          <a:noFill/>
          <a:ln/>
        </p:spPr>
        <p:txBody>
          <a:bodyPr wrap="none" lIns="0" tIns="0" rIns="0" bIns="0" rtlCol="0" anchor="t"/>
          <a:lstStyle/>
          <a:p>
            <a:pPr marL="0" indent="0" algn="ctr">
              <a:lnSpc>
                <a:spcPts val="2300"/>
              </a:lnSpc>
              <a:buNone/>
            </a:pPr>
            <a:r>
              <a:rPr lang="en-US" sz="2300" dirty="0">
                <a:solidFill>
                  <a:srgbClr val="3C3939"/>
                </a:solidFill>
                <a:latin typeface="Raleway" pitchFamily="34" charset="0"/>
                <a:ea typeface="Raleway" pitchFamily="34" charset="-122"/>
                <a:cs typeface="Raleway" pitchFamily="34" charset="-120"/>
              </a:rPr>
              <a:t>2</a:t>
            </a:r>
            <a:endParaRPr lang="en-US" sz="2300" dirty="0"/>
          </a:p>
        </p:txBody>
      </p:sp>
      <p:sp>
        <p:nvSpPr>
          <p:cNvPr id="13" name="Text 10"/>
          <p:cNvSpPr/>
          <p:nvPr/>
        </p:nvSpPr>
        <p:spPr>
          <a:xfrm>
            <a:off x="7362825" y="3887153"/>
            <a:ext cx="2770346" cy="304562"/>
          </a:xfrm>
          <a:prstGeom prst="rect">
            <a:avLst/>
          </a:prstGeom>
          <a:noFill/>
          <a:ln/>
        </p:spPr>
        <p:txBody>
          <a:bodyPr wrap="none" lIns="0" tIns="0" rIns="0" bIns="0" rtlCol="0" anchor="t"/>
          <a:lstStyle/>
          <a:p>
            <a:pPr marL="0" indent="0" algn="l">
              <a:lnSpc>
                <a:spcPts val="2350"/>
              </a:lnSpc>
              <a:buNone/>
            </a:pPr>
            <a:r>
              <a:rPr lang="en-US" sz="1900" dirty="0">
                <a:solidFill>
                  <a:srgbClr val="3C3939"/>
                </a:solidFill>
                <a:latin typeface="Raleway" pitchFamily="34" charset="0"/>
                <a:ea typeface="Raleway" pitchFamily="34" charset="-122"/>
                <a:cs typeface="Raleway" pitchFamily="34" charset="-120"/>
              </a:rPr>
              <a:t>Capacidades Personales</a:t>
            </a:r>
            <a:endParaRPr lang="en-US" sz="1900" dirty="0"/>
          </a:p>
        </p:txBody>
      </p:sp>
      <p:sp>
        <p:nvSpPr>
          <p:cNvPr id="14" name="Text 11"/>
          <p:cNvSpPr/>
          <p:nvPr/>
        </p:nvSpPr>
        <p:spPr>
          <a:xfrm>
            <a:off x="7362825" y="4308634"/>
            <a:ext cx="6585228" cy="1247299"/>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Los sujetos tienen distintas capacidades personales físicas e intelectuales. Unos son fuertes y otros más débiles, unos son más inteligentes o hábiles y otros lo son menos. Estas diferencias influyen en su capacidad para generar ingresos.</a:t>
            </a:r>
            <a:endParaRPr lang="en-US" sz="1500" dirty="0"/>
          </a:p>
        </p:txBody>
      </p:sp>
      <p:sp>
        <p:nvSpPr>
          <p:cNvPr id="15" name="Shape 12"/>
          <p:cNvSpPr/>
          <p:nvPr/>
        </p:nvSpPr>
        <p:spPr>
          <a:xfrm>
            <a:off x="6584513" y="6372939"/>
            <a:ext cx="584835" cy="22860"/>
          </a:xfrm>
          <a:prstGeom prst="roundRect">
            <a:avLst>
              <a:gd name="adj" fmla="val 358196"/>
            </a:avLst>
          </a:prstGeom>
          <a:solidFill>
            <a:srgbClr val="C7C7D0"/>
          </a:solidFill>
          <a:ln/>
        </p:spPr>
      </p:sp>
      <p:sp>
        <p:nvSpPr>
          <p:cNvPr id="16" name="Shape 13"/>
          <p:cNvSpPr/>
          <p:nvPr/>
        </p:nvSpPr>
        <p:spPr>
          <a:xfrm>
            <a:off x="6168747" y="6165056"/>
            <a:ext cx="438626" cy="438626"/>
          </a:xfrm>
          <a:prstGeom prst="roundRect">
            <a:avLst>
              <a:gd name="adj" fmla="val 18668"/>
            </a:avLst>
          </a:prstGeom>
          <a:solidFill>
            <a:srgbClr val="E1E1EA"/>
          </a:solidFill>
          <a:ln w="7620">
            <a:solidFill>
              <a:srgbClr val="C7C7D0"/>
            </a:solidFill>
            <a:prstDash val="solid"/>
          </a:ln>
        </p:spPr>
      </p:sp>
      <p:sp>
        <p:nvSpPr>
          <p:cNvPr id="17" name="Text 14"/>
          <p:cNvSpPr/>
          <p:nvPr/>
        </p:nvSpPr>
        <p:spPr>
          <a:xfrm>
            <a:off x="6241852" y="6201608"/>
            <a:ext cx="292418" cy="365522"/>
          </a:xfrm>
          <a:prstGeom prst="rect">
            <a:avLst/>
          </a:prstGeom>
          <a:noFill/>
          <a:ln/>
        </p:spPr>
        <p:txBody>
          <a:bodyPr wrap="none" lIns="0" tIns="0" rIns="0" bIns="0" rtlCol="0" anchor="t"/>
          <a:lstStyle/>
          <a:p>
            <a:pPr marL="0" indent="0" algn="ctr">
              <a:lnSpc>
                <a:spcPts val="2300"/>
              </a:lnSpc>
              <a:buNone/>
            </a:pPr>
            <a:r>
              <a:rPr lang="en-US" sz="2300" dirty="0">
                <a:solidFill>
                  <a:srgbClr val="3C3939"/>
                </a:solidFill>
                <a:latin typeface="Raleway" pitchFamily="34" charset="0"/>
                <a:ea typeface="Raleway" pitchFamily="34" charset="-122"/>
                <a:cs typeface="Raleway" pitchFamily="34" charset="-120"/>
              </a:rPr>
              <a:t>3</a:t>
            </a:r>
            <a:endParaRPr lang="en-US" sz="2300" dirty="0"/>
          </a:p>
        </p:txBody>
      </p:sp>
      <p:sp>
        <p:nvSpPr>
          <p:cNvPr id="18" name="Text 15"/>
          <p:cNvSpPr/>
          <p:nvPr/>
        </p:nvSpPr>
        <p:spPr>
          <a:xfrm>
            <a:off x="7362825" y="6140648"/>
            <a:ext cx="2436971" cy="304562"/>
          </a:xfrm>
          <a:prstGeom prst="rect">
            <a:avLst/>
          </a:prstGeom>
          <a:noFill/>
          <a:ln/>
        </p:spPr>
        <p:txBody>
          <a:bodyPr wrap="none" lIns="0" tIns="0" rIns="0" bIns="0" rtlCol="0" anchor="t"/>
          <a:lstStyle/>
          <a:p>
            <a:pPr marL="0" indent="0" algn="l">
              <a:lnSpc>
                <a:spcPts val="2350"/>
              </a:lnSpc>
              <a:buNone/>
            </a:pPr>
            <a:r>
              <a:rPr lang="en-US" sz="1900" dirty="0">
                <a:solidFill>
                  <a:srgbClr val="3C3939"/>
                </a:solidFill>
                <a:latin typeface="Raleway" pitchFamily="34" charset="0"/>
                <a:ea typeface="Raleway" pitchFamily="34" charset="-122"/>
                <a:cs typeface="Raleway" pitchFamily="34" charset="-120"/>
              </a:rPr>
              <a:t>Cambios Vitales</a:t>
            </a:r>
            <a:endParaRPr lang="en-US" sz="1900" dirty="0"/>
          </a:p>
        </p:txBody>
      </p:sp>
      <p:sp>
        <p:nvSpPr>
          <p:cNvPr id="19" name="Text 16"/>
          <p:cNvSpPr/>
          <p:nvPr/>
        </p:nvSpPr>
        <p:spPr>
          <a:xfrm>
            <a:off x="7362825" y="6562130"/>
            <a:ext cx="6585228" cy="935474"/>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Las capacidades varían a lo largo de la vida. La vejez, los accidentes o las enfermedades influyen en la capacidad de las personas para generar renta, creando nuevas desigualdades o acentuando las existentes.</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93393" y="770334"/>
            <a:ext cx="5050274" cy="631269"/>
          </a:xfrm>
          <a:prstGeom prst="rect">
            <a:avLst/>
          </a:prstGeom>
          <a:noFill/>
          <a:ln/>
        </p:spPr>
        <p:txBody>
          <a:bodyPr wrap="none" lIns="0" tIns="0" rIns="0" bIns="0" rtlCol="0" anchor="t"/>
          <a:lstStyle/>
          <a:p>
            <a:pPr marL="0" indent="0">
              <a:lnSpc>
                <a:spcPts val="4950"/>
              </a:lnSpc>
              <a:buNone/>
            </a:pPr>
            <a:r>
              <a:rPr lang="en-US" sz="3950" dirty="0">
                <a:solidFill>
                  <a:srgbClr val="1B1B27"/>
                </a:solidFill>
                <a:latin typeface="Raleway" pitchFamily="34" charset="0"/>
                <a:ea typeface="Raleway" pitchFamily="34" charset="-122"/>
                <a:cs typeface="Raleway" pitchFamily="34" charset="-120"/>
              </a:rPr>
              <a:t>Política Redistributiva</a:t>
            </a:r>
            <a:endParaRPr lang="en-US" sz="3950" dirty="0"/>
          </a:p>
        </p:txBody>
      </p:sp>
      <p:pic>
        <p:nvPicPr>
          <p:cNvPr id="4" name="Image 1" descr="preencoded.png"/>
          <p:cNvPicPr>
            <a:picLocks noChangeAspect="1"/>
          </p:cNvPicPr>
          <p:nvPr/>
        </p:nvPicPr>
        <p:blipFill>
          <a:blip r:embed="rId4"/>
          <a:stretch>
            <a:fillRect/>
          </a:stretch>
        </p:blipFill>
        <p:spPr>
          <a:xfrm>
            <a:off x="6193393" y="1704618"/>
            <a:ext cx="1010007" cy="2133719"/>
          </a:xfrm>
          <a:prstGeom prst="rect">
            <a:avLst/>
          </a:prstGeom>
        </p:spPr>
      </p:pic>
      <p:sp>
        <p:nvSpPr>
          <p:cNvPr id="5" name="Text 1"/>
          <p:cNvSpPr/>
          <p:nvPr/>
        </p:nvSpPr>
        <p:spPr>
          <a:xfrm>
            <a:off x="7506414" y="1906548"/>
            <a:ext cx="2525078" cy="315635"/>
          </a:xfrm>
          <a:prstGeom prst="rect">
            <a:avLst/>
          </a:prstGeom>
          <a:noFill/>
          <a:ln/>
        </p:spPr>
        <p:txBody>
          <a:bodyPr wrap="none" lIns="0" tIns="0" rIns="0" bIns="0" rtlCol="0" anchor="t"/>
          <a:lstStyle/>
          <a:p>
            <a:pPr marL="0" indent="0" algn="l">
              <a:lnSpc>
                <a:spcPts val="2450"/>
              </a:lnSpc>
              <a:buNone/>
            </a:pPr>
            <a:r>
              <a:rPr lang="en-US" sz="1950" dirty="0">
                <a:solidFill>
                  <a:srgbClr val="3C3939"/>
                </a:solidFill>
                <a:latin typeface="Raleway" pitchFamily="34" charset="0"/>
                <a:ea typeface="Raleway" pitchFamily="34" charset="-122"/>
                <a:cs typeface="Raleway" pitchFamily="34" charset="-120"/>
              </a:rPr>
              <a:t>Definición</a:t>
            </a:r>
            <a:endParaRPr lang="en-US" sz="1950" dirty="0"/>
          </a:p>
        </p:txBody>
      </p:sp>
      <p:sp>
        <p:nvSpPr>
          <p:cNvPr id="6" name="Text 2"/>
          <p:cNvSpPr/>
          <p:nvPr/>
        </p:nvSpPr>
        <p:spPr>
          <a:xfrm>
            <a:off x="7506414" y="2343388"/>
            <a:ext cx="6416993" cy="1293019"/>
          </a:xfrm>
          <a:prstGeom prst="rect">
            <a:avLst/>
          </a:prstGeom>
          <a:noFill/>
          <a:ln/>
        </p:spPr>
        <p:txBody>
          <a:bodyPr wrap="squar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La política redistributiva es el conjunto de medidas adoptadas por el estado y su gobierno con el fin de modificar la distribución de la renta entre los grupos sociales, las personas y los territorios, para intentar hacerla más justa.</a:t>
            </a:r>
            <a:endParaRPr lang="en-US" sz="1550" dirty="0"/>
          </a:p>
        </p:txBody>
      </p:sp>
      <p:pic>
        <p:nvPicPr>
          <p:cNvPr id="7" name="Image 2" descr="preencoded.png"/>
          <p:cNvPicPr>
            <a:picLocks noChangeAspect="1"/>
          </p:cNvPicPr>
          <p:nvPr/>
        </p:nvPicPr>
        <p:blipFill>
          <a:blip r:embed="rId5"/>
          <a:stretch>
            <a:fillRect/>
          </a:stretch>
        </p:blipFill>
        <p:spPr>
          <a:xfrm>
            <a:off x="6193393" y="3838337"/>
            <a:ext cx="1010007" cy="1810464"/>
          </a:xfrm>
          <a:prstGeom prst="rect">
            <a:avLst/>
          </a:prstGeom>
        </p:spPr>
      </p:pic>
      <p:sp>
        <p:nvSpPr>
          <p:cNvPr id="8" name="Text 3"/>
          <p:cNvSpPr/>
          <p:nvPr/>
        </p:nvSpPr>
        <p:spPr>
          <a:xfrm>
            <a:off x="7506414" y="4040267"/>
            <a:ext cx="2525078" cy="315635"/>
          </a:xfrm>
          <a:prstGeom prst="rect">
            <a:avLst/>
          </a:prstGeom>
          <a:noFill/>
          <a:ln/>
        </p:spPr>
        <p:txBody>
          <a:bodyPr wrap="none" lIns="0" tIns="0" rIns="0" bIns="0" rtlCol="0" anchor="t"/>
          <a:lstStyle/>
          <a:p>
            <a:pPr marL="0" indent="0" algn="l">
              <a:lnSpc>
                <a:spcPts val="2450"/>
              </a:lnSpc>
              <a:buNone/>
            </a:pPr>
            <a:r>
              <a:rPr lang="en-US" sz="1950" dirty="0">
                <a:solidFill>
                  <a:srgbClr val="3C3939"/>
                </a:solidFill>
                <a:latin typeface="Raleway" pitchFamily="34" charset="0"/>
                <a:ea typeface="Raleway" pitchFamily="34" charset="-122"/>
                <a:cs typeface="Raleway" pitchFamily="34" charset="-120"/>
              </a:rPr>
              <a:t>Recaudación</a:t>
            </a:r>
            <a:endParaRPr lang="en-US" sz="1950" dirty="0"/>
          </a:p>
        </p:txBody>
      </p:sp>
      <p:sp>
        <p:nvSpPr>
          <p:cNvPr id="9" name="Text 4"/>
          <p:cNvSpPr/>
          <p:nvPr/>
        </p:nvSpPr>
        <p:spPr>
          <a:xfrm>
            <a:off x="7506414" y="4477107"/>
            <a:ext cx="6416993" cy="969764"/>
          </a:xfrm>
          <a:prstGeom prst="rect">
            <a:avLst/>
          </a:prstGeom>
          <a:noFill/>
          <a:ln/>
        </p:spPr>
        <p:txBody>
          <a:bodyPr wrap="squar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Incluye la recaudación de tributos progresivos, donde quienes más tienen contribuyen proporcionalmente más al sostenimiento de los servicios públicos y las políticas sociales.</a:t>
            </a:r>
            <a:endParaRPr lang="en-US" sz="1550" dirty="0"/>
          </a:p>
        </p:txBody>
      </p:sp>
      <p:pic>
        <p:nvPicPr>
          <p:cNvPr id="10" name="Image 3" descr="preencoded.png"/>
          <p:cNvPicPr>
            <a:picLocks noChangeAspect="1"/>
          </p:cNvPicPr>
          <p:nvPr/>
        </p:nvPicPr>
        <p:blipFill>
          <a:blip r:embed="rId6"/>
          <a:stretch>
            <a:fillRect/>
          </a:stretch>
        </p:blipFill>
        <p:spPr>
          <a:xfrm>
            <a:off x="6193393" y="5648801"/>
            <a:ext cx="1010007" cy="1810464"/>
          </a:xfrm>
          <a:prstGeom prst="rect">
            <a:avLst/>
          </a:prstGeom>
        </p:spPr>
      </p:pic>
      <p:sp>
        <p:nvSpPr>
          <p:cNvPr id="11" name="Text 5"/>
          <p:cNvSpPr/>
          <p:nvPr/>
        </p:nvSpPr>
        <p:spPr>
          <a:xfrm>
            <a:off x="7506414" y="5850731"/>
            <a:ext cx="2525078" cy="315635"/>
          </a:xfrm>
          <a:prstGeom prst="rect">
            <a:avLst/>
          </a:prstGeom>
          <a:noFill/>
          <a:ln/>
        </p:spPr>
        <p:txBody>
          <a:bodyPr wrap="none" lIns="0" tIns="0" rIns="0" bIns="0" rtlCol="0" anchor="t"/>
          <a:lstStyle/>
          <a:p>
            <a:pPr marL="0" indent="0" algn="l">
              <a:lnSpc>
                <a:spcPts val="2450"/>
              </a:lnSpc>
              <a:buNone/>
            </a:pPr>
            <a:r>
              <a:rPr lang="en-US" sz="1950" dirty="0">
                <a:solidFill>
                  <a:srgbClr val="3C3939"/>
                </a:solidFill>
                <a:latin typeface="Raleway" pitchFamily="34" charset="0"/>
                <a:ea typeface="Raleway" pitchFamily="34" charset="-122"/>
                <a:cs typeface="Raleway" pitchFamily="34" charset="-120"/>
              </a:rPr>
              <a:t>Gasto Público</a:t>
            </a:r>
            <a:endParaRPr lang="en-US" sz="1950" dirty="0"/>
          </a:p>
        </p:txBody>
      </p:sp>
      <p:sp>
        <p:nvSpPr>
          <p:cNvPr id="12" name="Text 6"/>
          <p:cNvSpPr/>
          <p:nvPr/>
        </p:nvSpPr>
        <p:spPr>
          <a:xfrm>
            <a:off x="7506414" y="6287572"/>
            <a:ext cx="6416993" cy="969764"/>
          </a:xfrm>
          <a:prstGeom prst="rect">
            <a:avLst/>
          </a:prstGeom>
          <a:noFill/>
          <a:ln/>
        </p:spPr>
        <p:txBody>
          <a:bodyPr wrap="squar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Contempla la realización de gastos específicamente dirigidos a atender las necesidades de los grupos o territorios más desfavorecidos, buscando reducir las brechas de desigualdad.</a:t>
            </a:r>
            <a:endParaRPr lang="en-US" sz="155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38769" y="502920"/>
            <a:ext cx="12428837" cy="570428"/>
          </a:xfrm>
          <a:prstGeom prst="rect">
            <a:avLst/>
          </a:prstGeom>
          <a:noFill/>
          <a:ln/>
        </p:spPr>
        <p:txBody>
          <a:bodyPr wrap="none" lIns="0" tIns="0" rIns="0" bIns="0" rtlCol="0" anchor="t"/>
          <a:lstStyle/>
          <a:p>
            <a:pPr marL="0" indent="0">
              <a:lnSpc>
                <a:spcPts val="4450"/>
              </a:lnSpc>
              <a:buNone/>
            </a:pPr>
            <a:r>
              <a:rPr lang="en-US" sz="3550" dirty="0">
                <a:solidFill>
                  <a:srgbClr val="1B1B27"/>
                </a:solidFill>
                <a:latin typeface="Raleway" pitchFamily="34" charset="0"/>
                <a:ea typeface="Raleway" pitchFamily="34" charset="-122"/>
                <a:cs typeface="Raleway" pitchFamily="34" charset="-120"/>
              </a:rPr>
              <a:t>La Curva de Lorenz</a:t>
            </a:r>
            <a:endParaRPr lang="en-US" sz="3550" dirty="0"/>
          </a:p>
        </p:txBody>
      </p:sp>
      <p:pic>
        <p:nvPicPr>
          <p:cNvPr id="3" name="Image 0" descr="preencoded.png"/>
          <p:cNvPicPr>
            <a:picLocks noChangeAspect="1"/>
          </p:cNvPicPr>
          <p:nvPr/>
        </p:nvPicPr>
        <p:blipFill>
          <a:blip r:embed="rId3"/>
          <a:stretch>
            <a:fillRect/>
          </a:stretch>
        </p:blipFill>
        <p:spPr>
          <a:xfrm>
            <a:off x="638770" y="1347073"/>
            <a:ext cx="456248" cy="456248"/>
          </a:xfrm>
          <a:prstGeom prst="rect">
            <a:avLst/>
          </a:prstGeom>
        </p:spPr>
      </p:pic>
      <p:sp>
        <p:nvSpPr>
          <p:cNvPr id="4" name="Text 1"/>
          <p:cNvSpPr/>
          <p:nvPr/>
        </p:nvSpPr>
        <p:spPr>
          <a:xfrm>
            <a:off x="638770" y="1985843"/>
            <a:ext cx="2281714" cy="285155"/>
          </a:xfrm>
          <a:prstGeom prst="rect">
            <a:avLst/>
          </a:prstGeom>
          <a:noFill/>
          <a:ln/>
        </p:spPr>
        <p:txBody>
          <a:bodyPr wrap="none" lIns="0" tIns="0" rIns="0" bIns="0" rtlCol="0" anchor="t"/>
          <a:lstStyle/>
          <a:p>
            <a:pPr marL="0" indent="0" algn="l">
              <a:lnSpc>
                <a:spcPts val="2200"/>
              </a:lnSpc>
              <a:buNone/>
            </a:pPr>
            <a:r>
              <a:rPr lang="en-US" sz="1750" dirty="0">
                <a:solidFill>
                  <a:srgbClr val="3C3939"/>
                </a:solidFill>
                <a:latin typeface="Raleway" pitchFamily="34" charset="0"/>
                <a:ea typeface="Raleway" pitchFamily="34" charset="-122"/>
                <a:cs typeface="Raleway" pitchFamily="34" charset="-120"/>
              </a:rPr>
              <a:t>Definición</a:t>
            </a:r>
            <a:endParaRPr lang="en-US" sz="1750" dirty="0"/>
          </a:p>
        </p:txBody>
      </p:sp>
      <p:sp>
        <p:nvSpPr>
          <p:cNvPr id="5" name="Text 2"/>
          <p:cNvSpPr/>
          <p:nvPr/>
        </p:nvSpPr>
        <p:spPr>
          <a:xfrm>
            <a:off x="638770" y="2380417"/>
            <a:ext cx="4268391" cy="1167765"/>
          </a:xfrm>
          <a:prstGeom prst="rect">
            <a:avLst/>
          </a:prstGeom>
          <a:noFill/>
          <a:ln/>
        </p:spPr>
        <p:txBody>
          <a:bodyPr wrap="square" lIns="0" tIns="0" rIns="0" bIns="0" rtlCol="0" anchor="t"/>
          <a:lstStyle/>
          <a:p>
            <a:pPr marL="0" indent="0" algn="l">
              <a:lnSpc>
                <a:spcPts val="2250"/>
              </a:lnSpc>
              <a:buNone/>
            </a:pPr>
            <a:r>
              <a:rPr lang="en-US" sz="1400" dirty="0">
                <a:solidFill>
                  <a:srgbClr val="3C3939"/>
                </a:solidFill>
                <a:latin typeface="Roboto" pitchFamily="34" charset="0"/>
                <a:ea typeface="Roboto" pitchFamily="34" charset="-122"/>
                <a:cs typeface="Roboto" pitchFamily="34" charset="-120"/>
              </a:rPr>
              <a:t>La curva de Lorenz sitúa en el eje OX los porcentajes acumulados de la población y en el OY, los porcentajes de ingresos acumulados que tiene cada porcentaje de esa población.</a:t>
            </a:r>
            <a:endParaRPr lang="en-US" sz="1400" dirty="0"/>
          </a:p>
        </p:txBody>
      </p:sp>
      <p:pic>
        <p:nvPicPr>
          <p:cNvPr id="6" name="Image 1" descr="preencoded.png"/>
          <p:cNvPicPr>
            <a:picLocks noChangeAspect="1"/>
          </p:cNvPicPr>
          <p:nvPr/>
        </p:nvPicPr>
        <p:blipFill>
          <a:blip r:embed="rId4"/>
          <a:stretch>
            <a:fillRect/>
          </a:stretch>
        </p:blipFill>
        <p:spPr>
          <a:xfrm>
            <a:off x="5180886" y="1347073"/>
            <a:ext cx="456248" cy="456248"/>
          </a:xfrm>
          <a:prstGeom prst="rect">
            <a:avLst/>
          </a:prstGeom>
        </p:spPr>
      </p:pic>
      <p:sp>
        <p:nvSpPr>
          <p:cNvPr id="7" name="Text 3"/>
          <p:cNvSpPr/>
          <p:nvPr/>
        </p:nvSpPr>
        <p:spPr>
          <a:xfrm>
            <a:off x="5180886" y="1985843"/>
            <a:ext cx="2655689" cy="285155"/>
          </a:xfrm>
          <a:prstGeom prst="rect">
            <a:avLst/>
          </a:prstGeom>
          <a:noFill/>
          <a:ln/>
        </p:spPr>
        <p:txBody>
          <a:bodyPr wrap="none" lIns="0" tIns="0" rIns="0" bIns="0" rtlCol="0" anchor="t"/>
          <a:lstStyle/>
          <a:p>
            <a:pPr marL="0" indent="0" algn="l">
              <a:lnSpc>
                <a:spcPts val="2200"/>
              </a:lnSpc>
              <a:buNone/>
            </a:pPr>
            <a:r>
              <a:rPr lang="en-US" sz="1750" dirty="0">
                <a:solidFill>
                  <a:srgbClr val="3C3939"/>
                </a:solidFill>
                <a:latin typeface="Raleway" pitchFamily="34" charset="0"/>
                <a:ea typeface="Raleway" pitchFamily="34" charset="-122"/>
                <a:cs typeface="Raleway" pitchFamily="34" charset="-120"/>
              </a:rPr>
              <a:t>Línea de Equidistribución</a:t>
            </a:r>
            <a:endParaRPr lang="en-US" sz="1750" dirty="0"/>
          </a:p>
        </p:txBody>
      </p:sp>
      <p:sp>
        <p:nvSpPr>
          <p:cNvPr id="8" name="Text 4"/>
          <p:cNvSpPr/>
          <p:nvPr/>
        </p:nvSpPr>
        <p:spPr>
          <a:xfrm>
            <a:off x="5180886" y="2380417"/>
            <a:ext cx="4268510" cy="1459706"/>
          </a:xfrm>
          <a:prstGeom prst="rect">
            <a:avLst/>
          </a:prstGeom>
          <a:noFill/>
          <a:ln/>
        </p:spPr>
        <p:txBody>
          <a:bodyPr wrap="square" lIns="0" tIns="0" rIns="0" bIns="0" rtlCol="0" anchor="t"/>
          <a:lstStyle/>
          <a:p>
            <a:pPr marL="0" indent="0" algn="l">
              <a:lnSpc>
                <a:spcPts val="2250"/>
              </a:lnSpc>
              <a:buNone/>
            </a:pPr>
            <a:r>
              <a:rPr lang="en-US" sz="1400" dirty="0">
                <a:solidFill>
                  <a:srgbClr val="3C3939"/>
                </a:solidFill>
                <a:latin typeface="Roboto" pitchFamily="34" charset="0"/>
                <a:ea typeface="Roboto" pitchFamily="34" charset="-122"/>
                <a:cs typeface="Roboto" pitchFamily="34" charset="-120"/>
              </a:rPr>
              <a:t>Si la </a:t>
            </a:r>
            <a:r>
              <a:rPr lang="en-US" sz="1400" dirty="0" err="1" smtClean="0">
                <a:solidFill>
                  <a:srgbClr val="3C3939"/>
                </a:solidFill>
                <a:latin typeface="Roboto" pitchFamily="34" charset="0"/>
                <a:ea typeface="Roboto" pitchFamily="34" charset="-122"/>
                <a:cs typeface="Roboto" pitchFamily="34" charset="-120"/>
              </a:rPr>
              <a:t>igualdad</a:t>
            </a:r>
            <a:r>
              <a:rPr lang="en-US" sz="1400" dirty="0" smtClean="0">
                <a:solidFill>
                  <a:srgbClr val="3C3939"/>
                </a:solidFill>
                <a:latin typeface="Roboto" pitchFamily="34" charset="0"/>
                <a:ea typeface="Roboto" pitchFamily="34" charset="-122"/>
                <a:cs typeface="Roboto" pitchFamily="34" charset="-120"/>
              </a:rPr>
              <a:t> </a:t>
            </a:r>
            <a:r>
              <a:rPr lang="en-US" sz="1400" dirty="0">
                <a:solidFill>
                  <a:srgbClr val="3C3939"/>
                </a:solidFill>
                <a:latin typeface="Roboto" pitchFamily="34" charset="0"/>
                <a:ea typeface="Roboto" pitchFamily="34" charset="-122"/>
                <a:cs typeface="Roboto" pitchFamily="34" charset="-120"/>
              </a:rPr>
              <a:t>fuera perfecta, al 50% de la población le correspondería el 50% de la renta. Lo mismo tendría que verificarse punto a punto a lo largo de la línea de igualdad perfecta o equidistribución.</a:t>
            </a:r>
            <a:endParaRPr lang="en-US" sz="1400" dirty="0"/>
          </a:p>
        </p:txBody>
      </p:sp>
      <p:pic>
        <p:nvPicPr>
          <p:cNvPr id="9" name="Image 2" descr="preencoded.png"/>
          <p:cNvPicPr>
            <a:picLocks noChangeAspect="1"/>
          </p:cNvPicPr>
          <p:nvPr/>
        </p:nvPicPr>
        <p:blipFill>
          <a:blip r:embed="rId5"/>
          <a:stretch>
            <a:fillRect/>
          </a:stretch>
        </p:blipFill>
        <p:spPr>
          <a:xfrm>
            <a:off x="9723120" y="1347073"/>
            <a:ext cx="456248" cy="456248"/>
          </a:xfrm>
          <a:prstGeom prst="rect">
            <a:avLst/>
          </a:prstGeom>
        </p:spPr>
      </p:pic>
      <p:sp>
        <p:nvSpPr>
          <p:cNvPr id="10" name="Text 5"/>
          <p:cNvSpPr/>
          <p:nvPr/>
        </p:nvSpPr>
        <p:spPr>
          <a:xfrm>
            <a:off x="9723120" y="1985843"/>
            <a:ext cx="2281714" cy="285155"/>
          </a:xfrm>
          <a:prstGeom prst="rect">
            <a:avLst/>
          </a:prstGeom>
          <a:noFill/>
          <a:ln/>
        </p:spPr>
        <p:txBody>
          <a:bodyPr wrap="none" lIns="0" tIns="0" rIns="0" bIns="0" rtlCol="0" anchor="t"/>
          <a:lstStyle/>
          <a:p>
            <a:pPr marL="0" indent="0" algn="l">
              <a:lnSpc>
                <a:spcPts val="2200"/>
              </a:lnSpc>
              <a:buNone/>
            </a:pPr>
            <a:r>
              <a:rPr lang="en-US" sz="1750" dirty="0">
                <a:solidFill>
                  <a:srgbClr val="3C3939"/>
                </a:solidFill>
                <a:latin typeface="Raleway" pitchFamily="34" charset="0"/>
                <a:ea typeface="Raleway" pitchFamily="34" charset="-122"/>
                <a:cs typeface="Raleway" pitchFamily="34" charset="-120"/>
              </a:rPr>
              <a:t>Interpretación</a:t>
            </a:r>
            <a:endParaRPr lang="en-US" sz="1750" dirty="0"/>
          </a:p>
        </p:txBody>
      </p:sp>
      <p:sp>
        <p:nvSpPr>
          <p:cNvPr id="11" name="Text 6"/>
          <p:cNvSpPr/>
          <p:nvPr/>
        </p:nvSpPr>
        <p:spPr>
          <a:xfrm>
            <a:off x="9723120" y="2380417"/>
            <a:ext cx="4268510" cy="875824"/>
          </a:xfrm>
          <a:prstGeom prst="rect">
            <a:avLst/>
          </a:prstGeom>
          <a:noFill/>
          <a:ln/>
        </p:spPr>
        <p:txBody>
          <a:bodyPr wrap="square" lIns="0" tIns="0" rIns="0" bIns="0" rtlCol="0" anchor="t"/>
          <a:lstStyle/>
          <a:p>
            <a:pPr marL="0" indent="0" algn="l">
              <a:lnSpc>
                <a:spcPts val="2250"/>
              </a:lnSpc>
              <a:buNone/>
            </a:pPr>
            <a:r>
              <a:rPr lang="en-US" sz="1400" dirty="0">
                <a:solidFill>
                  <a:srgbClr val="3C3939"/>
                </a:solidFill>
                <a:latin typeface="Roboto" pitchFamily="34" charset="0"/>
                <a:ea typeface="Roboto" pitchFamily="34" charset="-122"/>
                <a:cs typeface="Roboto" pitchFamily="34" charset="-120"/>
              </a:rPr>
              <a:t>Cuanto más lejos esté la curva de Lorenz de esa línea de equidistribución, menos equitativa será la distribución de la renta (zona A en el gráfico).</a:t>
            </a:r>
            <a:endParaRPr lang="en-US" sz="1400" dirty="0"/>
          </a:p>
        </p:txBody>
      </p:sp>
      <p:sp>
        <p:nvSpPr>
          <p:cNvPr id="12" name="Text 7"/>
          <p:cNvSpPr/>
          <p:nvPr/>
        </p:nvSpPr>
        <p:spPr>
          <a:xfrm>
            <a:off x="638770" y="4209574"/>
            <a:ext cx="6453783" cy="2855594"/>
          </a:xfrm>
          <a:prstGeom prst="rect">
            <a:avLst/>
          </a:prstGeom>
          <a:noFill/>
          <a:ln/>
        </p:spPr>
        <p:txBody>
          <a:bodyPr wrap="square" lIns="0" tIns="0" rIns="0" bIns="0" rtlCol="0" anchor="t"/>
          <a:lstStyle/>
          <a:p>
            <a:pPr marL="0" indent="0">
              <a:lnSpc>
                <a:spcPts val="2250"/>
              </a:lnSpc>
              <a:buNone/>
            </a:pPr>
            <a:r>
              <a:rPr lang="en-US" sz="1400" dirty="0">
                <a:solidFill>
                  <a:srgbClr val="3C3939"/>
                </a:solidFill>
                <a:latin typeface="Roboto" pitchFamily="34" charset="0"/>
                <a:ea typeface="Roboto" pitchFamily="34" charset="-122"/>
                <a:cs typeface="Roboto" pitchFamily="34" charset="-120"/>
              </a:rPr>
              <a:t>La Curva de Lorenz es una herramienta fundamental para visualizar la desigualdad en la distribución de ingresos. La distancia entre la curva y la línea de equidistribución perfecta (diagonal) representa el grado de desigualdad en una </a:t>
            </a:r>
            <a:r>
              <a:rPr lang="en-US" sz="1400" dirty="0" err="1">
                <a:solidFill>
                  <a:srgbClr val="3C3939"/>
                </a:solidFill>
                <a:latin typeface="Roboto" pitchFamily="34" charset="0"/>
                <a:ea typeface="Roboto" pitchFamily="34" charset="-122"/>
                <a:cs typeface="Roboto" pitchFamily="34" charset="-120"/>
              </a:rPr>
              <a:t>sociedad</a:t>
            </a:r>
            <a:r>
              <a:rPr lang="en-US" sz="1400" dirty="0">
                <a:solidFill>
                  <a:srgbClr val="3C3939"/>
                </a:solidFill>
                <a:latin typeface="Roboto" pitchFamily="34" charset="0"/>
                <a:ea typeface="Roboto" pitchFamily="34" charset="-122"/>
                <a:cs typeface="Roboto" pitchFamily="34" charset="-120"/>
              </a:rPr>
              <a:t>.</a:t>
            </a:r>
          </a:p>
          <a:p>
            <a:pPr marL="0" indent="0">
              <a:lnSpc>
                <a:spcPts val="2250"/>
              </a:lnSpc>
              <a:buNone/>
            </a:pPr>
            <a:endParaRPr lang="en-US" sz="1400" dirty="0">
              <a:solidFill>
                <a:srgbClr val="3C3939"/>
              </a:solidFill>
              <a:latin typeface="Roboto" pitchFamily="34" charset="0"/>
              <a:ea typeface="Roboto" pitchFamily="34" charset="-122"/>
              <a:cs typeface="Roboto" pitchFamily="34" charset="-120"/>
            </a:endParaRPr>
          </a:p>
          <a:p>
            <a:pPr marL="0" indent="0">
              <a:lnSpc>
                <a:spcPts val="2250"/>
              </a:lnSpc>
              <a:buNone/>
            </a:pPr>
            <a:endParaRPr lang="en-US" sz="1400" dirty="0">
              <a:solidFill>
                <a:srgbClr val="3C3939"/>
              </a:solidFill>
              <a:latin typeface="Roboto" pitchFamily="34" charset="0"/>
              <a:ea typeface="Roboto" pitchFamily="34" charset="-122"/>
              <a:cs typeface="Roboto" pitchFamily="34" charset="-120"/>
            </a:endParaRPr>
          </a:p>
          <a:p>
            <a:pPr marL="0" indent="0">
              <a:lnSpc>
                <a:spcPts val="2250"/>
              </a:lnSpc>
              <a:buNone/>
            </a:pPr>
            <a:endParaRPr lang="en-US" sz="1400" dirty="0">
              <a:solidFill>
                <a:srgbClr val="3C3939"/>
              </a:solidFill>
              <a:latin typeface="Roboto" pitchFamily="34" charset="0"/>
              <a:ea typeface="Roboto" pitchFamily="34" charset="-122"/>
              <a:cs typeface="Roboto" pitchFamily="34" charset="-120"/>
            </a:endParaRPr>
          </a:p>
          <a:p>
            <a:pPr marL="0" indent="0">
              <a:lnSpc>
                <a:spcPts val="2250"/>
              </a:lnSpc>
              <a:buNone/>
            </a:pPr>
            <a:r>
              <a:rPr lang="en-US" sz="1400" dirty="0">
                <a:hlinkClick r:id="rId6"/>
              </a:rPr>
              <a:t>https://www.youtube.com/watch?v=f6pfw9IpIzQ</a:t>
            </a:r>
            <a:r>
              <a:rPr lang="en-US" sz="1400" dirty="0"/>
              <a:t> </a:t>
            </a:r>
          </a:p>
        </p:txBody>
      </p:sp>
      <p:pic>
        <p:nvPicPr>
          <p:cNvPr id="13" name="Image 3" descr="preencoded.png"/>
          <p:cNvPicPr>
            <a:picLocks noChangeAspect="1"/>
          </p:cNvPicPr>
          <p:nvPr/>
        </p:nvPicPr>
        <p:blipFill>
          <a:blip r:embed="rId7"/>
          <a:stretch>
            <a:fillRect/>
          </a:stretch>
        </p:blipFill>
        <p:spPr>
          <a:xfrm>
            <a:off x="7545467" y="4250650"/>
            <a:ext cx="2981444" cy="2814518"/>
          </a:xfrm>
          <a:prstGeom prst="rect">
            <a:avLst/>
          </a:prstGeom>
        </p:spPr>
      </p:pic>
      <p:sp>
        <p:nvSpPr>
          <p:cNvPr id="14" name="Text 8"/>
          <p:cNvSpPr/>
          <p:nvPr/>
        </p:nvSpPr>
        <p:spPr>
          <a:xfrm>
            <a:off x="7545467" y="7270433"/>
            <a:ext cx="6453783" cy="291941"/>
          </a:xfrm>
          <a:prstGeom prst="rect">
            <a:avLst/>
          </a:prstGeom>
          <a:noFill/>
          <a:ln/>
        </p:spPr>
        <p:txBody>
          <a:bodyPr wrap="none" lIns="0" tIns="0" rIns="0" bIns="0" rtlCol="0" anchor="t"/>
          <a:lstStyle/>
          <a:p>
            <a:pPr marL="0" indent="0">
              <a:lnSpc>
                <a:spcPts val="2250"/>
              </a:lnSpc>
              <a:buNone/>
            </a:pP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807363"/>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El Índice de Gini</a:t>
            </a:r>
            <a:endParaRPr lang="en-US" sz="4450" dirty="0"/>
          </a:p>
        </p:txBody>
      </p:sp>
      <p:sp>
        <p:nvSpPr>
          <p:cNvPr id="3" name="Text 1"/>
          <p:cNvSpPr/>
          <p:nvPr/>
        </p:nvSpPr>
        <p:spPr>
          <a:xfrm>
            <a:off x="793790" y="2060377"/>
            <a:ext cx="8827889" cy="1088708"/>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El índice de Gini se calcula como G=A/(A+B), donde A es el área entre la curva de Lorenz y la línea de equidistribución, y B es el área bajo la curva de Lorenz. Cuanto mayor sea A, menor será la equidad.</a:t>
            </a:r>
            <a:endParaRPr lang="en-US" sz="1750" dirty="0"/>
          </a:p>
        </p:txBody>
      </p:sp>
      <p:pic>
        <p:nvPicPr>
          <p:cNvPr id="4" name="Image 0" descr="preencoded.png"/>
          <p:cNvPicPr>
            <a:picLocks noChangeAspect="1"/>
          </p:cNvPicPr>
          <p:nvPr/>
        </p:nvPicPr>
        <p:blipFill>
          <a:blip r:embed="rId3"/>
          <a:stretch>
            <a:fillRect/>
          </a:stretch>
        </p:blipFill>
        <p:spPr>
          <a:xfrm>
            <a:off x="10182701" y="2111454"/>
            <a:ext cx="3661410" cy="3456503"/>
          </a:xfrm>
          <a:prstGeom prst="rect">
            <a:avLst/>
          </a:prstGeom>
        </p:spPr>
      </p:pic>
      <p:sp>
        <p:nvSpPr>
          <p:cNvPr id="5" name="Text 2"/>
          <p:cNvSpPr/>
          <p:nvPr/>
        </p:nvSpPr>
        <p:spPr>
          <a:xfrm>
            <a:off x="793790" y="6078260"/>
            <a:ext cx="13042821" cy="362903"/>
          </a:xfrm>
          <a:prstGeom prst="rect">
            <a:avLst/>
          </a:prstGeom>
          <a:noFill/>
          <a:ln/>
        </p:spPr>
        <p:txBody>
          <a:bodyPr wrap="none" lIns="0" tIns="0" rIns="0" bIns="0" rtlCol="0" anchor="t"/>
          <a:lstStyle/>
          <a:p>
            <a:pPr marL="0" indent="0">
              <a:lnSpc>
                <a:spcPts val="2850"/>
              </a:lnSpc>
              <a:buNone/>
            </a:pPr>
            <a:r>
              <a:rPr lang="en-US" sz="1750" dirty="0">
                <a:hlinkClick r:id="rId4"/>
              </a:rPr>
              <a:t>https://www.youtube.com/watch?v=jY5ljGpwMhg</a:t>
            </a:r>
            <a:r>
              <a:rPr lang="en-US" sz="1750" dirty="0"/>
              <a:t> </a:t>
            </a:r>
          </a:p>
        </p:txBody>
      </p:sp>
      <p:sp>
        <p:nvSpPr>
          <p:cNvPr id="6" name="Text 3"/>
          <p:cNvSpPr/>
          <p:nvPr/>
        </p:nvSpPr>
        <p:spPr>
          <a:xfrm>
            <a:off x="812922" y="4082414"/>
            <a:ext cx="7269555"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La máxima desigualdad se da con G=1, mientras que la máxima igualdad corresponde a G=0. Frecuentemente, el índice se expresa multiplicando por 100 y se denomina coeficiente de Gini, como se muestra en el gráfico para diferentes países.</a:t>
            </a:r>
            <a:endParaRPr lang="en-US" sz="175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251109"/>
            <a:ext cx="8875514"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Consecuencias de la Desigualdad</a:t>
            </a:r>
            <a:endParaRPr lang="en-US" sz="4450" dirty="0"/>
          </a:p>
        </p:txBody>
      </p:sp>
      <p:sp>
        <p:nvSpPr>
          <p:cNvPr id="3" name="Text 1"/>
          <p:cNvSpPr/>
          <p:nvPr/>
        </p:nvSpPr>
        <p:spPr>
          <a:xfrm>
            <a:off x="1857256" y="2589371"/>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3C3939"/>
                </a:solidFill>
                <a:latin typeface="Raleway" pitchFamily="34" charset="0"/>
                <a:ea typeface="Raleway" pitchFamily="34" charset="-122"/>
                <a:cs typeface="Raleway" pitchFamily="34" charset="-120"/>
              </a:rPr>
              <a:t>Tensión Social</a:t>
            </a:r>
            <a:endParaRPr lang="en-US" sz="2200" dirty="0"/>
          </a:p>
        </p:txBody>
      </p:sp>
      <p:sp>
        <p:nvSpPr>
          <p:cNvPr id="4" name="Text 2"/>
          <p:cNvSpPr/>
          <p:nvPr/>
        </p:nvSpPr>
        <p:spPr>
          <a:xfrm>
            <a:off x="793790" y="3079790"/>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3C3939"/>
                </a:solidFill>
                <a:latin typeface="Roboto" pitchFamily="34" charset="0"/>
                <a:ea typeface="Roboto" pitchFamily="34" charset="-122"/>
                <a:cs typeface="Roboto" pitchFamily="34" charset="-120"/>
              </a:rPr>
              <a:t>Altos niveles de desigualdad pueden generar conflictos sociales y políticos, debilitando la cohesión social.</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sp>
        <p:nvSpPr>
          <p:cNvPr id="6" name="Text 3"/>
          <p:cNvSpPr/>
          <p:nvPr/>
        </p:nvSpPr>
        <p:spPr>
          <a:xfrm>
            <a:off x="6226731" y="3176588"/>
            <a:ext cx="339328" cy="424220"/>
          </a:xfrm>
          <a:prstGeom prst="rect">
            <a:avLst/>
          </a:prstGeom>
          <a:noFill/>
          <a:ln/>
        </p:spPr>
        <p:txBody>
          <a:bodyPr wrap="none" lIns="0" tIns="0" rIns="0" bIns="0" rtlCol="0" anchor="t"/>
          <a:lstStyle/>
          <a:p>
            <a:pPr marL="0" indent="0">
              <a:lnSpc>
                <a:spcPts val="4250"/>
              </a:lnSpc>
              <a:buNone/>
            </a:pPr>
            <a:r>
              <a:rPr lang="en-US" sz="2650" dirty="0">
                <a:solidFill>
                  <a:srgbClr val="3C3939"/>
                </a:solidFill>
                <a:latin typeface="Raleway" pitchFamily="34" charset="0"/>
                <a:ea typeface="Raleway" pitchFamily="34" charset="-122"/>
                <a:cs typeface="Raleway" pitchFamily="34" charset="-120"/>
              </a:rPr>
              <a:t>1</a:t>
            </a:r>
            <a:endParaRPr lang="en-US" sz="2650" dirty="0"/>
          </a:p>
        </p:txBody>
      </p:sp>
      <p:sp>
        <p:nvSpPr>
          <p:cNvPr id="7" name="Text 4"/>
          <p:cNvSpPr/>
          <p:nvPr/>
        </p:nvSpPr>
        <p:spPr>
          <a:xfrm>
            <a:off x="9937790" y="2589371"/>
            <a:ext cx="3293388"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Oportunidades Limitadas</a:t>
            </a:r>
            <a:endParaRPr lang="en-US" sz="2200" dirty="0"/>
          </a:p>
        </p:txBody>
      </p:sp>
      <p:sp>
        <p:nvSpPr>
          <p:cNvPr id="8" name="Text 5"/>
          <p:cNvSpPr/>
          <p:nvPr/>
        </p:nvSpPr>
        <p:spPr>
          <a:xfrm>
            <a:off x="9937790" y="3079790"/>
            <a:ext cx="3898821" cy="1088708"/>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La desigualdad extrema limita la movilidad social y el desarrollo del potencial humano.</a:t>
            </a:r>
            <a:endParaRPr lang="en-US" sz="1750" dirty="0"/>
          </a:p>
        </p:txBody>
      </p:sp>
      <p:pic>
        <p:nvPicPr>
          <p:cNvPr id="9" name="Image 1" descr="preencoded.png"/>
          <p:cNvPicPr>
            <a:picLocks noChangeAspect="1"/>
          </p:cNvPicPr>
          <p:nvPr/>
        </p:nvPicPr>
        <p:blipFill>
          <a:blip r:embed="rId4"/>
          <a:stretch>
            <a:fillRect/>
          </a:stretch>
        </p:blipFill>
        <p:spPr>
          <a:xfrm>
            <a:off x="5032653" y="2413516"/>
            <a:ext cx="4564975" cy="4564975"/>
          </a:xfrm>
          <a:prstGeom prst="rect">
            <a:avLst/>
          </a:prstGeom>
        </p:spPr>
      </p:pic>
      <p:sp>
        <p:nvSpPr>
          <p:cNvPr id="10" name="Text 6"/>
          <p:cNvSpPr/>
          <p:nvPr/>
        </p:nvSpPr>
        <p:spPr>
          <a:xfrm>
            <a:off x="8452604" y="3565088"/>
            <a:ext cx="339328" cy="424220"/>
          </a:xfrm>
          <a:prstGeom prst="rect">
            <a:avLst/>
          </a:prstGeom>
          <a:noFill/>
          <a:ln/>
        </p:spPr>
        <p:txBody>
          <a:bodyPr wrap="none" lIns="0" tIns="0" rIns="0" bIns="0" rtlCol="0" anchor="t"/>
          <a:lstStyle/>
          <a:p>
            <a:pPr marL="0" indent="0">
              <a:lnSpc>
                <a:spcPts val="4250"/>
              </a:lnSpc>
              <a:buNone/>
            </a:pPr>
            <a:r>
              <a:rPr lang="en-US" sz="2650" dirty="0">
                <a:solidFill>
                  <a:srgbClr val="3C3939"/>
                </a:solidFill>
                <a:latin typeface="Raleway" pitchFamily="34" charset="0"/>
                <a:ea typeface="Raleway" pitchFamily="34" charset="-122"/>
                <a:cs typeface="Raleway" pitchFamily="34" charset="-120"/>
              </a:rPr>
              <a:t>2</a:t>
            </a:r>
            <a:endParaRPr lang="en-US" sz="2650" dirty="0"/>
          </a:p>
        </p:txBody>
      </p:sp>
      <p:sp>
        <p:nvSpPr>
          <p:cNvPr id="11" name="Text 7"/>
          <p:cNvSpPr/>
          <p:nvPr/>
        </p:nvSpPr>
        <p:spPr>
          <a:xfrm>
            <a:off x="9937790" y="4860488"/>
            <a:ext cx="3128486"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Crecimiento Económico</a:t>
            </a:r>
            <a:endParaRPr lang="en-US" sz="2200" dirty="0"/>
          </a:p>
        </p:txBody>
      </p:sp>
      <p:sp>
        <p:nvSpPr>
          <p:cNvPr id="12" name="Text 8"/>
          <p:cNvSpPr/>
          <p:nvPr/>
        </p:nvSpPr>
        <p:spPr>
          <a:xfrm>
            <a:off x="9937790" y="5350907"/>
            <a:ext cx="3898821"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Estudios recientes sugieren que la excesiva desigualdad puede obstaculizar el crecimiento económico sostenible.</a:t>
            </a:r>
            <a:endParaRPr lang="en-US" sz="1750" dirty="0"/>
          </a:p>
        </p:txBody>
      </p:sp>
      <p:pic>
        <p:nvPicPr>
          <p:cNvPr id="13" name="Image 2" descr="preencoded.png"/>
          <p:cNvPicPr>
            <a:picLocks noChangeAspect="1"/>
          </p:cNvPicPr>
          <p:nvPr/>
        </p:nvPicPr>
        <p:blipFill>
          <a:blip r:embed="rId5"/>
          <a:stretch>
            <a:fillRect/>
          </a:stretch>
        </p:blipFill>
        <p:spPr>
          <a:xfrm>
            <a:off x="5032653" y="2413516"/>
            <a:ext cx="4564975" cy="4564975"/>
          </a:xfrm>
          <a:prstGeom prst="rect">
            <a:avLst/>
          </a:prstGeom>
        </p:spPr>
      </p:pic>
      <p:sp>
        <p:nvSpPr>
          <p:cNvPr id="14" name="Text 9"/>
          <p:cNvSpPr/>
          <p:nvPr/>
        </p:nvSpPr>
        <p:spPr>
          <a:xfrm>
            <a:off x="8064103" y="5790962"/>
            <a:ext cx="339328" cy="424220"/>
          </a:xfrm>
          <a:prstGeom prst="rect">
            <a:avLst/>
          </a:prstGeom>
          <a:noFill/>
          <a:ln/>
        </p:spPr>
        <p:txBody>
          <a:bodyPr wrap="none" lIns="0" tIns="0" rIns="0" bIns="0" rtlCol="0" anchor="t"/>
          <a:lstStyle/>
          <a:p>
            <a:pPr marL="0" indent="0">
              <a:lnSpc>
                <a:spcPts val="4250"/>
              </a:lnSpc>
              <a:buNone/>
            </a:pPr>
            <a:r>
              <a:rPr lang="en-US" sz="2650" dirty="0">
                <a:solidFill>
                  <a:srgbClr val="3C3939"/>
                </a:solidFill>
                <a:latin typeface="Raleway" pitchFamily="34" charset="0"/>
                <a:ea typeface="Raleway" pitchFamily="34" charset="-122"/>
                <a:cs typeface="Raleway" pitchFamily="34" charset="-120"/>
              </a:rPr>
              <a:t>3</a:t>
            </a:r>
            <a:endParaRPr lang="en-US" sz="2650" dirty="0"/>
          </a:p>
        </p:txBody>
      </p:sp>
      <p:sp>
        <p:nvSpPr>
          <p:cNvPr id="15" name="Text 10"/>
          <p:cNvSpPr/>
          <p:nvPr/>
        </p:nvSpPr>
        <p:spPr>
          <a:xfrm>
            <a:off x="1857256" y="4860488"/>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3C3939"/>
                </a:solidFill>
                <a:latin typeface="Raleway" pitchFamily="34" charset="0"/>
                <a:ea typeface="Raleway" pitchFamily="34" charset="-122"/>
                <a:cs typeface="Raleway" pitchFamily="34" charset="-120"/>
              </a:rPr>
              <a:t>Democracia</a:t>
            </a:r>
            <a:endParaRPr lang="en-US" sz="2200" dirty="0"/>
          </a:p>
        </p:txBody>
      </p:sp>
      <p:sp>
        <p:nvSpPr>
          <p:cNvPr id="16" name="Text 11"/>
          <p:cNvSpPr/>
          <p:nvPr/>
        </p:nvSpPr>
        <p:spPr>
          <a:xfrm>
            <a:off x="793790" y="5350907"/>
            <a:ext cx="3898702" cy="1451610"/>
          </a:xfrm>
          <a:prstGeom prst="rect">
            <a:avLst/>
          </a:prstGeom>
          <a:noFill/>
          <a:ln/>
        </p:spPr>
        <p:txBody>
          <a:bodyPr wrap="square" lIns="0" tIns="0" rIns="0" bIns="0" rtlCol="0" anchor="t"/>
          <a:lstStyle/>
          <a:p>
            <a:pPr marL="0" indent="0" algn="r">
              <a:lnSpc>
                <a:spcPts val="2850"/>
              </a:lnSpc>
              <a:buNone/>
            </a:pPr>
            <a:r>
              <a:rPr lang="en-US" sz="1750" dirty="0">
                <a:solidFill>
                  <a:srgbClr val="3C3939"/>
                </a:solidFill>
                <a:latin typeface="Roboto" pitchFamily="34" charset="0"/>
                <a:ea typeface="Roboto" pitchFamily="34" charset="-122"/>
                <a:cs typeface="Roboto" pitchFamily="34" charset="-120"/>
              </a:rPr>
              <a:t>La concentración extrema de riqueza puede distorsionar los procesos democráticos y la representación política.</a:t>
            </a:r>
            <a:endParaRPr lang="en-US" sz="1750" dirty="0"/>
          </a:p>
        </p:txBody>
      </p:sp>
      <p:pic>
        <p:nvPicPr>
          <p:cNvPr id="17" name="Image 3" descr="preencoded.png"/>
          <p:cNvPicPr>
            <a:picLocks noChangeAspect="1"/>
          </p:cNvPicPr>
          <p:nvPr/>
        </p:nvPicPr>
        <p:blipFill>
          <a:blip r:embed="rId6"/>
          <a:stretch>
            <a:fillRect/>
          </a:stretch>
        </p:blipFill>
        <p:spPr>
          <a:xfrm>
            <a:off x="5032653" y="2413516"/>
            <a:ext cx="4564975" cy="4564975"/>
          </a:xfrm>
          <a:prstGeom prst="rect">
            <a:avLst/>
          </a:prstGeom>
        </p:spPr>
      </p:pic>
      <p:sp>
        <p:nvSpPr>
          <p:cNvPr id="18" name="Text 12"/>
          <p:cNvSpPr/>
          <p:nvPr/>
        </p:nvSpPr>
        <p:spPr>
          <a:xfrm>
            <a:off x="5838230" y="5402461"/>
            <a:ext cx="339328" cy="424220"/>
          </a:xfrm>
          <a:prstGeom prst="rect">
            <a:avLst/>
          </a:prstGeom>
          <a:noFill/>
          <a:ln/>
        </p:spPr>
        <p:txBody>
          <a:bodyPr wrap="none" lIns="0" tIns="0" rIns="0" bIns="0" rtlCol="0" anchor="t"/>
          <a:lstStyle/>
          <a:p>
            <a:pPr marL="0" indent="0">
              <a:lnSpc>
                <a:spcPts val="4250"/>
              </a:lnSpc>
              <a:buNone/>
            </a:pPr>
            <a:r>
              <a:rPr lang="en-US" sz="2650" dirty="0">
                <a:solidFill>
                  <a:srgbClr val="3C3939"/>
                </a:solidFill>
                <a:latin typeface="Raleway" pitchFamily="34" charset="0"/>
                <a:ea typeface="Raleway" pitchFamily="34" charset="-122"/>
                <a:cs typeface="Raleway" pitchFamily="34" charset="-120"/>
              </a:rPr>
              <a:t>4</a:t>
            </a:r>
            <a:endParaRPr lang="en-US" sz="265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TotalTime>
  <Words>1092</Words>
  <Application>Microsoft Office PowerPoint</Application>
  <PresentationFormat>Personalizado</PresentationFormat>
  <Paragraphs>90</Paragraphs>
  <Slides>10</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Roboto</vt:lpstr>
      <vt:lpstr>Aptos</vt:lpstr>
      <vt:lpstr>Raleway</vt:lpstr>
      <vt:lpstr>Calibri</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Usuario</cp:lastModifiedBy>
  <cp:revision>5</cp:revision>
  <dcterms:created xsi:type="dcterms:W3CDTF">2025-03-12T18:34:26Z</dcterms:created>
  <dcterms:modified xsi:type="dcterms:W3CDTF">2025-03-13T08:56:27Z</dcterms:modified>
</cp:coreProperties>
</file>