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70" r:id="rId15"/>
    <p:sldId id="271" r:id="rId16"/>
    <p:sldId id="272" r:id="rId17"/>
    <p:sldId id="273" r:id="rId18"/>
    <p:sldId id="274" r:id="rId19"/>
    <p:sldId id="275" r:id="rId20"/>
  </p:sldIdLst>
  <p:sldSz cx="14630400" cy="8229600"/>
  <p:notesSz cx="8229600" cy="14630400"/>
  <p:embeddedFontLst>
    <p:embeddedFont>
      <p:font typeface="Lato" panose="020F0502020204030203" pitchFamily="34" charset="0"/>
      <p:regular r:id="rId22"/>
      <p:bold r:id="rId23"/>
    </p:embeddedFont>
    <p:embeddedFont>
      <p:font typeface="Lato Bold" panose="020F0502020204030203" charset="0"/>
      <p:bold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58" d="100"/>
          <a:sy n="58" d="100"/>
        </p:scale>
        <p:origin x="75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5150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9.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20.xml"/><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149310"/>
            <a:ext cx="7556421" cy="1417558"/>
          </a:xfrm>
          <a:prstGeom prst="rect">
            <a:avLst/>
          </a:prstGeom>
          <a:noFill/>
          <a:ln/>
        </p:spPr>
        <p:txBody>
          <a:bodyPr wrap="square" lIns="0" tIns="0" rIns="0" bIns="0" rtlCol="0" anchor="t"/>
          <a:lstStyle/>
          <a:p>
            <a:pPr marL="0" indent="0">
              <a:lnSpc>
                <a:spcPts val="5550"/>
              </a:lnSpc>
              <a:buNone/>
            </a:pPr>
            <a:r>
              <a:rPr lang="en-US" sz="4450" b="1" dirty="0">
                <a:solidFill>
                  <a:srgbClr val="282824"/>
                </a:solidFill>
                <a:latin typeface="Lato Bold" pitchFamily="34" charset="0"/>
                <a:ea typeface="Lato Bold" pitchFamily="34" charset="-122"/>
                <a:cs typeface="Lato Bold" pitchFamily="34" charset="-120"/>
              </a:rPr>
              <a:t>Cambio Tecnológico y Yacimientos de Empleo</a:t>
            </a:r>
            <a:endParaRPr lang="en-US" sz="4450" dirty="0"/>
          </a:p>
        </p:txBody>
      </p:sp>
      <p:sp>
        <p:nvSpPr>
          <p:cNvPr id="4" name="Text 1"/>
          <p:cNvSpPr/>
          <p:nvPr/>
        </p:nvSpPr>
        <p:spPr>
          <a:xfrm>
            <a:off x="6280190" y="2907030"/>
            <a:ext cx="7556421" cy="1814513"/>
          </a:xfrm>
          <a:prstGeom prst="rect">
            <a:avLst/>
          </a:prstGeom>
          <a:noFill/>
          <a:ln/>
        </p:spPr>
        <p:txBody>
          <a:bodyPr wrap="square" lIns="0" tIns="0" rIns="0" bIns="0" rtlCol="0" anchor="t"/>
          <a:lstStyle/>
          <a:p>
            <a:pPr marL="0" indent="0">
              <a:lnSpc>
                <a:spcPts val="2850"/>
              </a:lnSpc>
              <a:buNone/>
            </a:pPr>
            <a:r>
              <a:rPr lang="en-US" sz="1750" dirty="0">
                <a:solidFill>
                  <a:srgbClr val="4A4A45"/>
                </a:solidFill>
                <a:latin typeface="Lato" pitchFamily="34" charset="0"/>
                <a:ea typeface="Lato" pitchFamily="34" charset="-122"/>
                <a:cs typeface="Lato" pitchFamily="34" charset="-120"/>
              </a:rPr>
              <a:t>La historia de la humanidad ha estado marcada por profundas transformaciones tecnológicas que han revolucionado nuestra forma de vivir y trabajar. Desde la primera revolución industrial hasta la actualidad, estos cambios han generado tanto desafíos como oportunidades en el mercado laboral.</a:t>
            </a:r>
            <a:endParaRPr lang="en-US" sz="1750" dirty="0"/>
          </a:p>
        </p:txBody>
      </p:sp>
      <p:sp>
        <p:nvSpPr>
          <p:cNvPr id="5" name="Text 2"/>
          <p:cNvSpPr/>
          <p:nvPr/>
        </p:nvSpPr>
        <p:spPr>
          <a:xfrm>
            <a:off x="6280190" y="4976693"/>
            <a:ext cx="7556421" cy="1451610"/>
          </a:xfrm>
          <a:prstGeom prst="rect">
            <a:avLst/>
          </a:prstGeom>
          <a:noFill/>
          <a:ln/>
        </p:spPr>
        <p:txBody>
          <a:bodyPr wrap="square" lIns="0" tIns="0" rIns="0" bIns="0" rtlCol="0" anchor="t"/>
          <a:lstStyle/>
          <a:p>
            <a:pPr marL="0" indent="0">
              <a:lnSpc>
                <a:spcPts val="2850"/>
              </a:lnSpc>
              <a:buNone/>
            </a:pPr>
            <a:r>
              <a:rPr lang="en-US" sz="1750" dirty="0">
                <a:solidFill>
                  <a:srgbClr val="4A4A45"/>
                </a:solidFill>
                <a:latin typeface="Lato" pitchFamily="34" charset="0"/>
                <a:ea typeface="Lato" pitchFamily="34" charset="-122"/>
                <a:cs typeface="Lato" pitchFamily="34" charset="-120"/>
              </a:rPr>
              <a:t>En esta presentación, exploraremos cómo las revoluciones industriales han transformado el panorama laboral y analizaremos los yacimientos de empleo más prometedores para el futuro, sectores donde surgen nuevas oportunidades laborales gracias a la innovación tecnológica y organizativa.</a:t>
            </a:r>
            <a:endParaRPr lang="en-US" sz="1750" dirty="0"/>
          </a:p>
        </p:txBody>
      </p:sp>
      <p:sp>
        <p:nvSpPr>
          <p:cNvPr id="6" name="Shape 3"/>
          <p:cNvSpPr/>
          <p:nvPr/>
        </p:nvSpPr>
        <p:spPr>
          <a:xfrm>
            <a:off x="6280190" y="6700361"/>
            <a:ext cx="362903" cy="362903"/>
          </a:xfrm>
          <a:prstGeom prst="roundRect">
            <a:avLst>
              <a:gd name="adj" fmla="val 25194296"/>
            </a:avLst>
          </a:prstGeom>
          <a:noFill/>
          <a:ln w="7620">
            <a:solidFill>
              <a:srgbClr val="FFFFFF"/>
            </a:solidFill>
            <a:prstDash val="solid"/>
          </a:ln>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580799"/>
          </a:xfrm>
          <a:prstGeom prst="rect">
            <a:avLst/>
          </a:prstGeom>
        </p:spPr>
      </p:pic>
      <p:sp>
        <p:nvSpPr>
          <p:cNvPr id="3" name="Text 0"/>
          <p:cNvSpPr/>
          <p:nvPr/>
        </p:nvSpPr>
        <p:spPr>
          <a:xfrm>
            <a:off x="722590" y="3267313"/>
            <a:ext cx="8505706" cy="645081"/>
          </a:xfrm>
          <a:prstGeom prst="rect">
            <a:avLst/>
          </a:prstGeom>
          <a:noFill/>
          <a:ln/>
        </p:spPr>
        <p:txBody>
          <a:bodyPr wrap="none" lIns="0" tIns="0" rIns="0" bIns="0" rtlCol="0" anchor="t"/>
          <a:lstStyle/>
          <a:p>
            <a:pPr marL="0" indent="0">
              <a:lnSpc>
                <a:spcPts val="5050"/>
              </a:lnSpc>
              <a:buNone/>
            </a:pPr>
            <a:r>
              <a:rPr lang="en-US" sz="4050" b="1" dirty="0">
                <a:solidFill>
                  <a:srgbClr val="282824"/>
                </a:solidFill>
                <a:latin typeface="Lato Bold" pitchFamily="34" charset="0"/>
                <a:ea typeface="Lato Bold" pitchFamily="34" charset="-122"/>
                <a:cs typeface="Lato Bold" pitchFamily="34" charset="-120"/>
              </a:rPr>
              <a:t>¿Qué son los Yacimientos de Empleo?</a:t>
            </a:r>
            <a:endParaRPr lang="en-US" sz="4050" dirty="0"/>
          </a:p>
        </p:txBody>
      </p:sp>
      <p:sp>
        <p:nvSpPr>
          <p:cNvPr id="4" name="Shape 1"/>
          <p:cNvSpPr/>
          <p:nvPr/>
        </p:nvSpPr>
        <p:spPr>
          <a:xfrm>
            <a:off x="722590" y="4454247"/>
            <a:ext cx="464463" cy="464463"/>
          </a:xfrm>
          <a:prstGeom prst="roundRect">
            <a:avLst>
              <a:gd name="adj" fmla="val 6668"/>
            </a:avLst>
          </a:prstGeom>
          <a:solidFill>
            <a:srgbClr val="E5DFD2"/>
          </a:solidFill>
          <a:ln/>
        </p:spPr>
      </p:sp>
      <p:sp>
        <p:nvSpPr>
          <p:cNvPr id="5" name="Text 2"/>
          <p:cNvSpPr/>
          <p:nvPr/>
        </p:nvSpPr>
        <p:spPr>
          <a:xfrm>
            <a:off x="799921" y="4492883"/>
            <a:ext cx="309682" cy="387072"/>
          </a:xfrm>
          <a:prstGeom prst="rect">
            <a:avLst/>
          </a:prstGeom>
          <a:noFill/>
          <a:ln/>
        </p:spPr>
        <p:txBody>
          <a:bodyPr wrap="none" lIns="0" tIns="0" rIns="0" bIns="0" rtlCol="0" anchor="t"/>
          <a:lstStyle/>
          <a:p>
            <a:pPr marL="0" indent="0" algn="ctr">
              <a:lnSpc>
                <a:spcPts val="2400"/>
              </a:lnSpc>
              <a:buNone/>
            </a:pPr>
            <a:r>
              <a:rPr lang="en-US" sz="2400" b="1" dirty="0">
                <a:solidFill>
                  <a:srgbClr val="4A4A45"/>
                </a:solidFill>
                <a:latin typeface="Lato Bold" pitchFamily="34" charset="0"/>
                <a:ea typeface="Lato Bold" pitchFamily="34" charset="-122"/>
                <a:cs typeface="Lato Bold" pitchFamily="34" charset="-120"/>
              </a:rPr>
              <a:t>1</a:t>
            </a:r>
            <a:endParaRPr lang="en-US" sz="2400" dirty="0"/>
          </a:p>
        </p:txBody>
      </p:sp>
      <p:sp>
        <p:nvSpPr>
          <p:cNvPr id="6" name="Text 3"/>
          <p:cNvSpPr/>
          <p:nvPr/>
        </p:nvSpPr>
        <p:spPr>
          <a:xfrm>
            <a:off x="1393508" y="4454247"/>
            <a:ext cx="2580799" cy="322659"/>
          </a:xfrm>
          <a:prstGeom prst="rect">
            <a:avLst/>
          </a:prstGeom>
          <a:noFill/>
          <a:ln/>
        </p:spPr>
        <p:txBody>
          <a:bodyPr wrap="none" lIns="0" tIns="0" rIns="0" bIns="0" rtlCol="0" anchor="t"/>
          <a:lstStyle/>
          <a:p>
            <a:pPr marL="0" indent="0">
              <a:lnSpc>
                <a:spcPts val="2500"/>
              </a:lnSpc>
              <a:buNone/>
            </a:pPr>
            <a:r>
              <a:rPr lang="en-US" sz="2000" b="1" dirty="0">
                <a:solidFill>
                  <a:srgbClr val="4A4A45"/>
                </a:solidFill>
                <a:latin typeface="Lato Bold" pitchFamily="34" charset="0"/>
                <a:ea typeface="Lato Bold" pitchFamily="34" charset="-122"/>
                <a:cs typeface="Lato Bold" pitchFamily="34" charset="-120"/>
              </a:rPr>
              <a:t>Definición</a:t>
            </a:r>
            <a:endParaRPr lang="en-US" sz="2000" dirty="0"/>
          </a:p>
        </p:txBody>
      </p:sp>
      <p:sp>
        <p:nvSpPr>
          <p:cNvPr id="7" name="Text 4"/>
          <p:cNvSpPr/>
          <p:nvPr/>
        </p:nvSpPr>
        <p:spPr>
          <a:xfrm>
            <a:off x="1393508" y="4900732"/>
            <a:ext cx="3586520" cy="2311956"/>
          </a:xfrm>
          <a:prstGeom prst="rect">
            <a:avLst/>
          </a:prstGeom>
          <a:noFill/>
          <a:ln/>
        </p:spPr>
        <p:txBody>
          <a:bodyPr wrap="square" lIns="0" tIns="0" rIns="0" bIns="0" rtlCol="0" anchor="t"/>
          <a:lstStyle/>
          <a:p>
            <a:pPr marL="0" indent="0">
              <a:lnSpc>
                <a:spcPts val="2600"/>
              </a:lnSpc>
              <a:buNone/>
            </a:pPr>
            <a:r>
              <a:rPr lang="en-US" sz="1600" dirty="0">
                <a:solidFill>
                  <a:srgbClr val="4A4A45"/>
                </a:solidFill>
                <a:latin typeface="Lato" pitchFamily="34" charset="0"/>
                <a:ea typeface="Lato" pitchFamily="34" charset="-122"/>
                <a:cs typeface="Lato" pitchFamily="34" charset="-120"/>
              </a:rPr>
              <a:t>Un yacimiento de empleo es un sector productivo en el que aparecen nuevas oportunidades para lograr trabajo, o un sector tradicional en el que se han introducido innovaciones técnico-científicas u organizativas que permiten la incorporación de nuevos empleados.</a:t>
            </a:r>
            <a:endParaRPr lang="en-US" sz="1600" dirty="0"/>
          </a:p>
        </p:txBody>
      </p:sp>
      <p:sp>
        <p:nvSpPr>
          <p:cNvPr id="8" name="Shape 5"/>
          <p:cNvSpPr/>
          <p:nvPr/>
        </p:nvSpPr>
        <p:spPr>
          <a:xfrm>
            <a:off x="5186482" y="4454247"/>
            <a:ext cx="464463" cy="464463"/>
          </a:xfrm>
          <a:prstGeom prst="roundRect">
            <a:avLst>
              <a:gd name="adj" fmla="val 6668"/>
            </a:avLst>
          </a:prstGeom>
          <a:solidFill>
            <a:srgbClr val="E5DFD2"/>
          </a:solidFill>
          <a:ln/>
        </p:spPr>
      </p:sp>
      <p:sp>
        <p:nvSpPr>
          <p:cNvPr id="9" name="Text 6"/>
          <p:cNvSpPr/>
          <p:nvPr/>
        </p:nvSpPr>
        <p:spPr>
          <a:xfrm>
            <a:off x="5263813" y="4492883"/>
            <a:ext cx="309682" cy="387072"/>
          </a:xfrm>
          <a:prstGeom prst="rect">
            <a:avLst/>
          </a:prstGeom>
          <a:noFill/>
          <a:ln/>
        </p:spPr>
        <p:txBody>
          <a:bodyPr wrap="none" lIns="0" tIns="0" rIns="0" bIns="0" rtlCol="0" anchor="t"/>
          <a:lstStyle/>
          <a:p>
            <a:pPr marL="0" indent="0" algn="ctr">
              <a:lnSpc>
                <a:spcPts val="2400"/>
              </a:lnSpc>
              <a:buNone/>
            </a:pPr>
            <a:r>
              <a:rPr lang="en-US" sz="2400" b="1" dirty="0">
                <a:solidFill>
                  <a:srgbClr val="4A4A45"/>
                </a:solidFill>
                <a:latin typeface="Lato Bold" pitchFamily="34" charset="0"/>
                <a:ea typeface="Lato Bold" pitchFamily="34" charset="-122"/>
                <a:cs typeface="Lato Bold" pitchFamily="34" charset="-120"/>
              </a:rPr>
              <a:t>2</a:t>
            </a:r>
            <a:endParaRPr lang="en-US" sz="2400" dirty="0"/>
          </a:p>
        </p:txBody>
      </p:sp>
      <p:sp>
        <p:nvSpPr>
          <p:cNvPr id="10" name="Text 7"/>
          <p:cNvSpPr/>
          <p:nvPr/>
        </p:nvSpPr>
        <p:spPr>
          <a:xfrm>
            <a:off x="5857399" y="4454247"/>
            <a:ext cx="2580799" cy="322659"/>
          </a:xfrm>
          <a:prstGeom prst="rect">
            <a:avLst/>
          </a:prstGeom>
          <a:noFill/>
          <a:ln/>
        </p:spPr>
        <p:txBody>
          <a:bodyPr wrap="none" lIns="0" tIns="0" rIns="0" bIns="0" rtlCol="0" anchor="t"/>
          <a:lstStyle/>
          <a:p>
            <a:pPr marL="0" indent="0">
              <a:lnSpc>
                <a:spcPts val="2500"/>
              </a:lnSpc>
              <a:buNone/>
            </a:pPr>
            <a:r>
              <a:rPr lang="en-US" sz="2000" b="1" dirty="0">
                <a:solidFill>
                  <a:srgbClr val="4A4A45"/>
                </a:solidFill>
                <a:latin typeface="Lato Bold" pitchFamily="34" charset="0"/>
                <a:ea typeface="Lato Bold" pitchFamily="34" charset="-122"/>
                <a:cs typeface="Lato Bold" pitchFamily="34" charset="-120"/>
              </a:rPr>
              <a:t>Características</a:t>
            </a:r>
            <a:endParaRPr lang="en-US" sz="2000" dirty="0"/>
          </a:p>
        </p:txBody>
      </p:sp>
      <p:sp>
        <p:nvSpPr>
          <p:cNvPr id="11" name="Text 8"/>
          <p:cNvSpPr/>
          <p:nvPr/>
        </p:nvSpPr>
        <p:spPr>
          <a:xfrm>
            <a:off x="5857399" y="4900732"/>
            <a:ext cx="3586520" cy="2642235"/>
          </a:xfrm>
          <a:prstGeom prst="rect">
            <a:avLst/>
          </a:prstGeom>
          <a:noFill/>
          <a:ln/>
        </p:spPr>
        <p:txBody>
          <a:bodyPr wrap="square" lIns="0" tIns="0" rIns="0" bIns="0" rtlCol="0" anchor="t"/>
          <a:lstStyle/>
          <a:p>
            <a:pPr marL="0" indent="0">
              <a:lnSpc>
                <a:spcPts val="2600"/>
              </a:lnSpc>
              <a:buNone/>
            </a:pPr>
            <a:r>
              <a:rPr lang="en-US" sz="1600" dirty="0">
                <a:solidFill>
                  <a:srgbClr val="4A4A45"/>
                </a:solidFill>
                <a:latin typeface="Lato" pitchFamily="34" charset="0"/>
                <a:ea typeface="Lato" pitchFamily="34" charset="-122"/>
                <a:cs typeface="Lato" pitchFamily="34" charset="-120"/>
              </a:rPr>
              <a:t>Estos sectores suelen caracterizarse por un crecimiento acelerado, alta demanda de profesionales cualificados y, frecuentemente, mejores condiciones laborales que los sectores en declive. Representan áreas donde la innovación genera nuevas necesidades y oportunidades.</a:t>
            </a:r>
            <a:endParaRPr lang="en-US" sz="1600" dirty="0"/>
          </a:p>
        </p:txBody>
      </p:sp>
      <p:sp>
        <p:nvSpPr>
          <p:cNvPr id="12" name="Shape 9"/>
          <p:cNvSpPr/>
          <p:nvPr/>
        </p:nvSpPr>
        <p:spPr>
          <a:xfrm>
            <a:off x="9650373" y="4454247"/>
            <a:ext cx="464463" cy="464463"/>
          </a:xfrm>
          <a:prstGeom prst="roundRect">
            <a:avLst>
              <a:gd name="adj" fmla="val 6668"/>
            </a:avLst>
          </a:prstGeom>
          <a:solidFill>
            <a:srgbClr val="E5DFD2"/>
          </a:solidFill>
          <a:ln/>
        </p:spPr>
      </p:sp>
      <p:sp>
        <p:nvSpPr>
          <p:cNvPr id="13" name="Text 10"/>
          <p:cNvSpPr/>
          <p:nvPr/>
        </p:nvSpPr>
        <p:spPr>
          <a:xfrm>
            <a:off x="9727704" y="4492883"/>
            <a:ext cx="309682" cy="387072"/>
          </a:xfrm>
          <a:prstGeom prst="rect">
            <a:avLst/>
          </a:prstGeom>
          <a:noFill/>
          <a:ln/>
        </p:spPr>
        <p:txBody>
          <a:bodyPr wrap="none" lIns="0" tIns="0" rIns="0" bIns="0" rtlCol="0" anchor="t"/>
          <a:lstStyle/>
          <a:p>
            <a:pPr marL="0" indent="0" algn="ctr">
              <a:lnSpc>
                <a:spcPts val="2400"/>
              </a:lnSpc>
              <a:buNone/>
            </a:pPr>
            <a:r>
              <a:rPr lang="en-US" sz="2400" b="1" dirty="0">
                <a:solidFill>
                  <a:srgbClr val="4A4A45"/>
                </a:solidFill>
                <a:latin typeface="Lato Bold" pitchFamily="34" charset="0"/>
                <a:ea typeface="Lato Bold" pitchFamily="34" charset="-122"/>
                <a:cs typeface="Lato Bold" pitchFamily="34" charset="-120"/>
              </a:rPr>
              <a:t>3</a:t>
            </a:r>
            <a:endParaRPr lang="en-US" sz="2400" dirty="0"/>
          </a:p>
        </p:txBody>
      </p:sp>
      <p:sp>
        <p:nvSpPr>
          <p:cNvPr id="14" name="Text 11"/>
          <p:cNvSpPr/>
          <p:nvPr/>
        </p:nvSpPr>
        <p:spPr>
          <a:xfrm>
            <a:off x="10321290" y="4454247"/>
            <a:ext cx="2580799" cy="322659"/>
          </a:xfrm>
          <a:prstGeom prst="rect">
            <a:avLst/>
          </a:prstGeom>
          <a:noFill/>
          <a:ln/>
        </p:spPr>
        <p:txBody>
          <a:bodyPr wrap="none" lIns="0" tIns="0" rIns="0" bIns="0" rtlCol="0" anchor="t"/>
          <a:lstStyle/>
          <a:p>
            <a:pPr marL="0" indent="0">
              <a:lnSpc>
                <a:spcPts val="2500"/>
              </a:lnSpc>
              <a:buNone/>
            </a:pPr>
            <a:r>
              <a:rPr lang="en-US" sz="2000" b="1" dirty="0">
                <a:solidFill>
                  <a:srgbClr val="4A4A45"/>
                </a:solidFill>
                <a:latin typeface="Lato Bold" pitchFamily="34" charset="0"/>
                <a:ea typeface="Lato Bold" pitchFamily="34" charset="-122"/>
                <a:cs typeface="Lato Bold" pitchFamily="34" charset="-120"/>
              </a:rPr>
              <a:t>Importancia</a:t>
            </a:r>
            <a:endParaRPr lang="en-US" sz="2000" dirty="0"/>
          </a:p>
        </p:txBody>
      </p:sp>
      <p:sp>
        <p:nvSpPr>
          <p:cNvPr id="15" name="Text 12"/>
          <p:cNvSpPr/>
          <p:nvPr/>
        </p:nvSpPr>
        <p:spPr>
          <a:xfrm>
            <a:off x="10321290" y="4900732"/>
            <a:ext cx="3586520" cy="2311956"/>
          </a:xfrm>
          <a:prstGeom prst="rect">
            <a:avLst/>
          </a:prstGeom>
          <a:noFill/>
          <a:ln/>
        </p:spPr>
        <p:txBody>
          <a:bodyPr wrap="square" lIns="0" tIns="0" rIns="0" bIns="0" rtlCol="0" anchor="t"/>
          <a:lstStyle/>
          <a:p>
            <a:pPr marL="0" indent="0">
              <a:lnSpc>
                <a:spcPts val="2600"/>
              </a:lnSpc>
              <a:buNone/>
            </a:pPr>
            <a:r>
              <a:rPr lang="en-US" sz="1600" dirty="0">
                <a:solidFill>
                  <a:srgbClr val="4A4A45"/>
                </a:solidFill>
                <a:latin typeface="Lato" pitchFamily="34" charset="0"/>
                <a:ea typeface="Lato" pitchFamily="34" charset="-122"/>
                <a:cs typeface="Lato" pitchFamily="34" charset="-120"/>
              </a:rPr>
              <a:t>Identificar estos yacimientos permite orientar tanto las políticas públicas de formación como las decisiones individuales sobre carreras profesionales, facilitando la transición hacia sectores con mayor potencial de crecimiento y estabilidad.</a:t>
            </a:r>
            <a:endParaRPr lang="en-US" sz="16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56642" y="757118"/>
            <a:ext cx="6525935" cy="675680"/>
          </a:xfrm>
          <a:prstGeom prst="rect">
            <a:avLst/>
          </a:prstGeom>
          <a:noFill/>
          <a:ln/>
        </p:spPr>
        <p:txBody>
          <a:bodyPr wrap="none" lIns="0" tIns="0" rIns="0" bIns="0" rtlCol="0" anchor="t"/>
          <a:lstStyle/>
          <a:p>
            <a:pPr marL="0" indent="0">
              <a:lnSpc>
                <a:spcPts val="5300"/>
              </a:lnSpc>
              <a:buNone/>
            </a:pPr>
            <a:r>
              <a:rPr lang="en-US" sz="4250" b="1" dirty="0">
                <a:solidFill>
                  <a:srgbClr val="282824"/>
                </a:solidFill>
                <a:latin typeface="Lato Bold" pitchFamily="34" charset="0"/>
                <a:ea typeface="Lato Bold" pitchFamily="34" charset="-122"/>
                <a:cs typeface="Lato Bold" pitchFamily="34" charset="-120"/>
              </a:rPr>
              <a:t>Robótica y Automatización</a:t>
            </a:r>
            <a:endParaRPr lang="en-US" sz="4250" dirty="0"/>
          </a:p>
        </p:txBody>
      </p:sp>
      <p:pic>
        <p:nvPicPr>
          <p:cNvPr id="3" name="Image 0" descr="preencoded.png"/>
          <p:cNvPicPr>
            <a:picLocks noChangeAspect="1"/>
          </p:cNvPicPr>
          <p:nvPr/>
        </p:nvPicPr>
        <p:blipFill>
          <a:blip r:embed="rId3"/>
          <a:stretch>
            <a:fillRect/>
          </a:stretch>
        </p:blipFill>
        <p:spPr>
          <a:xfrm>
            <a:off x="756642" y="1865114"/>
            <a:ext cx="3961805" cy="2448520"/>
          </a:xfrm>
          <a:prstGeom prst="rect">
            <a:avLst/>
          </a:prstGeom>
        </p:spPr>
      </p:pic>
      <p:sp>
        <p:nvSpPr>
          <p:cNvPr id="4" name="Text 1"/>
          <p:cNvSpPr/>
          <p:nvPr/>
        </p:nvSpPr>
        <p:spPr>
          <a:xfrm>
            <a:off x="756642" y="4583787"/>
            <a:ext cx="2702600" cy="337780"/>
          </a:xfrm>
          <a:prstGeom prst="rect">
            <a:avLst/>
          </a:prstGeom>
          <a:noFill/>
          <a:ln/>
        </p:spPr>
        <p:txBody>
          <a:bodyPr wrap="none" lIns="0" tIns="0" rIns="0" bIns="0" rtlCol="0" anchor="t"/>
          <a:lstStyle/>
          <a:p>
            <a:pPr marL="0" indent="0" algn="l">
              <a:lnSpc>
                <a:spcPts val="2650"/>
              </a:lnSpc>
              <a:buNone/>
            </a:pPr>
            <a:r>
              <a:rPr lang="en-US" sz="2100" b="1" dirty="0">
                <a:solidFill>
                  <a:srgbClr val="4A4A45"/>
                </a:solidFill>
                <a:latin typeface="Lato Bold" pitchFamily="34" charset="0"/>
                <a:ea typeface="Lato Bold" pitchFamily="34" charset="-122"/>
                <a:cs typeface="Lato Bold" pitchFamily="34" charset="-120"/>
              </a:rPr>
              <a:t>Producción Industrial</a:t>
            </a:r>
            <a:endParaRPr lang="en-US" sz="2100" dirty="0"/>
          </a:p>
        </p:txBody>
      </p:sp>
      <p:sp>
        <p:nvSpPr>
          <p:cNvPr id="5" name="Text 2"/>
          <p:cNvSpPr/>
          <p:nvPr/>
        </p:nvSpPr>
        <p:spPr>
          <a:xfrm>
            <a:off x="756642" y="5051227"/>
            <a:ext cx="4156234" cy="2421136"/>
          </a:xfrm>
          <a:prstGeom prst="rect">
            <a:avLst/>
          </a:prstGeom>
          <a:noFill/>
          <a:ln/>
        </p:spPr>
        <p:txBody>
          <a:bodyPr wrap="square" lIns="0" tIns="0" rIns="0" bIns="0" rtlCol="0" anchor="t"/>
          <a:lstStyle/>
          <a:p>
            <a:pPr marL="0" indent="0" algn="l">
              <a:lnSpc>
                <a:spcPts val="2700"/>
              </a:lnSpc>
              <a:buNone/>
            </a:pPr>
            <a:r>
              <a:rPr lang="en-US" sz="1700" dirty="0">
                <a:solidFill>
                  <a:srgbClr val="4A4A45"/>
                </a:solidFill>
                <a:latin typeface="Lato" pitchFamily="34" charset="0"/>
                <a:ea typeface="Lato" pitchFamily="34" charset="-122"/>
                <a:cs typeface="Lato" pitchFamily="34" charset="-120"/>
              </a:rPr>
              <a:t>La robótica asociada a la producción industrial de bienes está transformando las fábricas, creando demanda de especialistas en programación, mantenimiento y supervisión de sistemas robotizados. Estos profesionales combinan conocimientos de ingeniería mecánica y programación.</a:t>
            </a:r>
            <a:endParaRPr lang="en-US" sz="1700" dirty="0"/>
          </a:p>
        </p:txBody>
      </p:sp>
      <p:pic>
        <p:nvPicPr>
          <p:cNvPr id="6" name="Image 1" descr="preencoded.png"/>
          <p:cNvPicPr>
            <a:picLocks noChangeAspect="1"/>
          </p:cNvPicPr>
          <p:nvPr/>
        </p:nvPicPr>
        <p:blipFill>
          <a:blip r:embed="rId4"/>
          <a:stretch>
            <a:fillRect/>
          </a:stretch>
        </p:blipFill>
        <p:spPr>
          <a:xfrm>
            <a:off x="5237083" y="1865114"/>
            <a:ext cx="3961805" cy="2448520"/>
          </a:xfrm>
          <a:prstGeom prst="rect">
            <a:avLst/>
          </a:prstGeom>
        </p:spPr>
      </p:pic>
      <p:sp>
        <p:nvSpPr>
          <p:cNvPr id="7" name="Text 3"/>
          <p:cNvSpPr/>
          <p:nvPr/>
        </p:nvSpPr>
        <p:spPr>
          <a:xfrm>
            <a:off x="5237083" y="4583787"/>
            <a:ext cx="2702600" cy="337780"/>
          </a:xfrm>
          <a:prstGeom prst="rect">
            <a:avLst/>
          </a:prstGeom>
          <a:noFill/>
          <a:ln/>
        </p:spPr>
        <p:txBody>
          <a:bodyPr wrap="none" lIns="0" tIns="0" rIns="0" bIns="0" rtlCol="0" anchor="t"/>
          <a:lstStyle/>
          <a:p>
            <a:pPr marL="0" indent="0" algn="l">
              <a:lnSpc>
                <a:spcPts val="2650"/>
              </a:lnSpc>
              <a:buNone/>
            </a:pPr>
            <a:r>
              <a:rPr lang="en-US" sz="2100" b="1" dirty="0">
                <a:solidFill>
                  <a:srgbClr val="4A4A45"/>
                </a:solidFill>
                <a:latin typeface="Lato Bold" pitchFamily="34" charset="0"/>
                <a:ea typeface="Lato Bold" pitchFamily="34" charset="-122"/>
                <a:cs typeface="Lato Bold" pitchFamily="34" charset="-120"/>
              </a:rPr>
              <a:t>Servicios y Movilidad</a:t>
            </a:r>
            <a:endParaRPr lang="en-US" sz="2100" dirty="0"/>
          </a:p>
        </p:txBody>
      </p:sp>
      <p:sp>
        <p:nvSpPr>
          <p:cNvPr id="8" name="Text 4"/>
          <p:cNvSpPr/>
          <p:nvPr/>
        </p:nvSpPr>
        <p:spPr>
          <a:xfrm>
            <a:off x="5237083" y="5051227"/>
            <a:ext cx="4156234" cy="2421136"/>
          </a:xfrm>
          <a:prstGeom prst="rect">
            <a:avLst/>
          </a:prstGeom>
          <a:noFill/>
          <a:ln/>
        </p:spPr>
        <p:txBody>
          <a:bodyPr wrap="square" lIns="0" tIns="0" rIns="0" bIns="0" rtlCol="0" anchor="t"/>
          <a:lstStyle/>
          <a:p>
            <a:pPr marL="0" indent="0" algn="l">
              <a:lnSpc>
                <a:spcPts val="2700"/>
              </a:lnSpc>
              <a:buNone/>
            </a:pPr>
            <a:r>
              <a:rPr lang="en-US" sz="1700" dirty="0">
                <a:solidFill>
                  <a:srgbClr val="4A4A45"/>
                </a:solidFill>
                <a:latin typeface="Lato" pitchFamily="34" charset="0"/>
                <a:ea typeface="Lato" pitchFamily="34" charset="-122"/>
                <a:cs typeface="Lato" pitchFamily="34" charset="-120"/>
              </a:rPr>
              <a:t>Los robots de servicio y los vehículos autónomos están generando nuevos campos profesionales relacionados con su diseño, implementación y regulación. La movilidad autónoma representa uno de los sectores con mayor potencial de crecimiento en las próximas décadas.</a:t>
            </a:r>
            <a:endParaRPr lang="en-US" sz="1700" dirty="0"/>
          </a:p>
        </p:txBody>
      </p:sp>
      <p:pic>
        <p:nvPicPr>
          <p:cNvPr id="9" name="Image 2" descr="preencoded.png"/>
          <p:cNvPicPr>
            <a:picLocks noChangeAspect="1"/>
          </p:cNvPicPr>
          <p:nvPr/>
        </p:nvPicPr>
        <p:blipFill>
          <a:blip r:embed="rId5"/>
          <a:stretch>
            <a:fillRect/>
          </a:stretch>
        </p:blipFill>
        <p:spPr>
          <a:xfrm>
            <a:off x="9717524" y="1865114"/>
            <a:ext cx="3961805" cy="2448520"/>
          </a:xfrm>
          <a:prstGeom prst="rect">
            <a:avLst/>
          </a:prstGeom>
        </p:spPr>
      </p:pic>
      <p:sp>
        <p:nvSpPr>
          <p:cNvPr id="10" name="Text 5"/>
          <p:cNvSpPr/>
          <p:nvPr/>
        </p:nvSpPr>
        <p:spPr>
          <a:xfrm>
            <a:off x="9717524" y="4583787"/>
            <a:ext cx="3132534" cy="337780"/>
          </a:xfrm>
          <a:prstGeom prst="rect">
            <a:avLst/>
          </a:prstGeom>
          <a:noFill/>
          <a:ln/>
        </p:spPr>
        <p:txBody>
          <a:bodyPr wrap="none" lIns="0" tIns="0" rIns="0" bIns="0" rtlCol="0" anchor="t"/>
          <a:lstStyle/>
          <a:p>
            <a:pPr marL="0" indent="0" algn="l">
              <a:lnSpc>
                <a:spcPts val="2650"/>
              </a:lnSpc>
              <a:buNone/>
            </a:pPr>
            <a:r>
              <a:rPr lang="en-US" sz="2100" b="1" dirty="0">
                <a:solidFill>
                  <a:srgbClr val="4A4A45"/>
                </a:solidFill>
                <a:latin typeface="Lato Bold" pitchFamily="34" charset="0"/>
                <a:ea typeface="Lato Bold" pitchFamily="34" charset="-122"/>
                <a:cs typeface="Lato Bold" pitchFamily="34" charset="-120"/>
              </a:rPr>
              <a:t>Investigación y Desarrollo</a:t>
            </a:r>
            <a:endParaRPr lang="en-US" sz="2100" dirty="0"/>
          </a:p>
        </p:txBody>
      </p:sp>
      <p:sp>
        <p:nvSpPr>
          <p:cNvPr id="11" name="Text 6"/>
          <p:cNvSpPr/>
          <p:nvPr/>
        </p:nvSpPr>
        <p:spPr>
          <a:xfrm>
            <a:off x="9717524" y="5051227"/>
            <a:ext cx="4156234" cy="2075259"/>
          </a:xfrm>
          <a:prstGeom prst="rect">
            <a:avLst/>
          </a:prstGeom>
          <a:noFill/>
          <a:ln/>
        </p:spPr>
        <p:txBody>
          <a:bodyPr wrap="square" lIns="0" tIns="0" rIns="0" bIns="0" rtlCol="0" anchor="t"/>
          <a:lstStyle/>
          <a:p>
            <a:pPr marL="0" indent="0" algn="l">
              <a:lnSpc>
                <a:spcPts val="2700"/>
              </a:lnSpc>
              <a:buNone/>
            </a:pPr>
            <a:r>
              <a:rPr lang="en-US" sz="1700" dirty="0">
                <a:solidFill>
                  <a:srgbClr val="4A4A45"/>
                </a:solidFill>
                <a:latin typeface="Lato" pitchFamily="34" charset="0"/>
                <a:ea typeface="Lato" pitchFamily="34" charset="-122"/>
                <a:cs typeface="Lato" pitchFamily="34" charset="-120"/>
              </a:rPr>
              <a:t>El avance de la robótica requiere constante innovación, creando oportunidades para investigadores y desarrolladores que trabajan en mejorar la inteligencia artificial, los sensores y la interacción humano-máquina.</a:t>
            </a:r>
            <a:endParaRPr lang="en-US" sz="17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767596" y="603052"/>
            <a:ext cx="9365218" cy="685324"/>
          </a:xfrm>
          <a:prstGeom prst="rect">
            <a:avLst/>
          </a:prstGeom>
          <a:noFill/>
          <a:ln/>
        </p:spPr>
        <p:txBody>
          <a:bodyPr wrap="none" lIns="0" tIns="0" rIns="0" bIns="0" rtlCol="0" anchor="t"/>
          <a:lstStyle/>
          <a:p>
            <a:pPr marL="0" indent="0">
              <a:lnSpc>
                <a:spcPts val="5350"/>
              </a:lnSpc>
              <a:buNone/>
            </a:pPr>
            <a:r>
              <a:rPr lang="en-US" sz="4300" b="1" dirty="0">
                <a:solidFill>
                  <a:srgbClr val="282824"/>
                </a:solidFill>
                <a:latin typeface="Lato Bold" pitchFamily="34" charset="0"/>
                <a:ea typeface="Lato Bold" pitchFamily="34" charset="-122"/>
                <a:cs typeface="Lato Bold" pitchFamily="34" charset="-120"/>
              </a:rPr>
              <a:t>Programación y Sistemas Informáticos</a:t>
            </a:r>
            <a:endParaRPr lang="en-US" sz="4300" dirty="0"/>
          </a:p>
        </p:txBody>
      </p:sp>
      <p:pic>
        <p:nvPicPr>
          <p:cNvPr id="3" name="Image 0" descr="preencoded.png"/>
          <p:cNvPicPr>
            <a:picLocks noChangeAspect="1"/>
          </p:cNvPicPr>
          <p:nvPr/>
        </p:nvPicPr>
        <p:blipFill>
          <a:blip r:embed="rId3"/>
          <a:stretch>
            <a:fillRect/>
          </a:stretch>
        </p:blipFill>
        <p:spPr>
          <a:xfrm>
            <a:off x="775216" y="1868448"/>
            <a:ext cx="3138368" cy="3138368"/>
          </a:xfrm>
          <a:prstGeom prst="rect">
            <a:avLst/>
          </a:prstGeom>
        </p:spPr>
      </p:pic>
      <p:pic>
        <p:nvPicPr>
          <p:cNvPr id="4" name="Image 1" descr="preencoded.png"/>
          <p:cNvPicPr>
            <a:picLocks noChangeAspect="1"/>
          </p:cNvPicPr>
          <p:nvPr/>
        </p:nvPicPr>
        <p:blipFill>
          <a:blip r:embed="rId4"/>
          <a:stretch>
            <a:fillRect/>
          </a:stretch>
        </p:blipFill>
        <p:spPr>
          <a:xfrm>
            <a:off x="4088963" y="1868448"/>
            <a:ext cx="3138488" cy="3138488"/>
          </a:xfrm>
          <a:prstGeom prst="rect">
            <a:avLst/>
          </a:prstGeom>
        </p:spPr>
      </p:pic>
      <p:pic>
        <p:nvPicPr>
          <p:cNvPr id="5" name="Image 2" descr="preencoded.png"/>
          <p:cNvPicPr>
            <a:picLocks noChangeAspect="1"/>
          </p:cNvPicPr>
          <p:nvPr/>
        </p:nvPicPr>
        <p:blipFill>
          <a:blip r:embed="rId5"/>
          <a:stretch>
            <a:fillRect/>
          </a:stretch>
        </p:blipFill>
        <p:spPr>
          <a:xfrm>
            <a:off x="7402830" y="1868448"/>
            <a:ext cx="3138488" cy="3138488"/>
          </a:xfrm>
          <a:prstGeom prst="rect">
            <a:avLst/>
          </a:prstGeom>
        </p:spPr>
      </p:pic>
      <p:pic>
        <p:nvPicPr>
          <p:cNvPr id="6" name="Image 3" descr="preencoded.png"/>
          <p:cNvPicPr>
            <a:picLocks noChangeAspect="1"/>
          </p:cNvPicPr>
          <p:nvPr/>
        </p:nvPicPr>
        <p:blipFill>
          <a:blip r:embed="rId6"/>
          <a:stretch>
            <a:fillRect/>
          </a:stretch>
        </p:blipFill>
        <p:spPr>
          <a:xfrm>
            <a:off x="10716697" y="1868448"/>
            <a:ext cx="3138488" cy="3138488"/>
          </a:xfrm>
          <a:prstGeom prst="rect">
            <a:avLst/>
          </a:prstGeom>
        </p:spPr>
      </p:pic>
      <p:sp>
        <p:nvSpPr>
          <p:cNvPr id="7" name="Text 1"/>
          <p:cNvSpPr/>
          <p:nvPr/>
        </p:nvSpPr>
        <p:spPr>
          <a:xfrm>
            <a:off x="767596" y="5395079"/>
            <a:ext cx="13095208" cy="1052632"/>
          </a:xfrm>
          <a:prstGeom prst="rect">
            <a:avLst/>
          </a:prstGeom>
          <a:noFill/>
          <a:ln/>
        </p:spPr>
        <p:txBody>
          <a:bodyPr wrap="square" lIns="0" tIns="0" rIns="0" bIns="0" rtlCol="0" anchor="t"/>
          <a:lstStyle/>
          <a:p>
            <a:pPr marL="0" indent="0">
              <a:lnSpc>
                <a:spcPts val="2750"/>
              </a:lnSpc>
              <a:buNone/>
            </a:pPr>
            <a:r>
              <a:rPr lang="en-US" sz="1700" dirty="0">
                <a:solidFill>
                  <a:srgbClr val="4A4A45"/>
                </a:solidFill>
                <a:latin typeface="Lato" pitchFamily="34" charset="0"/>
                <a:ea typeface="Lato" pitchFamily="34" charset="-122"/>
                <a:cs typeface="Lato" pitchFamily="34" charset="-120"/>
              </a:rPr>
              <a:t>La programación de ordenadores y sistemas para la gestión de redes constituye uno de los yacimientos de empleo más sólidos y con mayor proyección. La demanda de desarrolladores de software, administradores de sistemas, especialistas en ciberseguridad y arquitectos de redes crece constantemente.</a:t>
            </a:r>
            <a:endParaRPr lang="en-US" sz="1700" dirty="0"/>
          </a:p>
        </p:txBody>
      </p:sp>
      <p:sp>
        <p:nvSpPr>
          <p:cNvPr id="8" name="Text 2"/>
          <p:cNvSpPr/>
          <p:nvPr/>
        </p:nvSpPr>
        <p:spPr>
          <a:xfrm>
            <a:off x="767596" y="6694408"/>
            <a:ext cx="13095208" cy="1052632"/>
          </a:xfrm>
          <a:prstGeom prst="rect">
            <a:avLst/>
          </a:prstGeom>
          <a:noFill/>
          <a:ln/>
        </p:spPr>
        <p:txBody>
          <a:bodyPr wrap="square" lIns="0" tIns="0" rIns="0" bIns="0" rtlCol="0" anchor="t"/>
          <a:lstStyle/>
          <a:p>
            <a:pPr marL="0" indent="0">
              <a:lnSpc>
                <a:spcPts val="2750"/>
              </a:lnSpc>
              <a:buNone/>
            </a:pPr>
            <a:r>
              <a:rPr lang="en-US" sz="1700" dirty="0">
                <a:solidFill>
                  <a:srgbClr val="4A4A45"/>
                </a:solidFill>
                <a:latin typeface="Lato" pitchFamily="34" charset="0"/>
                <a:ea typeface="Lato" pitchFamily="34" charset="-122"/>
                <a:cs typeface="Lato" pitchFamily="34" charset="-120"/>
              </a:rPr>
              <a:t>Este sector ofrece oportunidades tanto para perfiles altamente especializados como para quienes se inician en el campo tras formaciones específicas. La versatilidad de estos profesionales les permite trabajar en prácticamente cualquier industria, ya que todas dependen cada vez más de sistemas informáticos.</a:t>
            </a:r>
            <a:endParaRPr lang="en-US" sz="17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108502" y="534114"/>
            <a:ext cx="6150293" cy="555427"/>
          </a:xfrm>
          <a:prstGeom prst="rect">
            <a:avLst/>
          </a:prstGeom>
          <a:noFill/>
          <a:ln/>
        </p:spPr>
        <p:txBody>
          <a:bodyPr wrap="none" lIns="0" tIns="0" rIns="0" bIns="0" rtlCol="0" anchor="t"/>
          <a:lstStyle/>
          <a:p>
            <a:pPr marL="0" indent="0">
              <a:lnSpc>
                <a:spcPts val="4350"/>
              </a:lnSpc>
              <a:buNone/>
            </a:pPr>
            <a:r>
              <a:rPr lang="en-US" sz="3450" b="1" dirty="0">
                <a:solidFill>
                  <a:srgbClr val="282824"/>
                </a:solidFill>
                <a:latin typeface="Lato Bold" pitchFamily="34" charset="0"/>
                <a:ea typeface="Lato Bold" pitchFamily="34" charset="-122"/>
                <a:cs typeface="Lato Bold" pitchFamily="34" charset="-120"/>
              </a:rPr>
              <a:t>Realidad Virtual y Aplicaciones</a:t>
            </a:r>
            <a:endParaRPr lang="en-US" sz="3450" dirty="0"/>
          </a:p>
        </p:txBody>
      </p:sp>
      <p:sp>
        <p:nvSpPr>
          <p:cNvPr id="4" name="Text 1"/>
          <p:cNvSpPr/>
          <p:nvPr/>
        </p:nvSpPr>
        <p:spPr>
          <a:xfrm>
            <a:off x="6108502" y="1444943"/>
            <a:ext cx="3816548" cy="586502"/>
          </a:xfrm>
          <a:prstGeom prst="rect">
            <a:avLst/>
          </a:prstGeom>
          <a:noFill/>
          <a:ln/>
        </p:spPr>
        <p:txBody>
          <a:bodyPr wrap="none" lIns="0" tIns="0" rIns="0" bIns="0" rtlCol="0" anchor="t"/>
          <a:lstStyle/>
          <a:p>
            <a:pPr marL="0" indent="0" algn="ctr">
              <a:lnSpc>
                <a:spcPts val="4600"/>
              </a:lnSpc>
              <a:buNone/>
            </a:pPr>
            <a:r>
              <a:rPr lang="en-US" sz="4600" b="1" dirty="0">
                <a:solidFill>
                  <a:srgbClr val="4A4A45"/>
                </a:solidFill>
                <a:latin typeface="Lato Bold" pitchFamily="34" charset="0"/>
                <a:ea typeface="Lato Bold" pitchFamily="34" charset="-122"/>
                <a:cs typeface="Lato Bold" pitchFamily="34" charset="-120"/>
              </a:rPr>
              <a:t>43%</a:t>
            </a:r>
            <a:endParaRPr lang="en-US" sz="4600" dirty="0"/>
          </a:p>
        </p:txBody>
      </p:sp>
      <p:sp>
        <p:nvSpPr>
          <p:cNvPr id="5" name="Text 2"/>
          <p:cNvSpPr/>
          <p:nvPr/>
        </p:nvSpPr>
        <p:spPr>
          <a:xfrm>
            <a:off x="6905863" y="2253496"/>
            <a:ext cx="2221706" cy="277654"/>
          </a:xfrm>
          <a:prstGeom prst="rect">
            <a:avLst/>
          </a:prstGeom>
          <a:noFill/>
          <a:ln/>
        </p:spPr>
        <p:txBody>
          <a:bodyPr wrap="none" lIns="0" tIns="0" rIns="0" bIns="0" rtlCol="0" anchor="t"/>
          <a:lstStyle/>
          <a:p>
            <a:pPr marL="0" indent="0" algn="ctr">
              <a:lnSpc>
                <a:spcPts val="2150"/>
              </a:lnSpc>
              <a:buNone/>
            </a:pPr>
            <a:r>
              <a:rPr lang="en-US" sz="1700" b="1" dirty="0">
                <a:solidFill>
                  <a:srgbClr val="4A4A45"/>
                </a:solidFill>
                <a:latin typeface="Lato Bold" pitchFamily="34" charset="0"/>
                <a:ea typeface="Lato Bold" pitchFamily="34" charset="-122"/>
                <a:cs typeface="Lato Bold" pitchFamily="34" charset="-120"/>
              </a:rPr>
              <a:t>Crecimiento anual</a:t>
            </a:r>
            <a:endParaRPr lang="en-US" sz="1700" dirty="0"/>
          </a:p>
        </p:txBody>
      </p:sp>
      <p:sp>
        <p:nvSpPr>
          <p:cNvPr id="6" name="Text 3"/>
          <p:cNvSpPr/>
          <p:nvPr/>
        </p:nvSpPr>
        <p:spPr>
          <a:xfrm>
            <a:off x="6108502" y="2637711"/>
            <a:ext cx="3816548" cy="568643"/>
          </a:xfrm>
          <a:prstGeom prst="rect">
            <a:avLst/>
          </a:prstGeom>
          <a:noFill/>
          <a:ln/>
        </p:spPr>
        <p:txBody>
          <a:bodyPr wrap="square" lIns="0" tIns="0" rIns="0" bIns="0" rtlCol="0" anchor="t"/>
          <a:lstStyle/>
          <a:p>
            <a:pPr marL="0" indent="0" algn="ctr">
              <a:lnSpc>
                <a:spcPts val="2200"/>
              </a:lnSpc>
              <a:buNone/>
            </a:pPr>
            <a:r>
              <a:rPr lang="en-US" sz="1350" dirty="0">
                <a:solidFill>
                  <a:srgbClr val="4A4A45"/>
                </a:solidFill>
                <a:latin typeface="Lato" pitchFamily="34" charset="0"/>
                <a:ea typeface="Lato" pitchFamily="34" charset="-122"/>
                <a:cs typeface="Lato" pitchFamily="34" charset="-120"/>
              </a:rPr>
              <a:t>Tasa de crecimiento del mercado de realidad virtual y aumentada en sectores profesionales</a:t>
            </a:r>
            <a:endParaRPr lang="en-US" sz="1350" dirty="0"/>
          </a:p>
        </p:txBody>
      </p:sp>
      <p:sp>
        <p:nvSpPr>
          <p:cNvPr id="7" name="Text 4"/>
          <p:cNvSpPr/>
          <p:nvPr/>
        </p:nvSpPr>
        <p:spPr>
          <a:xfrm>
            <a:off x="10191631" y="1444943"/>
            <a:ext cx="3816668" cy="586502"/>
          </a:xfrm>
          <a:prstGeom prst="rect">
            <a:avLst/>
          </a:prstGeom>
          <a:noFill/>
          <a:ln/>
        </p:spPr>
        <p:txBody>
          <a:bodyPr wrap="none" lIns="0" tIns="0" rIns="0" bIns="0" rtlCol="0" anchor="t"/>
          <a:lstStyle/>
          <a:p>
            <a:pPr marL="0" indent="0" algn="ctr">
              <a:lnSpc>
                <a:spcPts val="4600"/>
              </a:lnSpc>
              <a:buNone/>
            </a:pPr>
            <a:r>
              <a:rPr lang="en-US" sz="4600" b="1" dirty="0">
                <a:solidFill>
                  <a:srgbClr val="4A4A45"/>
                </a:solidFill>
                <a:latin typeface="Lato Bold" pitchFamily="34" charset="0"/>
                <a:ea typeface="Lato Bold" pitchFamily="34" charset="-122"/>
                <a:cs typeface="Lato Bold" pitchFamily="34" charset="-120"/>
              </a:rPr>
              <a:t>5M+</a:t>
            </a:r>
            <a:endParaRPr lang="en-US" sz="4600" dirty="0"/>
          </a:p>
        </p:txBody>
      </p:sp>
      <p:sp>
        <p:nvSpPr>
          <p:cNvPr id="8" name="Text 5"/>
          <p:cNvSpPr/>
          <p:nvPr/>
        </p:nvSpPr>
        <p:spPr>
          <a:xfrm>
            <a:off x="10989112" y="2253496"/>
            <a:ext cx="2221706" cy="277654"/>
          </a:xfrm>
          <a:prstGeom prst="rect">
            <a:avLst/>
          </a:prstGeom>
          <a:noFill/>
          <a:ln/>
        </p:spPr>
        <p:txBody>
          <a:bodyPr wrap="none" lIns="0" tIns="0" rIns="0" bIns="0" rtlCol="0" anchor="t"/>
          <a:lstStyle/>
          <a:p>
            <a:pPr marL="0" indent="0" algn="ctr">
              <a:lnSpc>
                <a:spcPts val="2150"/>
              </a:lnSpc>
              <a:buNone/>
            </a:pPr>
            <a:r>
              <a:rPr lang="en-US" sz="1700" b="1" dirty="0">
                <a:solidFill>
                  <a:srgbClr val="4A4A45"/>
                </a:solidFill>
                <a:latin typeface="Lato Bold" pitchFamily="34" charset="0"/>
                <a:ea typeface="Lato Bold" pitchFamily="34" charset="-122"/>
                <a:cs typeface="Lato Bold" pitchFamily="34" charset="-120"/>
              </a:rPr>
              <a:t>Empleos potenciales</a:t>
            </a:r>
            <a:endParaRPr lang="en-US" sz="1700" dirty="0"/>
          </a:p>
        </p:txBody>
      </p:sp>
      <p:sp>
        <p:nvSpPr>
          <p:cNvPr id="9" name="Text 6"/>
          <p:cNvSpPr/>
          <p:nvPr/>
        </p:nvSpPr>
        <p:spPr>
          <a:xfrm>
            <a:off x="10191631" y="2637711"/>
            <a:ext cx="3816668" cy="568643"/>
          </a:xfrm>
          <a:prstGeom prst="rect">
            <a:avLst/>
          </a:prstGeom>
          <a:noFill/>
          <a:ln/>
        </p:spPr>
        <p:txBody>
          <a:bodyPr wrap="square" lIns="0" tIns="0" rIns="0" bIns="0" rtlCol="0" anchor="t"/>
          <a:lstStyle/>
          <a:p>
            <a:pPr marL="0" indent="0" algn="ctr">
              <a:lnSpc>
                <a:spcPts val="2200"/>
              </a:lnSpc>
              <a:buNone/>
            </a:pPr>
            <a:r>
              <a:rPr lang="en-US" sz="1350" dirty="0">
                <a:solidFill>
                  <a:srgbClr val="4A4A45"/>
                </a:solidFill>
                <a:latin typeface="Lato" pitchFamily="34" charset="0"/>
                <a:ea typeface="Lato" pitchFamily="34" charset="-122"/>
                <a:cs typeface="Lato" pitchFamily="34" charset="-120"/>
              </a:rPr>
              <a:t>Estimación de nuevos puestos relacionados con estas tecnologías para 2030</a:t>
            </a:r>
            <a:endParaRPr lang="en-US" sz="1350" dirty="0"/>
          </a:p>
        </p:txBody>
      </p:sp>
      <p:sp>
        <p:nvSpPr>
          <p:cNvPr id="10" name="Text 7"/>
          <p:cNvSpPr/>
          <p:nvPr/>
        </p:nvSpPr>
        <p:spPr>
          <a:xfrm>
            <a:off x="8150066" y="3828336"/>
            <a:ext cx="3816548" cy="586502"/>
          </a:xfrm>
          <a:prstGeom prst="rect">
            <a:avLst/>
          </a:prstGeom>
          <a:noFill/>
          <a:ln/>
        </p:spPr>
        <p:txBody>
          <a:bodyPr wrap="none" lIns="0" tIns="0" rIns="0" bIns="0" rtlCol="0" anchor="t"/>
          <a:lstStyle/>
          <a:p>
            <a:pPr marL="0" indent="0" algn="ctr">
              <a:lnSpc>
                <a:spcPts val="4600"/>
              </a:lnSpc>
              <a:buNone/>
            </a:pPr>
            <a:r>
              <a:rPr lang="en-US" sz="4600" b="1" dirty="0">
                <a:solidFill>
                  <a:srgbClr val="4A4A45"/>
                </a:solidFill>
                <a:latin typeface="Lato Bold" pitchFamily="34" charset="0"/>
                <a:ea typeface="Lato Bold" pitchFamily="34" charset="-122"/>
                <a:cs typeface="Lato Bold" pitchFamily="34" charset="-120"/>
              </a:rPr>
              <a:t>120B€</a:t>
            </a:r>
            <a:endParaRPr lang="en-US" sz="4600" dirty="0"/>
          </a:p>
        </p:txBody>
      </p:sp>
      <p:sp>
        <p:nvSpPr>
          <p:cNvPr id="11" name="Text 8"/>
          <p:cNvSpPr/>
          <p:nvPr/>
        </p:nvSpPr>
        <p:spPr>
          <a:xfrm>
            <a:off x="8947428" y="4636889"/>
            <a:ext cx="2221706" cy="277654"/>
          </a:xfrm>
          <a:prstGeom prst="rect">
            <a:avLst/>
          </a:prstGeom>
          <a:noFill/>
          <a:ln/>
        </p:spPr>
        <p:txBody>
          <a:bodyPr wrap="none" lIns="0" tIns="0" rIns="0" bIns="0" rtlCol="0" anchor="t"/>
          <a:lstStyle/>
          <a:p>
            <a:pPr marL="0" indent="0" algn="ctr">
              <a:lnSpc>
                <a:spcPts val="2150"/>
              </a:lnSpc>
              <a:buNone/>
            </a:pPr>
            <a:r>
              <a:rPr lang="en-US" sz="1700" b="1" dirty="0">
                <a:solidFill>
                  <a:srgbClr val="4A4A45"/>
                </a:solidFill>
                <a:latin typeface="Lato Bold" pitchFamily="34" charset="0"/>
                <a:ea typeface="Lato Bold" pitchFamily="34" charset="-122"/>
                <a:cs typeface="Lato Bold" pitchFamily="34" charset="-120"/>
              </a:rPr>
              <a:t>Valor de mercado</a:t>
            </a:r>
            <a:endParaRPr lang="en-US" sz="1700" dirty="0"/>
          </a:p>
        </p:txBody>
      </p:sp>
      <p:sp>
        <p:nvSpPr>
          <p:cNvPr id="12" name="Text 9"/>
          <p:cNvSpPr/>
          <p:nvPr/>
        </p:nvSpPr>
        <p:spPr>
          <a:xfrm>
            <a:off x="8150066" y="5021104"/>
            <a:ext cx="3816548" cy="284321"/>
          </a:xfrm>
          <a:prstGeom prst="rect">
            <a:avLst/>
          </a:prstGeom>
          <a:noFill/>
          <a:ln/>
        </p:spPr>
        <p:txBody>
          <a:bodyPr wrap="none" lIns="0" tIns="0" rIns="0" bIns="0" rtlCol="0" anchor="t"/>
          <a:lstStyle/>
          <a:p>
            <a:pPr marL="0" indent="0" algn="ctr">
              <a:lnSpc>
                <a:spcPts val="2200"/>
              </a:lnSpc>
              <a:buNone/>
            </a:pPr>
            <a:r>
              <a:rPr lang="en-US" sz="1350" dirty="0">
                <a:solidFill>
                  <a:srgbClr val="4A4A45"/>
                </a:solidFill>
                <a:latin typeface="Lato" pitchFamily="34" charset="0"/>
                <a:ea typeface="Lato" pitchFamily="34" charset="-122"/>
                <a:cs typeface="Lato" pitchFamily="34" charset="-120"/>
              </a:rPr>
              <a:t>Proyección del valor global del sector para 2025</a:t>
            </a:r>
            <a:endParaRPr lang="en-US" sz="1350" dirty="0"/>
          </a:p>
        </p:txBody>
      </p:sp>
      <p:sp>
        <p:nvSpPr>
          <p:cNvPr id="13" name="Text 10"/>
          <p:cNvSpPr/>
          <p:nvPr/>
        </p:nvSpPr>
        <p:spPr>
          <a:xfrm>
            <a:off x="6108502" y="5505331"/>
            <a:ext cx="7899797" cy="1137285"/>
          </a:xfrm>
          <a:prstGeom prst="rect">
            <a:avLst/>
          </a:prstGeom>
          <a:noFill/>
          <a:ln/>
        </p:spPr>
        <p:txBody>
          <a:bodyPr wrap="square" lIns="0" tIns="0" rIns="0" bIns="0" rtlCol="0" anchor="t"/>
          <a:lstStyle/>
          <a:p>
            <a:pPr marL="0" indent="0">
              <a:lnSpc>
                <a:spcPts val="2200"/>
              </a:lnSpc>
              <a:buNone/>
            </a:pPr>
            <a:r>
              <a:rPr lang="en-US" sz="1350" dirty="0">
                <a:solidFill>
                  <a:srgbClr val="4A4A45"/>
                </a:solidFill>
                <a:latin typeface="Lato" pitchFamily="34" charset="0"/>
                <a:ea typeface="Lato" pitchFamily="34" charset="-122"/>
                <a:cs typeface="Lato" pitchFamily="34" charset="-120"/>
              </a:rPr>
              <a:t>El diseño de aplicaciones y realidades virtuales está revolucionando sectores como la medicina, donde permite simulaciones quirúrgicas y tratamientos de fobias; la educación, creando entornos de aprendizaje inmersivos; la defensa, con simuladores de entrenamiento avanzados; y el ocio, con experiencias interactivas cada vez más sofisticadas.</a:t>
            </a:r>
            <a:endParaRPr lang="en-US" sz="1350" dirty="0"/>
          </a:p>
        </p:txBody>
      </p:sp>
      <p:sp>
        <p:nvSpPr>
          <p:cNvPr id="14" name="Text 11"/>
          <p:cNvSpPr/>
          <p:nvPr/>
        </p:nvSpPr>
        <p:spPr>
          <a:xfrm>
            <a:off x="6108502" y="6842522"/>
            <a:ext cx="7899797" cy="852964"/>
          </a:xfrm>
          <a:prstGeom prst="rect">
            <a:avLst/>
          </a:prstGeom>
          <a:noFill/>
          <a:ln/>
        </p:spPr>
        <p:txBody>
          <a:bodyPr wrap="square" lIns="0" tIns="0" rIns="0" bIns="0" rtlCol="0" anchor="t"/>
          <a:lstStyle/>
          <a:p>
            <a:pPr marL="0" indent="0">
              <a:lnSpc>
                <a:spcPts val="2200"/>
              </a:lnSpc>
              <a:buNone/>
            </a:pPr>
            <a:r>
              <a:rPr lang="en-US" sz="1350" dirty="0">
                <a:solidFill>
                  <a:srgbClr val="4A4A45"/>
                </a:solidFill>
                <a:latin typeface="Lato" pitchFamily="34" charset="0"/>
                <a:ea typeface="Lato" pitchFamily="34" charset="-122"/>
                <a:cs typeface="Lato" pitchFamily="34" charset="-120"/>
              </a:rPr>
              <a:t>Este campo requiere profesionales que combinen habilidades técnicas de programación con conocimientos específicos del sector de aplicación y capacidades creativas para diseñar experiencias atractivas y funcionales.</a:t>
            </a:r>
            <a:endParaRPr lang="en-US" sz="13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741640" y="750689"/>
            <a:ext cx="10778847" cy="662226"/>
          </a:xfrm>
          <a:prstGeom prst="rect">
            <a:avLst/>
          </a:prstGeom>
          <a:noFill/>
          <a:ln/>
        </p:spPr>
        <p:txBody>
          <a:bodyPr wrap="none" lIns="0" tIns="0" rIns="0" bIns="0" rtlCol="0" anchor="t"/>
          <a:lstStyle/>
          <a:p>
            <a:pPr marL="0" indent="0">
              <a:lnSpc>
                <a:spcPts val="5200"/>
              </a:lnSpc>
              <a:buNone/>
            </a:pPr>
            <a:r>
              <a:rPr lang="en-US" sz="4150" b="1" dirty="0">
                <a:solidFill>
                  <a:srgbClr val="282824"/>
                </a:solidFill>
                <a:latin typeface="Lato Bold" pitchFamily="34" charset="0"/>
                <a:ea typeface="Lato Bold" pitchFamily="34" charset="-122"/>
                <a:cs typeface="Lato Bold" pitchFamily="34" charset="-120"/>
              </a:rPr>
              <a:t>Atención a Personas Mayores y Dependientes</a:t>
            </a:r>
            <a:endParaRPr lang="en-US" sz="4150" dirty="0"/>
          </a:p>
        </p:txBody>
      </p:sp>
      <p:sp>
        <p:nvSpPr>
          <p:cNvPr id="3" name="Text 1"/>
          <p:cNvSpPr/>
          <p:nvPr/>
        </p:nvSpPr>
        <p:spPr>
          <a:xfrm>
            <a:off x="2516862" y="1836658"/>
            <a:ext cx="2648903" cy="331113"/>
          </a:xfrm>
          <a:prstGeom prst="rect">
            <a:avLst/>
          </a:prstGeom>
          <a:noFill/>
          <a:ln/>
        </p:spPr>
        <p:txBody>
          <a:bodyPr wrap="none" lIns="0" tIns="0" rIns="0" bIns="0" rtlCol="0" anchor="t"/>
          <a:lstStyle/>
          <a:p>
            <a:pPr marL="0" indent="0" algn="r">
              <a:lnSpc>
                <a:spcPts val="2600"/>
              </a:lnSpc>
              <a:buNone/>
            </a:pPr>
            <a:r>
              <a:rPr lang="en-US" sz="2050" b="1" dirty="0">
                <a:solidFill>
                  <a:srgbClr val="4A4A45"/>
                </a:solidFill>
                <a:latin typeface="Lato Bold" pitchFamily="34" charset="0"/>
                <a:ea typeface="Lato Bold" pitchFamily="34" charset="-122"/>
                <a:cs typeface="Lato Bold" pitchFamily="34" charset="-120"/>
              </a:rPr>
              <a:t>Cuidados Sanitarios</a:t>
            </a:r>
            <a:endParaRPr lang="en-US" sz="2050" dirty="0"/>
          </a:p>
        </p:txBody>
      </p:sp>
      <p:sp>
        <p:nvSpPr>
          <p:cNvPr id="4" name="Text 2"/>
          <p:cNvSpPr/>
          <p:nvPr/>
        </p:nvSpPr>
        <p:spPr>
          <a:xfrm>
            <a:off x="741640" y="2294811"/>
            <a:ext cx="4424124" cy="2034540"/>
          </a:xfrm>
          <a:prstGeom prst="rect">
            <a:avLst/>
          </a:prstGeom>
          <a:noFill/>
          <a:ln/>
        </p:spPr>
        <p:txBody>
          <a:bodyPr wrap="square" lIns="0" tIns="0" rIns="0" bIns="0" rtlCol="0" anchor="t"/>
          <a:lstStyle/>
          <a:p>
            <a:pPr marL="0" indent="0" algn="r">
              <a:lnSpc>
                <a:spcPts val="2650"/>
              </a:lnSpc>
              <a:buNone/>
            </a:pPr>
            <a:r>
              <a:rPr lang="en-US" sz="1650" dirty="0">
                <a:solidFill>
                  <a:srgbClr val="4A4A45"/>
                </a:solidFill>
                <a:latin typeface="Lato" pitchFamily="34" charset="0"/>
                <a:ea typeface="Lato" pitchFamily="34" charset="-122"/>
                <a:cs typeface="Lato" pitchFamily="34" charset="-120"/>
              </a:rPr>
              <a:t>La mayor esperanza de vida de la población ha incrementado la demanda de profesionales sanitarios especializados en geriatría, desde médicos y enfermeros hasta fisioterapeutas y nutricionistas con formación específica para atender las necesidades de los mayores.</a:t>
            </a:r>
            <a:endParaRPr lang="en-US" sz="1650" dirty="0"/>
          </a:p>
        </p:txBody>
      </p:sp>
      <p:pic>
        <p:nvPicPr>
          <p:cNvPr id="5" name="Image 0" descr="preencoded.png"/>
          <p:cNvPicPr>
            <a:picLocks noChangeAspect="1"/>
          </p:cNvPicPr>
          <p:nvPr/>
        </p:nvPicPr>
        <p:blipFill>
          <a:blip r:embed="rId3"/>
          <a:stretch>
            <a:fillRect/>
          </a:stretch>
        </p:blipFill>
        <p:spPr>
          <a:xfrm>
            <a:off x="5165765" y="2508290"/>
            <a:ext cx="4298871" cy="4298871"/>
          </a:xfrm>
          <a:prstGeom prst="rect">
            <a:avLst/>
          </a:prstGeom>
        </p:spPr>
      </p:pic>
      <p:sp>
        <p:nvSpPr>
          <p:cNvPr id="6" name="Text 3"/>
          <p:cNvSpPr/>
          <p:nvPr/>
        </p:nvSpPr>
        <p:spPr>
          <a:xfrm>
            <a:off x="6383357" y="3688616"/>
            <a:ext cx="297894" cy="372428"/>
          </a:xfrm>
          <a:prstGeom prst="rect">
            <a:avLst/>
          </a:prstGeom>
          <a:noFill/>
          <a:ln/>
        </p:spPr>
        <p:txBody>
          <a:bodyPr wrap="none" lIns="0" tIns="0" rIns="0" bIns="0" rtlCol="0" anchor="t"/>
          <a:lstStyle/>
          <a:p>
            <a:pPr marL="0" indent="0">
              <a:lnSpc>
                <a:spcPts val="3750"/>
              </a:lnSpc>
              <a:buNone/>
            </a:pPr>
            <a:r>
              <a:rPr lang="en-US" sz="2300" b="1" dirty="0">
                <a:solidFill>
                  <a:srgbClr val="4A4A45"/>
                </a:solidFill>
                <a:latin typeface="Lato Bold" pitchFamily="34" charset="0"/>
                <a:ea typeface="Lato Bold" pitchFamily="34" charset="-122"/>
                <a:cs typeface="Lato Bold" pitchFamily="34" charset="-120"/>
              </a:rPr>
              <a:t>1</a:t>
            </a:r>
            <a:endParaRPr lang="en-US" sz="2300" dirty="0"/>
          </a:p>
        </p:txBody>
      </p:sp>
      <p:sp>
        <p:nvSpPr>
          <p:cNvPr id="7" name="Text 4"/>
          <p:cNvSpPr/>
          <p:nvPr/>
        </p:nvSpPr>
        <p:spPr>
          <a:xfrm>
            <a:off x="9464635" y="1836658"/>
            <a:ext cx="2715578" cy="331113"/>
          </a:xfrm>
          <a:prstGeom prst="rect">
            <a:avLst/>
          </a:prstGeom>
          <a:noFill/>
          <a:ln/>
        </p:spPr>
        <p:txBody>
          <a:bodyPr wrap="none" lIns="0" tIns="0" rIns="0" bIns="0" rtlCol="0" anchor="t"/>
          <a:lstStyle/>
          <a:p>
            <a:pPr marL="0" indent="0" algn="l">
              <a:lnSpc>
                <a:spcPts val="2600"/>
              </a:lnSpc>
              <a:buNone/>
            </a:pPr>
            <a:r>
              <a:rPr lang="en-US" sz="2050" b="1" dirty="0">
                <a:solidFill>
                  <a:srgbClr val="4A4A45"/>
                </a:solidFill>
                <a:latin typeface="Lato Bold" pitchFamily="34" charset="0"/>
                <a:ea typeface="Lato Bold" pitchFamily="34" charset="-122"/>
                <a:cs typeface="Lato Bold" pitchFamily="34" charset="-120"/>
              </a:rPr>
              <a:t>Asistencia Domiciliaria</a:t>
            </a:r>
            <a:endParaRPr lang="en-US" sz="2050" dirty="0"/>
          </a:p>
        </p:txBody>
      </p:sp>
      <p:sp>
        <p:nvSpPr>
          <p:cNvPr id="8" name="Text 5"/>
          <p:cNvSpPr/>
          <p:nvPr/>
        </p:nvSpPr>
        <p:spPr>
          <a:xfrm>
            <a:off x="9464635" y="2294811"/>
            <a:ext cx="4424124" cy="2034540"/>
          </a:xfrm>
          <a:prstGeom prst="rect">
            <a:avLst/>
          </a:prstGeom>
          <a:noFill/>
          <a:ln/>
        </p:spPr>
        <p:txBody>
          <a:bodyPr wrap="square" lIns="0" tIns="0" rIns="0" bIns="0" rtlCol="0" anchor="t"/>
          <a:lstStyle/>
          <a:p>
            <a:pPr marL="0" indent="0" algn="l">
              <a:lnSpc>
                <a:spcPts val="2650"/>
              </a:lnSpc>
              <a:buNone/>
            </a:pPr>
            <a:r>
              <a:rPr lang="en-US" sz="1650" dirty="0">
                <a:solidFill>
                  <a:srgbClr val="4A4A45"/>
                </a:solidFill>
                <a:latin typeface="Lato" pitchFamily="34" charset="0"/>
                <a:ea typeface="Lato" pitchFamily="34" charset="-122"/>
                <a:cs typeface="Lato" pitchFamily="34" charset="-120"/>
              </a:rPr>
              <a:t>Los servicios de atención a domicilio permiten a muchas personas mayores mantener su independencia. Este sector requiere cuidadores profesionales, pero también coordinadores de servicios y especialistas en adaptar viviendas para mejorar la accesibilidad.</a:t>
            </a:r>
            <a:endParaRPr lang="en-US" sz="1650" dirty="0"/>
          </a:p>
        </p:txBody>
      </p:sp>
      <p:pic>
        <p:nvPicPr>
          <p:cNvPr id="9" name="Image 1" descr="preencoded.png"/>
          <p:cNvPicPr>
            <a:picLocks noChangeAspect="1"/>
          </p:cNvPicPr>
          <p:nvPr/>
        </p:nvPicPr>
        <p:blipFill>
          <a:blip r:embed="rId4"/>
          <a:stretch>
            <a:fillRect/>
          </a:stretch>
        </p:blipFill>
        <p:spPr>
          <a:xfrm>
            <a:off x="5165765" y="2508290"/>
            <a:ext cx="4298871" cy="4298871"/>
          </a:xfrm>
          <a:prstGeom prst="rect">
            <a:avLst/>
          </a:prstGeom>
        </p:spPr>
      </p:pic>
      <p:sp>
        <p:nvSpPr>
          <p:cNvPr id="10" name="Text 6"/>
          <p:cNvSpPr/>
          <p:nvPr/>
        </p:nvSpPr>
        <p:spPr>
          <a:xfrm>
            <a:off x="7948910" y="3688616"/>
            <a:ext cx="297894" cy="372428"/>
          </a:xfrm>
          <a:prstGeom prst="rect">
            <a:avLst/>
          </a:prstGeom>
          <a:noFill/>
          <a:ln/>
        </p:spPr>
        <p:txBody>
          <a:bodyPr wrap="none" lIns="0" tIns="0" rIns="0" bIns="0" rtlCol="0" anchor="t"/>
          <a:lstStyle/>
          <a:p>
            <a:pPr marL="0" indent="0">
              <a:lnSpc>
                <a:spcPts val="3750"/>
              </a:lnSpc>
              <a:buNone/>
            </a:pPr>
            <a:r>
              <a:rPr lang="en-US" sz="2300" b="1" dirty="0">
                <a:solidFill>
                  <a:srgbClr val="4A4A45"/>
                </a:solidFill>
                <a:latin typeface="Lato Bold" pitchFamily="34" charset="0"/>
                <a:ea typeface="Lato Bold" pitchFamily="34" charset="-122"/>
                <a:cs typeface="Lato Bold" pitchFamily="34" charset="-120"/>
              </a:rPr>
              <a:t>2</a:t>
            </a:r>
            <a:endParaRPr lang="en-US" sz="2300" dirty="0"/>
          </a:p>
        </p:txBody>
      </p:sp>
      <p:sp>
        <p:nvSpPr>
          <p:cNvPr id="11" name="Text 7"/>
          <p:cNvSpPr/>
          <p:nvPr/>
        </p:nvSpPr>
        <p:spPr>
          <a:xfrm>
            <a:off x="9464635" y="4647128"/>
            <a:ext cx="2648903" cy="331113"/>
          </a:xfrm>
          <a:prstGeom prst="rect">
            <a:avLst/>
          </a:prstGeom>
          <a:noFill/>
          <a:ln/>
        </p:spPr>
        <p:txBody>
          <a:bodyPr wrap="none" lIns="0" tIns="0" rIns="0" bIns="0" rtlCol="0" anchor="t"/>
          <a:lstStyle/>
          <a:p>
            <a:pPr marL="0" indent="0" algn="l">
              <a:lnSpc>
                <a:spcPts val="2600"/>
              </a:lnSpc>
              <a:buNone/>
            </a:pPr>
            <a:r>
              <a:rPr lang="en-US" sz="2050" b="1" dirty="0">
                <a:solidFill>
                  <a:srgbClr val="4A4A45"/>
                </a:solidFill>
                <a:latin typeface="Lato Bold" pitchFamily="34" charset="0"/>
                <a:ea typeface="Lato Bold" pitchFamily="34" charset="-122"/>
                <a:cs typeface="Lato Bold" pitchFamily="34" charset="-120"/>
              </a:rPr>
              <a:t>Tecnología Asistencial</a:t>
            </a:r>
            <a:endParaRPr lang="en-US" sz="2050" dirty="0"/>
          </a:p>
        </p:txBody>
      </p:sp>
      <p:sp>
        <p:nvSpPr>
          <p:cNvPr id="12" name="Text 8"/>
          <p:cNvSpPr/>
          <p:nvPr/>
        </p:nvSpPr>
        <p:spPr>
          <a:xfrm>
            <a:off x="9464635" y="5105281"/>
            <a:ext cx="4424124" cy="2373630"/>
          </a:xfrm>
          <a:prstGeom prst="rect">
            <a:avLst/>
          </a:prstGeom>
          <a:noFill/>
          <a:ln/>
        </p:spPr>
        <p:txBody>
          <a:bodyPr wrap="square" lIns="0" tIns="0" rIns="0" bIns="0" rtlCol="0" anchor="t"/>
          <a:lstStyle/>
          <a:p>
            <a:pPr marL="0" indent="0" algn="l">
              <a:lnSpc>
                <a:spcPts val="2650"/>
              </a:lnSpc>
              <a:buNone/>
            </a:pPr>
            <a:r>
              <a:rPr lang="en-US" sz="1650" dirty="0">
                <a:solidFill>
                  <a:srgbClr val="4A4A45"/>
                </a:solidFill>
                <a:latin typeface="Lato" pitchFamily="34" charset="0"/>
                <a:ea typeface="Lato" pitchFamily="34" charset="-122"/>
                <a:cs typeface="Lato" pitchFamily="34" charset="-120"/>
              </a:rPr>
              <a:t>El desarrollo de dispositivos y aplicaciones que facilitan la vida independiente de personas mayores o con discapacidad está creando un nuevo campo profesional que combina conocimientos tecnológicos con comprensión de las necesidades específicas de estos colectivos.</a:t>
            </a:r>
            <a:endParaRPr lang="en-US" sz="1650" dirty="0"/>
          </a:p>
        </p:txBody>
      </p:sp>
      <p:pic>
        <p:nvPicPr>
          <p:cNvPr id="13" name="Image 2" descr="preencoded.png"/>
          <p:cNvPicPr>
            <a:picLocks noChangeAspect="1"/>
          </p:cNvPicPr>
          <p:nvPr/>
        </p:nvPicPr>
        <p:blipFill>
          <a:blip r:embed="rId5"/>
          <a:stretch>
            <a:fillRect/>
          </a:stretch>
        </p:blipFill>
        <p:spPr>
          <a:xfrm>
            <a:off x="5165765" y="2508290"/>
            <a:ext cx="4298871" cy="4298871"/>
          </a:xfrm>
          <a:prstGeom prst="rect">
            <a:avLst/>
          </a:prstGeom>
        </p:spPr>
      </p:pic>
      <p:sp>
        <p:nvSpPr>
          <p:cNvPr id="14" name="Text 9"/>
          <p:cNvSpPr/>
          <p:nvPr/>
        </p:nvSpPr>
        <p:spPr>
          <a:xfrm>
            <a:off x="7948910" y="5254169"/>
            <a:ext cx="297894" cy="372428"/>
          </a:xfrm>
          <a:prstGeom prst="rect">
            <a:avLst/>
          </a:prstGeom>
          <a:noFill/>
          <a:ln/>
        </p:spPr>
        <p:txBody>
          <a:bodyPr wrap="none" lIns="0" tIns="0" rIns="0" bIns="0" rtlCol="0" anchor="t"/>
          <a:lstStyle/>
          <a:p>
            <a:pPr marL="0" indent="0">
              <a:lnSpc>
                <a:spcPts val="3750"/>
              </a:lnSpc>
              <a:buNone/>
            </a:pPr>
            <a:r>
              <a:rPr lang="en-US" sz="2300" b="1" dirty="0">
                <a:solidFill>
                  <a:srgbClr val="4A4A45"/>
                </a:solidFill>
                <a:latin typeface="Lato Bold" pitchFamily="34" charset="0"/>
                <a:ea typeface="Lato Bold" pitchFamily="34" charset="-122"/>
                <a:cs typeface="Lato Bold" pitchFamily="34" charset="-120"/>
              </a:rPr>
              <a:t>3</a:t>
            </a:r>
            <a:endParaRPr lang="en-US" sz="2300" dirty="0"/>
          </a:p>
        </p:txBody>
      </p:sp>
      <p:sp>
        <p:nvSpPr>
          <p:cNvPr id="15" name="Text 10"/>
          <p:cNvSpPr/>
          <p:nvPr/>
        </p:nvSpPr>
        <p:spPr>
          <a:xfrm>
            <a:off x="2516862" y="4816673"/>
            <a:ext cx="2648903" cy="331113"/>
          </a:xfrm>
          <a:prstGeom prst="rect">
            <a:avLst/>
          </a:prstGeom>
          <a:noFill/>
          <a:ln/>
        </p:spPr>
        <p:txBody>
          <a:bodyPr wrap="none" lIns="0" tIns="0" rIns="0" bIns="0" rtlCol="0" anchor="t"/>
          <a:lstStyle/>
          <a:p>
            <a:pPr marL="0" indent="0" algn="r">
              <a:lnSpc>
                <a:spcPts val="2600"/>
              </a:lnSpc>
              <a:buNone/>
            </a:pPr>
            <a:r>
              <a:rPr lang="en-US" sz="2050" b="1" dirty="0">
                <a:solidFill>
                  <a:srgbClr val="4A4A45"/>
                </a:solidFill>
                <a:latin typeface="Lato Bold" pitchFamily="34" charset="0"/>
                <a:ea typeface="Lato Bold" pitchFamily="34" charset="-122"/>
                <a:cs typeface="Lato Bold" pitchFamily="34" charset="-120"/>
              </a:rPr>
              <a:t>Ocio y Bienestar</a:t>
            </a:r>
            <a:endParaRPr lang="en-US" sz="2050" dirty="0"/>
          </a:p>
        </p:txBody>
      </p:sp>
      <p:sp>
        <p:nvSpPr>
          <p:cNvPr id="16" name="Text 11"/>
          <p:cNvSpPr/>
          <p:nvPr/>
        </p:nvSpPr>
        <p:spPr>
          <a:xfrm>
            <a:off x="741640" y="5274826"/>
            <a:ext cx="4424124" cy="2034540"/>
          </a:xfrm>
          <a:prstGeom prst="rect">
            <a:avLst/>
          </a:prstGeom>
          <a:noFill/>
          <a:ln/>
        </p:spPr>
        <p:txBody>
          <a:bodyPr wrap="square" lIns="0" tIns="0" rIns="0" bIns="0" rtlCol="0" anchor="t"/>
          <a:lstStyle/>
          <a:p>
            <a:pPr marL="0" indent="0" algn="r">
              <a:lnSpc>
                <a:spcPts val="2650"/>
              </a:lnSpc>
              <a:buNone/>
            </a:pPr>
            <a:r>
              <a:rPr lang="en-US" sz="1650" dirty="0">
                <a:solidFill>
                  <a:srgbClr val="4A4A45"/>
                </a:solidFill>
                <a:latin typeface="Lato" pitchFamily="34" charset="0"/>
                <a:ea typeface="Lato" pitchFamily="34" charset="-122"/>
                <a:cs typeface="Lato" pitchFamily="34" charset="-120"/>
              </a:rPr>
              <a:t>Actividades adaptadas para mantener la salud física y mental de los mayores, desde programas de ejercicio específicos hasta talleres de estimulación cognitiva, generan oportunidades para profesionales del deporte, la psicología y la animación sociocultural.</a:t>
            </a:r>
            <a:endParaRPr lang="en-US" sz="1650" dirty="0"/>
          </a:p>
        </p:txBody>
      </p:sp>
      <p:pic>
        <p:nvPicPr>
          <p:cNvPr id="17" name="Image 3" descr="preencoded.png"/>
          <p:cNvPicPr>
            <a:picLocks noChangeAspect="1"/>
          </p:cNvPicPr>
          <p:nvPr/>
        </p:nvPicPr>
        <p:blipFill>
          <a:blip r:embed="rId6"/>
          <a:stretch>
            <a:fillRect/>
          </a:stretch>
        </p:blipFill>
        <p:spPr>
          <a:xfrm>
            <a:off x="5165765" y="2508290"/>
            <a:ext cx="4298871" cy="4298871"/>
          </a:xfrm>
          <a:prstGeom prst="rect">
            <a:avLst/>
          </a:prstGeom>
        </p:spPr>
      </p:pic>
      <p:sp>
        <p:nvSpPr>
          <p:cNvPr id="18" name="Text 12"/>
          <p:cNvSpPr/>
          <p:nvPr/>
        </p:nvSpPr>
        <p:spPr>
          <a:xfrm>
            <a:off x="6383357" y="5254169"/>
            <a:ext cx="297894" cy="372428"/>
          </a:xfrm>
          <a:prstGeom prst="rect">
            <a:avLst/>
          </a:prstGeom>
          <a:noFill/>
          <a:ln/>
        </p:spPr>
        <p:txBody>
          <a:bodyPr wrap="none" lIns="0" tIns="0" rIns="0" bIns="0" rtlCol="0" anchor="t"/>
          <a:lstStyle/>
          <a:p>
            <a:pPr marL="0" indent="0">
              <a:lnSpc>
                <a:spcPts val="3750"/>
              </a:lnSpc>
              <a:buNone/>
            </a:pPr>
            <a:r>
              <a:rPr lang="en-US" sz="2300" b="1" dirty="0">
                <a:solidFill>
                  <a:srgbClr val="4A4A45"/>
                </a:solidFill>
                <a:latin typeface="Lato Bold" pitchFamily="34" charset="0"/>
                <a:ea typeface="Lato Bold" pitchFamily="34" charset="-122"/>
                <a:cs typeface="Lato Bold" pitchFamily="34" charset="-120"/>
              </a:rPr>
              <a:t>4</a:t>
            </a:r>
            <a:endParaRPr lang="en-US" sz="23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Text 0"/>
          <p:cNvSpPr/>
          <p:nvPr/>
        </p:nvSpPr>
        <p:spPr>
          <a:xfrm>
            <a:off x="695682" y="547092"/>
            <a:ext cx="4969312" cy="621149"/>
          </a:xfrm>
          <a:prstGeom prst="rect">
            <a:avLst/>
          </a:prstGeom>
          <a:noFill/>
          <a:ln/>
        </p:spPr>
        <p:txBody>
          <a:bodyPr wrap="none" lIns="0" tIns="0" rIns="0" bIns="0" rtlCol="0" anchor="t"/>
          <a:lstStyle/>
          <a:p>
            <a:pPr marL="0" indent="0">
              <a:lnSpc>
                <a:spcPts val="4850"/>
              </a:lnSpc>
              <a:buNone/>
            </a:pPr>
            <a:r>
              <a:rPr lang="en-US" sz="3900" b="1" dirty="0">
                <a:solidFill>
                  <a:srgbClr val="282824"/>
                </a:solidFill>
                <a:latin typeface="Lato Bold" pitchFamily="34" charset="0"/>
                <a:ea typeface="Lato Bold" pitchFamily="34" charset="-122"/>
                <a:cs typeface="Lato Bold" pitchFamily="34" charset="-120"/>
              </a:rPr>
              <a:t>Energías Renovables</a:t>
            </a:r>
            <a:endParaRPr lang="en-US" sz="3900" dirty="0"/>
          </a:p>
        </p:txBody>
      </p:sp>
      <p:sp>
        <p:nvSpPr>
          <p:cNvPr id="3" name="Shape 1"/>
          <p:cNvSpPr/>
          <p:nvPr/>
        </p:nvSpPr>
        <p:spPr>
          <a:xfrm>
            <a:off x="695682" y="1565672"/>
            <a:ext cx="13239036" cy="4397931"/>
          </a:xfrm>
          <a:prstGeom prst="roundRect">
            <a:avLst>
              <a:gd name="adj" fmla="val 678"/>
            </a:avLst>
          </a:prstGeom>
          <a:noFill/>
          <a:ln w="7620">
            <a:solidFill>
              <a:srgbClr val="000000">
                <a:alpha val="8000"/>
              </a:srgbClr>
            </a:solidFill>
            <a:prstDash val="solid"/>
          </a:ln>
        </p:spPr>
      </p:sp>
      <p:sp>
        <p:nvSpPr>
          <p:cNvPr id="4" name="Shape 2"/>
          <p:cNvSpPr/>
          <p:nvPr/>
        </p:nvSpPr>
        <p:spPr>
          <a:xfrm>
            <a:off x="703302" y="1573292"/>
            <a:ext cx="13222367" cy="571500"/>
          </a:xfrm>
          <a:prstGeom prst="rect">
            <a:avLst/>
          </a:prstGeom>
          <a:solidFill>
            <a:srgbClr val="FFFFFF">
              <a:alpha val="4000"/>
            </a:srgbClr>
          </a:solidFill>
          <a:ln/>
        </p:spPr>
      </p:sp>
      <p:sp>
        <p:nvSpPr>
          <p:cNvPr id="5" name="Text 3"/>
          <p:cNvSpPr/>
          <p:nvPr/>
        </p:nvSpPr>
        <p:spPr>
          <a:xfrm>
            <a:off x="903446" y="1700093"/>
            <a:ext cx="4005739" cy="317897"/>
          </a:xfrm>
          <a:prstGeom prst="rect">
            <a:avLst/>
          </a:prstGeom>
          <a:noFill/>
          <a:ln/>
        </p:spPr>
        <p:txBody>
          <a:bodyPr wrap="none" lIns="0" tIns="0" rIns="0" bIns="0" rtlCol="0" anchor="t"/>
          <a:lstStyle/>
          <a:p>
            <a:pPr marL="0" indent="0">
              <a:lnSpc>
                <a:spcPts val="2500"/>
              </a:lnSpc>
              <a:buNone/>
            </a:pPr>
            <a:r>
              <a:rPr lang="en-US" sz="1550" dirty="0">
                <a:solidFill>
                  <a:srgbClr val="4A4A45"/>
                </a:solidFill>
                <a:latin typeface="Lato" pitchFamily="34" charset="0"/>
                <a:ea typeface="Lato" pitchFamily="34" charset="-122"/>
                <a:cs typeface="Lato" pitchFamily="34" charset="-120"/>
              </a:rPr>
              <a:t>Tipo de energía</a:t>
            </a:r>
            <a:endParaRPr lang="en-US" sz="1550" dirty="0"/>
          </a:p>
        </p:txBody>
      </p:sp>
      <p:sp>
        <p:nvSpPr>
          <p:cNvPr id="6" name="Text 4"/>
          <p:cNvSpPr/>
          <p:nvPr/>
        </p:nvSpPr>
        <p:spPr>
          <a:xfrm>
            <a:off x="5314236" y="1700093"/>
            <a:ext cx="4001929" cy="317897"/>
          </a:xfrm>
          <a:prstGeom prst="rect">
            <a:avLst/>
          </a:prstGeom>
          <a:noFill/>
          <a:ln/>
        </p:spPr>
        <p:txBody>
          <a:bodyPr wrap="none" lIns="0" tIns="0" rIns="0" bIns="0" rtlCol="0" anchor="t"/>
          <a:lstStyle/>
          <a:p>
            <a:pPr marL="0" indent="0">
              <a:lnSpc>
                <a:spcPts val="2500"/>
              </a:lnSpc>
              <a:buNone/>
            </a:pPr>
            <a:r>
              <a:rPr lang="en-US" sz="1550" dirty="0">
                <a:solidFill>
                  <a:srgbClr val="4A4A45"/>
                </a:solidFill>
                <a:latin typeface="Lato" pitchFamily="34" charset="0"/>
                <a:ea typeface="Lato" pitchFamily="34" charset="-122"/>
                <a:cs typeface="Lato" pitchFamily="34" charset="-120"/>
              </a:rPr>
              <a:t>Perfiles profesionales</a:t>
            </a:r>
            <a:endParaRPr lang="en-US" sz="1550" dirty="0"/>
          </a:p>
        </p:txBody>
      </p:sp>
      <p:sp>
        <p:nvSpPr>
          <p:cNvPr id="7" name="Text 5"/>
          <p:cNvSpPr/>
          <p:nvPr/>
        </p:nvSpPr>
        <p:spPr>
          <a:xfrm>
            <a:off x="9721215" y="1700093"/>
            <a:ext cx="4005739" cy="317897"/>
          </a:xfrm>
          <a:prstGeom prst="rect">
            <a:avLst/>
          </a:prstGeom>
          <a:noFill/>
          <a:ln/>
        </p:spPr>
        <p:txBody>
          <a:bodyPr wrap="none" lIns="0" tIns="0" rIns="0" bIns="0" rtlCol="0" anchor="t"/>
          <a:lstStyle/>
          <a:p>
            <a:pPr marL="0" indent="0">
              <a:lnSpc>
                <a:spcPts val="2500"/>
              </a:lnSpc>
              <a:buNone/>
            </a:pPr>
            <a:r>
              <a:rPr lang="en-US" sz="1550" dirty="0">
                <a:solidFill>
                  <a:srgbClr val="4A4A45"/>
                </a:solidFill>
                <a:latin typeface="Lato" pitchFamily="34" charset="0"/>
                <a:ea typeface="Lato" pitchFamily="34" charset="-122"/>
                <a:cs typeface="Lato" pitchFamily="34" charset="-120"/>
              </a:rPr>
              <a:t>Crecimiento previsto</a:t>
            </a:r>
            <a:endParaRPr lang="en-US" sz="1550" dirty="0"/>
          </a:p>
        </p:txBody>
      </p:sp>
      <p:sp>
        <p:nvSpPr>
          <p:cNvPr id="8" name="Shape 6"/>
          <p:cNvSpPr/>
          <p:nvPr/>
        </p:nvSpPr>
        <p:spPr>
          <a:xfrm>
            <a:off x="703302" y="2144792"/>
            <a:ext cx="13222367" cy="889397"/>
          </a:xfrm>
          <a:prstGeom prst="rect">
            <a:avLst/>
          </a:prstGeom>
          <a:solidFill>
            <a:srgbClr val="000000">
              <a:alpha val="4000"/>
            </a:srgbClr>
          </a:solidFill>
          <a:ln/>
        </p:spPr>
      </p:sp>
      <p:sp>
        <p:nvSpPr>
          <p:cNvPr id="9" name="Text 7"/>
          <p:cNvSpPr/>
          <p:nvPr/>
        </p:nvSpPr>
        <p:spPr>
          <a:xfrm>
            <a:off x="903446" y="2271593"/>
            <a:ext cx="4005739" cy="317897"/>
          </a:xfrm>
          <a:prstGeom prst="rect">
            <a:avLst/>
          </a:prstGeom>
          <a:noFill/>
          <a:ln/>
        </p:spPr>
        <p:txBody>
          <a:bodyPr wrap="none" lIns="0" tIns="0" rIns="0" bIns="0" rtlCol="0" anchor="t"/>
          <a:lstStyle/>
          <a:p>
            <a:pPr marL="0" indent="0">
              <a:lnSpc>
                <a:spcPts val="2500"/>
              </a:lnSpc>
              <a:buNone/>
            </a:pPr>
            <a:r>
              <a:rPr lang="en-US" sz="1550" dirty="0">
                <a:solidFill>
                  <a:srgbClr val="4A4A45"/>
                </a:solidFill>
                <a:latin typeface="Lato" pitchFamily="34" charset="0"/>
                <a:ea typeface="Lato" pitchFamily="34" charset="-122"/>
                <a:cs typeface="Lato" pitchFamily="34" charset="-120"/>
              </a:rPr>
              <a:t>Solar fotovoltaica</a:t>
            </a:r>
            <a:endParaRPr lang="en-US" sz="1550" dirty="0"/>
          </a:p>
        </p:txBody>
      </p:sp>
      <p:sp>
        <p:nvSpPr>
          <p:cNvPr id="10" name="Text 8"/>
          <p:cNvSpPr/>
          <p:nvPr/>
        </p:nvSpPr>
        <p:spPr>
          <a:xfrm>
            <a:off x="5314236" y="2271593"/>
            <a:ext cx="4001929" cy="635794"/>
          </a:xfrm>
          <a:prstGeom prst="rect">
            <a:avLst/>
          </a:prstGeom>
          <a:noFill/>
          <a:ln/>
        </p:spPr>
        <p:txBody>
          <a:bodyPr wrap="square" lIns="0" tIns="0" rIns="0" bIns="0" rtlCol="0" anchor="t"/>
          <a:lstStyle/>
          <a:p>
            <a:pPr marL="0" indent="0">
              <a:lnSpc>
                <a:spcPts val="2500"/>
              </a:lnSpc>
              <a:buNone/>
            </a:pPr>
            <a:r>
              <a:rPr lang="en-US" sz="1550" dirty="0">
                <a:solidFill>
                  <a:srgbClr val="4A4A45"/>
                </a:solidFill>
                <a:latin typeface="Lato" pitchFamily="34" charset="0"/>
                <a:ea typeface="Lato" pitchFamily="34" charset="-122"/>
                <a:cs typeface="Lato" pitchFamily="34" charset="-120"/>
              </a:rPr>
              <a:t>Instaladores, ingenieros de diseño, mantenimiento</a:t>
            </a:r>
            <a:endParaRPr lang="en-US" sz="1550" dirty="0"/>
          </a:p>
        </p:txBody>
      </p:sp>
      <p:sp>
        <p:nvSpPr>
          <p:cNvPr id="11" name="Text 9"/>
          <p:cNvSpPr/>
          <p:nvPr/>
        </p:nvSpPr>
        <p:spPr>
          <a:xfrm>
            <a:off x="9721215" y="2271593"/>
            <a:ext cx="4005739" cy="317897"/>
          </a:xfrm>
          <a:prstGeom prst="rect">
            <a:avLst/>
          </a:prstGeom>
          <a:noFill/>
          <a:ln/>
        </p:spPr>
        <p:txBody>
          <a:bodyPr wrap="none" lIns="0" tIns="0" rIns="0" bIns="0" rtlCol="0" anchor="t"/>
          <a:lstStyle/>
          <a:p>
            <a:pPr marL="0" indent="0">
              <a:lnSpc>
                <a:spcPts val="2500"/>
              </a:lnSpc>
              <a:buNone/>
            </a:pPr>
            <a:r>
              <a:rPr lang="en-US" sz="1550" dirty="0">
                <a:solidFill>
                  <a:srgbClr val="4A4A45"/>
                </a:solidFill>
                <a:latin typeface="Lato" pitchFamily="34" charset="0"/>
                <a:ea typeface="Lato" pitchFamily="34" charset="-122"/>
                <a:cs typeface="Lato" pitchFamily="34" charset="-120"/>
              </a:rPr>
              <a:t>65% en 5 años</a:t>
            </a:r>
            <a:endParaRPr lang="en-US" sz="1550" dirty="0"/>
          </a:p>
        </p:txBody>
      </p:sp>
      <p:sp>
        <p:nvSpPr>
          <p:cNvPr id="12" name="Shape 10"/>
          <p:cNvSpPr/>
          <p:nvPr/>
        </p:nvSpPr>
        <p:spPr>
          <a:xfrm>
            <a:off x="703302" y="3034189"/>
            <a:ext cx="13222367" cy="889397"/>
          </a:xfrm>
          <a:prstGeom prst="rect">
            <a:avLst/>
          </a:prstGeom>
          <a:solidFill>
            <a:srgbClr val="FFFFFF">
              <a:alpha val="4000"/>
            </a:srgbClr>
          </a:solidFill>
          <a:ln/>
        </p:spPr>
      </p:sp>
      <p:sp>
        <p:nvSpPr>
          <p:cNvPr id="13" name="Text 11"/>
          <p:cNvSpPr/>
          <p:nvPr/>
        </p:nvSpPr>
        <p:spPr>
          <a:xfrm>
            <a:off x="903446" y="3160990"/>
            <a:ext cx="4005739" cy="317897"/>
          </a:xfrm>
          <a:prstGeom prst="rect">
            <a:avLst/>
          </a:prstGeom>
          <a:noFill/>
          <a:ln/>
        </p:spPr>
        <p:txBody>
          <a:bodyPr wrap="none" lIns="0" tIns="0" rIns="0" bIns="0" rtlCol="0" anchor="t"/>
          <a:lstStyle/>
          <a:p>
            <a:pPr marL="0" indent="0">
              <a:lnSpc>
                <a:spcPts val="2500"/>
              </a:lnSpc>
              <a:buNone/>
            </a:pPr>
            <a:r>
              <a:rPr lang="en-US" sz="1550" dirty="0">
                <a:solidFill>
                  <a:srgbClr val="4A4A45"/>
                </a:solidFill>
                <a:latin typeface="Lato" pitchFamily="34" charset="0"/>
                <a:ea typeface="Lato" pitchFamily="34" charset="-122"/>
                <a:cs typeface="Lato" pitchFamily="34" charset="-120"/>
              </a:rPr>
              <a:t>Eólica</a:t>
            </a:r>
            <a:endParaRPr lang="en-US" sz="1550" dirty="0"/>
          </a:p>
        </p:txBody>
      </p:sp>
      <p:sp>
        <p:nvSpPr>
          <p:cNvPr id="14" name="Text 12"/>
          <p:cNvSpPr/>
          <p:nvPr/>
        </p:nvSpPr>
        <p:spPr>
          <a:xfrm>
            <a:off x="5314236" y="3160990"/>
            <a:ext cx="4001929" cy="635794"/>
          </a:xfrm>
          <a:prstGeom prst="rect">
            <a:avLst/>
          </a:prstGeom>
          <a:noFill/>
          <a:ln/>
        </p:spPr>
        <p:txBody>
          <a:bodyPr wrap="square" lIns="0" tIns="0" rIns="0" bIns="0" rtlCol="0" anchor="t"/>
          <a:lstStyle/>
          <a:p>
            <a:pPr marL="0" indent="0">
              <a:lnSpc>
                <a:spcPts val="2500"/>
              </a:lnSpc>
              <a:buNone/>
            </a:pPr>
            <a:r>
              <a:rPr lang="en-US" sz="1550" dirty="0">
                <a:solidFill>
                  <a:srgbClr val="4A4A45"/>
                </a:solidFill>
                <a:latin typeface="Lato" pitchFamily="34" charset="0"/>
                <a:ea typeface="Lato" pitchFamily="34" charset="-122"/>
                <a:cs typeface="Lato" pitchFamily="34" charset="-120"/>
              </a:rPr>
              <a:t>Técnicos de aerogeneradores, especialistas en materiales</a:t>
            </a:r>
            <a:endParaRPr lang="en-US" sz="1550" dirty="0"/>
          </a:p>
        </p:txBody>
      </p:sp>
      <p:sp>
        <p:nvSpPr>
          <p:cNvPr id="15" name="Text 13"/>
          <p:cNvSpPr/>
          <p:nvPr/>
        </p:nvSpPr>
        <p:spPr>
          <a:xfrm>
            <a:off x="9721215" y="3160990"/>
            <a:ext cx="4005739" cy="317897"/>
          </a:xfrm>
          <a:prstGeom prst="rect">
            <a:avLst/>
          </a:prstGeom>
          <a:noFill/>
          <a:ln/>
        </p:spPr>
        <p:txBody>
          <a:bodyPr wrap="none" lIns="0" tIns="0" rIns="0" bIns="0" rtlCol="0" anchor="t"/>
          <a:lstStyle/>
          <a:p>
            <a:pPr marL="0" indent="0">
              <a:lnSpc>
                <a:spcPts val="2500"/>
              </a:lnSpc>
              <a:buNone/>
            </a:pPr>
            <a:r>
              <a:rPr lang="en-US" sz="1550" dirty="0">
                <a:solidFill>
                  <a:srgbClr val="4A4A45"/>
                </a:solidFill>
                <a:latin typeface="Lato" pitchFamily="34" charset="0"/>
                <a:ea typeface="Lato" pitchFamily="34" charset="-122"/>
                <a:cs typeface="Lato" pitchFamily="34" charset="-120"/>
              </a:rPr>
              <a:t>48% en 5 años</a:t>
            </a:r>
            <a:endParaRPr lang="en-US" sz="1550" dirty="0"/>
          </a:p>
        </p:txBody>
      </p:sp>
      <p:sp>
        <p:nvSpPr>
          <p:cNvPr id="16" name="Shape 14"/>
          <p:cNvSpPr/>
          <p:nvPr/>
        </p:nvSpPr>
        <p:spPr>
          <a:xfrm>
            <a:off x="703302" y="3923586"/>
            <a:ext cx="13222367" cy="889397"/>
          </a:xfrm>
          <a:prstGeom prst="rect">
            <a:avLst/>
          </a:prstGeom>
          <a:solidFill>
            <a:srgbClr val="000000">
              <a:alpha val="4000"/>
            </a:srgbClr>
          </a:solidFill>
          <a:ln/>
        </p:spPr>
      </p:sp>
      <p:sp>
        <p:nvSpPr>
          <p:cNvPr id="17" name="Text 15"/>
          <p:cNvSpPr/>
          <p:nvPr/>
        </p:nvSpPr>
        <p:spPr>
          <a:xfrm>
            <a:off x="903446" y="4050387"/>
            <a:ext cx="4005739" cy="317897"/>
          </a:xfrm>
          <a:prstGeom prst="rect">
            <a:avLst/>
          </a:prstGeom>
          <a:noFill/>
          <a:ln/>
        </p:spPr>
        <p:txBody>
          <a:bodyPr wrap="none" lIns="0" tIns="0" rIns="0" bIns="0" rtlCol="0" anchor="t"/>
          <a:lstStyle/>
          <a:p>
            <a:pPr marL="0" indent="0">
              <a:lnSpc>
                <a:spcPts val="2500"/>
              </a:lnSpc>
              <a:buNone/>
            </a:pPr>
            <a:r>
              <a:rPr lang="en-US" sz="1550" dirty="0">
                <a:solidFill>
                  <a:srgbClr val="4A4A45"/>
                </a:solidFill>
                <a:latin typeface="Lato" pitchFamily="34" charset="0"/>
                <a:ea typeface="Lato" pitchFamily="34" charset="-122"/>
                <a:cs typeface="Lato" pitchFamily="34" charset="-120"/>
              </a:rPr>
              <a:t>Hidrógeno verde</a:t>
            </a:r>
            <a:endParaRPr lang="en-US" sz="1550" dirty="0"/>
          </a:p>
        </p:txBody>
      </p:sp>
      <p:sp>
        <p:nvSpPr>
          <p:cNvPr id="18" name="Text 16"/>
          <p:cNvSpPr/>
          <p:nvPr/>
        </p:nvSpPr>
        <p:spPr>
          <a:xfrm>
            <a:off x="5314236" y="4050387"/>
            <a:ext cx="4001929" cy="635794"/>
          </a:xfrm>
          <a:prstGeom prst="rect">
            <a:avLst/>
          </a:prstGeom>
          <a:noFill/>
          <a:ln/>
        </p:spPr>
        <p:txBody>
          <a:bodyPr wrap="square" lIns="0" tIns="0" rIns="0" bIns="0" rtlCol="0" anchor="t"/>
          <a:lstStyle/>
          <a:p>
            <a:pPr marL="0" indent="0">
              <a:lnSpc>
                <a:spcPts val="2500"/>
              </a:lnSpc>
              <a:buNone/>
            </a:pPr>
            <a:r>
              <a:rPr lang="en-US" sz="1550" dirty="0">
                <a:solidFill>
                  <a:srgbClr val="4A4A45"/>
                </a:solidFill>
                <a:latin typeface="Lato" pitchFamily="34" charset="0"/>
                <a:ea typeface="Lato" pitchFamily="34" charset="-122"/>
                <a:cs typeface="Lato" pitchFamily="34" charset="-120"/>
              </a:rPr>
              <a:t>Químicos, ingenieros de procesos, especialistas en almacenamiento</a:t>
            </a:r>
            <a:endParaRPr lang="en-US" sz="1550" dirty="0"/>
          </a:p>
        </p:txBody>
      </p:sp>
      <p:sp>
        <p:nvSpPr>
          <p:cNvPr id="19" name="Text 17"/>
          <p:cNvSpPr/>
          <p:nvPr/>
        </p:nvSpPr>
        <p:spPr>
          <a:xfrm>
            <a:off x="9721215" y="4050387"/>
            <a:ext cx="4005739" cy="317897"/>
          </a:xfrm>
          <a:prstGeom prst="rect">
            <a:avLst/>
          </a:prstGeom>
          <a:noFill/>
          <a:ln/>
        </p:spPr>
        <p:txBody>
          <a:bodyPr wrap="none" lIns="0" tIns="0" rIns="0" bIns="0" rtlCol="0" anchor="t"/>
          <a:lstStyle/>
          <a:p>
            <a:pPr marL="0" indent="0">
              <a:lnSpc>
                <a:spcPts val="2500"/>
              </a:lnSpc>
              <a:buNone/>
            </a:pPr>
            <a:r>
              <a:rPr lang="en-US" sz="1550" dirty="0">
                <a:solidFill>
                  <a:srgbClr val="4A4A45"/>
                </a:solidFill>
                <a:latin typeface="Lato" pitchFamily="34" charset="0"/>
                <a:ea typeface="Lato" pitchFamily="34" charset="-122"/>
                <a:cs typeface="Lato" pitchFamily="34" charset="-120"/>
              </a:rPr>
              <a:t>120% en 5 años</a:t>
            </a:r>
            <a:endParaRPr lang="en-US" sz="1550" dirty="0"/>
          </a:p>
        </p:txBody>
      </p:sp>
      <p:sp>
        <p:nvSpPr>
          <p:cNvPr id="20" name="Shape 18"/>
          <p:cNvSpPr/>
          <p:nvPr/>
        </p:nvSpPr>
        <p:spPr>
          <a:xfrm>
            <a:off x="703302" y="4812983"/>
            <a:ext cx="13222367" cy="571500"/>
          </a:xfrm>
          <a:prstGeom prst="rect">
            <a:avLst/>
          </a:prstGeom>
          <a:solidFill>
            <a:srgbClr val="FFFFFF">
              <a:alpha val="4000"/>
            </a:srgbClr>
          </a:solidFill>
          <a:ln/>
        </p:spPr>
      </p:sp>
      <p:sp>
        <p:nvSpPr>
          <p:cNvPr id="21" name="Text 19"/>
          <p:cNvSpPr/>
          <p:nvPr/>
        </p:nvSpPr>
        <p:spPr>
          <a:xfrm>
            <a:off x="903446" y="4939784"/>
            <a:ext cx="4005739" cy="317897"/>
          </a:xfrm>
          <a:prstGeom prst="rect">
            <a:avLst/>
          </a:prstGeom>
          <a:noFill/>
          <a:ln/>
        </p:spPr>
        <p:txBody>
          <a:bodyPr wrap="none" lIns="0" tIns="0" rIns="0" bIns="0" rtlCol="0" anchor="t"/>
          <a:lstStyle/>
          <a:p>
            <a:pPr marL="0" indent="0">
              <a:lnSpc>
                <a:spcPts val="2500"/>
              </a:lnSpc>
              <a:buNone/>
            </a:pPr>
            <a:r>
              <a:rPr lang="en-US" sz="1550" dirty="0">
                <a:solidFill>
                  <a:srgbClr val="4A4A45"/>
                </a:solidFill>
                <a:latin typeface="Lato" pitchFamily="34" charset="0"/>
                <a:ea typeface="Lato" pitchFamily="34" charset="-122"/>
                <a:cs typeface="Lato" pitchFamily="34" charset="-120"/>
              </a:rPr>
              <a:t>Biomasa</a:t>
            </a:r>
            <a:endParaRPr lang="en-US" sz="1550" dirty="0"/>
          </a:p>
        </p:txBody>
      </p:sp>
      <p:sp>
        <p:nvSpPr>
          <p:cNvPr id="22" name="Text 20"/>
          <p:cNvSpPr/>
          <p:nvPr/>
        </p:nvSpPr>
        <p:spPr>
          <a:xfrm>
            <a:off x="5314236" y="4939784"/>
            <a:ext cx="4001929" cy="317897"/>
          </a:xfrm>
          <a:prstGeom prst="rect">
            <a:avLst/>
          </a:prstGeom>
          <a:noFill/>
          <a:ln/>
        </p:spPr>
        <p:txBody>
          <a:bodyPr wrap="none" lIns="0" tIns="0" rIns="0" bIns="0" rtlCol="0" anchor="t"/>
          <a:lstStyle/>
          <a:p>
            <a:pPr marL="0" indent="0">
              <a:lnSpc>
                <a:spcPts val="2500"/>
              </a:lnSpc>
              <a:buNone/>
            </a:pPr>
            <a:r>
              <a:rPr lang="en-US" sz="1550" dirty="0">
                <a:solidFill>
                  <a:srgbClr val="4A4A45"/>
                </a:solidFill>
                <a:latin typeface="Lato" pitchFamily="34" charset="0"/>
                <a:ea typeface="Lato" pitchFamily="34" charset="-122"/>
                <a:cs typeface="Lato" pitchFamily="34" charset="-120"/>
              </a:rPr>
              <a:t>Técnicos forestales, operadores de plantas</a:t>
            </a:r>
            <a:endParaRPr lang="en-US" sz="1550" dirty="0"/>
          </a:p>
        </p:txBody>
      </p:sp>
      <p:sp>
        <p:nvSpPr>
          <p:cNvPr id="23" name="Text 21"/>
          <p:cNvSpPr/>
          <p:nvPr/>
        </p:nvSpPr>
        <p:spPr>
          <a:xfrm>
            <a:off x="9721215" y="4939784"/>
            <a:ext cx="4005739" cy="317897"/>
          </a:xfrm>
          <a:prstGeom prst="rect">
            <a:avLst/>
          </a:prstGeom>
          <a:noFill/>
          <a:ln/>
        </p:spPr>
        <p:txBody>
          <a:bodyPr wrap="none" lIns="0" tIns="0" rIns="0" bIns="0" rtlCol="0" anchor="t"/>
          <a:lstStyle/>
          <a:p>
            <a:pPr marL="0" indent="0">
              <a:lnSpc>
                <a:spcPts val="2500"/>
              </a:lnSpc>
              <a:buNone/>
            </a:pPr>
            <a:r>
              <a:rPr lang="en-US" sz="1550" dirty="0">
                <a:solidFill>
                  <a:srgbClr val="4A4A45"/>
                </a:solidFill>
                <a:latin typeface="Lato" pitchFamily="34" charset="0"/>
                <a:ea typeface="Lato" pitchFamily="34" charset="-122"/>
                <a:cs typeface="Lato" pitchFamily="34" charset="-120"/>
              </a:rPr>
              <a:t>30% en 5 años</a:t>
            </a:r>
            <a:endParaRPr lang="en-US" sz="1550" dirty="0"/>
          </a:p>
        </p:txBody>
      </p:sp>
      <p:sp>
        <p:nvSpPr>
          <p:cNvPr id="24" name="Shape 22"/>
          <p:cNvSpPr/>
          <p:nvPr/>
        </p:nvSpPr>
        <p:spPr>
          <a:xfrm>
            <a:off x="703302" y="5384483"/>
            <a:ext cx="13222367" cy="571500"/>
          </a:xfrm>
          <a:prstGeom prst="rect">
            <a:avLst/>
          </a:prstGeom>
          <a:solidFill>
            <a:srgbClr val="000000">
              <a:alpha val="4000"/>
            </a:srgbClr>
          </a:solidFill>
          <a:ln/>
        </p:spPr>
      </p:sp>
      <p:sp>
        <p:nvSpPr>
          <p:cNvPr id="25" name="Text 23"/>
          <p:cNvSpPr/>
          <p:nvPr/>
        </p:nvSpPr>
        <p:spPr>
          <a:xfrm>
            <a:off x="903446" y="5511284"/>
            <a:ext cx="4005739" cy="317897"/>
          </a:xfrm>
          <a:prstGeom prst="rect">
            <a:avLst/>
          </a:prstGeom>
          <a:noFill/>
          <a:ln/>
        </p:spPr>
        <p:txBody>
          <a:bodyPr wrap="none" lIns="0" tIns="0" rIns="0" bIns="0" rtlCol="0" anchor="t"/>
          <a:lstStyle/>
          <a:p>
            <a:pPr marL="0" indent="0">
              <a:lnSpc>
                <a:spcPts val="2500"/>
              </a:lnSpc>
              <a:buNone/>
            </a:pPr>
            <a:r>
              <a:rPr lang="en-US" sz="1550" dirty="0">
                <a:solidFill>
                  <a:srgbClr val="4A4A45"/>
                </a:solidFill>
                <a:latin typeface="Lato" pitchFamily="34" charset="0"/>
                <a:ea typeface="Lato" pitchFamily="34" charset="-122"/>
                <a:cs typeface="Lato" pitchFamily="34" charset="-120"/>
              </a:rPr>
              <a:t>Geotérmica</a:t>
            </a:r>
            <a:endParaRPr lang="en-US" sz="1550" dirty="0"/>
          </a:p>
        </p:txBody>
      </p:sp>
      <p:sp>
        <p:nvSpPr>
          <p:cNvPr id="26" name="Text 24"/>
          <p:cNvSpPr/>
          <p:nvPr/>
        </p:nvSpPr>
        <p:spPr>
          <a:xfrm>
            <a:off x="5314236" y="5511284"/>
            <a:ext cx="4001929" cy="317897"/>
          </a:xfrm>
          <a:prstGeom prst="rect">
            <a:avLst/>
          </a:prstGeom>
          <a:noFill/>
          <a:ln/>
        </p:spPr>
        <p:txBody>
          <a:bodyPr wrap="none" lIns="0" tIns="0" rIns="0" bIns="0" rtlCol="0" anchor="t"/>
          <a:lstStyle/>
          <a:p>
            <a:pPr marL="0" indent="0">
              <a:lnSpc>
                <a:spcPts val="2500"/>
              </a:lnSpc>
              <a:buNone/>
            </a:pPr>
            <a:r>
              <a:rPr lang="en-US" sz="1550" dirty="0">
                <a:solidFill>
                  <a:srgbClr val="4A4A45"/>
                </a:solidFill>
                <a:latin typeface="Lato" pitchFamily="34" charset="0"/>
                <a:ea typeface="Lato" pitchFamily="34" charset="-122"/>
                <a:cs typeface="Lato" pitchFamily="34" charset="-120"/>
              </a:rPr>
              <a:t>Geólogos, ingenieros de perforación</a:t>
            </a:r>
            <a:endParaRPr lang="en-US" sz="1550" dirty="0"/>
          </a:p>
        </p:txBody>
      </p:sp>
      <p:sp>
        <p:nvSpPr>
          <p:cNvPr id="27" name="Text 25"/>
          <p:cNvSpPr/>
          <p:nvPr/>
        </p:nvSpPr>
        <p:spPr>
          <a:xfrm>
            <a:off x="9721215" y="5511284"/>
            <a:ext cx="4005739" cy="317897"/>
          </a:xfrm>
          <a:prstGeom prst="rect">
            <a:avLst/>
          </a:prstGeom>
          <a:noFill/>
          <a:ln/>
        </p:spPr>
        <p:txBody>
          <a:bodyPr wrap="none" lIns="0" tIns="0" rIns="0" bIns="0" rtlCol="0" anchor="t"/>
          <a:lstStyle/>
          <a:p>
            <a:pPr marL="0" indent="0">
              <a:lnSpc>
                <a:spcPts val="2500"/>
              </a:lnSpc>
              <a:buNone/>
            </a:pPr>
            <a:r>
              <a:rPr lang="en-US" sz="1550" dirty="0">
                <a:solidFill>
                  <a:srgbClr val="4A4A45"/>
                </a:solidFill>
                <a:latin typeface="Lato" pitchFamily="34" charset="0"/>
                <a:ea typeface="Lato" pitchFamily="34" charset="-122"/>
                <a:cs typeface="Lato" pitchFamily="34" charset="-120"/>
              </a:rPr>
              <a:t>25% en 5 años</a:t>
            </a:r>
            <a:endParaRPr lang="en-US" sz="1550" dirty="0"/>
          </a:p>
        </p:txBody>
      </p:sp>
      <p:sp>
        <p:nvSpPr>
          <p:cNvPr id="28" name="Text 26"/>
          <p:cNvSpPr/>
          <p:nvPr/>
        </p:nvSpPr>
        <p:spPr>
          <a:xfrm>
            <a:off x="695682" y="6187202"/>
            <a:ext cx="13239036" cy="635794"/>
          </a:xfrm>
          <a:prstGeom prst="rect">
            <a:avLst/>
          </a:prstGeom>
          <a:noFill/>
          <a:ln/>
        </p:spPr>
        <p:txBody>
          <a:bodyPr wrap="square" lIns="0" tIns="0" rIns="0" bIns="0" rtlCol="0" anchor="t"/>
          <a:lstStyle/>
          <a:p>
            <a:pPr marL="0" indent="0">
              <a:lnSpc>
                <a:spcPts val="2500"/>
              </a:lnSpc>
              <a:buNone/>
            </a:pPr>
            <a:r>
              <a:rPr lang="en-US" sz="1550" dirty="0">
                <a:solidFill>
                  <a:srgbClr val="4A4A45"/>
                </a:solidFill>
                <a:latin typeface="Lato" pitchFamily="34" charset="0"/>
                <a:ea typeface="Lato" pitchFamily="34" charset="-122"/>
                <a:cs typeface="Lato" pitchFamily="34" charset="-120"/>
              </a:rPr>
              <a:t>Las energías renovables constituyen uno de los yacimientos de empleo más prometedores, impulsado por la necesidad de combatir el cambio climático y reducir la dependencia de combustibles fósiles. Este sector combina innovación tecnológica con sostenibilidad ambiental.</a:t>
            </a:r>
            <a:endParaRPr lang="en-US" sz="1550" dirty="0"/>
          </a:p>
        </p:txBody>
      </p:sp>
      <p:sp>
        <p:nvSpPr>
          <p:cNvPr id="29" name="Text 27"/>
          <p:cNvSpPr/>
          <p:nvPr/>
        </p:nvSpPr>
        <p:spPr>
          <a:xfrm>
            <a:off x="695682" y="7046595"/>
            <a:ext cx="13239036" cy="635794"/>
          </a:xfrm>
          <a:prstGeom prst="rect">
            <a:avLst/>
          </a:prstGeom>
          <a:noFill/>
          <a:ln/>
        </p:spPr>
        <p:txBody>
          <a:bodyPr wrap="square" lIns="0" tIns="0" rIns="0" bIns="0" rtlCol="0" anchor="t"/>
          <a:lstStyle/>
          <a:p>
            <a:pPr marL="0" indent="0">
              <a:lnSpc>
                <a:spcPts val="2500"/>
              </a:lnSpc>
              <a:buNone/>
            </a:pPr>
            <a:r>
              <a:rPr lang="en-US" sz="1550" dirty="0">
                <a:solidFill>
                  <a:srgbClr val="4A4A45"/>
                </a:solidFill>
                <a:latin typeface="Lato" pitchFamily="34" charset="0"/>
                <a:ea typeface="Lato" pitchFamily="34" charset="-122"/>
                <a:cs typeface="Lato" pitchFamily="34" charset="-120"/>
              </a:rPr>
              <a:t>La transición energética está creando demanda de profesionales tanto altamente cualificados (ingenieros, investigadores) como técnicos especializados en instalación y mantenimiento, generando oportunidades laborales diversas y distribuidas geográficamente.</a:t>
            </a:r>
            <a:endParaRPr lang="en-US" sz="15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392561"/>
          </a:xfrm>
          <a:prstGeom prst="rect">
            <a:avLst/>
          </a:prstGeom>
        </p:spPr>
      </p:pic>
      <p:sp>
        <p:nvSpPr>
          <p:cNvPr id="3" name="Text 0"/>
          <p:cNvSpPr/>
          <p:nvPr/>
        </p:nvSpPr>
        <p:spPr>
          <a:xfrm>
            <a:off x="669846" y="3063478"/>
            <a:ext cx="5285065" cy="598051"/>
          </a:xfrm>
          <a:prstGeom prst="rect">
            <a:avLst/>
          </a:prstGeom>
          <a:noFill/>
          <a:ln/>
        </p:spPr>
        <p:txBody>
          <a:bodyPr wrap="none" lIns="0" tIns="0" rIns="0" bIns="0" rtlCol="0" anchor="t"/>
          <a:lstStyle/>
          <a:p>
            <a:pPr marL="0" indent="0">
              <a:lnSpc>
                <a:spcPts val="4700"/>
              </a:lnSpc>
              <a:buNone/>
            </a:pPr>
            <a:r>
              <a:rPr lang="en-US" sz="3750" b="1" dirty="0">
                <a:solidFill>
                  <a:srgbClr val="282824"/>
                </a:solidFill>
                <a:latin typeface="Lato Bold" pitchFamily="34" charset="0"/>
                <a:ea typeface="Lato Bold" pitchFamily="34" charset="-122"/>
                <a:cs typeface="Lato Bold" pitchFamily="34" charset="-120"/>
              </a:rPr>
              <a:t>Gestión Medioambiental</a:t>
            </a:r>
            <a:endParaRPr lang="en-US" sz="3750" dirty="0"/>
          </a:p>
        </p:txBody>
      </p:sp>
      <p:sp>
        <p:nvSpPr>
          <p:cNvPr id="4" name="Shape 1"/>
          <p:cNvSpPr/>
          <p:nvPr/>
        </p:nvSpPr>
        <p:spPr>
          <a:xfrm>
            <a:off x="669846" y="4809887"/>
            <a:ext cx="3107293" cy="191333"/>
          </a:xfrm>
          <a:prstGeom prst="roundRect">
            <a:avLst>
              <a:gd name="adj" fmla="val 15006"/>
            </a:avLst>
          </a:prstGeom>
          <a:solidFill>
            <a:srgbClr val="E5DFD2"/>
          </a:solidFill>
          <a:ln/>
        </p:spPr>
      </p:sp>
      <p:sp>
        <p:nvSpPr>
          <p:cNvPr id="5" name="Text 2"/>
          <p:cNvSpPr/>
          <p:nvPr/>
        </p:nvSpPr>
        <p:spPr>
          <a:xfrm>
            <a:off x="669846" y="5288280"/>
            <a:ext cx="2401729" cy="299085"/>
          </a:xfrm>
          <a:prstGeom prst="rect">
            <a:avLst/>
          </a:prstGeom>
          <a:noFill/>
          <a:ln/>
        </p:spPr>
        <p:txBody>
          <a:bodyPr wrap="none" lIns="0" tIns="0" rIns="0" bIns="0" rtlCol="0" anchor="t"/>
          <a:lstStyle/>
          <a:p>
            <a:pPr marL="0" indent="0" algn="l">
              <a:lnSpc>
                <a:spcPts val="2350"/>
              </a:lnSpc>
              <a:buNone/>
            </a:pPr>
            <a:r>
              <a:rPr lang="en-US" sz="1850" b="1" dirty="0">
                <a:solidFill>
                  <a:srgbClr val="4A4A45"/>
                </a:solidFill>
                <a:latin typeface="Lato Bold" pitchFamily="34" charset="0"/>
                <a:ea typeface="Lato Bold" pitchFamily="34" charset="-122"/>
                <a:cs typeface="Lato Bold" pitchFamily="34" charset="-120"/>
              </a:rPr>
              <a:t>Evaluación de Impacto</a:t>
            </a:r>
            <a:endParaRPr lang="en-US" sz="1850" dirty="0"/>
          </a:p>
        </p:txBody>
      </p:sp>
      <p:sp>
        <p:nvSpPr>
          <p:cNvPr id="6" name="Text 3"/>
          <p:cNvSpPr/>
          <p:nvPr/>
        </p:nvSpPr>
        <p:spPr>
          <a:xfrm>
            <a:off x="669846" y="5702141"/>
            <a:ext cx="3107293" cy="1837373"/>
          </a:xfrm>
          <a:prstGeom prst="rect">
            <a:avLst/>
          </a:prstGeom>
          <a:noFill/>
          <a:ln/>
        </p:spPr>
        <p:txBody>
          <a:bodyPr wrap="square" lIns="0" tIns="0" rIns="0" bIns="0" rtlCol="0" anchor="t"/>
          <a:lstStyle/>
          <a:p>
            <a:pPr marL="0" indent="0" algn="l">
              <a:lnSpc>
                <a:spcPts val="2400"/>
              </a:lnSpc>
              <a:buNone/>
            </a:pPr>
            <a:r>
              <a:rPr lang="en-US" sz="1500" dirty="0">
                <a:solidFill>
                  <a:srgbClr val="4A4A45"/>
                </a:solidFill>
                <a:latin typeface="Lato" pitchFamily="34" charset="0"/>
                <a:ea typeface="Lato" pitchFamily="34" charset="-122"/>
                <a:cs typeface="Lato" pitchFamily="34" charset="-120"/>
              </a:rPr>
              <a:t>Profesionales dedicados a analizar y predecir los efectos ambientales de proyectos y actividades humanas, desarrollando estudios que permiten minimizar daños y cumplir con la normativa cada vez más exigente.</a:t>
            </a:r>
            <a:endParaRPr lang="en-US" sz="1500" dirty="0"/>
          </a:p>
        </p:txBody>
      </p:sp>
      <p:sp>
        <p:nvSpPr>
          <p:cNvPr id="7" name="Shape 4"/>
          <p:cNvSpPr/>
          <p:nvPr/>
        </p:nvSpPr>
        <p:spPr>
          <a:xfrm>
            <a:off x="4064198" y="4522827"/>
            <a:ext cx="3107412" cy="191333"/>
          </a:xfrm>
          <a:prstGeom prst="roundRect">
            <a:avLst>
              <a:gd name="adj" fmla="val 15006"/>
            </a:avLst>
          </a:prstGeom>
          <a:solidFill>
            <a:srgbClr val="E5DFD2"/>
          </a:solidFill>
          <a:ln/>
        </p:spPr>
      </p:sp>
      <p:sp>
        <p:nvSpPr>
          <p:cNvPr id="8" name="Text 5"/>
          <p:cNvSpPr/>
          <p:nvPr/>
        </p:nvSpPr>
        <p:spPr>
          <a:xfrm>
            <a:off x="4064198" y="5001220"/>
            <a:ext cx="2473881" cy="299085"/>
          </a:xfrm>
          <a:prstGeom prst="rect">
            <a:avLst/>
          </a:prstGeom>
          <a:noFill/>
          <a:ln/>
        </p:spPr>
        <p:txBody>
          <a:bodyPr wrap="none" lIns="0" tIns="0" rIns="0" bIns="0" rtlCol="0" anchor="t"/>
          <a:lstStyle/>
          <a:p>
            <a:pPr marL="0" indent="0" algn="l">
              <a:lnSpc>
                <a:spcPts val="2350"/>
              </a:lnSpc>
              <a:buNone/>
            </a:pPr>
            <a:r>
              <a:rPr lang="en-US" sz="1850" b="1" dirty="0">
                <a:solidFill>
                  <a:srgbClr val="4A4A45"/>
                </a:solidFill>
                <a:latin typeface="Lato Bold" pitchFamily="34" charset="0"/>
                <a:ea typeface="Lato Bold" pitchFamily="34" charset="-122"/>
                <a:cs typeface="Lato Bold" pitchFamily="34" charset="-120"/>
              </a:rPr>
              <a:t>Restauración Ecológica</a:t>
            </a:r>
            <a:endParaRPr lang="en-US" sz="1850" dirty="0"/>
          </a:p>
        </p:txBody>
      </p:sp>
      <p:sp>
        <p:nvSpPr>
          <p:cNvPr id="9" name="Text 6"/>
          <p:cNvSpPr/>
          <p:nvPr/>
        </p:nvSpPr>
        <p:spPr>
          <a:xfrm>
            <a:off x="4064198" y="5415082"/>
            <a:ext cx="3107412" cy="2143601"/>
          </a:xfrm>
          <a:prstGeom prst="rect">
            <a:avLst/>
          </a:prstGeom>
          <a:noFill/>
          <a:ln/>
        </p:spPr>
        <p:txBody>
          <a:bodyPr wrap="square" lIns="0" tIns="0" rIns="0" bIns="0" rtlCol="0" anchor="t"/>
          <a:lstStyle/>
          <a:p>
            <a:pPr marL="0" indent="0" algn="l">
              <a:lnSpc>
                <a:spcPts val="2400"/>
              </a:lnSpc>
              <a:buNone/>
            </a:pPr>
            <a:r>
              <a:rPr lang="en-US" sz="1500" dirty="0">
                <a:solidFill>
                  <a:srgbClr val="4A4A45"/>
                </a:solidFill>
                <a:latin typeface="Lato" pitchFamily="34" charset="0"/>
                <a:ea typeface="Lato" pitchFamily="34" charset="-122"/>
                <a:cs typeface="Lato" pitchFamily="34" charset="-120"/>
              </a:rPr>
              <a:t>Especialistas en recuperar ecosistemas degradados, desde reforestación hasta descontaminación de suelos y aguas, aplicando técnicas innovadoras que combinan biología, química e ingeniería.</a:t>
            </a:r>
            <a:endParaRPr lang="en-US" sz="1500" dirty="0"/>
          </a:p>
        </p:txBody>
      </p:sp>
      <p:sp>
        <p:nvSpPr>
          <p:cNvPr id="10" name="Shape 7"/>
          <p:cNvSpPr/>
          <p:nvPr/>
        </p:nvSpPr>
        <p:spPr>
          <a:xfrm>
            <a:off x="7458670" y="4235648"/>
            <a:ext cx="3107412" cy="191333"/>
          </a:xfrm>
          <a:prstGeom prst="roundRect">
            <a:avLst>
              <a:gd name="adj" fmla="val 15006"/>
            </a:avLst>
          </a:prstGeom>
          <a:solidFill>
            <a:srgbClr val="E5DFD2"/>
          </a:solidFill>
          <a:ln/>
        </p:spPr>
      </p:sp>
      <p:sp>
        <p:nvSpPr>
          <p:cNvPr id="11" name="Text 8"/>
          <p:cNvSpPr/>
          <p:nvPr/>
        </p:nvSpPr>
        <p:spPr>
          <a:xfrm>
            <a:off x="7458670" y="4714042"/>
            <a:ext cx="2392561" cy="299085"/>
          </a:xfrm>
          <a:prstGeom prst="rect">
            <a:avLst/>
          </a:prstGeom>
          <a:noFill/>
          <a:ln/>
        </p:spPr>
        <p:txBody>
          <a:bodyPr wrap="none" lIns="0" tIns="0" rIns="0" bIns="0" rtlCol="0" anchor="t"/>
          <a:lstStyle/>
          <a:p>
            <a:pPr marL="0" indent="0" algn="l">
              <a:lnSpc>
                <a:spcPts val="2350"/>
              </a:lnSpc>
              <a:buNone/>
            </a:pPr>
            <a:r>
              <a:rPr lang="en-US" sz="1850" b="1" dirty="0">
                <a:solidFill>
                  <a:srgbClr val="4A4A45"/>
                </a:solidFill>
                <a:latin typeface="Lato Bold" pitchFamily="34" charset="0"/>
                <a:ea typeface="Lato Bold" pitchFamily="34" charset="-122"/>
                <a:cs typeface="Lato Bold" pitchFamily="34" charset="-120"/>
              </a:rPr>
              <a:t>Economía Circular</a:t>
            </a:r>
            <a:endParaRPr lang="en-US" sz="1850" dirty="0"/>
          </a:p>
        </p:txBody>
      </p:sp>
      <p:sp>
        <p:nvSpPr>
          <p:cNvPr id="12" name="Text 9"/>
          <p:cNvSpPr/>
          <p:nvPr/>
        </p:nvSpPr>
        <p:spPr>
          <a:xfrm>
            <a:off x="7458670" y="5127903"/>
            <a:ext cx="3107412" cy="1837373"/>
          </a:xfrm>
          <a:prstGeom prst="rect">
            <a:avLst/>
          </a:prstGeom>
          <a:noFill/>
          <a:ln/>
        </p:spPr>
        <p:txBody>
          <a:bodyPr wrap="square" lIns="0" tIns="0" rIns="0" bIns="0" rtlCol="0" anchor="t"/>
          <a:lstStyle/>
          <a:p>
            <a:pPr marL="0" indent="0" algn="l">
              <a:lnSpc>
                <a:spcPts val="2400"/>
              </a:lnSpc>
              <a:buNone/>
            </a:pPr>
            <a:r>
              <a:rPr lang="en-US" sz="1500" dirty="0">
                <a:solidFill>
                  <a:srgbClr val="4A4A45"/>
                </a:solidFill>
                <a:latin typeface="Lato" pitchFamily="34" charset="0"/>
                <a:ea typeface="Lato" pitchFamily="34" charset="-122"/>
                <a:cs typeface="Lato" pitchFamily="34" charset="-120"/>
              </a:rPr>
              <a:t>Expertos en diseñar sistemas productivos que minimizan residuos y maximizan la reutilización de materiales, transformando el concepto tradicional de producción lineal hacia modelos sostenibles.</a:t>
            </a:r>
            <a:endParaRPr lang="en-US" sz="1500" dirty="0"/>
          </a:p>
        </p:txBody>
      </p:sp>
      <p:sp>
        <p:nvSpPr>
          <p:cNvPr id="13" name="Shape 10"/>
          <p:cNvSpPr/>
          <p:nvPr/>
        </p:nvSpPr>
        <p:spPr>
          <a:xfrm>
            <a:off x="10853142" y="3948589"/>
            <a:ext cx="3107412" cy="191333"/>
          </a:xfrm>
          <a:prstGeom prst="roundRect">
            <a:avLst>
              <a:gd name="adj" fmla="val 15006"/>
            </a:avLst>
          </a:prstGeom>
          <a:solidFill>
            <a:srgbClr val="E5DFD2"/>
          </a:solidFill>
          <a:ln/>
        </p:spPr>
      </p:sp>
      <p:sp>
        <p:nvSpPr>
          <p:cNvPr id="14" name="Text 11"/>
          <p:cNvSpPr/>
          <p:nvPr/>
        </p:nvSpPr>
        <p:spPr>
          <a:xfrm>
            <a:off x="10853142" y="4426982"/>
            <a:ext cx="2392561" cy="299085"/>
          </a:xfrm>
          <a:prstGeom prst="rect">
            <a:avLst/>
          </a:prstGeom>
          <a:noFill/>
          <a:ln/>
        </p:spPr>
        <p:txBody>
          <a:bodyPr wrap="none" lIns="0" tIns="0" rIns="0" bIns="0" rtlCol="0" anchor="t"/>
          <a:lstStyle/>
          <a:p>
            <a:pPr marL="0" indent="0" algn="l">
              <a:lnSpc>
                <a:spcPts val="2350"/>
              </a:lnSpc>
              <a:buNone/>
            </a:pPr>
            <a:r>
              <a:rPr lang="en-US" sz="1850" b="1" dirty="0">
                <a:solidFill>
                  <a:srgbClr val="4A4A45"/>
                </a:solidFill>
                <a:latin typeface="Lato Bold" pitchFamily="34" charset="0"/>
                <a:ea typeface="Lato Bold" pitchFamily="34" charset="-122"/>
                <a:cs typeface="Lato Bold" pitchFamily="34" charset="-120"/>
              </a:rPr>
              <a:t>Educación Ambiental</a:t>
            </a:r>
            <a:endParaRPr lang="en-US" sz="1850" dirty="0"/>
          </a:p>
        </p:txBody>
      </p:sp>
      <p:sp>
        <p:nvSpPr>
          <p:cNvPr id="15" name="Text 12"/>
          <p:cNvSpPr/>
          <p:nvPr/>
        </p:nvSpPr>
        <p:spPr>
          <a:xfrm>
            <a:off x="10853142" y="4840843"/>
            <a:ext cx="3107412" cy="1837373"/>
          </a:xfrm>
          <a:prstGeom prst="rect">
            <a:avLst/>
          </a:prstGeom>
          <a:noFill/>
          <a:ln/>
        </p:spPr>
        <p:txBody>
          <a:bodyPr wrap="square" lIns="0" tIns="0" rIns="0" bIns="0" rtlCol="0" anchor="t"/>
          <a:lstStyle/>
          <a:p>
            <a:pPr marL="0" indent="0" algn="l">
              <a:lnSpc>
                <a:spcPts val="2400"/>
              </a:lnSpc>
              <a:buNone/>
            </a:pPr>
            <a:r>
              <a:rPr lang="en-US" sz="1500" dirty="0">
                <a:solidFill>
                  <a:srgbClr val="4A4A45"/>
                </a:solidFill>
                <a:latin typeface="Lato" pitchFamily="34" charset="0"/>
                <a:ea typeface="Lato" pitchFamily="34" charset="-122"/>
                <a:cs typeface="Lato" pitchFamily="34" charset="-120"/>
              </a:rPr>
              <a:t>Comunicadores y formadores especializados en concienciar sobre la importancia de la sostenibilidad, tanto en entornos educativos formales como en empresas y administraciones públicas.</a:t>
            </a:r>
            <a:endParaRPr lang="en-US" sz="15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Text 0"/>
          <p:cNvSpPr/>
          <p:nvPr/>
        </p:nvSpPr>
        <p:spPr>
          <a:xfrm>
            <a:off x="708422" y="615791"/>
            <a:ext cx="7382113" cy="632460"/>
          </a:xfrm>
          <a:prstGeom prst="rect">
            <a:avLst/>
          </a:prstGeom>
          <a:noFill/>
          <a:ln/>
        </p:spPr>
        <p:txBody>
          <a:bodyPr wrap="none" lIns="0" tIns="0" rIns="0" bIns="0" rtlCol="0" anchor="t"/>
          <a:lstStyle/>
          <a:p>
            <a:pPr marL="0" indent="0">
              <a:lnSpc>
                <a:spcPts val="4950"/>
              </a:lnSpc>
              <a:buNone/>
            </a:pPr>
            <a:r>
              <a:rPr lang="en-US" sz="3950" b="1" dirty="0">
                <a:solidFill>
                  <a:srgbClr val="282824"/>
                </a:solidFill>
                <a:latin typeface="Lato Bold" pitchFamily="34" charset="0"/>
                <a:ea typeface="Lato Bold" pitchFamily="34" charset="-122"/>
                <a:cs typeface="Lato Bold" pitchFamily="34" charset="-120"/>
              </a:rPr>
              <a:t>Formación Continua y Educación</a:t>
            </a:r>
            <a:endParaRPr lang="en-US" sz="3950" dirty="0"/>
          </a:p>
        </p:txBody>
      </p:sp>
      <p:pic>
        <p:nvPicPr>
          <p:cNvPr id="3" name="Image 0" descr="preencoded.png"/>
          <p:cNvPicPr>
            <a:picLocks noChangeAspect="1"/>
          </p:cNvPicPr>
          <p:nvPr/>
        </p:nvPicPr>
        <p:blipFill>
          <a:blip r:embed="rId3"/>
          <a:stretch>
            <a:fillRect/>
          </a:stretch>
        </p:blipFill>
        <p:spPr>
          <a:xfrm>
            <a:off x="708422" y="1653064"/>
            <a:ext cx="1012031" cy="1490186"/>
          </a:xfrm>
          <a:prstGeom prst="rect">
            <a:avLst/>
          </a:prstGeom>
        </p:spPr>
      </p:pic>
      <p:sp>
        <p:nvSpPr>
          <p:cNvPr id="4" name="Text 1"/>
          <p:cNvSpPr/>
          <p:nvPr/>
        </p:nvSpPr>
        <p:spPr>
          <a:xfrm>
            <a:off x="2024062" y="1855470"/>
            <a:ext cx="3718084" cy="316230"/>
          </a:xfrm>
          <a:prstGeom prst="rect">
            <a:avLst/>
          </a:prstGeom>
          <a:noFill/>
          <a:ln/>
        </p:spPr>
        <p:txBody>
          <a:bodyPr wrap="none" lIns="0" tIns="0" rIns="0" bIns="0" rtlCol="0" anchor="t"/>
          <a:lstStyle/>
          <a:p>
            <a:pPr marL="0" indent="0" algn="l">
              <a:lnSpc>
                <a:spcPts val="2450"/>
              </a:lnSpc>
              <a:buNone/>
            </a:pPr>
            <a:r>
              <a:rPr lang="en-US" sz="1950" b="1" dirty="0">
                <a:solidFill>
                  <a:srgbClr val="4A4A45"/>
                </a:solidFill>
                <a:latin typeface="Lato Bold" pitchFamily="34" charset="0"/>
                <a:ea typeface="Lato Bold" pitchFamily="34" charset="-122"/>
                <a:cs typeface="Lato Bold" pitchFamily="34" charset="-120"/>
              </a:rPr>
              <a:t>Diseño de Programas Formativos</a:t>
            </a:r>
            <a:endParaRPr lang="en-US" sz="1950" dirty="0"/>
          </a:p>
        </p:txBody>
      </p:sp>
      <p:sp>
        <p:nvSpPr>
          <p:cNvPr id="5" name="Text 2"/>
          <p:cNvSpPr/>
          <p:nvPr/>
        </p:nvSpPr>
        <p:spPr>
          <a:xfrm>
            <a:off x="2024062" y="2293144"/>
            <a:ext cx="11897916" cy="647700"/>
          </a:xfrm>
          <a:prstGeom prst="rect">
            <a:avLst/>
          </a:prstGeom>
          <a:noFill/>
          <a:ln/>
        </p:spPr>
        <p:txBody>
          <a:bodyPr wrap="square" lIns="0" tIns="0" rIns="0" bIns="0" rtlCol="0" anchor="t"/>
          <a:lstStyle/>
          <a:p>
            <a:pPr marL="0" indent="0" algn="l">
              <a:lnSpc>
                <a:spcPts val="2550"/>
              </a:lnSpc>
              <a:buNone/>
            </a:pPr>
            <a:r>
              <a:rPr lang="en-US" sz="1550" dirty="0">
                <a:solidFill>
                  <a:srgbClr val="4A4A45"/>
                </a:solidFill>
                <a:latin typeface="Lato" pitchFamily="34" charset="0"/>
                <a:ea typeface="Lato" pitchFamily="34" charset="-122"/>
                <a:cs typeface="Lato" pitchFamily="34" charset="-120"/>
              </a:rPr>
              <a:t>La necesidad de actualización constante genera demanda de especialistas en diseñar cursos y programas adaptados a las nuevas competencias requeridas por el mercado laboral, combinando pedagogía con conocimientos técnicos específicos.</a:t>
            </a:r>
            <a:endParaRPr lang="en-US" sz="1550" dirty="0"/>
          </a:p>
        </p:txBody>
      </p:sp>
      <p:pic>
        <p:nvPicPr>
          <p:cNvPr id="6" name="Image 1" descr="preencoded.png"/>
          <p:cNvPicPr>
            <a:picLocks noChangeAspect="1"/>
          </p:cNvPicPr>
          <p:nvPr/>
        </p:nvPicPr>
        <p:blipFill>
          <a:blip r:embed="rId4"/>
          <a:stretch>
            <a:fillRect/>
          </a:stretch>
        </p:blipFill>
        <p:spPr>
          <a:xfrm>
            <a:off x="708422" y="3143250"/>
            <a:ext cx="1012031" cy="1490186"/>
          </a:xfrm>
          <a:prstGeom prst="rect">
            <a:avLst/>
          </a:prstGeom>
        </p:spPr>
      </p:pic>
      <p:sp>
        <p:nvSpPr>
          <p:cNvPr id="7" name="Text 3"/>
          <p:cNvSpPr/>
          <p:nvPr/>
        </p:nvSpPr>
        <p:spPr>
          <a:xfrm>
            <a:off x="2024062" y="3345656"/>
            <a:ext cx="2530078" cy="316230"/>
          </a:xfrm>
          <a:prstGeom prst="rect">
            <a:avLst/>
          </a:prstGeom>
          <a:noFill/>
          <a:ln/>
        </p:spPr>
        <p:txBody>
          <a:bodyPr wrap="none" lIns="0" tIns="0" rIns="0" bIns="0" rtlCol="0" anchor="t"/>
          <a:lstStyle/>
          <a:p>
            <a:pPr marL="0" indent="0" algn="l">
              <a:lnSpc>
                <a:spcPts val="2450"/>
              </a:lnSpc>
              <a:buNone/>
            </a:pPr>
            <a:r>
              <a:rPr lang="en-US" sz="1950" b="1" dirty="0">
                <a:solidFill>
                  <a:srgbClr val="4A4A45"/>
                </a:solidFill>
                <a:latin typeface="Lato Bold" pitchFamily="34" charset="0"/>
                <a:ea typeface="Lato Bold" pitchFamily="34" charset="-122"/>
                <a:cs typeface="Lato Bold" pitchFamily="34" charset="-120"/>
              </a:rPr>
              <a:t>Formación Online</a:t>
            </a:r>
            <a:endParaRPr lang="en-US" sz="1950" dirty="0"/>
          </a:p>
        </p:txBody>
      </p:sp>
      <p:sp>
        <p:nvSpPr>
          <p:cNvPr id="8" name="Text 4"/>
          <p:cNvSpPr/>
          <p:nvPr/>
        </p:nvSpPr>
        <p:spPr>
          <a:xfrm>
            <a:off x="2024062" y="3783330"/>
            <a:ext cx="11897916" cy="647700"/>
          </a:xfrm>
          <a:prstGeom prst="rect">
            <a:avLst/>
          </a:prstGeom>
          <a:noFill/>
          <a:ln/>
        </p:spPr>
        <p:txBody>
          <a:bodyPr wrap="square" lIns="0" tIns="0" rIns="0" bIns="0" rtlCol="0" anchor="t"/>
          <a:lstStyle/>
          <a:p>
            <a:pPr marL="0" indent="0" algn="l">
              <a:lnSpc>
                <a:spcPts val="2550"/>
              </a:lnSpc>
              <a:buNone/>
            </a:pPr>
            <a:r>
              <a:rPr lang="en-US" sz="1550" dirty="0">
                <a:solidFill>
                  <a:srgbClr val="4A4A45"/>
                </a:solidFill>
                <a:latin typeface="Lato" pitchFamily="34" charset="0"/>
                <a:ea typeface="Lato" pitchFamily="34" charset="-122"/>
                <a:cs typeface="Lato" pitchFamily="34" charset="-120"/>
              </a:rPr>
              <a:t>El e-learning ha revolucionado la educación, creando oportunidades para desarrolladores de contenidos digitales, tutores virtuales, diseñadores instruccionales y especialistas en plataformas educativas que facilitan el aprendizaje a distancia.</a:t>
            </a:r>
            <a:endParaRPr lang="en-US" sz="1550" dirty="0"/>
          </a:p>
        </p:txBody>
      </p:sp>
      <p:pic>
        <p:nvPicPr>
          <p:cNvPr id="9" name="Image 2" descr="preencoded.png"/>
          <p:cNvPicPr>
            <a:picLocks noChangeAspect="1"/>
          </p:cNvPicPr>
          <p:nvPr/>
        </p:nvPicPr>
        <p:blipFill>
          <a:blip r:embed="rId5"/>
          <a:stretch>
            <a:fillRect/>
          </a:stretch>
        </p:blipFill>
        <p:spPr>
          <a:xfrm>
            <a:off x="708422" y="4633436"/>
            <a:ext cx="1012031" cy="1490186"/>
          </a:xfrm>
          <a:prstGeom prst="rect">
            <a:avLst/>
          </a:prstGeom>
        </p:spPr>
      </p:pic>
      <p:sp>
        <p:nvSpPr>
          <p:cNvPr id="10" name="Text 5"/>
          <p:cNvSpPr/>
          <p:nvPr/>
        </p:nvSpPr>
        <p:spPr>
          <a:xfrm>
            <a:off x="2024062" y="4835843"/>
            <a:ext cx="2530078" cy="316230"/>
          </a:xfrm>
          <a:prstGeom prst="rect">
            <a:avLst/>
          </a:prstGeom>
          <a:noFill/>
          <a:ln/>
        </p:spPr>
        <p:txBody>
          <a:bodyPr wrap="none" lIns="0" tIns="0" rIns="0" bIns="0" rtlCol="0" anchor="t"/>
          <a:lstStyle/>
          <a:p>
            <a:pPr marL="0" indent="0" algn="l">
              <a:lnSpc>
                <a:spcPts val="2450"/>
              </a:lnSpc>
              <a:buNone/>
            </a:pPr>
            <a:r>
              <a:rPr lang="en-US" sz="1950" b="1" dirty="0">
                <a:solidFill>
                  <a:srgbClr val="4A4A45"/>
                </a:solidFill>
                <a:latin typeface="Lato Bold" pitchFamily="34" charset="0"/>
                <a:ea typeface="Lato Bold" pitchFamily="34" charset="-122"/>
                <a:cs typeface="Lato Bold" pitchFamily="34" charset="-120"/>
              </a:rPr>
              <a:t>Coaching Profesional</a:t>
            </a:r>
            <a:endParaRPr lang="en-US" sz="1950" dirty="0"/>
          </a:p>
        </p:txBody>
      </p:sp>
      <p:sp>
        <p:nvSpPr>
          <p:cNvPr id="11" name="Text 6"/>
          <p:cNvSpPr/>
          <p:nvPr/>
        </p:nvSpPr>
        <p:spPr>
          <a:xfrm>
            <a:off x="2024062" y="5273516"/>
            <a:ext cx="11897916" cy="647700"/>
          </a:xfrm>
          <a:prstGeom prst="rect">
            <a:avLst/>
          </a:prstGeom>
          <a:noFill/>
          <a:ln/>
        </p:spPr>
        <p:txBody>
          <a:bodyPr wrap="square" lIns="0" tIns="0" rIns="0" bIns="0" rtlCol="0" anchor="t"/>
          <a:lstStyle/>
          <a:p>
            <a:pPr marL="0" indent="0" algn="l">
              <a:lnSpc>
                <a:spcPts val="2550"/>
              </a:lnSpc>
              <a:buNone/>
            </a:pPr>
            <a:r>
              <a:rPr lang="en-US" sz="1550" dirty="0">
                <a:solidFill>
                  <a:srgbClr val="4A4A45"/>
                </a:solidFill>
                <a:latin typeface="Lato" pitchFamily="34" charset="0"/>
                <a:ea typeface="Lato" pitchFamily="34" charset="-122"/>
                <a:cs typeface="Lato" pitchFamily="34" charset="-120"/>
              </a:rPr>
              <a:t>Los procesos de reconversión laboral y desarrollo de carrera requieren acompañamiento personalizado, generando demanda de coaches especializados en transiciones profesionales y adquisición de nuevas competencias.</a:t>
            </a:r>
            <a:endParaRPr lang="en-US" sz="1550" dirty="0"/>
          </a:p>
        </p:txBody>
      </p:sp>
      <p:pic>
        <p:nvPicPr>
          <p:cNvPr id="12" name="Image 3" descr="preencoded.png"/>
          <p:cNvPicPr>
            <a:picLocks noChangeAspect="1"/>
          </p:cNvPicPr>
          <p:nvPr/>
        </p:nvPicPr>
        <p:blipFill>
          <a:blip r:embed="rId6"/>
          <a:stretch>
            <a:fillRect/>
          </a:stretch>
        </p:blipFill>
        <p:spPr>
          <a:xfrm>
            <a:off x="708422" y="6123623"/>
            <a:ext cx="1012031" cy="1490186"/>
          </a:xfrm>
          <a:prstGeom prst="rect">
            <a:avLst/>
          </a:prstGeom>
        </p:spPr>
      </p:pic>
      <p:sp>
        <p:nvSpPr>
          <p:cNvPr id="13" name="Text 7"/>
          <p:cNvSpPr/>
          <p:nvPr/>
        </p:nvSpPr>
        <p:spPr>
          <a:xfrm>
            <a:off x="2024062" y="6326029"/>
            <a:ext cx="3451622" cy="316230"/>
          </a:xfrm>
          <a:prstGeom prst="rect">
            <a:avLst/>
          </a:prstGeom>
          <a:noFill/>
          <a:ln/>
        </p:spPr>
        <p:txBody>
          <a:bodyPr wrap="none" lIns="0" tIns="0" rIns="0" bIns="0" rtlCol="0" anchor="t"/>
          <a:lstStyle/>
          <a:p>
            <a:pPr marL="0" indent="0" algn="l">
              <a:lnSpc>
                <a:spcPts val="2450"/>
              </a:lnSpc>
              <a:buNone/>
            </a:pPr>
            <a:r>
              <a:rPr lang="en-US" sz="1950" b="1" dirty="0">
                <a:solidFill>
                  <a:srgbClr val="4A4A45"/>
                </a:solidFill>
                <a:latin typeface="Lato Bold" pitchFamily="34" charset="0"/>
                <a:ea typeface="Lato Bold" pitchFamily="34" charset="-122"/>
                <a:cs typeface="Lato Bold" pitchFamily="34" charset="-120"/>
              </a:rPr>
              <a:t>Certificación de Competencias</a:t>
            </a:r>
            <a:endParaRPr lang="en-US" sz="1950" dirty="0"/>
          </a:p>
        </p:txBody>
      </p:sp>
      <p:sp>
        <p:nvSpPr>
          <p:cNvPr id="14" name="Text 8"/>
          <p:cNvSpPr/>
          <p:nvPr/>
        </p:nvSpPr>
        <p:spPr>
          <a:xfrm>
            <a:off x="2024062" y="6763703"/>
            <a:ext cx="11897916" cy="647700"/>
          </a:xfrm>
          <a:prstGeom prst="rect">
            <a:avLst/>
          </a:prstGeom>
          <a:noFill/>
          <a:ln/>
        </p:spPr>
        <p:txBody>
          <a:bodyPr wrap="square" lIns="0" tIns="0" rIns="0" bIns="0" rtlCol="0" anchor="t"/>
          <a:lstStyle/>
          <a:p>
            <a:pPr marL="0" indent="0" algn="l">
              <a:lnSpc>
                <a:spcPts val="2550"/>
              </a:lnSpc>
              <a:buNone/>
            </a:pPr>
            <a:r>
              <a:rPr lang="en-US" sz="1550" dirty="0">
                <a:solidFill>
                  <a:srgbClr val="4A4A45"/>
                </a:solidFill>
                <a:latin typeface="Lato" pitchFamily="34" charset="0"/>
                <a:ea typeface="Lato" pitchFamily="34" charset="-122"/>
                <a:cs typeface="Lato" pitchFamily="34" charset="-120"/>
              </a:rPr>
              <a:t>La validación de habilidades adquiridas por vías no formales está creando un nuevo campo profesional dedicado a evaluar y certificar competencias, especialmente relevante en sectores tecnológicos de rápida evolución.</a:t>
            </a:r>
            <a:endParaRPr lang="en-US" sz="155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Text 0"/>
          <p:cNvSpPr/>
          <p:nvPr/>
        </p:nvSpPr>
        <p:spPr>
          <a:xfrm>
            <a:off x="790218" y="620792"/>
            <a:ext cx="6985040" cy="705564"/>
          </a:xfrm>
          <a:prstGeom prst="rect">
            <a:avLst/>
          </a:prstGeom>
          <a:noFill/>
          <a:ln/>
        </p:spPr>
        <p:txBody>
          <a:bodyPr wrap="none" lIns="0" tIns="0" rIns="0" bIns="0" rtlCol="0" anchor="t"/>
          <a:lstStyle/>
          <a:p>
            <a:pPr marL="0" indent="0">
              <a:lnSpc>
                <a:spcPts val="5550"/>
              </a:lnSpc>
              <a:buNone/>
            </a:pPr>
            <a:r>
              <a:rPr lang="en-US" sz="4400" b="1" dirty="0">
                <a:solidFill>
                  <a:srgbClr val="282824"/>
                </a:solidFill>
                <a:latin typeface="Lato Bold" pitchFamily="34" charset="0"/>
                <a:ea typeface="Lato Bold" pitchFamily="34" charset="-122"/>
                <a:cs typeface="Lato Bold" pitchFamily="34" charset="-120"/>
              </a:rPr>
              <a:t>Big Data y Análisis de Datos</a:t>
            </a:r>
            <a:endParaRPr lang="en-US" sz="4400" dirty="0"/>
          </a:p>
        </p:txBody>
      </p:sp>
      <p:pic>
        <p:nvPicPr>
          <p:cNvPr id="3" name="Image 0" descr="preencoded.png"/>
          <p:cNvPicPr>
            <a:picLocks noChangeAspect="1"/>
          </p:cNvPicPr>
          <p:nvPr/>
        </p:nvPicPr>
        <p:blipFill>
          <a:blip r:embed="rId3"/>
          <a:stretch>
            <a:fillRect/>
          </a:stretch>
        </p:blipFill>
        <p:spPr>
          <a:xfrm>
            <a:off x="790218" y="1777841"/>
            <a:ext cx="4105156" cy="2537103"/>
          </a:xfrm>
          <a:prstGeom prst="rect">
            <a:avLst/>
          </a:prstGeom>
        </p:spPr>
      </p:pic>
      <p:sp>
        <p:nvSpPr>
          <p:cNvPr id="4" name="Text 1"/>
          <p:cNvSpPr/>
          <p:nvPr/>
        </p:nvSpPr>
        <p:spPr>
          <a:xfrm>
            <a:off x="790218" y="4597122"/>
            <a:ext cx="2822258" cy="352663"/>
          </a:xfrm>
          <a:prstGeom prst="rect">
            <a:avLst/>
          </a:prstGeom>
          <a:noFill/>
          <a:ln/>
        </p:spPr>
        <p:txBody>
          <a:bodyPr wrap="none" lIns="0" tIns="0" rIns="0" bIns="0" rtlCol="0" anchor="t"/>
          <a:lstStyle/>
          <a:p>
            <a:pPr marL="0" indent="0" algn="l">
              <a:lnSpc>
                <a:spcPts val="2750"/>
              </a:lnSpc>
              <a:buNone/>
            </a:pPr>
            <a:r>
              <a:rPr lang="en-US" sz="2200" b="1" dirty="0">
                <a:solidFill>
                  <a:srgbClr val="4A4A45"/>
                </a:solidFill>
                <a:latin typeface="Lato Bold" pitchFamily="34" charset="0"/>
                <a:ea typeface="Lato Bold" pitchFamily="34" charset="-122"/>
                <a:cs typeface="Lato Bold" pitchFamily="34" charset="-120"/>
              </a:rPr>
              <a:t>Científicos de Datos</a:t>
            </a:r>
            <a:endParaRPr lang="en-US" sz="2200" dirty="0"/>
          </a:p>
        </p:txBody>
      </p:sp>
      <p:sp>
        <p:nvSpPr>
          <p:cNvPr id="5" name="Text 2"/>
          <p:cNvSpPr/>
          <p:nvPr/>
        </p:nvSpPr>
        <p:spPr>
          <a:xfrm>
            <a:off x="790218" y="5085159"/>
            <a:ext cx="4124206" cy="2527816"/>
          </a:xfrm>
          <a:prstGeom prst="rect">
            <a:avLst/>
          </a:prstGeom>
          <a:noFill/>
          <a:ln/>
        </p:spPr>
        <p:txBody>
          <a:bodyPr wrap="square" lIns="0" tIns="0" rIns="0" bIns="0" rtlCol="0" anchor="t"/>
          <a:lstStyle/>
          <a:p>
            <a:pPr marL="0" indent="0" algn="l">
              <a:lnSpc>
                <a:spcPts val="2800"/>
              </a:lnSpc>
              <a:buNone/>
            </a:pPr>
            <a:r>
              <a:rPr lang="en-US" sz="1750" dirty="0">
                <a:solidFill>
                  <a:srgbClr val="4A4A45"/>
                </a:solidFill>
                <a:latin typeface="Lato" pitchFamily="34" charset="0"/>
                <a:ea typeface="Lato" pitchFamily="34" charset="-122"/>
                <a:cs typeface="Lato" pitchFamily="34" charset="-120"/>
              </a:rPr>
              <a:t>Profesionales especializados en extraer conocimiento valioso de grandes volúmenes de información, combinando estadística, programación y conocimiento del negocio para identificar patrones y tendencias que guían la toma de decisiones estratégicas.</a:t>
            </a:r>
            <a:endParaRPr lang="en-US" sz="1750" dirty="0"/>
          </a:p>
        </p:txBody>
      </p:sp>
      <p:pic>
        <p:nvPicPr>
          <p:cNvPr id="6" name="Image 1" descr="preencoded.png"/>
          <p:cNvPicPr>
            <a:picLocks noChangeAspect="1"/>
          </p:cNvPicPr>
          <p:nvPr/>
        </p:nvPicPr>
        <p:blipFill>
          <a:blip r:embed="rId4"/>
          <a:stretch>
            <a:fillRect/>
          </a:stretch>
        </p:blipFill>
        <p:spPr>
          <a:xfrm>
            <a:off x="5253037" y="1777841"/>
            <a:ext cx="4105156" cy="2537103"/>
          </a:xfrm>
          <a:prstGeom prst="rect">
            <a:avLst/>
          </a:prstGeom>
        </p:spPr>
      </p:pic>
      <p:sp>
        <p:nvSpPr>
          <p:cNvPr id="7" name="Text 3"/>
          <p:cNvSpPr/>
          <p:nvPr/>
        </p:nvSpPr>
        <p:spPr>
          <a:xfrm>
            <a:off x="5253037" y="4597122"/>
            <a:ext cx="2822258" cy="352663"/>
          </a:xfrm>
          <a:prstGeom prst="rect">
            <a:avLst/>
          </a:prstGeom>
          <a:noFill/>
          <a:ln/>
        </p:spPr>
        <p:txBody>
          <a:bodyPr wrap="none" lIns="0" tIns="0" rIns="0" bIns="0" rtlCol="0" anchor="t"/>
          <a:lstStyle/>
          <a:p>
            <a:pPr marL="0" indent="0" algn="l">
              <a:lnSpc>
                <a:spcPts val="2750"/>
              </a:lnSpc>
              <a:buNone/>
            </a:pPr>
            <a:r>
              <a:rPr lang="en-US" sz="2200" b="1" dirty="0">
                <a:solidFill>
                  <a:srgbClr val="4A4A45"/>
                </a:solidFill>
                <a:latin typeface="Lato Bold" pitchFamily="34" charset="0"/>
                <a:ea typeface="Lato Bold" pitchFamily="34" charset="-122"/>
                <a:cs typeface="Lato Bold" pitchFamily="34" charset="-120"/>
              </a:rPr>
              <a:t>Marketing Digital</a:t>
            </a:r>
            <a:endParaRPr lang="en-US" sz="2200" dirty="0"/>
          </a:p>
        </p:txBody>
      </p:sp>
      <p:sp>
        <p:nvSpPr>
          <p:cNvPr id="8" name="Text 4"/>
          <p:cNvSpPr/>
          <p:nvPr/>
        </p:nvSpPr>
        <p:spPr>
          <a:xfrm>
            <a:off x="5253037" y="5085159"/>
            <a:ext cx="4124206" cy="2527816"/>
          </a:xfrm>
          <a:prstGeom prst="rect">
            <a:avLst/>
          </a:prstGeom>
          <a:noFill/>
          <a:ln/>
        </p:spPr>
        <p:txBody>
          <a:bodyPr wrap="square" lIns="0" tIns="0" rIns="0" bIns="0" rtlCol="0" anchor="t"/>
          <a:lstStyle/>
          <a:p>
            <a:pPr marL="0" indent="0" algn="l">
              <a:lnSpc>
                <a:spcPts val="2800"/>
              </a:lnSpc>
              <a:buNone/>
            </a:pPr>
            <a:r>
              <a:rPr lang="en-US" sz="1750" dirty="0">
                <a:solidFill>
                  <a:srgbClr val="4A4A45"/>
                </a:solidFill>
                <a:latin typeface="Lato" pitchFamily="34" charset="0"/>
                <a:ea typeface="Lato" pitchFamily="34" charset="-122"/>
                <a:cs typeface="Lato" pitchFamily="34" charset="-120"/>
              </a:rPr>
              <a:t>El análisis de datos procedentes de las redes en las que participan personas, empresas e instituciones permite personalizar estrategias comerciales y mejorar la experiencia del cliente, creando demanda de especialistas en marketing basado en datos.</a:t>
            </a:r>
            <a:endParaRPr lang="en-US" sz="1750" dirty="0"/>
          </a:p>
        </p:txBody>
      </p:sp>
      <p:pic>
        <p:nvPicPr>
          <p:cNvPr id="9" name="Image 2" descr="preencoded.png"/>
          <p:cNvPicPr>
            <a:picLocks noChangeAspect="1"/>
          </p:cNvPicPr>
          <p:nvPr/>
        </p:nvPicPr>
        <p:blipFill>
          <a:blip r:embed="rId5"/>
          <a:stretch>
            <a:fillRect/>
          </a:stretch>
        </p:blipFill>
        <p:spPr>
          <a:xfrm>
            <a:off x="9715857" y="1777841"/>
            <a:ext cx="4105156" cy="2537103"/>
          </a:xfrm>
          <a:prstGeom prst="rect">
            <a:avLst/>
          </a:prstGeom>
        </p:spPr>
      </p:pic>
      <p:sp>
        <p:nvSpPr>
          <p:cNvPr id="10" name="Text 5"/>
          <p:cNvSpPr/>
          <p:nvPr/>
        </p:nvSpPr>
        <p:spPr>
          <a:xfrm>
            <a:off x="9715857" y="4597122"/>
            <a:ext cx="2822258" cy="352663"/>
          </a:xfrm>
          <a:prstGeom prst="rect">
            <a:avLst/>
          </a:prstGeom>
          <a:noFill/>
          <a:ln/>
        </p:spPr>
        <p:txBody>
          <a:bodyPr wrap="none" lIns="0" tIns="0" rIns="0" bIns="0" rtlCol="0" anchor="t"/>
          <a:lstStyle/>
          <a:p>
            <a:pPr marL="0" indent="0" algn="l">
              <a:lnSpc>
                <a:spcPts val="2750"/>
              </a:lnSpc>
              <a:buNone/>
            </a:pPr>
            <a:r>
              <a:rPr lang="en-US" sz="2200" b="1" dirty="0">
                <a:solidFill>
                  <a:srgbClr val="4A4A45"/>
                </a:solidFill>
                <a:latin typeface="Lato Bold" pitchFamily="34" charset="0"/>
                <a:ea typeface="Lato Bold" pitchFamily="34" charset="-122"/>
                <a:cs typeface="Lato Bold" pitchFamily="34" charset="-120"/>
              </a:rPr>
              <a:t>Gestión Pública</a:t>
            </a:r>
            <a:endParaRPr lang="en-US" sz="2200" dirty="0"/>
          </a:p>
        </p:txBody>
      </p:sp>
      <p:sp>
        <p:nvSpPr>
          <p:cNvPr id="11" name="Text 6"/>
          <p:cNvSpPr/>
          <p:nvPr/>
        </p:nvSpPr>
        <p:spPr>
          <a:xfrm>
            <a:off x="9715857" y="5085159"/>
            <a:ext cx="4124206" cy="2166699"/>
          </a:xfrm>
          <a:prstGeom prst="rect">
            <a:avLst/>
          </a:prstGeom>
          <a:noFill/>
          <a:ln/>
        </p:spPr>
        <p:txBody>
          <a:bodyPr wrap="square" lIns="0" tIns="0" rIns="0" bIns="0" rtlCol="0" anchor="t"/>
          <a:lstStyle/>
          <a:p>
            <a:pPr marL="0" indent="0" algn="l">
              <a:lnSpc>
                <a:spcPts val="2800"/>
              </a:lnSpc>
              <a:buNone/>
            </a:pPr>
            <a:r>
              <a:rPr lang="en-US" sz="1750" dirty="0">
                <a:solidFill>
                  <a:srgbClr val="4A4A45"/>
                </a:solidFill>
                <a:latin typeface="Lato" pitchFamily="34" charset="0"/>
                <a:ea typeface="Lato" pitchFamily="34" charset="-122"/>
                <a:cs typeface="Lato" pitchFamily="34" charset="-120"/>
              </a:rPr>
              <a:t>Las administraciones utilizan cada vez más el análisis de datos masivos para optimizar servicios públicos, desde transporte hasta seguridad o sanidad, generando oportunidades para expertos en datos aplicados al sector público.</a:t>
            </a:r>
            <a:endParaRPr lang="en-US" sz="175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sp>
        <p:nvSpPr>
          <p:cNvPr id="2" name="Text 0"/>
          <p:cNvSpPr/>
          <p:nvPr/>
        </p:nvSpPr>
        <p:spPr>
          <a:xfrm>
            <a:off x="793790" y="1167765"/>
            <a:ext cx="10399752" cy="708779"/>
          </a:xfrm>
          <a:prstGeom prst="rect">
            <a:avLst/>
          </a:prstGeom>
          <a:noFill/>
          <a:ln/>
        </p:spPr>
        <p:txBody>
          <a:bodyPr wrap="none" lIns="0" tIns="0" rIns="0" bIns="0" rtlCol="0" anchor="t"/>
          <a:lstStyle/>
          <a:p>
            <a:pPr marL="0" indent="0">
              <a:lnSpc>
                <a:spcPts val="5550"/>
              </a:lnSpc>
              <a:buNone/>
            </a:pPr>
            <a:r>
              <a:rPr lang="en-US" sz="4450" b="1" dirty="0">
                <a:solidFill>
                  <a:srgbClr val="282824"/>
                </a:solidFill>
                <a:latin typeface="Lato Bold" pitchFamily="34" charset="0"/>
                <a:ea typeface="Lato Bold" pitchFamily="34" charset="-122"/>
                <a:cs typeface="Lato Bold" pitchFamily="34" charset="-120"/>
              </a:rPr>
              <a:t>Finanzas Digitales y Derecho Tecnológico</a:t>
            </a:r>
            <a:endParaRPr lang="en-US" sz="4450" dirty="0"/>
          </a:p>
        </p:txBody>
      </p:sp>
      <p:sp>
        <p:nvSpPr>
          <p:cNvPr id="3" name="Text 1"/>
          <p:cNvSpPr/>
          <p:nvPr/>
        </p:nvSpPr>
        <p:spPr>
          <a:xfrm>
            <a:off x="793790" y="2443520"/>
            <a:ext cx="3869412" cy="354330"/>
          </a:xfrm>
          <a:prstGeom prst="rect">
            <a:avLst/>
          </a:prstGeom>
          <a:noFill/>
          <a:ln/>
        </p:spPr>
        <p:txBody>
          <a:bodyPr wrap="none" lIns="0" tIns="0" rIns="0" bIns="0" rtlCol="0" anchor="t"/>
          <a:lstStyle/>
          <a:p>
            <a:pPr marL="0" indent="0">
              <a:lnSpc>
                <a:spcPts val="2750"/>
              </a:lnSpc>
              <a:buNone/>
            </a:pPr>
            <a:r>
              <a:rPr lang="en-US" sz="2200" b="1" dirty="0">
                <a:solidFill>
                  <a:srgbClr val="282824"/>
                </a:solidFill>
                <a:latin typeface="Lato Bold" pitchFamily="34" charset="0"/>
                <a:ea typeface="Lato Bold" pitchFamily="34" charset="-122"/>
                <a:cs typeface="Lato Bold" pitchFamily="34" charset="-120"/>
              </a:rPr>
              <a:t>Sistemas Financieros Virtuales</a:t>
            </a:r>
            <a:endParaRPr lang="en-US" sz="2200" dirty="0"/>
          </a:p>
        </p:txBody>
      </p:sp>
      <p:sp>
        <p:nvSpPr>
          <p:cNvPr id="4" name="Text 2"/>
          <p:cNvSpPr/>
          <p:nvPr/>
        </p:nvSpPr>
        <p:spPr>
          <a:xfrm>
            <a:off x="793790" y="3024664"/>
            <a:ext cx="6244709" cy="1814513"/>
          </a:xfrm>
          <a:prstGeom prst="rect">
            <a:avLst/>
          </a:prstGeom>
          <a:noFill/>
          <a:ln/>
        </p:spPr>
        <p:txBody>
          <a:bodyPr wrap="square" lIns="0" tIns="0" rIns="0" bIns="0" rtlCol="0" anchor="t"/>
          <a:lstStyle/>
          <a:p>
            <a:pPr marL="0" indent="0">
              <a:lnSpc>
                <a:spcPts val="2850"/>
              </a:lnSpc>
              <a:buNone/>
            </a:pPr>
            <a:r>
              <a:rPr lang="en-US" sz="1750" dirty="0">
                <a:solidFill>
                  <a:srgbClr val="4A4A45"/>
                </a:solidFill>
                <a:latin typeface="Lato" pitchFamily="34" charset="0"/>
                <a:ea typeface="Lato" pitchFamily="34" charset="-122"/>
                <a:cs typeface="Lato" pitchFamily="34" charset="-120"/>
              </a:rPr>
              <a:t>La gestión de sistemas virtuales financieros y de dinero digital está transformando el sector bancario tradicional. Las criptomonedas, la tecnología blockchain y los sistemas de pago digital requieren especialistas que combinen conocimientos financieros con competencias tecnológicas avanzadas.</a:t>
            </a:r>
            <a:endParaRPr lang="en-US" sz="1750" dirty="0"/>
          </a:p>
        </p:txBody>
      </p:sp>
      <p:sp>
        <p:nvSpPr>
          <p:cNvPr id="5" name="Text 3"/>
          <p:cNvSpPr/>
          <p:nvPr/>
        </p:nvSpPr>
        <p:spPr>
          <a:xfrm>
            <a:off x="793790" y="5043249"/>
            <a:ext cx="6244709" cy="1451610"/>
          </a:xfrm>
          <a:prstGeom prst="rect">
            <a:avLst/>
          </a:prstGeom>
          <a:noFill/>
          <a:ln/>
        </p:spPr>
        <p:txBody>
          <a:bodyPr wrap="square" lIns="0" tIns="0" rIns="0" bIns="0" rtlCol="0" anchor="t"/>
          <a:lstStyle/>
          <a:p>
            <a:pPr marL="0" indent="0">
              <a:lnSpc>
                <a:spcPts val="2850"/>
              </a:lnSpc>
              <a:buNone/>
            </a:pPr>
            <a:r>
              <a:rPr lang="en-US" sz="1750" dirty="0">
                <a:solidFill>
                  <a:srgbClr val="4A4A45"/>
                </a:solidFill>
                <a:latin typeface="Lato" pitchFamily="34" charset="0"/>
                <a:ea typeface="Lato" pitchFamily="34" charset="-122"/>
                <a:cs typeface="Lato" pitchFamily="34" charset="-120"/>
              </a:rPr>
              <a:t>Este campo incluye desde desarrolladores de aplicaciones financieras hasta analistas de riesgos en entornos digitales, creando nuevas oportunidades en un sector tradicionalmente estable pero ahora en plena revolución.</a:t>
            </a:r>
            <a:endParaRPr lang="en-US" sz="1750" dirty="0"/>
          </a:p>
        </p:txBody>
      </p:sp>
      <p:sp>
        <p:nvSpPr>
          <p:cNvPr id="6" name="Text 4"/>
          <p:cNvSpPr/>
          <p:nvPr/>
        </p:nvSpPr>
        <p:spPr>
          <a:xfrm>
            <a:off x="7599521" y="2443520"/>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282824"/>
                </a:solidFill>
                <a:latin typeface="Lato Bold" pitchFamily="34" charset="0"/>
                <a:ea typeface="Lato Bold" pitchFamily="34" charset="-122"/>
                <a:cs typeface="Lato Bold" pitchFamily="34" charset="-120"/>
              </a:rPr>
              <a:t>Derecho Digital</a:t>
            </a:r>
            <a:endParaRPr lang="en-US" sz="2200" dirty="0"/>
          </a:p>
        </p:txBody>
      </p:sp>
      <p:sp>
        <p:nvSpPr>
          <p:cNvPr id="7" name="Text 5"/>
          <p:cNvSpPr/>
          <p:nvPr/>
        </p:nvSpPr>
        <p:spPr>
          <a:xfrm>
            <a:off x="7599521" y="3024664"/>
            <a:ext cx="6244709" cy="2177415"/>
          </a:xfrm>
          <a:prstGeom prst="rect">
            <a:avLst/>
          </a:prstGeom>
          <a:noFill/>
          <a:ln/>
        </p:spPr>
        <p:txBody>
          <a:bodyPr wrap="square" lIns="0" tIns="0" rIns="0" bIns="0" rtlCol="0" anchor="t"/>
          <a:lstStyle/>
          <a:p>
            <a:pPr marL="0" indent="0">
              <a:lnSpc>
                <a:spcPts val="2850"/>
              </a:lnSpc>
              <a:buNone/>
            </a:pPr>
            <a:r>
              <a:rPr lang="en-US" sz="1750" dirty="0">
                <a:solidFill>
                  <a:srgbClr val="4A4A45"/>
                </a:solidFill>
                <a:latin typeface="Lato" pitchFamily="34" charset="0"/>
                <a:ea typeface="Lato" pitchFamily="34" charset="-122"/>
                <a:cs typeface="Lato" pitchFamily="34" charset="-120"/>
              </a:rPr>
              <a:t>El derecho relacionado con el contexto digital y su repercusión en la vida de las personas, las empresas y las Administraciones Públicas constituye un campo jurídico en expansión. La protección de datos, la propiedad intelectual en entornos digitales y la regulación del comercio electrónico son áreas con creciente demanda.</a:t>
            </a:r>
            <a:endParaRPr lang="en-US" sz="1750" dirty="0"/>
          </a:p>
        </p:txBody>
      </p:sp>
      <p:sp>
        <p:nvSpPr>
          <p:cNvPr id="8" name="Text 6"/>
          <p:cNvSpPr/>
          <p:nvPr/>
        </p:nvSpPr>
        <p:spPr>
          <a:xfrm>
            <a:off x="7599521" y="5406152"/>
            <a:ext cx="6244709" cy="1451610"/>
          </a:xfrm>
          <a:prstGeom prst="rect">
            <a:avLst/>
          </a:prstGeom>
          <a:noFill/>
          <a:ln/>
        </p:spPr>
        <p:txBody>
          <a:bodyPr wrap="square" lIns="0" tIns="0" rIns="0" bIns="0" rtlCol="0" anchor="t"/>
          <a:lstStyle/>
          <a:p>
            <a:pPr marL="0" indent="0">
              <a:lnSpc>
                <a:spcPts val="2850"/>
              </a:lnSpc>
              <a:buNone/>
            </a:pPr>
            <a:r>
              <a:rPr lang="en-US" sz="1750" dirty="0">
                <a:solidFill>
                  <a:srgbClr val="4A4A45"/>
                </a:solidFill>
                <a:latin typeface="Lato" pitchFamily="34" charset="0"/>
                <a:ea typeface="Lato" pitchFamily="34" charset="-122"/>
                <a:cs typeface="Lato" pitchFamily="34" charset="-120"/>
              </a:rPr>
              <a:t>Los abogados especializados en tecnología, los consultores en cumplimiento normativo digital y los mediadores en conflictos tecnológicos representan perfiles profesionales con excelentes perspectivas de futuro.</a:t>
            </a:r>
            <a:endParaRPr lang="en-US" sz="17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06847" y="666274"/>
            <a:ext cx="7470219" cy="643176"/>
          </a:xfrm>
          <a:prstGeom prst="rect">
            <a:avLst/>
          </a:prstGeom>
          <a:noFill/>
          <a:ln/>
        </p:spPr>
        <p:txBody>
          <a:bodyPr wrap="none" lIns="0" tIns="0" rIns="0" bIns="0" rtlCol="0" anchor="t"/>
          <a:lstStyle/>
          <a:p>
            <a:pPr marL="0" indent="0">
              <a:lnSpc>
                <a:spcPts val="5050"/>
              </a:lnSpc>
              <a:buNone/>
            </a:pPr>
            <a:r>
              <a:rPr lang="en-US" sz="4050" b="1" dirty="0">
                <a:solidFill>
                  <a:srgbClr val="282824"/>
                </a:solidFill>
                <a:latin typeface="Lato Bold" pitchFamily="34" charset="0"/>
                <a:ea typeface="Lato Bold" pitchFamily="34" charset="-122"/>
                <a:cs typeface="Lato Bold" pitchFamily="34" charset="-120"/>
              </a:rPr>
              <a:t>La Primera Revolución Industrial</a:t>
            </a:r>
            <a:endParaRPr lang="en-US" sz="4050" dirty="0"/>
          </a:p>
        </p:txBody>
      </p:sp>
      <p:sp>
        <p:nvSpPr>
          <p:cNvPr id="4" name="Shape 1"/>
          <p:cNvSpPr/>
          <p:nvPr/>
        </p:nvSpPr>
        <p:spPr>
          <a:xfrm>
            <a:off x="6438305" y="1618178"/>
            <a:ext cx="22860" cy="5945029"/>
          </a:xfrm>
          <a:prstGeom prst="roundRect">
            <a:avLst>
              <a:gd name="adj" fmla="val 135069"/>
            </a:avLst>
          </a:prstGeom>
          <a:solidFill>
            <a:srgbClr val="CBC5B8"/>
          </a:solidFill>
          <a:ln/>
        </p:spPr>
      </p:sp>
      <p:sp>
        <p:nvSpPr>
          <p:cNvPr id="5" name="Shape 2"/>
          <p:cNvSpPr/>
          <p:nvPr/>
        </p:nvSpPr>
        <p:spPr>
          <a:xfrm>
            <a:off x="6646962" y="2069663"/>
            <a:ext cx="617458" cy="22860"/>
          </a:xfrm>
          <a:prstGeom prst="roundRect">
            <a:avLst>
              <a:gd name="adj" fmla="val 135069"/>
            </a:avLst>
          </a:prstGeom>
          <a:solidFill>
            <a:srgbClr val="CBC5B8"/>
          </a:solidFill>
          <a:ln/>
        </p:spPr>
      </p:sp>
      <p:sp>
        <p:nvSpPr>
          <p:cNvPr id="6" name="Shape 3"/>
          <p:cNvSpPr/>
          <p:nvPr/>
        </p:nvSpPr>
        <p:spPr>
          <a:xfrm>
            <a:off x="6206788" y="1849636"/>
            <a:ext cx="463034" cy="463034"/>
          </a:xfrm>
          <a:prstGeom prst="roundRect">
            <a:avLst>
              <a:gd name="adj" fmla="val 6668"/>
            </a:avLst>
          </a:prstGeom>
          <a:solidFill>
            <a:srgbClr val="E5DFD2"/>
          </a:solidFill>
          <a:ln/>
        </p:spPr>
      </p:sp>
      <p:sp>
        <p:nvSpPr>
          <p:cNvPr id="7" name="Text 4"/>
          <p:cNvSpPr/>
          <p:nvPr/>
        </p:nvSpPr>
        <p:spPr>
          <a:xfrm>
            <a:off x="6283881" y="1888153"/>
            <a:ext cx="308729" cy="385882"/>
          </a:xfrm>
          <a:prstGeom prst="rect">
            <a:avLst/>
          </a:prstGeom>
          <a:noFill/>
          <a:ln/>
        </p:spPr>
        <p:txBody>
          <a:bodyPr wrap="none" lIns="0" tIns="0" rIns="0" bIns="0" rtlCol="0" anchor="t"/>
          <a:lstStyle/>
          <a:p>
            <a:pPr marL="0" indent="0" algn="ctr">
              <a:lnSpc>
                <a:spcPts val="2400"/>
              </a:lnSpc>
              <a:buNone/>
            </a:pPr>
            <a:r>
              <a:rPr lang="en-US" sz="2400" b="1" dirty="0">
                <a:solidFill>
                  <a:srgbClr val="4A4A45"/>
                </a:solidFill>
                <a:latin typeface="Lato Bold" pitchFamily="34" charset="0"/>
                <a:ea typeface="Lato Bold" pitchFamily="34" charset="-122"/>
                <a:cs typeface="Lato Bold" pitchFamily="34" charset="-120"/>
              </a:rPr>
              <a:t>1</a:t>
            </a:r>
            <a:endParaRPr lang="en-US" sz="2400" dirty="0"/>
          </a:p>
        </p:txBody>
      </p:sp>
      <p:sp>
        <p:nvSpPr>
          <p:cNvPr id="8" name="Text 5"/>
          <p:cNvSpPr/>
          <p:nvPr/>
        </p:nvSpPr>
        <p:spPr>
          <a:xfrm>
            <a:off x="7467600" y="1823918"/>
            <a:ext cx="2573060" cy="321588"/>
          </a:xfrm>
          <a:prstGeom prst="rect">
            <a:avLst/>
          </a:prstGeom>
          <a:noFill/>
          <a:ln/>
        </p:spPr>
        <p:txBody>
          <a:bodyPr wrap="none" lIns="0" tIns="0" rIns="0" bIns="0" rtlCol="0" anchor="t"/>
          <a:lstStyle/>
          <a:p>
            <a:pPr marL="0" indent="0" algn="l">
              <a:lnSpc>
                <a:spcPts val="2500"/>
              </a:lnSpc>
              <a:buNone/>
            </a:pPr>
            <a:r>
              <a:rPr lang="en-US" sz="2000" b="1" dirty="0">
                <a:solidFill>
                  <a:srgbClr val="4A4A45"/>
                </a:solidFill>
                <a:latin typeface="Lato Bold" pitchFamily="34" charset="0"/>
                <a:ea typeface="Lato Bold" pitchFamily="34" charset="-122"/>
                <a:cs typeface="Lato Bold" pitchFamily="34" charset="-120"/>
              </a:rPr>
              <a:t>Finales del Siglo XVIII</a:t>
            </a:r>
            <a:endParaRPr lang="en-US" sz="2000" dirty="0"/>
          </a:p>
        </p:txBody>
      </p:sp>
      <p:sp>
        <p:nvSpPr>
          <p:cNvPr id="9" name="Text 6"/>
          <p:cNvSpPr/>
          <p:nvPr/>
        </p:nvSpPr>
        <p:spPr>
          <a:xfrm>
            <a:off x="7467600" y="2268974"/>
            <a:ext cx="6442353" cy="987981"/>
          </a:xfrm>
          <a:prstGeom prst="rect">
            <a:avLst/>
          </a:prstGeom>
          <a:noFill/>
          <a:ln/>
        </p:spPr>
        <p:txBody>
          <a:bodyPr wrap="square" lIns="0" tIns="0" rIns="0" bIns="0" rtlCol="0" anchor="t"/>
          <a:lstStyle/>
          <a:p>
            <a:pPr marL="0" indent="0" algn="l">
              <a:lnSpc>
                <a:spcPts val="2550"/>
              </a:lnSpc>
              <a:buNone/>
            </a:pPr>
            <a:r>
              <a:rPr lang="en-US" sz="1600" dirty="0">
                <a:solidFill>
                  <a:srgbClr val="4A4A45"/>
                </a:solidFill>
                <a:latin typeface="Lato" pitchFamily="34" charset="0"/>
                <a:ea typeface="Lato" pitchFamily="34" charset="-122"/>
                <a:cs typeface="Lato" pitchFamily="34" charset="-120"/>
              </a:rPr>
              <a:t>Surge la máquina de vapor como detonante principal de la transformación industrial, permitiendo la mecanización de procesos que antes requerían fuerza humana o animal.</a:t>
            </a:r>
            <a:endParaRPr lang="en-US" sz="1600" dirty="0"/>
          </a:p>
        </p:txBody>
      </p:sp>
      <p:sp>
        <p:nvSpPr>
          <p:cNvPr id="10" name="Shape 7"/>
          <p:cNvSpPr/>
          <p:nvPr/>
        </p:nvSpPr>
        <p:spPr>
          <a:xfrm>
            <a:off x="6646962" y="4119920"/>
            <a:ext cx="617458" cy="22860"/>
          </a:xfrm>
          <a:prstGeom prst="roundRect">
            <a:avLst>
              <a:gd name="adj" fmla="val 135069"/>
            </a:avLst>
          </a:prstGeom>
          <a:solidFill>
            <a:srgbClr val="CBC5B8"/>
          </a:solidFill>
          <a:ln/>
        </p:spPr>
      </p:sp>
      <p:sp>
        <p:nvSpPr>
          <p:cNvPr id="11" name="Shape 8"/>
          <p:cNvSpPr/>
          <p:nvPr/>
        </p:nvSpPr>
        <p:spPr>
          <a:xfrm>
            <a:off x="6206788" y="3899892"/>
            <a:ext cx="463034" cy="463034"/>
          </a:xfrm>
          <a:prstGeom prst="roundRect">
            <a:avLst>
              <a:gd name="adj" fmla="val 6668"/>
            </a:avLst>
          </a:prstGeom>
          <a:solidFill>
            <a:srgbClr val="E5DFD2"/>
          </a:solidFill>
          <a:ln/>
        </p:spPr>
      </p:sp>
      <p:sp>
        <p:nvSpPr>
          <p:cNvPr id="12" name="Text 9"/>
          <p:cNvSpPr/>
          <p:nvPr/>
        </p:nvSpPr>
        <p:spPr>
          <a:xfrm>
            <a:off x="6283881" y="3938409"/>
            <a:ext cx="308729" cy="385882"/>
          </a:xfrm>
          <a:prstGeom prst="rect">
            <a:avLst/>
          </a:prstGeom>
          <a:noFill/>
          <a:ln/>
        </p:spPr>
        <p:txBody>
          <a:bodyPr wrap="none" lIns="0" tIns="0" rIns="0" bIns="0" rtlCol="0" anchor="t"/>
          <a:lstStyle/>
          <a:p>
            <a:pPr marL="0" indent="0" algn="ctr">
              <a:lnSpc>
                <a:spcPts val="2400"/>
              </a:lnSpc>
              <a:buNone/>
            </a:pPr>
            <a:r>
              <a:rPr lang="en-US" sz="2400" b="1" dirty="0">
                <a:solidFill>
                  <a:srgbClr val="4A4A45"/>
                </a:solidFill>
                <a:latin typeface="Lato Bold" pitchFamily="34" charset="0"/>
                <a:ea typeface="Lato Bold" pitchFamily="34" charset="-122"/>
                <a:cs typeface="Lato Bold" pitchFamily="34" charset="-120"/>
              </a:rPr>
              <a:t>2</a:t>
            </a:r>
            <a:endParaRPr lang="en-US" sz="2400" dirty="0"/>
          </a:p>
        </p:txBody>
      </p:sp>
      <p:sp>
        <p:nvSpPr>
          <p:cNvPr id="13" name="Text 10"/>
          <p:cNvSpPr/>
          <p:nvPr/>
        </p:nvSpPr>
        <p:spPr>
          <a:xfrm>
            <a:off x="7467600" y="3874175"/>
            <a:ext cx="2573060" cy="321588"/>
          </a:xfrm>
          <a:prstGeom prst="rect">
            <a:avLst/>
          </a:prstGeom>
          <a:noFill/>
          <a:ln/>
        </p:spPr>
        <p:txBody>
          <a:bodyPr wrap="none" lIns="0" tIns="0" rIns="0" bIns="0" rtlCol="0" anchor="t"/>
          <a:lstStyle/>
          <a:p>
            <a:pPr marL="0" indent="0" algn="l">
              <a:lnSpc>
                <a:spcPts val="2500"/>
              </a:lnSpc>
              <a:buNone/>
            </a:pPr>
            <a:r>
              <a:rPr lang="en-US" sz="2000" b="1" dirty="0">
                <a:solidFill>
                  <a:srgbClr val="4A4A45"/>
                </a:solidFill>
                <a:latin typeface="Lato Bold" pitchFamily="34" charset="0"/>
                <a:ea typeface="Lato Bold" pitchFamily="34" charset="-122"/>
                <a:cs typeface="Lato Bold" pitchFamily="34" charset="-120"/>
              </a:rPr>
              <a:t>Industria Textil</a:t>
            </a:r>
            <a:endParaRPr lang="en-US" sz="2000" dirty="0"/>
          </a:p>
        </p:txBody>
      </p:sp>
      <p:sp>
        <p:nvSpPr>
          <p:cNvPr id="14" name="Text 11"/>
          <p:cNvSpPr/>
          <p:nvPr/>
        </p:nvSpPr>
        <p:spPr>
          <a:xfrm>
            <a:off x="7467600" y="4319230"/>
            <a:ext cx="6442353" cy="987981"/>
          </a:xfrm>
          <a:prstGeom prst="rect">
            <a:avLst/>
          </a:prstGeom>
          <a:noFill/>
          <a:ln/>
        </p:spPr>
        <p:txBody>
          <a:bodyPr wrap="square" lIns="0" tIns="0" rIns="0" bIns="0" rtlCol="0" anchor="t"/>
          <a:lstStyle/>
          <a:p>
            <a:pPr marL="0" indent="0" algn="l">
              <a:lnSpc>
                <a:spcPts val="2550"/>
              </a:lnSpc>
              <a:buNone/>
            </a:pPr>
            <a:r>
              <a:rPr lang="en-US" sz="1600" dirty="0">
                <a:solidFill>
                  <a:srgbClr val="4A4A45"/>
                </a:solidFill>
                <a:latin typeface="Lato" pitchFamily="34" charset="0"/>
                <a:ea typeface="Lato" pitchFamily="34" charset="-122"/>
                <a:cs typeface="Lato" pitchFamily="34" charset="-120"/>
              </a:rPr>
              <a:t>Se desarrollan innovaciones que revolucionan la producción de tejidos, multiplicando la capacidad productiva y transformando completamente este sector tradicional.</a:t>
            </a:r>
            <a:endParaRPr lang="en-US" sz="1600" dirty="0"/>
          </a:p>
        </p:txBody>
      </p:sp>
      <p:sp>
        <p:nvSpPr>
          <p:cNvPr id="15" name="Shape 12"/>
          <p:cNvSpPr/>
          <p:nvPr/>
        </p:nvSpPr>
        <p:spPr>
          <a:xfrm>
            <a:off x="6646962" y="6170176"/>
            <a:ext cx="617458" cy="22860"/>
          </a:xfrm>
          <a:prstGeom prst="roundRect">
            <a:avLst>
              <a:gd name="adj" fmla="val 135069"/>
            </a:avLst>
          </a:prstGeom>
          <a:solidFill>
            <a:srgbClr val="CBC5B8"/>
          </a:solidFill>
          <a:ln/>
        </p:spPr>
      </p:sp>
      <p:sp>
        <p:nvSpPr>
          <p:cNvPr id="16" name="Shape 13"/>
          <p:cNvSpPr/>
          <p:nvPr/>
        </p:nvSpPr>
        <p:spPr>
          <a:xfrm>
            <a:off x="6206788" y="5950148"/>
            <a:ext cx="463034" cy="463034"/>
          </a:xfrm>
          <a:prstGeom prst="roundRect">
            <a:avLst>
              <a:gd name="adj" fmla="val 6668"/>
            </a:avLst>
          </a:prstGeom>
          <a:solidFill>
            <a:srgbClr val="E5DFD2"/>
          </a:solidFill>
          <a:ln/>
        </p:spPr>
      </p:sp>
      <p:sp>
        <p:nvSpPr>
          <p:cNvPr id="17" name="Text 14"/>
          <p:cNvSpPr/>
          <p:nvPr/>
        </p:nvSpPr>
        <p:spPr>
          <a:xfrm>
            <a:off x="6283881" y="5988665"/>
            <a:ext cx="308729" cy="385882"/>
          </a:xfrm>
          <a:prstGeom prst="rect">
            <a:avLst/>
          </a:prstGeom>
          <a:noFill/>
          <a:ln/>
        </p:spPr>
        <p:txBody>
          <a:bodyPr wrap="none" lIns="0" tIns="0" rIns="0" bIns="0" rtlCol="0" anchor="t"/>
          <a:lstStyle/>
          <a:p>
            <a:pPr marL="0" indent="0" algn="ctr">
              <a:lnSpc>
                <a:spcPts val="2400"/>
              </a:lnSpc>
              <a:buNone/>
            </a:pPr>
            <a:r>
              <a:rPr lang="en-US" sz="2400" b="1" dirty="0">
                <a:solidFill>
                  <a:srgbClr val="4A4A45"/>
                </a:solidFill>
                <a:latin typeface="Lato Bold" pitchFamily="34" charset="0"/>
                <a:ea typeface="Lato Bold" pitchFamily="34" charset="-122"/>
                <a:cs typeface="Lato Bold" pitchFamily="34" charset="-120"/>
              </a:rPr>
              <a:t>3</a:t>
            </a:r>
            <a:endParaRPr lang="en-US" sz="2400" dirty="0"/>
          </a:p>
        </p:txBody>
      </p:sp>
      <p:sp>
        <p:nvSpPr>
          <p:cNvPr id="18" name="Text 15"/>
          <p:cNvSpPr/>
          <p:nvPr/>
        </p:nvSpPr>
        <p:spPr>
          <a:xfrm>
            <a:off x="7467600" y="5924431"/>
            <a:ext cx="2573060" cy="321588"/>
          </a:xfrm>
          <a:prstGeom prst="rect">
            <a:avLst/>
          </a:prstGeom>
          <a:noFill/>
          <a:ln/>
        </p:spPr>
        <p:txBody>
          <a:bodyPr wrap="none" lIns="0" tIns="0" rIns="0" bIns="0" rtlCol="0" anchor="t"/>
          <a:lstStyle/>
          <a:p>
            <a:pPr marL="0" indent="0" algn="l">
              <a:lnSpc>
                <a:spcPts val="2500"/>
              </a:lnSpc>
              <a:buNone/>
            </a:pPr>
            <a:r>
              <a:rPr lang="en-US" sz="2000" b="1" dirty="0">
                <a:solidFill>
                  <a:srgbClr val="4A4A45"/>
                </a:solidFill>
                <a:latin typeface="Lato Bold" pitchFamily="34" charset="0"/>
                <a:ea typeface="Lato Bold" pitchFamily="34" charset="-122"/>
                <a:cs typeface="Lato Bold" pitchFamily="34" charset="-120"/>
              </a:rPr>
              <a:t>Ferrocarril</a:t>
            </a:r>
            <a:endParaRPr lang="en-US" sz="2000" dirty="0"/>
          </a:p>
        </p:txBody>
      </p:sp>
      <p:sp>
        <p:nvSpPr>
          <p:cNvPr id="19" name="Text 16"/>
          <p:cNvSpPr/>
          <p:nvPr/>
        </p:nvSpPr>
        <p:spPr>
          <a:xfrm>
            <a:off x="7467600" y="6369487"/>
            <a:ext cx="6442353" cy="987981"/>
          </a:xfrm>
          <a:prstGeom prst="rect">
            <a:avLst/>
          </a:prstGeom>
          <a:noFill/>
          <a:ln/>
        </p:spPr>
        <p:txBody>
          <a:bodyPr wrap="square" lIns="0" tIns="0" rIns="0" bIns="0" rtlCol="0" anchor="t"/>
          <a:lstStyle/>
          <a:p>
            <a:pPr marL="0" indent="0" algn="l">
              <a:lnSpc>
                <a:spcPts val="2550"/>
              </a:lnSpc>
              <a:buNone/>
            </a:pPr>
            <a:r>
              <a:rPr lang="en-US" sz="1600" dirty="0">
                <a:solidFill>
                  <a:srgbClr val="4A4A45"/>
                </a:solidFill>
                <a:latin typeface="Lato" pitchFamily="34" charset="0"/>
                <a:ea typeface="Lato" pitchFamily="34" charset="-122"/>
                <a:cs typeface="Lato" pitchFamily="34" charset="-120"/>
              </a:rPr>
              <a:t>La aplicación de la máquina de vapor al transporte genera una revolución en la movilidad, conectando regiones y acelerando el comercio a una escala sin precedentes.</a:t>
            </a:r>
            <a:endParaRPr lang="en-US" sz="16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90" y="1632704"/>
            <a:ext cx="11023163" cy="708779"/>
          </a:xfrm>
          <a:prstGeom prst="rect">
            <a:avLst/>
          </a:prstGeom>
          <a:noFill/>
          <a:ln/>
        </p:spPr>
        <p:txBody>
          <a:bodyPr wrap="none" lIns="0" tIns="0" rIns="0" bIns="0" rtlCol="0" anchor="t"/>
          <a:lstStyle/>
          <a:p>
            <a:pPr marL="0" indent="0">
              <a:lnSpc>
                <a:spcPts val="5550"/>
              </a:lnSpc>
              <a:buNone/>
            </a:pPr>
            <a:r>
              <a:rPr lang="en-US" sz="4450" b="1" dirty="0">
                <a:solidFill>
                  <a:srgbClr val="282824"/>
                </a:solidFill>
                <a:latin typeface="Lato Bold" pitchFamily="34" charset="0"/>
                <a:ea typeface="Lato Bold" pitchFamily="34" charset="-122"/>
                <a:cs typeface="Lato Bold" pitchFamily="34" charset="-120"/>
              </a:rPr>
              <a:t>Impacto de la Primera Revolución Industrial</a:t>
            </a:r>
            <a:endParaRPr lang="en-US" sz="4450" dirty="0"/>
          </a:p>
        </p:txBody>
      </p:sp>
      <p:sp>
        <p:nvSpPr>
          <p:cNvPr id="3" name="Text 1"/>
          <p:cNvSpPr/>
          <p:nvPr/>
        </p:nvSpPr>
        <p:spPr>
          <a:xfrm>
            <a:off x="793790" y="2908459"/>
            <a:ext cx="3601998" cy="354330"/>
          </a:xfrm>
          <a:prstGeom prst="rect">
            <a:avLst/>
          </a:prstGeom>
          <a:noFill/>
          <a:ln/>
        </p:spPr>
        <p:txBody>
          <a:bodyPr wrap="none" lIns="0" tIns="0" rIns="0" bIns="0" rtlCol="0" anchor="t"/>
          <a:lstStyle/>
          <a:p>
            <a:pPr marL="0" indent="0">
              <a:lnSpc>
                <a:spcPts val="2750"/>
              </a:lnSpc>
              <a:buNone/>
            </a:pPr>
            <a:r>
              <a:rPr lang="en-US" sz="2200" b="1" dirty="0">
                <a:solidFill>
                  <a:srgbClr val="282824"/>
                </a:solidFill>
                <a:latin typeface="Lato Bold" pitchFamily="34" charset="0"/>
                <a:ea typeface="Lato Bold" pitchFamily="34" charset="-122"/>
                <a:cs typeface="Lato Bold" pitchFamily="34" charset="-120"/>
              </a:rPr>
              <a:t>Sustitución de Herramientas</a:t>
            </a:r>
            <a:endParaRPr lang="en-US" sz="2200" dirty="0"/>
          </a:p>
        </p:txBody>
      </p:sp>
      <p:sp>
        <p:nvSpPr>
          <p:cNvPr id="4" name="Text 2"/>
          <p:cNvSpPr/>
          <p:nvPr/>
        </p:nvSpPr>
        <p:spPr>
          <a:xfrm>
            <a:off x="793790" y="3489603"/>
            <a:ext cx="3978116" cy="2903220"/>
          </a:xfrm>
          <a:prstGeom prst="rect">
            <a:avLst/>
          </a:prstGeom>
          <a:noFill/>
          <a:ln/>
        </p:spPr>
        <p:txBody>
          <a:bodyPr wrap="square" lIns="0" tIns="0" rIns="0" bIns="0" rtlCol="0" anchor="t"/>
          <a:lstStyle/>
          <a:p>
            <a:pPr marL="0" indent="0">
              <a:lnSpc>
                <a:spcPts val="2850"/>
              </a:lnSpc>
              <a:buNone/>
            </a:pPr>
            <a:r>
              <a:rPr lang="en-US" sz="1750" dirty="0">
                <a:solidFill>
                  <a:srgbClr val="4A4A45"/>
                </a:solidFill>
                <a:latin typeface="Lato" pitchFamily="34" charset="0"/>
                <a:ea typeface="Lato" pitchFamily="34" charset="-122"/>
                <a:cs typeface="Lato" pitchFamily="34" charset="-120"/>
              </a:rPr>
              <a:t>Las herramientas manuales fueron reemplazadas por maquinaria industrial, lo que permitió aumentar exponencialmente la producción. Este cambio transformó radicalmente los métodos de trabajo tradicionales y requirió nuevas habilidades de los trabajadores.</a:t>
            </a:r>
            <a:endParaRPr lang="en-US" sz="1750" dirty="0"/>
          </a:p>
        </p:txBody>
      </p:sp>
      <p:sp>
        <p:nvSpPr>
          <p:cNvPr id="5" name="Text 3"/>
          <p:cNvSpPr/>
          <p:nvPr/>
        </p:nvSpPr>
        <p:spPr>
          <a:xfrm>
            <a:off x="5332928" y="2908459"/>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282824"/>
                </a:solidFill>
                <a:latin typeface="Lato Bold" pitchFamily="34" charset="0"/>
                <a:ea typeface="Lato Bold" pitchFamily="34" charset="-122"/>
                <a:cs typeface="Lato Bold" pitchFamily="34" charset="-120"/>
              </a:rPr>
              <a:t>Urbanización</a:t>
            </a:r>
            <a:endParaRPr lang="en-US" sz="2200" dirty="0"/>
          </a:p>
        </p:txBody>
      </p:sp>
      <p:sp>
        <p:nvSpPr>
          <p:cNvPr id="6" name="Text 4"/>
          <p:cNvSpPr/>
          <p:nvPr/>
        </p:nvSpPr>
        <p:spPr>
          <a:xfrm>
            <a:off x="5332928" y="3489603"/>
            <a:ext cx="3978116" cy="2540318"/>
          </a:xfrm>
          <a:prstGeom prst="rect">
            <a:avLst/>
          </a:prstGeom>
          <a:noFill/>
          <a:ln/>
        </p:spPr>
        <p:txBody>
          <a:bodyPr wrap="square" lIns="0" tIns="0" rIns="0" bIns="0" rtlCol="0" anchor="t"/>
          <a:lstStyle/>
          <a:p>
            <a:pPr marL="0" indent="0">
              <a:lnSpc>
                <a:spcPts val="2850"/>
              </a:lnSpc>
              <a:buNone/>
            </a:pPr>
            <a:r>
              <a:rPr lang="en-US" sz="1750" dirty="0">
                <a:solidFill>
                  <a:srgbClr val="4A4A45"/>
                </a:solidFill>
                <a:latin typeface="Lato" pitchFamily="34" charset="0"/>
                <a:ea typeface="Lato" pitchFamily="34" charset="-122"/>
                <a:cs typeface="Lato" pitchFamily="34" charset="-120"/>
              </a:rPr>
              <a:t>La concentración de fábricas en zonas urbanas provocó un éxodo rural masivo. Las ciudades crecieron rápidamente, creando nuevos desafíos sociales pero también oportunidades económicas para quienes se adaptaron al nuevo entorno industrial.</a:t>
            </a:r>
            <a:endParaRPr lang="en-US" sz="1750" dirty="0"/>
          </a:p>
        </p:txBody>
      </p:sp>
      <p:sp>
        <p:nvSpPr>
          <p:cNvPr id="7" name="Text 5"/>
          <p:cNvSpPr/>
          <p:nvPr/>
        </p:nvSpPr>
        <p:spPr>
          <a:xfrm>
            <a:off x="9872067" y="2908459"/>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282824"/>
                </a:solidFill>
                <a:latin typeface="Lato Bold" pitchFamily="34" charset="0"/>
                <a:ea typeface="Lato Bold" pitchFamily="34" charset="-122"/>
                <a:cs typeface="Lato Bold" pitchFamily="34" charset="-120"/>
              </a:rPr>
              <a:t>Nuevas Profesiones</a:t>
            </a:r>
            <a:endParaRPr lang="en-US" sz="2200" dirty="0"/>
          </a:p>
        </p:txBody>
      </p:sp>
      <p:sp>
        <p:nvSpPr>
          <p:cNvPr id="8" name="Text 6"/>
          <p:cNvSpPr/>
          <p:nvPr/>
        </p:nvSpPr>
        <p:spPr>
          <a:xfrm>
            <a:off x="9872067" y="3489603"/>
            <a:ext cx="3978116" cy="2540318"/>
          </a:xfrm>
          <a:prstGeom prst="rect">
            <a:avLst/>
          </a:prstGeom>
          <a:noFill/>
          <a:ln/>
        </p:spPr>
        <p:txBody>
          <a:bodyPr wrap="square" lIns="0" tIns="0" rIns="0" bIns="0" rtlCol="0" anchor="t"/>
          <a:lstStyle/>
          <a:p>
            <a:pPr marL="0" indent="0">
              <a:lnSpc>
                <a:spcPts val="2850"/>
              </a:lnSpc>
              <a:buNone/>
            </a:pPr>
            <a:r>
              <a:rPr lang="en-US" sz="1750" dirty="0">
                <a:solidFill>
                  <a:srgbClr val="4A4A45"/>
                </a:solidFill>
                <a:latin typeface="Lato" pitchFamily="34" charset="0"/>
                <a:ea typeface="Lato" pitchFamily="34" charset="-122"/>
                <a:cs typeface="Lato" pitchFamily="34" charset="-120"/>
              </a:rPr>
              <a:t>Surgieron oficios relacionados con el mantenimiento y operación de maquinaria, mientras que muchos artesanos tradicionales vieron amenazados sus medios de vida al no poder competir con la producción mecanizada.</a:t>
            </a:r>
            <a:endParaRPr lang="en-US" sz="17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194108" y="929759"/>
            <a:ext cx="7450217" cy="631865"/>
          </a:xfrm>
          <a:prstGeom prst="rect">
            <a:avLst/>
          </a:prstGeom>
          <a:noFill/>
          <a:ln/>
        </p:spPr>
        <p:txBody>
          <a:bodyPr wrap="none" lIns="0" tIns="0" rIns="0" bIns="0" rtlCol="0" anchor="t"/>
          <a:lstStyle/>
          <a:p>
            <a:pPr marL="0" indent="0">
              <a:lnSpc>
                <a:spcPts val="4950"/>
              </a:lnSpc>
              <a:buNone/>
            </a:pPr>
            <a:r>
              <a:rPr lang="en-US" sz="3950" b="1" dirty="0">
                <a:solidFill>
                  <a:srgbClr val="282824"/>
                </a:solidFill>
                <a:latin typeface="Lato Bold" pitchFamily="34" charset="0"/>
                <a:ea typeface="Lato Bold" pitchFamily="34" charset="-122"/>
                <a:cs typeface="Lato Bold" pitchFamily="34" charset="-120"/>
              </a:rPr>
              <a:t>La Segunda Revolución Industrial</a:t>
            </a:r>
            <a:endParaRPr lang="en-US" sz="3950" dirty="0"/>
          </a:p>
        </p:txBody>
      </p:sp>
      <p:pic>
        <p:nvPicPr>
          <p:cNvPr id="4" name="Image 1" descr="preencoded.png"/>
          <p:cNvPicPr>
            <a:picLocks noChangeAspect="1"/>
          </p:cNvPicPr>
          <p:nvPr/>
        </p:nvPicPr>
        <p:blipFill>
          <a:blip r:embed="rId4"/>
          <a:stretch>
            <a:fillRect/>
          </a:stretch>
        </p:blipFill>
        <p:spPr>
          <a:xfrm>
            <a:off x="6194108" y="1864876"/>
            <a:ext cx="1010960" cy="1811655"/>
          </a:xfrm>
          <a:prstGeom prst="rect">
            <a:avLst/>
          </a:prstGeom>
        </p:spPr>
      </p:pic>
      <p:sp>
        <p:nvSpPr>
          <p:cNvPr id="5" name="Text 1"/>
          <p:cNvSpPr/>
          <p:nvPr/>
        </p:nvSpPr>
        <p:spPr>
          <a:xfrm>
            <a:off x="7508319" y="2067044"/>
            <a:ext cx="2527578" cy="315873"/>
          </a:xfrm>
          <a:prstGeom prst="rect">
            <a:avLst/>
          </a:prstGeom>
          <a:noFill/>
          <a:ln/>
        </p:spPr>
        <p:txBody>
          <a:bodyPr wrap="none" lIns="0" tIns="0" rIns="0" bIns="0" rtlCol="0" anchor="t"/>
          <a:lstStyle/>
          <a:p>
            <a:pPr marL="0" indent="0" algn="l">
              <a:lnSpc>
                <a:spcPts val="2450"/>
              </a:lnSpc>
              <a:buNone/>
            </a:pPr>
            <a:r>
              <a:rPr lang="en-US" sz="1950" b="1" dirty="0">
                <a:solidFill>
                  <a:srgbClr val="4A4A45"/>
                </a:solidFill>
                <a:latin typeface="Lato Bold" pitchFamily="34" charset="0"/>
                <a:ea typeface="Lato Bold" pitchFamily="34" charset="-122"/>
                <a:cs typeface="Lato Bold" pitchFamily="34" charset="-120"/>
              </a:rPr>
              <a:t>Electricidad</a:t>
            </a:r>
            <a:endParaRPr lang="en-US" sz="1950" dirty="0"/>
          </a:p>
        </p:txBody>
      </p:sp>
      <p:sp>
        <p:nvSpPr>
          <p:cNvPr id="6" name="Text 2"/>
          <p:cNvSpPr/>
          <p:nvPr/>
        </p:nvSpPr>
        <p:spPr>
          <a:xfrm>
            <a:off x="7508319" y="2504242"/>
            <a:ext cx="6414373" cy="970121"/>
          </a:xfrm>
          <a:prstGeom prst="rect">
            <a:avLst/>
          </a:prstGeom>
          <a:noFill/>
          <a:ln/>
        </p:spPr>
        <p:txBody>
          <a:bodyPr wrap="square" lIns="0" tIns="0" rIns="0" bIns="0" rtlCol="0" anchor="t"/>
          <a:lstStyle/>
          <a:p>
            <a:pPr marL="0" indent="0" algn="l">
              <a:lnSpc>
                <a:spcPts val="2500"/>
              </a:lnSpc>
              <a:buNone/>
            </a:pPr>
            <a:r>
              <a:rPr lang="en-US" sz="1550" dirty="0">
                <a:solidFill>
                  <a:srgbClr val="4A4A45"/>
                </a:solidFill>
                <a:latin typeface="Lato" pitchFamily="34" charset="0"/>
                <a:ea typeface="Lato" pitchFamily="34" charset="-122"/>
                <a:cs typeface="Lato" pitchFamily="34" charset="-120"/>
              </a:rPr>
              <a:t>A principios del siglo XX, la electricidad se convierte en la nueva fuente de energía que impulsa la industrialización, permitiendo mayor flexibilidad en la ubicación de las fábricas y nuevos tipos de maquinaria.</a:t>
            </a:r>
            <a:endParaRPr lang="en-US" sz="1550" dirty="0"/>
          </a:p>
        </p:txBody>
      </p:sp>
      <p:pic>
        <p:nvPicPr>
          <p:cNvPr id="7" name="Image 2" descr="preencoded.png"/>
          <p:cNvPicPr>
            <a:picLocks noChangeAspect="1"/>
          </p:cNvPicPr>
          <p:nvPr/>
        </p:nvPicPr>
        <p:blipFill>
          <a:blip r:embed="rId5"/>
          <a:stretch>
            <a:fillRect/>
          </a:stretch>
        </p:blipFill>
        <p:spPr>
          <a:xfrm>
            <a:off x="6194108" y="3676531"/>
            <a:ext cx="1010960" cy="1811655"/>
          </a:xfrm>
          <a:prstGeom prst="rect">
            <a:avLst/>
          </a:prstGeom>
        </p:spPr>
      </p:pic>
      <p:sp>
        <p:nvSpPr>
          <p:cNvPr id="8" name="Text 3"/>
          <p:cNvSpPr/>
          <p:nvPr/>
        </p:nvSpPr>
        <p:spPr>
          <a:xfrm>
            <a:off x="7508319" y="3878699"/>
            <a:ext cx="2527578" cy="315873"/>
          </a:xfrm>
          <a:prstGeom prst="rect">
            <a:avLst/>
          </a:prstGeom>
          <a:noFill/>
          <a:ln/>
        </p:spPr>
        <p:txBody>
          <a:bodyPr wrap="none" lIns="0" tIns="0" rIns="0" bIns="0" rtlCol="0" anchor="t"/>
          <a:lstStyle/>
          <a:p>
            <a:pPr marL="0" indent="0" algn="l">
              <a:lnSpc>
                <a:spcPts val="2450"/>
              </a:lnSpc>
              <a:buNone/>
            </a:pPr>
            <a:r>
              <a:rPr lang="en-US" sz="1950" b="1" dirty="0">
                <a:solidFill>
                  <a:srgbClr val="4A4A45"/>
                </a:solidFill>
                <a:latin typeface="Lato Bold" pitchFamily="34" charset="0"/>
                <a:ea typeface="Lato Bold" pitchFamily="34" charset="-122"/>
                <a:cs typeface="Lato Bold" pitchFamily="34" charset="-120"/>
              </a:rPr>
              <a:t>Combustibles Fósiles</a:t>
            </a:r>
            <a:endParaRPr lang="en-US" sz="1950" dirty="0"/>
          </a:p>
        </p:txBody>
      </p:sp>
      <p:sp>
        <p:nvSpPr>
          <p:cNvPr id="9" name="Text 4"/>
          <p:cNvSpPr/>
          <p:nvPr/>
        </p:nvSpPr>
        <p:spPr>
          <a:xfrm>
            <a:off x="7508319" y="4315897"/>
            <a:ext cx="6414373" cy="970121"/>
          </a:xfrm>
          <a:prstGeom prst="rect">
            <a:avLst/>
          </a:prstGeom>
          <a:noFill/>
          <a:ln/>
        </p:spPr>
        <p:txBody>
          <a:bodyPr wrap="square" lIns="0" tIns="0" rIns="0" bIns="0" rtlCol="0" anchor="t"/>
          <a:lstStyle/>
          <a:p>
            <a:pPr marL="0" indent="0" algn="l">
              <a:lnSpc>
                <a:spcPts val="2500"/>
              </a:lnSpc>
              <a:buNone/>
            </a:pPr>
            <a:r>
              <a:rPr lang="en-US" sz="1550" dirty="0">
                <a:solidFill>
                  <a:srgbClr val="4A4A45"/>
                </a:solidFill>
                <a:latin typeface="Lato" pitchFamily="34" charset="0"/>
                <a:ea typeface="Lato" pitchFamily="34" charset="-122"/>
                <a:cs typeface="Lato" pitchFamily="34" charset="-120"/>
              </a:rPr>
              <a:t>El petróleo y el gas natural emergen como fuentes energéticas fundamentales, impulsando nuevas industrias y medios de transporte que transforman la movilidad y la logística global.</a:t>
            </a:r>
            <a:endParaRPr lang="en-US" sz="1550" dirty="0"/>
          </a:p>
        </p:txBody>
      </p:sp>
      <p:pic>
        <p:nvPicPr>
          <p:cNvPr id="10" name="Image 3" descr="preencoded.png"/>
          <p:cNvPicPr>
            <a:picLocks noChangeAspect="1"/>
          </p:cNvPicPr>
          <p:nvPr/>
        </p:nvPicPr>
        <p:blipFill>
          <a:blip r:embed="rId6"/>
          <a:stretch>
            <a:fillRect/>
          </a:stretch>
        </p:blipFill>
        <p:spPr>
          <a:xfrm>
            <a:off x="6194108" y="5488186"/>
            <a:ext cx="1010960" cy="1811655"/>
          </a:xfrm>
          <a:prstGeom prst="rect">
            <a:avLst/>
          </a:prstGeom>
        </p:spPr>
      </p:pic>
      <p:sp>
        <p:nvSpPr>
          <p:cNvPr id="11" name="Text 5"/>
          <p:cNvSpPr/>
          <p:nvPr/>
        </p:nvSpPr>
        <p:spPr>
          <a:xfrm>
            <a:off x="7508319" y="5690354"/>
            <a:ext cx="2527578" cy="315873"/>
          </a:xfrm>
          <a:prstGeom prst="rect">
            <a:avLst/>
          </a:prstGeom>
          <a:noFill/>
          <a:ln/>
        </p:spPr>
        <p:txBody>
          <a:bodyPr wrap="none" lIns="0" tIns="0" rIns="0" bIns="0" rtlCol="0" anchor="t"/>
          <a:lstStyle/>
          <a:p>
            <a:pPr marL="0" indent="0" algn="l">
              <a:lnSpc>
                <a:spcPts val="2450"/>
              </a:lnSpc>
              <a:buNone/>
            </a:pPr>
            <a:r>
              <a:rPr lang="en-US" sz="1950" b="1" dirty="0">
                <a:solidFill>
                  <a:srgbClr val="4A4A45"/>
                </a:solidFill>
                <a:latin typeface="Lato Bold" pitchFamily="34" charset="0"/>
                <a:ea typeface="Lato Bold" pitchFamily="34" charset="-122"/>
                <a:cs typeface="Lato Bold" pitchFamily="34" charset="-120"/>
              </a:rPr>
              <a:t>Producción en Masa</a:t>
            </a:r>
            <a:endParaRPr lang="en-US" sz="1950" dirty="0"/>
          </a:p>
        </p:txBody>
      </p:sp>
      <p:sp>
        <p:nvSpPr>
          <p:cNvPr id="12" name="Text 6"/>
          <p:cNvSpPr/>
          <p:nvPr/>
        </p:nvSpPr>
        <p:spPr>
          <a:xfrm>
            <a:off x="7508319" y="6127552"/>
            <a:ext cx="6414373" cy="970121"/>
          </a:xfrm>
          <a:prstGeom prst="rect">
            <a:avLst/>
          </a:prstGeom>
          <a:noFill/>
          <a:ln/>
        </p:spPr>
        <p:txBody>
          <a:bodyPr wrap="square" lIns="0" tIns="0" rIns="0" bIns="0" rtlCol="0" anchor="t"/>
          <a:lstStyle/>
          <a:p>
            <a:pPr marL="0" indent="0" algn="l">
              <a:lnSpc>
                <a:spcPts val="2500"/>
              </a:lnSpc>
              <a:buNone/>
            </a:pPr>
            <a:r>
              <a:rPr lang="en-US" sz="1550" dirty="0">
                <a:solidFill>
                  <a:srgbClr val="4A4A45"/>
                </a:solidFill>
                <a:latin typeface="Lato" pitchFamily="34" charset="0"/>
                <a:ea typeface="Lato" pitchFamily="34" charset="-122"/>
                <a:cs typeface="Lato" pitchFamily="34" charset="-120"/>
              </a:rPr>
              <a:t>Las cadenas de montaje revolucionan la fabricación de bienes de consumo como automóviles y electrodomésticos, haciendo accesibles productos antes considerados de lujo.</a:t>
            </a:r>
            <a:endParaRPr lang="en-US" sz="15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599373"/>
          </a:xfrm>
          <a:prstGeom prst="rect">
            <a:avLst/>
          </a:prstGeom>
        </p:spPr>
      </p:pic>
      <p:sp>
        <p:nvSpPr>
          <p:cNvPr id="3" name="Text 0"/>
          <p:cNvSpPr/>
          <p:nvPr/>
        </p:nvSpPr>
        <p:spPr>
          <a:xfrm>
            <a:off x="727829" y="3336250"/>
            <a:ext cx="9306520" cy="649843"/>
          </a:xfrm>
          <a:prstGeom prst="rect">
            <a:avLst/>
          </a:prstGeom>
          <a:noFill/>
          <a:ln/>
        </p:spPr>
        <p:txBody>
          <a:bodyPr wrap="none" lIns="0" tIns="0" rIns="0" bIns="0" rtlCol="0" anchor="t"/>
          <a:lstStyle/>
          <a:p>
            <a:pPr marL="0" indent="0">
              <a:lnSpc>
                <a:spcPts val="5100"/>
              </a:lnSpc>
              <a:buNone/>
            </a:pPr>
            <a:r>
              <a:rPr lang="en-US" sz="4050" b="1" dirty="0">
                <a:solidFill>
                  <a:srgbClr val="282824"/>
                </a:solidFill>
                <a:latin typeface="Lato Bold" pitchFamily="34" charset="0"/>
                <a:ea typeface="Lato Bold" pitchFamily="34" charset="-122"/>
                <a:cs typeface="Lato Bold" pitchFamily="34" charset="-120"/>
              </a:rPr>
              <a:t>Avances Clave de la Segunda Revolución</a:t>
            </a:r>
            <a:endParaRPr lang="en-US" sz="4050" dirty="0"/>
          </a:p>
        </p:txBody>
      </p:sp>
      <p:sp>
        <p:nvSpPr>
          <p:cNvPr id="4" name="Shape 1"/>
          <p:cNvSpPr/>
          <p:nvPr/>
        </p:nvSpPr>
        <p:spPr>
          <a:xfrm>
            <a:off x="727829" y="4297918"/>
            <a:ext cx="4253032" cy="3194685"/>
          </a:xfrm>
          <a:prstGeom prst="roundRect">
            <a:avLst>
              <a:gd name="adj" fmla="val 976"/>
            </a:avLst>
          </a:prstGeom>
          <a:solidFill>
            <a:srgbClr val="E5DFD2"/>
          </a:solidFill>
          <a:ln/>
        </p:spPr>
      </p:sp>
      <p:sp>
        <p:nvSpPr>
          <p:cNvPr id="5" name="Text 2"/>
          <p:cNvSpPr/>
          <p:nvPr/>
        </p:nvSpPr>
        <p:spPr>
          <a:xfrm>
            <a:off x="935712" y="4505801"/>
            <a:ext cx="2599372" cy="324802"/>
          </a:xfrm>
          <a:prstGeom prst="rect">
            <a:avLst/>
          </a:prstGeom>
          <a:noFill/>
          <a:ln/>
        </p:spPr>
        <p:txBody>
          <a:bodyPr wrap="none" lIns="0" tIns="0" rIns="0" bIns="0" rtlCol="0" anchor="t"/>
          <a:lstStyle/>
          <a:p>
            <a:pPr marL="0" indent="0">
              <a:lnSpc>
                <a:spcPts val="2550"/>
              </a:lnSpc>
              <a:buNone/>
            </a:pPr>
            <a:r>
              <a:rPr lang="en-US" sz="2000" b="1" dirty="0">
                <a:solidFill>
                  <a:srgbClr val="4A4A45"/>
                </a:solidFill>
                <a:latin typeface="Lato Bold" pitchFamily="34" charset="0"/>
                <a:ea typeface="Lato Bold" pitchFamily="34" charset="-122"/>
                <a:cs typeface="Lato Bold" pitchFamily="34" charset="-120"/>
              </a:rPr>
              <a:t>Industria Química</a:t>
            </a:r>
            <a:endParaRPr lang="en-US" sz="2000" dirty="0"/>
          </a:p>
        </p:txBody>
      </p:sp>
      <p:sp>
        <p:nvSpPr>
          <p:cNvPr id="6" name="Text 3"/>
          <p:cNvSpPr/>
          <p:nvPr/>
        </p:nvSpPr>
        <p:spPr>
          <a:xfrm>
            <a:off x="935712" y="4955262"/>
            <a:ext cx="3837265" cy="2329458"/>
          </a:xfrm>
          <a:prstGeom prst="rect">
            <a:avLst/>
          </a:prstGeom>
          <a:noFill/>
          <a:ln/>
        </p:spPr>
        <p:txBody>
          <a:bodyPr wrap="square" lIns="0" tIns="0" rIns="0" bIns="0" rtlCol="0" anchor="t"/>
          <a:lstStyle/>
          <a:p>
            <a:pPr marL="0" indent="0">
              <a:lnSpc>
                <a:spcPts val="2600"/>
              </a:lnSpc>
              <a:buNone/>
            </a:pPr>
            <a:r>
              <a:rPr lang="en-US" sz="1600" dirty="0">
                <a:solidFill>
                  <a:srgbClr val="4A4A45"/>
                </a:solidFill>
                <a:latin typeface="Lato" pitchFamily="34" charset="0"/>
                <a:ea typeface="Lato" pitchFamily="34" charset="-122"/>
                <a:cs typeface="Lato" pitchFamily="34" charset="-120"/>
              </a:rPr>
              <a:t>El desarrollo de nuevos materiales, medicamentos y procesos químicos industriales generó sectores enteros de actividad económica. Estos avances mejoraron la calidad de vida y crearon numerosas oportunidades laborales en campos científicos y técnicos.</a:t>
            </a:r>
            <a:endParaRPr lang="en-US" sz="1600" dirty="0"/>
          </a:p>
        </p:txBody>
      </p:sp>
      <p:sp>
        <p:nvSpPr>
          <p:cNvPr id="7" name="Shape 4"/>
          <p:cNvSpPr/>
          <p:nvPr/>
        </p:nvSpPr>
        <p:spPr>
          <a:xfrm>
            <a:off x="5188744" y="4297918"/>
            <a:ext cx="4253032" cy="3194685"/>
          </a:xfrm>
          <a:prstGeom prst="roundRect">
            <a:avLst>
              <a:gd name="adj" fmla="val 976"/>
            </a:avLst>
          </a:prstGeom>
          <a:solidFill>
            <a:srgbClr val="E5DFD2"/>
          </a:solidFill>
          <a:ln/>
        </p:spPr>
      </p:sp>
      <p:sp>
        <p:nvSpPr>
          <p:cNvPr id="8" name="Text 5"/>
          <p:cNvSpPr/>
          <p:nvPr/>
        </p:nvSpPr>
        <p:spPr>
          <a:xfrm>
            <a:off x="5396627" y="4505801"/>
            <a:ext cx="2599372" cy="324802"/>
          </a:xfrm>
          <a:prstGeom prst="rect">
            <a:avLst/>
          </a:prstGeom>
          <a:noFill/>
          <a:ln/>
        </p:spPr>
        <p:txBody>
          <a:bodyPr wrap="none" lIns="0" tIns="0" rIns="0" bIns="0" rtlCol="0" anchor="t"/>
          <a:lstStyle/>
          <a:p>
            <a:pPr marL="0" indent="0">
              <a:lnSpc>
                <a:spcPts val="2550"/>
              </a:lnSpc>
              <a:buNone/>
            </a:pPr>
            <a:r>
              <a:rPr lang="en-US" sz="2000" b="1" dirty="0">
                <a:solidFill>
                  <a:srgbClr val="4A4A45"/>
                </a:solidFill>
                <a:latin typeface="Lato Bold" pitchFamily="34" charset="0"/>
                <a:ea typeface="Lato Bold" pitchFamily="34" charset="-122"/>
                <a:cs typeface="Lato Bold" pitchFamily="34" charset="-120"/>
              </a:rPr>
              <a:t>Comunicaciones</a:t>
            </a:r>
            <a:endParaRPr lang="en-US" sz="2000" dirty="0"/>
          </a:p>
        </p:txBody>
      </p:sp>
      <p:sp>
        <p:nvSpPr>
          <p:cNvPr id="9" name="Text 6"/>
          <p:cNvSpPr/>
          <p:nvPr/>
        </p:nvSpPr>
        <p:spPr>
          <a:xfrm>
            <a:off x="5396627" y="4955262"/>
            <a:ext cx="3837265" cy="1663898"/>
          </a:xfrm>
          <a:prstGeom prst="rect">
            <a:avLst/>
          </a:prstGeom>
          <a:noFill/>
          <a:ln/>
        </p:spPr>
        <p:txBody>
          <a:bodyPr wrap="square" lIns="0" tIns="0" rIns="0" bIns="0" rtlCol="0" anchor="t"/>
          <a:lstStyle/>
          <a:p>
            <a:pPr marL="0" indent="0">
              <a:lnSpc>
                <a:spcPts val="2600"/>
              </a:lnSpc>
              <a:buNone/>
            </a:pPr>
            <a:r>
              <a:rPr lang="en-US" sz="1600" dirty="0">
                <a:solidFill>
                  <a:srgbClr val="4A4A45"/>
                </a:solidFill>
                <a:latin typeface="Lato" pitchFamily="34" charset="0"/>
                <a:ea typeface="Lato" pitchFamily="34" charset="-122"/>
                <a:cs typeface="Lato" pitchFamily="34" charset="-120"/>
              </a:rPr>
              <a:t>La invención y expansión del telégrafo, la radio y el teléfono revolucionaron la forma de transmitir información, acortando distancias y acelerando los intercambios comerciales y culturales a nivel global.</a:t>
            </a:r>
            <a:endParaRPr lang="en-US" sz="1600" dirty="0"/>
          </a:p>
        </p:txBody>
      </p:sp>
      <p:sp>
        <p:nvSpPr>
          <p:cNvPr id="10" name="Shape 7"/>
          <p:cNvSpPr/>
          <p:nvPr/>
        </p:nvSpPr>
        <p:spPr>
          <a:xfrm>
            <a:off x="9649658" y="4297918"/>
            <a:ext cx="4253032" cy="3194685"/>
          </a:xfrm>
          <a:prstGeom prst="roundRect">
            <a:avLst>
              <a:gd name="adj" fmla="val 976"/>
            </a:avLst>
          </a:prstGeom>
          <a:solidFill>
            <a:srgbClr val="E5DFD2"/>
          </a:solidFill>
          <a:ln/>
        </p:spPr>
      </p:sp>
      <p:sp>
        <p:nvSpPr>
          <p:cNvPr id="11" name="Text 8"/>
          <p:cNvSpPr/>
          <p:nvPr/>
        </p:nvSpPr>
        <p:spPr>
          <a:xfrm>
            <a:off x="9857542" y="4505801"/>
            <a:ext cx="2599372" cy="324802"/>
          </a:xfrm>
          <a:prstGeom prst="rect">
            <a:avLst/>
          </a:prstGeom>
          <a:noFill/>
          <a:ln/>
        </p:spPr>
        <p:txBody>
          <a:bodyPr wrap="none" lIns="0" tIns="0" rIns="0" bIns="0" rtlCol="0" anchor="t"/>
          <a:lstStyle/>
          <a:p>
            <a:pPr marL="0" indent="0">
              <a:lnSpc>
                <a:spcPts val="2550"/>
              </a:lnSpc>
              <a:buNone/>
            </a:pPr>
            <a:r>
              <a:rPr lang="en-US" sz="2000" b="1" dirty="0">
                <a:solidFill>
                  <a:srgbClr val="4A4A45"/>
                </a:solidFill>
                <a:latin typeface="Lato Bold" pitchFamily="34" charset="0"/>
                <a:ea typeface="Lato Bold" pitchFamily="34" charset="-122"/>
                <a:cs typeface="Lato Bold" pitchFamily="34" charset="-120"/>
              </a:rPr>
              <a:t>Transporte</a:t>
            </a:r>
            <a:endParaRPr lang="en-US" sz="2000" dirty="0"/>
          </a:p>
        </p:txBody>
      </p:sp>
      <p:sp>
        <p:nvSpPr>
          <p:cNvPr id="12" name="Text 9"/>
          <p:cNvSpPr/>
          <p:nvPr/>
        </p:nvSpPr>
        <p:spPr>
          <a:xfrm>
            <a:off x="9857542" y="4955262"/>
            <a:ext cx="3837265" cy="1996678"/>
          </a:xfrm>
          <a:prstGeom prst="rect">
            <a:avLst/>
          </a:prstGeom>
          <a:noFill/>
          <a:ln/>
        </p:spPr>
        <p:txBody>
          <a:bodyPr wrap="square" lIns="0" tIns="0" rIns="0" bIns="0" rtlCol="0" anchor="t"/>
          <a:lstStyle/>
          <a:p>
            <a:pPr marL="0" indent="0">
              <a:lnSpc>
                <a:spcPts val="2600"/>
              </a:lnSpc>
              <a:buNone/>
            </a:pPr>
            <a:r>
              <a:rPr lang="en-US" sz="1600" dirty="0">
                <a:solidFill>
                  <a:srgbClr val="4A4A45"/>
                </a:solidFill>
                <a:latin typeface="Lato" pitchFamily="34" charset="0"/>
                <a:ea typeface="Lato" pitchFamily="34" charset="-122"/>
                <a:cs typeface="Lato" pitchFamily="34" charset="-120"/>
              </a:rPr>
              <a:t>La producción masiva de automóviles y el desarrollo de la aviación transformaron la movilidad personal y comercial, creando nuevas industrias y profesiones relacionadas con estos medios de transporte.</a:t>
            </a:r>
            <a:endParaRPr lang="en-US" sz="16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93790" y="760571"/>
            <a:ext cx="8100179" cy="708779"/>
          </a:xfrm>
          <a:prstGeom prst="rect">
            <a:avLst/>
          </a:prstGeom>
          <a:noFill/>
          <a:ln/>
        </p:spPr>
        <p:txBody>
          <a:bodyPr wrap="none" lIns="0" tIns="0" rIns="0" bIns="0" rtlCol="0" anchor="t"/>
          <a:lstStyle/>
          <a:p>
            <a:pPr marL="0" indent="0">
              <a:lnSpc>
                <a:spcPts val="5550"/>
              </a:lnSpc>
              <a:buNone/>
            </a:pPr>
            <a:r>
              <a:rPr lang="en-US" sz="4450" b="1" dirty="0">
                <a:solidFill>
                  <a:srgbClr val="282824"/>
                </a:solidFill>
                <a:latin typeface="Lato Bold" pitchFamily="34" charset="0"/>
                <a:ea typeface="Lato Bold" pitchFamily="34" charset="-122"/>
                <a:cs typeface="Lato Bold" pitchFamily="34" charset="-120"/>
              </a:rPr>
              <a:t>La Tercera Revolución Industrial</a:t>
            </a:r>
            <a:endParaRPr lang="en-US" sz="4450" dirty="0"/>
          </a:p>
        </p:txBody>
      </p:sp>
      <p:sp>
        <p:nvSpPr>
          <p:cNvPr id="3" name="Text 1"/>
          <p:cNvSpPr/>
          <p:nvPr/>
        </p:nvSpPr>
        <p:spPr>
          <a:xfrm>
            <a:off x="960834" y="2371011"/>
            <a:ext cx="3731657" cy="354330"/>
          </a:xfrm>
          <a:prstGeom prst="rect">
            <a:avLst/>
          </a:prstGeom>
          <a:noFill/>
          <a:ln/>
        </p:spPr>
        <p:txBody>
          <a:bodyPr wrap="none" lIns="0" tIns="0" rIns="0" bIns="0" rtlCol="0" anchor="t"/>
          <a:lstStyle/>
          <a:p>
            <a:pPr marL="0" indent="0" algn="r">
              <a:lnSpc>
                <a:spcPts val="2750"/>
              </a:lnSpc>
              <a:buNone/>
            </a:pPr>
            <a:r>
              <a:rPr lang="en-US" sz="2200" b="1" dirty="0">
                <a:solidFill>
                  <a:srgbClr val="4A4A45"/>
                </a:solidFill>
                <a:latin typeface="Lato Bold" pitchFamily="34" charset="0"/>
                <a:ea typeface="Lato Bold" pitchFamily="34" charset="-122"/>
                <a:cs typeface="Lato Bold" pitchFamily="34" charset="-120"/>
              </a:rPr>
              <a:t>Tecnologías de la Información</a:t>
            </a:r>
            <a:endParaRPr lang="en-US" sz="2200" dirty="0"/>
          </a:p>
        </p:txBody>
      </p:sp>
      <p:sp>
        <p:nvSpPr>
          <p:cNvPr id="4" name="Text 2"/>
          <p:cNvSpPr/>
          <p:nvPr/>
        </p:nvSpPr>
        <p:spPr>
          <a:xfrm>
            <a:off x="793790" y="2861429"/>
            <a:ext cx="3898702" cy="725805"/>
          </a:xfrm>
          <a:prstGeom prst="rect">
            <a:avLst/>
          </a:prstGeom>
          <a:noFill/>
          <a:ln/>
        </p:spPr>
        <p:txBody>
          <a:bodyPr wrap="square" lIns="0" tIns="0" rIns="0" bIns="0" rtlCol="0" anchor="t"/>
          <a:lstStyle/>
          <a:p>
            <a:pPr marL="0" indent="0" algn="r">
              <a:lnSpc>
                <a:spcPts val="2850"/>
              </a:lnSpc>
              <a:buNone/>
            </a:pPr>
            <a:r>
              <a:rPr lang="en-US" sz="1750" dirty="0">
                <a:solidFill>
                  <a:srgbClr val="4A4A45"/>
                </a:solidFill>
                <a:latin typeface="Lato" pitchFamily="34" charset="0"/>
                <a:ea typeface="Lato" pitchFamily="34" charset="-122"/>
                <a:cs typeface="Lato" pitchFamily="34" charset="-120"/>
              </a:rPr>
              <a:t>Desarrollo de ordenadores y redes de comunicación digital</a:t>
            </a:r>
            <a:endParaRPr lang="en-US" sz="1750" dirty="0"/>
          </a:p>
        </p:txBody>
      </p:sp>
      <p:pic>
        <p:nvPicPr>
          <p:cNvPr id="5" name="Image 0" descr="preencoded.png"/>
          <p:cNvPicPr>
            <a:picLocks noChangeAspect="1"/>
          </p:cNvPicPr>
          <p:nvPr/>
        </p:nvPicPr>
        <p:blipFill>
          <a:blip r:embed="rId3"/>
          <a:stretch>
            <a:fillRect/>
          </a:stretch>
        </p:blipFill>
        <p:spPr>
          <a:xfrm>
            <a:off x="5032653" y="1922978"/>
            <a:ext cx="4564975" cy="4564975"/>
          </a:xfrm>
          <a:prstGeom prst="rect">
            <a:avLst/>
          </a:prstGeom>
        </p:spPr>
      </p:pic>
      <p:sp>
        <p:nvSpPr>
          <p:cNvPr id="6" name="Text 3"/>
          <p:cNvSpPr/>
          <p:nvPr/>
        </p:nvSpPr>
        <p:spPr>
          <a:xfrm>
            <a:off x="6226731" y="2686050"/>
            <a:ext cx="339328" cy="424220"/>
          </a:xfrm>
          <a:prstGeom prst="rect">
            <a:avLst/>
          </a:prstGeom>
          <a:noFill/>
          <a:ln/>
        </p:spPr>
        <p:txBody>
          <a:bodyPr wrap="none" lIns="0" tIns="0" rIns="0" bIns="0" rtlCol="0" anchor="t"/>
          <a:lstStyle/>
          <a:p>
            <a:pPr marL="0" indent="0">
              <a:lnSpc>
                <a:spcPts val="4250"/>
              </a:lnSpc>
              <a:buNone/>
            </a:pPr>
            <a:r>
              <a:rPr lang="en-US" sz="2650" b="1" dirty="0">
                <a:solidFill>
                  <a:srgbClr val="4A4A45"/>
                </a:solidFill>
                <a:latin typeface="Lato Bold" pitchFamily="34" charset="0"/>
                <a:ea typeface="Lato Bold" pitchFamily="34" charset="-122"/>
                <a:cs typeface="Lato Bold" pitchFamily="34" charset="-120"/>
              </a:rPr>
              <a:t>1</a:t>
            </a:r>
            <a:endParaRPr lang="en-US" sz="2650" dirty="0"/>
          </a:p>
        </p:txBody>
      </p:sp>
      <p:sp>
        <p:nvSpPr>
          <p:cNvPr id="7" name="Text 4"/>
          <p:cNvSpPr/>
          <p:nvPr/>
        </p:nvSpPr>
        <p:spPr>
          <a:xfrm>
            <a:off x="9937790" y="2371011"/>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4A4A45"/>
                </a:solidFill>
                <a:latin typeface="Lato Bold" pitchFamily="34" charset="0"/>
                <a:ea typeface="Lato Bold" pitchFamily="34" charset="-122"/>
                <a:cs typeface="Lato Bold" pitchFamily="34" charset="-120"/>
              </a:rPr>
              <a:t>Automatización</a:t>
            </a:r>
            <a:endParaRPr lang="en-US" sz="2200" dirty="0"/>
          </a:p>
        </p:txBody>
      </p:sp>
      <p:sp>
        <p:nvSpPr>
          <p:cNvPr id="8" name="Text 5"/>
          <p:cNvSpPr/>
          <p:nvPr/>
        </p:nvSpPr>
        <p:spPr>
          <a:xfrm>
            <a:off x="9937790" y="2861429"/>
            <a:ext cx="3898821" cy="725805"/>
          </a:xfrm>
          <a:prstGeom prst="rect">
            <a:avLst/>
          </a:prstGeom>
          <a:noFill/>
          <a:ln/>
        </p:spPr>
        <p:txBody>
          <a:bodyPr wrap="square" lIns="0" tIns="0" rIns="0" bIns="0" rtlCol="0" anchor="t"/>
          <a:lstStyle/>
          <a:p>
            <a:pPr marL="0" indent="0" algn="l">
              <a:lnSpc>
                <a:spcPts val="2850"/>
              </a:lnSpc>
              <a:buNone/>
            </a:pPr>
            <a:r>
              <a:rPr lang="en-US" sz="1750" dirty="0">
                <a:solidFill>
                  <a:srgbClr val="4A4A45"/>
                </a:solidFill>
                <a:latin typeface="Lato" pitchFamily="34" charset="0"/>
                <a:ea typeface="Lato" pitchFamily="34" charset="-122"/>
                <a:cs typeface="Lato" pitchFamily="34" charset="-120"/>
              </a:rPr>
              <a:t>Procesos productivos controlados por sistemas informáticos</a:t>
            </a:r>
            <a:endParaRPr lang="en-US" sz="1750" dirty="0"/>
          </a:p>
        </p:txBody>
      </p:sp>
      <p:pic>
        <p:nvPicPr>
          <p:cNvPr id="9" name="Image 1" descr="preencoded.png"/>
          <p:cNvPicPr>
            <a:picLocks noChangeAspect="1"/>
          </p:cNvPicPr>
          <p:nvPr/>
        </p:nvPicPr>
        <p:blipFill>
          <a:blip r:embed="rId4"/>
          <a:stretch>
            <a:fillRect/>
          </a:stretch>
        </p:blipFill>
        <p:spPr>
          <a:xfrm>
            <a:off x="5032653" y="1922978"/>
            <a:ext cx="4564975" cy="4564975"/>
          </a:xfrm>
          <a:prstGeom prst="rect">
            <a:avLst/>
          </a:prstGeom>
        </p:spPr>
      </p:pic>
      <p:sp>
        <p:nvSpPr>
          <p:cNvPr id="10" name="Text 6"/>
          <p:cNvSpPr/>
          <p:nvPr/>
        </p:nvSpPr>
        <p:spPr>
          <a:xfrm>
            <a:off x="8452604" y="3074551"/>
            <a:ext cx="339328" cy="424220"/>
          </a:xfrm>
          <a:prstGeom prst="rect">
            <a:avLst/>
          </a:prstGeom>
          <a:noFill/>
          <a:ln/>
        </p:spPr>
        <p:txBody>
          <a:bodyPr wrap="none" lIns="0" tIns="0" rIns="0" bIns="0" rtlCol="0" anchor="t"/>
          <a:lstStyle/>
          <a:p>
            <a:pPr marL="0" indent="0">
              <a:lnSpc>
                <a:spcPts val="4250"/>
              </a:lnSpc>
              <a:buNone/>
            </a:pPr>
            <a:r>
              <a:rPr lang="en-US" sz="2650" b="1" dirty="0">
                <a:solidFill>
                  <a:srgbClr val="4A4A45"/>
                </a:solidFill>
                <a:latin typeface="Lato Bold" pitchFamily="34" charset="0"/>
                <a:ea typeface="Lato Bold" pitchFamily="34" charset="-122"/>
                <a:cs typeface="Lato Bold" pitchFamily="34" charset="-120"/>
              </a:rPr>
              <a:t>2</a:t>
            </a:r>
            <a:endParaRPr lang="en-US" sz="2650" dirty="0"/>
          </a:p>
        </p:txBody>
      </p:sp>
      <p:sp>
        <p:nvSpPr>
          <p:cNvPr id="11" name="Text 7"/>
          <p:cNvSpPr/>
          <p:nvPr/>
        </p:nvSpPr>
        <p:spPr>
          <a:xfrm>
            <a:off x="9937790" y="4823579"/>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4A4A45"/>
                </a:solidFill>
                <a:latin typeface="Lato Bold" pitchFamily="34" charset="0"/>
                <a:ea typeface="Lato Bold" pitchFamily="34" charset="-122"/>
                <a:cs typeface="Lato Bold" pitchFamily="34" charset="-120"/>
              </a:rPr>
              <a:t>Biotecnología</a:t>
            </a:r>
            <a:endParaRPr lang="en-US" sz="2200" dirty="0"/>
          </a:p>
        </p:txBody>
      </p:sp>
      <p:sp>
        <p:nvSpPr>
          <p:cNvPr id="12" name="Text 8"/>
          <p:cNvSpPr/>
          <p:nvPr/>
        </p:nvSpPr>
        <p:spPr>
          <a:xfrm>
            <a:off x="9937790" y="5313998"/>
            <a:ext cx="3898821" cy="725805"/>
          </a:xfrm>
          <a:prstGeom prst="rect">
            <a:avLst/>
          </a:prstGeom>
          <a:noFill/>
          <a:ln/>
        </p:spPr>
        <p:txBody>
          <a:bodyPr wrap="square" lIns="0" tIns="0" rIns="0" bIns="0" rtlCol="0" anchor="t"/>
          <a:lstStyle/>
          <a:p>
            <a:pPr marL="0" indent="0" algn="l">
              <a:lnSpc>
                <a:spcPts val="2850"/>
              </a:lnSpc>
              <a:buNone/>
            </a:pPr>
            <a:r>
              <a:rPr lang="en-US" sz="1750" dirty="0">
                <a:solidFill>
                  <a:srgbClr val="4A4A45"/>
                </a:solidFill>
                <a:latin typeface="Lato" pitchFamily="34" charset="0"/>
                <a:ea typeface="Lato" pitchFamily="34" charset="-122"/>
                <a:cs typeface="Lato" pitchFamily="34" charset="-120"/>
              </a:rPr>
              <a:t>Avances en el tratamiento de datos genéticos</a:t>
            </a:r>
            <a:endParaRPr lang="en-US" sz="1750" dirty="0"/>
          </a:p>
        </p:txBody>
      </p:sp>
      <p:pic>
        <p:nvPicPr>
          <p:cNvPr id="13" name="Image 2" descr="preencoded.png"/>
          <p:cNvPicPr>
            <a:picLocks noChangeAspect="1"/>
          </p:cNvPicPr>
          <p:nvPr/>
        </p:nvPicPr>
        <p:blipFill>
          <a:blip r:embed="rId5"/>
          <a:stretch>
            <a:fillRect/>
          </a:stretch>
        </p:blipFill>
        <p:spPr>
          <a:xfrm>
            <a:off x="5032653" y="1922978"/>
            <a:ext cx="4564975" cy="4564975"/>
          </a:xfrm>
          <a:prstGeom prst="rect">
            <a:avLst/>
          </a:prstGeom>
        </p:spPr>
      </p:pic>
      <p:sp>
        <p:nvSpPr>
          <p:cNvPr id="14" name="Text 9"/>
          <p:cNvSpPr/>
          <p:nvPr/>
        </p:nvSpPr>
        <p:spPr>
          <a:xfrm>
            <a:off x="8064103" y="5300424"/>
            <a:ext cx="339328" cy="424220"/>
          </a:xfrm>
          <a:prstGeom prst="rect">
            <a:avLst/>
          </a:prstGeom>
          <a:noFill/>
          <a:ln/>
        </p:spPr>
        <p:txBody>
          <a:bodyPr wrap="none" lIns="0" tIns="0" rIns="0" bIns="0" rtlCol="0" anchor="t"/>
          <a:lstStyle/>
          <a:p>
            <a:pPr marL="0" indent="0">
              <a:lnSpc>
                <a:spcPts val="4250"/>
              </a:lnSpc>
              <a:buNone/>
            </a:pPr>
            <a:r>
              <a:rPr lang="en-US" sz="2650" b="1" dirty="0">
                <a:solidFill>
                  <a:srgbClr val="4A4A45"/>
                </a:solidFill>
                <a:latin typeface="Lato Bold" pitchFamily="34" charset="0"/>
                <a:ea typeface="Lato Bold" pitchFamily="34" charset="-122"/>
                <a:cs typeface="Lato Bold" pitchFamily="34" charset="-120"/>
              </a:rPr>
              <a:t>3</a:t>
            </a:r>
            <a:endParaRPr lang="en-US" sz="2650" dirty="0"/>
          </a:p>
        </p:txBody>
      </p:sp>
      <p:sp>
        <p:nvSpPr>
          <p:cNvPr id="15" name="Text 10"/>
          <p:cNvSpPr/>
          <p:nvPr/>
        </p:nvSpPr>
        <p:spPr>
          <a:xfrm>
            <a:off x="1857256" y="4823579"/>
            <a:ext cx="2835235" cy="354330"/>
          </a:xfrm>
          <a:prstGeom prst="rect">
            <a:avLst/>
          </a:prstGeom>
          <a:noFill/>
          <a:ln/>
        </p:spPr>
        <p:txBody>
          <a:bodyPr wrap="none" lIns="0" tIns="0" rIns="0" bIns="0" rtlCol="0" anchor="t"/>
          <a:lstStyle/>
          <a:p>
            <a:pPr marL="0" indent="0" algn="r">
              <a:lnSpc>
                <a:spcPts val="2750"/>
              </a:lnSpc>
              <a:buNone/>
            </a:pPr>
            <a:r>
              <a:rPr lang="en-US" sz="2200" b="1" dirty="0">
                <a:solidFill>
                  <a:srgbClr val="4A4A45"/>
                </a:solidFill>
                <a:latin typeface="Lato Bold" pitchFamily="34" charset="0"/>
                <a:ea typeface="Lato Bold" pitchFamily="34" charset="-122"/>
                <a:cs typeface="Lato Bold" pitchFamily="34" charset="-120"/>
              </a:rPr>
              <a:t>Globalización Digital</a:t>
            </a:r>
            <a:endParaRPr lang="en-US" sz="2200" dirty="0"/>
          </a:p>
        </p:txBody>
      </p:sp>
      <p:sp>
        <p:nvSpPr>
          <p:cNvPr id="16" name="Text 11"/>
          <p:cNvSpPr/>
          <p:nvPr/>
        </p:nvSpPr>
        <p:spPr>
          <a:xfrm>
            <a:off x="793790" y="5313998"/>
            <a:ext cx="3898702" cy="725805"/>
          </a:xfrm>
          <a:prstGeom prst="rect">
            <a:avLst/>
          </a:prstGeom>
          <a:noFill/>
          <a:ln/>
        </p:spPr>
        <p:txBody>
          <a:bodyPr wrap="square" lIns="0" tIns="0" rIns="0" bIns="0" rtlCol="0" anchor="t"/>
          <a:lstStyle/>
          <a:p>
            <a:pPr marL="0" indent="0" algn="r">
              <a:lnSpc>
                <a:spcPts val="2850"/>
              </a:lnSpc>
              <a:buNone/>
            </a:pPr>
            <a:r>
              <a:rPr lang="en-US" sz="1750" dirty="0">
                <a:solidFill>
                  <a:srgbClr val="4A4A45"/>
                </a:solidFill>
                <a:latin typeface="Lato" pitchFamily="34" charset="0"/>
                <a:ea typeface="Lato" pitchFamily="34" charset="-122"/>
                <a:cs typeface="Lato" pitchFamily="34" charset="-120"/>
              </a:rPr>
              <a:t>Interconexión mundial de mercados y culturas</a:t>
            </a:r>
            <a:endParaRPr lang="en-US" sz="1750" dirty="0"/>
          </a:p>
        </p:txBody>
      </p:sp>
      <p:pic>
        <p:nvPicPr>
          <p:cNvPr id="17" name="Image 3" descr="preencoded.png"/>
          <p:cNvPicPr>
            <a:picLocks noChangeAspect="1"/>
          </p:cNvPicPr>
          <p:nvPr/>
        </p:nvPicPr>
        <p:blipFill>
          <a:blip r:embed="rId6"/>
          <a:stretch>
            <a:fillRect/>
          </a:stretch>
        </p:blipFill>
        <p:spPr>
          <a:xfrm>
            <a:off x="5032653" y="1922978"/>
            <a:ext cx="4564975" cy="4564975"/>
          </a:xfrm>
          <a:prstGeom prst="rect">
            <a:avLst/>
          </a:prstGeom>
        </p:spPr>
      </p:pic>
      <p:sp>
        <p:nvSpPr>
          <p:cNvPr id="18" name="Text 12"/>
          <p:cNvSpPr/>
          <p:nvPr/>
        </p:nvSpPr>
        <p:spPr>
          <a:xfrm>
            <a:off x="5838230" y="4911923"/>
            <a:ext cx="339328" cy="424220"/>
          </a:xfrm>
          <a:prstGeom prst="rect">
            <a:avLst/>
          </a:prstGeom>
          <a:noFill/>
          <a:ln/>
        </p:spPr>
        <p:txBody>
          <a:bodyPr wrap="none" lIns="0" tIns="0" rIns="0" bIns="0" rtlCol="0" anchor="t"/>
          <a:lstStyle/>
          <a:p>
            <a:pPr marL="0" indent="0">
              <a:lnSpc>
                <a:spcPts val="4250"/>
              </a:lnSpc>
              <a:buNone/>
            </a:pPr>
            <a:r>
              <a:rPr lang="en-US" sz="2650" b="1" dirty="0">
                <a:solidFill>
                  <a:srgbClr val="4A4A45"/>
                </a:solidFill>
                <a:latin typeface="Lato Bold" pitchFamily="34" charset="0"/>
                <a:ea typeface="Lato Bold" pitchFamily="34" charset="-122"/>
                <a:cs typeface="Lato Bold" pitchFamily="34" charset="-120"/>
              </a:rPr>
              <a:t>4</a:t>
            </a:r>
            <a:endParaRPr lang="en-US" sz="2650" dirty="0"/>
          </a:p>
        </p:txBody>
      </p:sp>
      <p:sp>
        <p:nvSpPr>
          <p:cNvPr id="19" name="Text 13"/>
          <p:cNvSpPr/>
          <p:nvPr/>
        </p:nvSpPr>
        <p:spPr>
          <a:xfrm>
            <a:off x="793790" y="6743105"/>
            <a:ext cx="13042821" cy="725805"/>
          </a:xfrm>
          <a:prstGeom prst="rect">
            <a:avLst/>
          </a:prstGeom>
          <a:noFill/>
          <a:ln/>
        </p:spPr>
        <p:txBody>
          <a:bodyPr wrap="square" lIns="0" tIns="0" rIns="0" bIns="0" rtlCol="0" anchor="t"/>
          <a:lstStyle/>
          <a:p>
            <a:pPr marL="0" indent="0">
              <a:lnSpc>
                <a:spcPts val="2850"/>
              </a:lnSpc>
              <a:buNone/>
            </a:pPr>
            <a:r>
              <a:rPr lang="en-US" sz="1750" dirty="0">
                <a:solidFill>
                  <a:srgbClr val="4A4A45"/>
                </a:solidFill>
                <a:latin typeface="Lato" pitchFamily="34" charset="0"/>
                <a:ea typeface="Lato" pitchFamily="34" charset="-122"/>
                <a:cs typeface="Lato" pitchFamily="34" charset="-120"/>
              </a:rPr>
              <a:t>A partir de los años 80 del siglo XX, esta revolución transformó radicalmente no solo la industria sino todos los aspectos de la vida cotidiana, desde el trabajo hasta el ocio, creando un mundo interconectado y dependiente de la tecnología digital.</a:t>
            </a:r>
            <a:endParaRPr lang="en-US" sz="17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587335" y="779026"/>
            <a:ext cx="5873710" cy="524470"/>
          </a:xfrm>
          <a:prstGeom prst="rect">
            <a:avLst/>
          </a:prstGeom>
          <a:noFill/>
          <a:ln/>
        </p:spPr>
        <p:txBody>
          <a:bodyPr wrap="none" lIns="0" tIns="0" rIns="0" bIns="0" rtlCol="0" anchor="t"/>
          <a:lstStyle/>
          <a:p>
            <a:pPr marL="0" indent="0">
              <a:lnSpc>
                <a:spcPts val="4100"/>
              </a:lnSpc>
              <a:buNone/>
            </a:pPr>
            <a:r>
              <a:rPr lang="en-US" sz="3300" b="1" dirty="0">
                <a:solidFill>
                  <a:srgbClr val="282824"/>
                </a:solidFill>
                <a:latin typeface="Lato Bold" pitchFamily="34" charset="0"/>
                <a:ea typeface="Lato Bold" pitchFamily="34" charset="-122"/>
                <a:cs typeface="Lato Bold" pitchFamily="34" charset="-120"/>
              </a:rPr>
              <a:t>La Cuarta Revolución Industrial</a:t>
            </a:r>
            <a:endParaRPr lang="en-US" sz="3300" dirty="0"/>
          </a:p>
        </p:txBody>
      </p:sp>
      <p:pic>
        <p:nvPicPr>
          <p:cNvPr id="4" name="Image 1" descr="preencoded.png"/>
          <p:cNvPicPr>
            <a:picLocks noChangeAspect="1"/>
          </p:cNvPicPr>
          <p:nvPr/>
        </p:nvPicPr>
        <p:blipFill>
          <a:blip r:embed="rId4"/>
          <a:stretch>
            <a:fillRect/>
          </a:stretch>
        </p:blipFill>
        <p:spPr>
          <a:xfrm>
            <a:off x="587335" y="1555194"/>
            <a:ext cx="419457" cy="419457"/>
          </a:xfrm>
          <a:prstGeom prst="rect">
            <a:avLst/>
          </a:prstGeom>
        </p:spPr>
      </p:pic>
      <p:sp>
        <p:nvSpPr>
          <p:cNvPr id="5" name="Text 1"/>
          <p:cNvSpPr/>
          <p:nvPr/>
        </p:nvSpPr>
        <p:spPr>
          <a:xfrm>
            <a:off x="587335" y="2142411"/>
            <a:ext cx="2194798" cy="262176"/>
          </a:xfrm>
          <a:prstGeom prst="rect">
            <a:avLst/>
          </a:prstGeom>
          <a:noFill/>
          <a:ln/>
        </p:spPr>
        <p:txBody>
          <a:bodyPr wrap="none" lIns="0" tIns="0" rIns="0" bIns="0" rtlCol="0" anchor="t"/>
          <a:lstStyle/>
          <a:p>
            <a:pPr marL="0" indent="0" algn="l">
              <a:lnSpc>
                <a:spcPts val="2050"/>
              </a:lnSpc>
              <a:buNone/>
            </a:pPr>
            <a:r>
              <a:rPr lang="en-US" sz="1650" b="1" dirty="0">
                <a:solidFill>
                  <a:srgbClr val="4A4A45"/>
                </a:solidFill>
                <a:latin typeface="Lato Bold" pitchFamily="34" charset="0"/>
                <a:ea typeface="Lato Bold" pitchFamily="34" charset="-122"/>
                <a:cs typeface="Lato Bold" pitchFamily="34" charset="-120"/>
              </a:rPr>
              <a:t>Robotización Avanzada</a:t>
            </a:r>
            <a:endParaRPr lang="en-US" sz="1650" dirty="0"/>
          </a:p>
        </p:txBody>
      </p:sp>
      <p:sp>
        <p:nvSpPr>
          <p:cNvPr id="6" name="Text 2"/>
          <p:cNvSpPr/>
          <p:nvPr/>
        </p:nvSpPr>
        <p:spPr>
          <a:xfrm>
            <a:off x="587335" y="2505194"/>
            <a:ext cx="2488644" cy="1880235"/>
          </a:xfrm>
          <a:prstGeom prst="rect">
            <a:avLst/>
          </a:prstGeom>
          <a:noFill/>
          <a:ln/>
        </p:spPr>
        <p:txBody>
          <a:bodyPr wrap="square" lIns="0" tIns="0" rIns="0" bIns="0" rtlCol="0" anchor="t"/>
          <a:lstStyle/>
          <a:p>
            <a:pPr marL="0" indent="0" algn="l">
              <a:lnSpc>
                <a:spcPts val="2100"/>
              </a:lnSpc>
              <a:buNone/>
            </a:pPr>
            <a:r>
              <a:rPr lang="en-US" sz="1300" dirty="0">
                <a:solidFill>
                  <a:srgbClr val="4A4A45"/>
                </a:solidFill>
                <a:latin typeface="Lato" pitchFamily="34" charset="0"/>
                <a:ea typeface="Lato" pitchFamily="34" charset="-122"/>
                <a:cs typeface="Lato" pitchFamily="34" charset="-120"/>
              </a:rPr>
              <a:t>Uso generalizado de robots inteligentes capaces de realizar tareas complejas y adaptarse a diferentes entornos, transformando completamente los procesos productivos y de servicios.</a:t>
            </a:r>
            <a:endParaRPr lang="en-US" sz="1300" dirty="0"/>
          </a:p>
        </p:txBody>
      </p:sp>
      <p:pic>
        <p:nvPicPr>
          <p:cNvPr id="7" name="Image 2" descr="preencoded.png"/>
          <p:cNvPicPr>
            <a:picLocks noChangeAspect="1"/>
          </p:cNvPicPr>
          <p:nvPr/>
        </p:nvPicPr>
        <p:blipFill>
          <a:blip r:embed="rId5"/>
          <a:stretch>
            <a:fillRect/>
          </a:stretch>
        </p:blipFill>
        <p:spPr>
          <a:xfrm>
            <a:off x="3327678" y="1555194"/>
            <a:ext cx="419457" cy="419457"/>
          </a:xfrm>
          <a:prstGeom prst="rect">
            <a:avLst/>
          </a:prstGeom>
        </p:spPr>
      </p:pic>
      <p:sp>
        <p:nvSpPr>
          <p:cNvPr id="8" name="Text 3"/>
          <p:cNvSpPr/>
          <p:nvPr/>
        </p:nvSpPr>
        <p:spPr>
          <a:xfrm>
            <a:off x="3327678" y="2142411"/>
            <a:ext cx="2097762" cy="262176"/>
          </a:xfrm>
          <a:prstGeom prst="rect">
            <a:avLst/>
          </a:prstGeom>
          <a:noFill/>
          <a:ln/>
        </p:spPr>
        <p:txBody>
          <a:bodyPr wrap="none" lIns="0" tIns="0" rIns="0" bIns="0" rtlCol="0" anchor="t"/>
          <a:lstStyle/>
          <a:p>
            <a:pPr marL="0" indent="0" algn="l">
              <a:lnSpc>
                <a:spcPts val="2050"/>
              </a:lnSpc>
              <a:buNone/>
            </a:pPr>
            <a:r>
              <a:rPr lang="en-US" sz="1650" b="1" dirty="0">
                <a:solidFill>
                  <a:srgbClr val="4A4A45"/>
                </a:solidFill>
                <a:latin typeface="Lato Bold" pitchFamily="34" charset="0"/>
                <a:ea typeface="Lato Bold" pitchFamily="34" charset="-122"/>
                <a:cs typeface="Lato Bold" pitchFamily="34" charset="-120"/>
              </a:rPr>
              <a:t>Big Data</a:t>
            </a:r>
            <a:endParaRPr lang="en-US" sz="1650" dirty="0"/>
          </a:p>
        </p:txBody>
      </p:sp>
      <p:sp>
        <p:nvSpPr>
          <p:cNvPr id="9" name="Text 4"/>
          <p:cNvSpPr/>
          <p:nvPr/>
        </p:nvSpPr>
        <p:spPr>
          <a:xfrm>
            <a:off x="3327678" y="2505194"/>
            <a:ext cx="2488644" cy="1611630"/>
          </a:xfrm>
          <a:prstGeom prst="rect">
            <a:avLst/>
          </a:prstGeom>
          <a:noFill/>
          <a:ln/>
        </p:spPr>
        <p:txBody>
          <a:bodyPr wrap="square" lIns="0" tIns="0" rIns="0" bIns="0" rtlCol="0" anchor="t"/>
          <a:lstStyle/>
          <a:p>
            <a:pPr marL="0" indent="0" algn="l">
              <a:lnSpc>
                <a:spcPts val="2100"/>
              </a:lnSpc>
              <a:buNone/>
            </a:pPr>
            <a:r>
              <a:rPr lang="en-US" sz="1300" dirty="0">
                <a:solidFill>
                  <a:srgbClr val="4A4A45"/>
                </a:solidFill>
                <a:latin typeface="Lato" pitchFamily="34" charset="0"/>
                <a:ea typeface="Lato" pitchFamily="34" charset="-122"/>
                <a:cs typeface="Lato" pitchFamily="34" charset="-120"/>
              </a:rPr>
              <a:t>Conexión de diferentes fuentes de información de gran volumen a coste marginal prácticamente nulo, permitiendo análisis predictivos y toma de decisiones basadas en datos masivos.</a:t>
            </a:r>
            <a:endParaRPr lang="en-US" sz="1300" dirty="0"/>
          </a:p>
        </p:txBody>
      </p:sp>
      <p:pic>
        <p:nvPicPr>
          <p:cNvPr id="10" name="Image 3" descr="preencoded.png"/>
          <p:cNvPicPr>
            <a:picLocks noChangeAspect="1"/>
          </p:cNvPicPr>
          <p:nvPr/>
        </p:nvPicPr>
        <p:blipFill>
          <a:blip r:embed="rId6"/>
          <a:stretch>
            <a:fillRect/>
          </a:stretch>
        </p:blipFill>
        <p:spPr>
          <a:xfrm>
            <a:off x="6068020" y="1555194"/>
            <a:ext cx="419457" cy="419457"/>
          </a:xfrm>
          <a:prstGeom prst="rect">
            <a:avLst/>
          </a:prstGeom>
        </p:spPr>
      </p:pic>
      <p:sp>
        <p:nvSpPr>
          <p:cNvPr id="11" name="Text 5"/>
          <p:cNvSpPr/>
          <p:nvPr/>
        </p:nvSpPr>
        <p:spPr>
          <a:xfrm>
            <a:off x="6068020" y="2142411"/>
            <a:ext cx="2097762" cy="262176"/>
          </a:xfrm>
          <a:prstGeom prst="rect">
            <a:avLst/>
          </a:prstGeom>
          <a:noFill/>
          <a:ln/>
        </p:spPr>
        <p:txBody>
          <a:bodyPr wrap="none" lIns="0" tIns="0" rIns="0" bIns="0" rtlCol="0" anchor="t"/>
          <a:lstStyle/>
          <a:p>
            <a:pPr marL="0" indent="0" algn="l">
              <a:lnSpc>
                <a:spcPts val="2050"/>
              </a:lnSpc>
              <a:buNone/>
            </a:pPr>
            <a:r>
              <a:rPr lang="en-US" sz="1650" b="1" dirty="0">
                <a:solidFill>
                  <a:srgbClr val="4A4A45"/>
                </a:solidFill>
                <a:latin typeface="Lato Bold" pitchFamily="34" charset="0"/>
                <a:ea typeface="Lato Bold" pitchFamily="34" charset="-122"/>
                <a:cs typeface="Lato Bold" pitchFamily="34" charset="-120"/>
              </a:rPr>
              <a:t>Impresión 3D</a:t>
            </a:r>
            <a:endParaRPr lang="en-US" sz="1650" dirty="0"/>
          </a:p>
        </p:txBody>
      </p:sp>
      <p:sp>
        <p:nvSpPr>
          <p:cNvPr id="12" name="Text 6"/>
          <p:cNvSpPr/>
          <p:nvPr/>
        </p:nvSpPr>
        <p:spPr>
          <a:xfrm>
            <a:off x="6068020" y="2505194"/>
            <a:ext cx="2488644" cy="1611630"/>
          </a:xfrm>
          <a:prstGeom prst="rect">
            <a:avLst/>
          </a:prstGeom>
          <a:noFill/>
          <a:ln/>
        </p:spPr>
        <p:txBody>
          <a:bodyPr wrap="square" lIns="0" tIns="0" rIns="0" bIns="0" rtlCol="0" anchor="t"/>
          <a:lstStyle/>
          <a:p>
            <a:pPr marL="0" indent="0" algn="l">
              <a:lnSpc>
                <a:spcPts val="2100"/>
              </a:lnSpc>
              <a:buNone/>
            </a:pPr>
            <a:r>
              <a:rPr lang="en-US" sz="1300" dirty="0">
                <a:solidFill>
                  <a:srgbClr val="4A4A45"/>
                </a:solidFill>
                <a:latin typeface="Lato" pitchFamily="34" charset="0"/>
                <a:ea typeface="Lato" pitchFamily="34" charset="-122"/>
                <a:cs typeface="Lato" pitchFamily="34" charset="-120"/>
              </a:rPr>
              <a:t>Desarrollo de tecnologías de fabricación aditiva que permiten crear objetos tridimensionales personalizados, revolucionando la producción industrial y la medicina.</a:t>
            </a:r>
            <a:endParaRPr lang="en-US" sz="1300" dirty="0"/>
          </a:p>
        </p:txBody>
      </p:sp>
      <p:pic>
        <p:nvPicPr>
          <p:cNvPr id="13" name="Image 4" descr="preencoded.png"/>
          <p:cNvPicPr>
            <a:picLocks noChangeAspect="1"/>
          </p:cNvPicPr>
          <p:nvPr/>
        </p:nvPicPr>
        <p:blipFill>
          <a:blip r:embed="rId7"/>
          <a:stretch>
            <a:fillRect/>
          </a:stretch>
        </p:blipFill>
        <p:spPr>
          <a:xfrm>
            <a:off x="587335" y="4888825"/>
            <a:ext cx="419457" cy="419457"/>
          </a:xfrm>
          <a:prstGeom prst="rect">
            <a:avLst/>
          </a:prstGeom>
        </p:spPr>
      </p:pic>
      <p:sp>
        <p:nvSpPr>
          <p:cNvPr id="14" name="Text 7"/>
          <p:cNvSpPr/>
          <p:nvPr/>
        </p:nvSpPr>
        <p:spPr>
          <a:xfrm>
            <a:off x="587335" y="5476042"/>
            <a:ext cx="2097762" cy="262176"/>
          </a:xfrm>
          <a:prstGeom prst="rect">
            <a:avLst/>
          </a:prstGeom>
          <a:noFill/>
          <a:ln/>
        </p:spPr>
        <p:txBody>
          <a:bodyPr wrap="none" lIns="0" tIns="0" rIns="0" bIns="0" rtlCol="0" anchor="t"/>
          <a:lstStyle/>
          <a:p>
            <a:pPr marL="0" indent="0" algn="l">
              <a:lnSpc>
                <a:spcPts val="2050"/>
              </a:lnSpc>
              <a:buNone/>
            </a:pPr>
            <a:r>
              <a:rPr lang="en-US" sz="1650" b="1" dirty="0">
                <a:solidFill>
                  <a:srgbClr val="4A4A45"/>
                </a:solidFill>
                <a:latin typeface="Lato Bold" pitchFamily="34" charset="0"/>
                <a:ea typeface="Lato Bold" pitchFamily="34" charset="-122"/>
                <a:cs typeface="Lato Bold" pitchFamily="34" charset="-120"/>
              </a:rPr>
              <a:t>Redes Colaborativas</a:t>
            </a:r>
            <a:endParaRPr lang="en-US" sz="1650" dirty="0"/>
          </a:p>
        </p:txBody>
      </p:sp>
      <p:sp>
        <p:nvSpPr>
          <p:cNvPr id="15" name="Text 8"/>
          <p:cNvSpPr/>
          <p:nvPr/>
        </p:nvSpPr>
        <p:spPr>
          <a:xfrm>
            <a:off x="587335" y="5838825"/>
            <a:ext cx="2488644" cy="1611630"/>
          </a:xfrm>
          <a:prstGeom prst="rect">
            <a:avLst/>
          </a:prstGeom>
          <a:noFill/>
          <a:ln/>
        </p:spPr>
        <p:txBody>
          <a:bodyPr wrap="square" lIns="0" tIns="0" rIns="0" bIns="0" rtlCol="0" anchor="t"/>
          <a:lstStyle/>
          <a:p>
            <a:pPr marL="0" indent="0" algn="l">
              <a:lnSpc>
                <a:spcPts val="2100"/>
              </a:lnSpc>
              <a:buNone/>
            </a:pPr>
            <a:r>
              <a:rPr lang="en-US" sz="1300" dirty="0">
                <a:solidFill>
                  <a:srgbClr val="4A4A45"/>
                </a:solidFill>
                <a:latin typeface="Lato" pitchFamily="34" charset="0"/>
                <a:ea typeface="Lato" pitchFamily="34" charset="-122"/>
                <a:cs typeface="Lato" pitchFamily="34" charset="-120"/>
              </a:rPr>
              <a:t>Nuevas formas de organización de mercados, empresas e instituciones basadas en la colaboración distribuida y la economía de plataformas digitales.</a:t>
            </a:r>
            <a:endParaRPr lang="en-US" sz="13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35330" y="578644"/>
            <a:ext cx="9655254" cy="656630"/>
          </a:xfrm>
          <a:prstGeom prst="rect">
            <a:avLst/>
          </a:prstGeom>
          <a:noFill/>
          <a:ln/>
        </p:spPr>
        <p:txBody>
          <a:bodyPr wrap="none" lIns="0" tIns="0" rIns="0" bIns="0" rtlCol="0" anchor="t"/>
          <a:lstStyle/>
          <a:p>
            <a:pPr marL="0" indent="0">
              <a:lnSpc>
                <a:spcPts val="5150"/>
              </a:lnSpc>
              <a:buNone/>
            </a:pPr>
            <a:r>
              <a:rPr lang="en-US" sz="4100" b="1" dirty="0">
                <a:solidFill>
                  <a:srgbClr val="282824"/>
                </a:solidFill>
                <a:latin typeface="Lato Bold" pitchFamily="34" charset="0"/>
                <a:ea typeface="Lato Bold" pitchFamily="34" charset="-122"/>
                <a:cs typeface="Lato Bold" pitchFamily="34" charset="-120"/>
              </a:rPr>
              <a:t>Impacto de las Revoluciones en el Empleo</a:t>
            </a:r>
            <a:endParaRPr lang="en-US" sz="4100" dirty="0"/>
          </a:p>
        </p:txBody>
      </p:sp>
      <p:sp>
        <p:nvSpPr>
          <p:cNvPr id="3" name="Shape 1"/>
          <p:cNvSpPr/>
          <p:nvPr/>
        </p:nvSpPr>
        <p:spPr>
          <a:xfrm>
            <a:off x="735330" y="1655445"/>
            <a:ext cx="2193250" cy="1210508"/>
          </a:xfrm>
          <a:prstGeom prst="roundRect">
            <a:avLst>
              <a:gd name="adj" fmla="val 2603"/>
            </a:avLst>
          </a:prstGeom>
          <a:solidFill>
            <a:srgbClr val="E5DFD2"/>
          </a:solidFill>
          <a:ln/>
        </p:spPr>
      </p:sp>
      <p:sp>
        <p:nvSpPr>
          <p:cNvPr id="4" name="Text 2"/>
          <p:cNvSpPr/>
          <p:nvPr/>
        </p:nvSpPr>
        <p:spPr>
          <a:xfrm>
            <a:off x="1684258" y="2076093"/>
            <a:ext cx="295394" cy="369213"/>
          </a:xfrm>
          <a:prstGeom prst="rect">
            <a:avLst/>
          </a:prstGeom>
          <a:noFill/>
          <a:ln/>
        </p:spPr>
        <p:txBody>
          <a:bodyPr wrap="none" lIns="0" tIns="0" rIns="0" bIns="0" rtlCol="0" anchor="t"/>
          <a:lstStyle/>
          <a:p>
            <a:pPr marL="0" indent="0" algn="ctr">
              <a:lnSpc>
                <a:spcPts val="3700"/>
              </a:lnSpc>
              <a:buNone/>
            </a:pPr>
            <a:r>
              <a:rPr lang="en-US" sz="2300" b="1" dirty="0">
                <a:solidFill>
                  <a:srgbClr val="4A4A45"/>
                </a:solidFill>
                <a:latin typeface="Lato Bold" pitchFamily="34" charset="0"/>
                <a:ea typeface="Lato Bold" pitchFamily="34" charset="-122"/>
                <a:cs typeface="Lato Bold" pitchFamily="34" charset="-120"/>
              </a:rPr>
              <a:t>1</a:t>
            </a:r>
            <a:endParaRPr lang="en-US" sz="2300" dirty="0"/>
          </a:p>
        </p:txBody>
      </p:sp>
      <p:sp>
        <p:nvSpPr>
          <p:cNvPr id="5" name="Text 3"/>
          <p:cNvSpPr/>
          <p:nvPr/>
        </p:nvSpPr>
        <p:spPr>
          <a:xfrm>
            <a:off x="3138607" y="1865471"/>
            <a:ext cx="3331607" cy="328255"/>
          </a:xfrm>
          <a:prstGeom prst="rect">
            <a:avLst/>
          </a:prstGeom>
          <a:noFill/>
          <a:ln/>
        </p:spPr>
        <p:txBody>
          <a:bodyPr wrap="none" lIns="0" tIns="0" rIns="0" bIns="0" rtlCol="0" anchor="t"/>
          <a:lstStyle/>
          <a:p>
            <a:pPr marL="0" indent="0" algn="l">
              <a:lnSpc>
                <a:spcPts val="2550"/>
              </a:lnSpc>
              <a:buNone/>
            </a:pPr>
            <a:r>
              <a:rPr lang="en-US" sz="2050" b="1" dirty="0">
                <a:solidFill>
                  <a:srgbClr val="4A4A45"/>
                </a:solidFill>
                <a:latin typeface="Lato Bold" pitchFamily="34" charset="0"/>
                <a:ea typeface="Lato Bold" pitchFamily="34" charset="-122"/>
                <a:cs typeface="Lato Bold" pitchFamily="34" charset="-120"/>
              </a:rPr>
              <a:t>Desaparición de Profesiones</a:t>
            </a:r>
            <a:endParaRPr lang="en-US" sz="2050" dirty="0"/>
          </a:p>
        </p:txBody>
      </p:sp>
      <p:sp>
        <p:nvSpPr>
          <p:cNvPr id="6" name="Text 4"/>
          <p:cNvSpPr/>
          <p:nvPr/>
        </p:nvSpPr>
        <p:spPr>
          <a:xfrm>
            <a:off x="3138607" y="2319695"/>
            <a:ext cx="3331607" cy="336233"/>
          </a:xfrm>
          <a:prstGeom prst="rect">
            <a:avLst/>
          </a:prstGeom>
          <a:noFill/>
          <a:ln/>
        </p:spPr>
        <p:txBody>
          <a:bodyPr wrap="none" lIns="0" tIns="0" rIns="0" bIns="0" rtlCol="0" anchor="t"/>
          <a:lstStyle/>
          <a:p>
            <a:pPr marL="0" indent="0" algn="l">
              <a:lnSpc>
                <a:spcPts val="2600"/>
              </a:lnSpc>
              <a:buNone/>
            </a:pPr>
            <a:r>
              <a:rPr lang="en-US" sz="1650" dirty="0">
                <a:solidFill>
                  <a:srgbClr val="4A4A45"/>
                </a:solidFill>
                <a:latin typeface="Lato" pitchFamily="34" charset="0"/>
                <a:ea typeface="Lato" pitchFamily="34" charset="-122"/>
                <a:cs typeface="Lato" pitchFamily="34" charset="-120"/>
              </a:rPr>
              <a:t>Oficios tradicionales obsoletos</a:t>
            </a:r>
            <a:endParaRPr lang="en-US" sz="1650" dirty="0"/>
          </a:p>
        </p:txBody>
      </p:sp>
      <p:sp>
        <p:nvSpPr>
          <p:cNvPr id="7" name="Shape 5"/>
          <p:cNvSpPr/>
          <p:nvPr/>
        </p:nvSpPr>
        <p:spPr>
          <a:xfrm>
            <a:off x="3033593" y="2856428"/>
            <a:ext cx="10756463" cy="11430"/>
          </a:xfrm>
          <a:prstGeom prst="roundRect">
            <a:avLst>
              <a:gd name="adj" fmla="val 275719"/>
            </a:avLst>
          </a:prstGeom>
          <a:solidFill>
            <a:srgbClr val="CBC5B8"/>
          </a:solidFill>
          <a:ln/>
        </p:spPr>
      </p:sp>
      <p:sp>
        <p:nvSpPr>
          <p:cNvPr id="8" name="Shape 6"/>
          <p:cNvSpPr/>
          <p:nvPr/>
        </p:nvSpPr>
        <p:spPr>
          <a:xfrm>
            <a:off x="735330" y="2970967"/>
            <a:ext cx="4386501" cy="1210508"/>
          </a:xfrm>
          <a:prstGeom prst="roundRect">
            <a:avLst>
              <a:gd name="adj" fmla="val 2603"/>
            </a:avLst>
          </a:prstGeom>
          <a:solidFill>
            <a:srgbClr val="E5DFD2"/>
          </a:solidFill>
          <a:ln/>
        </p:spPr>
      </p:sp>
      <p:sp>
        <p:nvSpPr>
          <p:cNvPr id="9" name="Text 7"/>
          <p:cNvSpPr/>
          <p:nvPr/>
        </p:nvSpPr>
        <p:spPr>
          <a:xfrm>
            <a:off x="2780824" y="3391614"/>
            <a:ext cx="295394" cy="369213"/>
          </a:xfrm>
          <a:prstGeom prst="rect">
            <a:avLst/>
          </a:prstGeom>
          <a:noFill/>
          <a:ln/>
        </p:spPr>
        <p:txBody>
          <a:bodyPr wrap="none" lIns="0" tIns="0" rIns="0" bIns="0" rtlCol="0" anchor="t"/>
          <a:lstStyle/>
          <a:p>
            <a:pPr marL="0" indent="0" algn="ctr">
              <a:lnSpc>
                <a:spcPts val="3700"/>
              </a:lnSpc>
              <a:buNone/>
            </a:pPr>
            <a:r>
              <a:rPr lang="en-US" sz="2300" b="1" dirty="0">
                <a:solidFill>
                  <a:srgbClr val="4A4A45"/>
                </a:solidFill>
                <a:latin typeface="Lato Bold" pitchFamily="34" charset="0"/>
                <a:ea typeface="Lato Bold" pitchFamily="34" charset="-122"/>
                <a:cs typeface="Lato Bold" pitchFamily="34" charset="-120"/>
              </a:rPr>
              <a:t>2</a:t>
            </a:r>
            <a:endParaRPr lang="en-US" sz="2300" dirty="0"/>
          </a:p>
        </p:txBody>
      </p:sp>
      <p:sp>
        <p:nvSpPr>
          <p:cNvPr id="10" name="Text 8"/>
          <p:cNvSpPr/>
          <p:nvPr/>
        </p:nvSpPr>
        <p:spPr>
          <a:xfrm>
            <a:off x="5331857" y="3180993"/>
            <a:ext cx="2662237" cy="328255"/>
          </a:xfrm>
          <a:prstGeom prst="rect">
            <a:avLst/>
          </a:prstGeom>
          <a:noFill/>
          <a:ln/>
        </p:spPr>
        <p:txBody>
          <a:bodyPr wrap="none" lIns="0" tIns="0" rIns="0" bIns="0" rtlCol="0" anchor="t"/>
          <a:lstStyle/>
          <a:p>
            <a:pPr marL="0" indent="0" algn="l">
              <a:lnSpc>
                <a:spcPts val="2550"/>
              </a:lnSpc>
              <a:buNone/>
            </a:pPr>
            <a:r>
              <a:rPr lang="en-US" sz="2050" b="1" dirty="0">
                <a:solidFill>
                  <a:srgbClr val="4A4A45"/>
                </a:solidFill>
                <a:latin typeface="Lato Bold" pitchFamily="34" charset="0"/>
                <a:ea typeface="Lato Bold" pitchFamily="34" charset="-122"/>
                <a:cs typeface="Lato Bold" pitchFamily="34" charset="-120"/>
              </a:rPr>
              <a:t>Desempleo Transitorio</a:t>
            </a:r>
            <a:endParaRPr lang="en-US" sz="2050" dirty="0"/>
          </a:p>
        </p:txBody>
      </p:sp>
      <p:sp>
        <p:nvSpPr>
          <p:cNvPr id="11" name="Text 9"/>
          <p:cNvSpPr/>
          <p:nvPr/>
        </p:nvSpPr>
        <p:spPr>
          <a:xfrm>
            <a:off x="5331857" y="3635216"/>
            <a:ext cx="2662237" cy="336233"/>
          </a:xfrm>
          <a:prstGeom prst="rect">
            <a:avLst/>
          </a:prstGeom>
          <a:noFill/>
          <a:ln/>
        </p:spPr>
        <p:txBody>
          <a:bodyPr wrap="none" lIns="0" tIns="0" rIns="0" bIns="0" rtlCol="0" anchor="t"/>
          <a:lstStyle/>
          <a:p>
            <a:pPr marL="0" indent="0" algn="l">
              <a:lnSpc>
                <a:spcPts val="2600"/>
              </a:lnSpc>
              <a:buNone/>
            </a:pPr>
            <a:r>
              <a:rPr lang="en-US" sz="1650" dirty="0">
                <a:solidFill>
                  <a:srgbClr val="4A4A45"/>
                </a:solidFill>
                <a:latin typeface="Lato" pitchFamily="34" charset="0"/>
                <a:ea typeface="Lato" pitchFamily="34" charset="-122"/>
                <a:cs typeface="Lato" pitchFamily="34" charset="-120"/>
              </a:rPr>
              <a:t>Adaptación al nuevo entorno</a:t>
            </a:r>
            <a:endParaRPr lang="en-US" sz="1650" dirty="0"/>
          </a:p>
        </p:txBody>
      </p:sp>
      <p:sp>
        <p:nvSpPr>
          <p:cNvPr id="12" name="Shape 10"/>
          <p:cNvSpPr/>
          <p:nvPr/>
        </p:nvSpPr>
        <p:spPr>
          <a:xfrm>
            <a:off x="5226844" y="4171950"/>
            <a:ext cx="8563213" cy="11430"/>
          </a:xfrm>
          <a:prstGeom prst="roundRect">
            <a:avLst>
              <a:gd name="adj" fmla="val 275719"/>
            </a:avLst>
          </a:prstGeom>
          <a:solidFill>
            <a:srgbClr val="CBC5B8"/>
          </a:solidFill>
          <a:ln/>
        </p:spPr>
      </p:sp>
      <p:sp>
        <p:nvSpPr>
          <p:cNvPr id="13" name="Shape 11"/>
          <p:cNvSpPr/>
          <p:nvPr/>
        </p:nvSpPr>
        <p:spPr>
          <a:xfrm>
            <a:off x="735330" y="4286488"/>
            <a:ext cx="6579870" cy="1210508"/>
          </a:xfrm>
          <a:prstGeom prst="roundRect">
            <a:avLst>
              <a:gd name="adj" fmla="val 2603"/>
            </a:avLst>
          </a:prstGeom>
          <a:solidFill>
            <a:srgbClr val="E5DFD2"/>
          </a:solidFill>
          <a:ln/>
        </p:spPr>
      </p:sp>
      <p:sp>
        <p:nvSpPr>
          <p:cNvPr id="14" name="Text 12"/>
          <p:cNvSpPr/>
          <p:nvPr/>
        </p:nvSpPr>
        <p:spPr>
          <a:xfrm>
            <a:off x="3877508" y="4707136"/>
            <a:ext cx="295394" cy="369213"/>
          </a:xfrm>
          <a:prstGeom prst="rect">
            <a:avLst/>
          </a:prstGeom>
          <a:noFill/>
          <a:ln/>
        </p:spPr>
        <p:txBody>
          <a:bodyPr wrap="none" lIns="0" tIns="0" rIns="0" bIns="0" rtlCol="0" anchor="t"/>
          <a:lstStyle/>
          <a:p>
            <a:pPr marL="0" indent="0" algn="ctr">
              <a:lnSpc>
                <a:spcPts val="3700"/>
              </a:lnSpc>
              <a:buNone/>
            </a:pPr>
            <a:r>
              <a:rPr lang="en-US" sz="2300" b="1" dirty="0">
                <a:solidFill>
                  <a:srgbClr val="4A4A45"/>
                </a:solidFill>
                <a:latin typeface="Lato Bold" pitchFamily="34" charset="0"/>
                <a:ea typeface="Lato Bold" pitchFamily="34" charset="-122"/>
                <a:cs typeface="Lato Bold" pitchFamily="34" charset="-120"/>
              </a:rPr>
              <a:t>3</a:t>
            </a:r>
            <a:endParaRPr lang="en-US" sz="2300" dirty="0"/>
          </a:p>
        </p:txBody>
      </p:sp>
      <p:sp>
        <p:nvSpPr>
          <p:cNvPr id="15" name="Text 13"/>
          <p:cNvSpPr/>
          <p:nvPr/>
        </p:nvSpPr>
        <p:spPr>
          <a:xfrm>
            <a:off x="7525226" y="4496514"/>
            <a:ext cx="2704505" cy="328255"/>
          </a:xfrm>
          <a:prstGeom prst="rect">
            <a:avLst/>
          </a:prstGeom>
          <a:noFill/>
          <a:ln/>
        </p:spPr>
        <p:txBody>
          <a:bodyPr wrap="none" lIns="0" tIns="0" rIns="0" bIns="0" rtlCol="0" anchor="t"/>
          <a:lstStyle/>
          <a:p>
            <a:pPr marL="0" indent="0" algn="l">
              <a:lnSpc>
                <a:spcPts val="2550"/>
              </a:lnSpc>
              <a:buNone/>
            </a:pPr>
            <a:r>
              <a:rPr lang="en-US" sz="2050" b="1" dirty="0">
                <a:solidFill>
                  <a:srgbClr val="4A4A45"/>
                </a:solidFill>
                <a:latin typeface="Lato Bold" pitchFamily="34" charset="0"/>
                <a:ea typeface="Lato Bold" pitchFamily="34" charset="-122"/>
                <a:cs typeface="Lato Bold" pitchFamily="34" charset="-120"/>
              </a:rPr>
              <a:t>Nuevas Oportunidades</a:t>
            </a:r>
            <a:endParaRPr lang="en-US" sz="2050" dirty="0"/>
          </a:p>
        </p:txBody>
      </p:sp>
      <p:sp>
        <p:nvSpPr>
          <p:cNvPr id="16" name="Text 14"/>
          <p:cNvSpPr/>
          <p:nvPr/>
        </p:nvSpPr>
        <p:spPr>
          <a:xfrm>
            <a:off x="7525226" y="4950738"/>
            <a:ext cx="3676769" cy="336233"/>
          </a:xfrm>
          <a:prstGeom prst="rect">
            <a:avLst/>
          </a:prstGeom>
          <a:noFill/>
          <a:ln/>
        </p:spPr>
        <p:txBody>
          <a:bodyPr wrap="none" lIns="0" tIns="0" rIns="0" bIns="0" rtlCol="0" anchor="t"/>
          <a:lstStyle/>
          <a:p>
            <a:pPr marL="0" indent="0" algn="l">
              <a:lnSpc>
                <a:spcPts val="2600"/>
              </a:lnSpc>
              <a:buNone/>
            </a:pPr>
            <a:r>
              <a:rPr lang="en-US" sz="1650" dirty="0">
                <a:solidFill>
                  <a:srgbClr val="4A4A45"/>
                </a:solidFill>
                <a:latin typeface="Lato" pitchFamily="34" charset="0"/>
                <a:ea typeface="Lato" pitchFamily="34" charset="-122"/>
                <a:cs typeface="Lato" pitchFamily="34" charset="-120"/>
              </a:rPr>
              <a:t>Surgimiento de profesiones innovadoras</a:t>
            </a:r>
            <a:endParaRPr lang="en-US" sz="1650" dirty="0"/>
          </a:p>
        </p:txBody>
      </p:sp>
      <p:sp>
        <p:nvSpPr>
          <p:cNvPr id="17" name="Text 15"/>
          <p:cNvSpPr/>
          <p:nvPr/>
        </p:nvSpPr>
        <p:spPr>
          <a:xfrm>
            <a:off x="735330" y="5733336"/>
            <a:ext cx="13159740" cy="1008698"/>
          </a:xfrm>
          <a:prstGeom prst="rect">
            <a:avLst/>
          </a:prstGeom>
          <a:noFill/>
          <a:ln/>
        </p:spPr>
        <p:txBody>
          <a:bodyPr wrap="square" lIns="0" tIns="0" rIns="0" bIns="0" rtlCol="0" anchor="t"/>
          <a:lstStyle/>
          <a:p>
            <a:pPr marL="0" indent="0">
              <a:lnSpc>
                <a:spcPts val="2600"/>
              </a:lnSpc>
              <a:buNone/>
            </a:pPr>
            <a:r>
              <a:rPr lang="en-US" sz="1650" dirty="0">
                <a:solidFill>
                  <a:srgbClr val="4A4A45"/>
                </a:solidFill>
                <a:latin typeface="Lato" pitchFamily="34" charset="0"/>
                <a:ea typeface="Lato" pitchFamily="34" charset="-122"/>
                <a:cs typeface="Lato" pitchFamily="34" charset="-120"/>
              </a:rPr>
              <a:t>Todas estas transformaciones tecnológicas han provocado transiciones que han afectado profundamente al mercado de trabajo. Ha sido frecuente el desempleo de grandes cantidades de antiguos profesionales, que han tenido que adaptarse al nuevo entorno tecnológico para mantenerse empleables.</a:t>
            </a:r>
            <a:endParaRPr lang="en-US" sz="1650" dirty="0"/>
          </a:p>
        </p:txBody>
      </p:sp>
      <p:sp>
        <p:nvSpPr>
          <p:cNvPr id="18" name="Text 16"/>
          <p:cNvSpPr/>
          <p:nvPr/>
        </p:nvSpPr>
        <p:spPr>
          <a:xfrm>
            <a:off x="735330" y="6978372"/>
            <a:ext cx="13159740" cy="672465"/>
          </a:xfrm>
          <a:prstGeom prst="rect">
            <a:avLst/>
          </a:prstGeom>
          <a:noFill/>
          <a:ln/>
        </p:spPr>
        <p:txBody>
          <a:bodyPr wrap="square" lIns="0" tIns="0" rIns="0" bIns="0" rtlCol="0" anchor="t"/>
          <a:lstStyle/>
          <a:p>
            <a:pPr marL="0" indent="0">
              <a:lnSpc>
                <a:spcPts val="2600"/>
              </a:lnSpc>
              <a:buNone/>
            </a:pPr>
            <a:r>
              <a:rPr lang="en-US" sz="1650" dirty="0">
                <a:solidFill>
                  <a:srgbClr val="4A4A45"/>
                </a:solidFill>
                <a:latin typeface="Lato" pitchFamily="34" charset="0"/>
                <a:ea typeface="Lato" pitchFamily="34" charset="-122"/>
                <a:cs typeface="Lato" pitchFamily="34" charset="-120"/>
              </a:rPr>
              <a:t>Quienes no han logrado esta adaptación han sufrido un notable deterioro de sus condiciones de vida, convirtiéndose en muchos casos en parte del desempleo estructural, ya que las empresas no demandan sus competencias ni habilidades tradicionales.</a:t>
            </a:r>
            <a:endParaRPr lang="en-US" sz="16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668536" y="526971"/>
            <a:ext cx="8767048" cy="596860"/>
          </a:xfrm>
          <a:prstGeom prst="rect">
            <a:avLst/>
          </a:prstGeom>
          <a:noFill/>
          <a:ln/>
        </p:spPr>
        <p:txBody>
          <a:bodyPr wrap="none" lIns="0" tIns="0" rIns="0" bIns="0" rtlCol="0" anchor="t"/>
          <a:lstStyle/>
          <a:p>
            <a:pPr marL="0" indent="0">
              <a:lnSpc>
                <a:spcPts val="4700"/>
              </a:lnSpc>
              <a:buNone/>
            </a:pPr>
            <a:r>
              <a:rPr lang="en-US" sz="3750" b="1" dirty="0">
                <a:solidFill>
                  <a:srgbClr val="282824"/>
                </a:solidFill>
                <a:latin typeface="Lato Bold" pitchFamily="34" charset="0"/>
                <a:ea typeface="Lato Bold" pitchFamily="34" charset="-122"/>
                <a:cs typeface="Lato Bold" pitchFamily="34" charset="-120"/>
              </a:rPr>
              <a:t>Desafíos para los Trabajadores del Futuro</a:t>
            </a:r>
            <a:endParaRPr lang="en-US" sz="3750" dirty="0"/>
          </a:p>
        </p:txBody>
      </p:sp>
      <p:pic>
        <p:nvPicPr>
          <p:cNvPr id="3" name="Image 0" descr="preencoded.png"/>
          <p:cNvPicPr>
            <a:picLocks noChangeAspect="1"/>
          </p:cNvPicPr>
          <p:nvPr/>
        </p:nvPicPr>
        <p:blipFill>
          <a:blip r:embed="rId3"/>
          <a:stretch>
            <a:fillRect/>
          </a:stretch>
        </p:blipFill>
        <p:spPr>
          <a:xfrm>
            <a:off x="3169325" y="1505783"/>
            <a:ext cx="1644968" cy="1100495"/>
          </a:xfrm>
          <a:prstGeom prst="rect">
            <a:avLst/>
          </a:prstGeom>
        </p:spPr>
      </p:pic>
      <p:sp>
        <p:nvSpPr>
          <p:cNvPr id="4" name="Text 1"/>
          <p:cNvSpPr/>
          <p:nvPr/>
        </p:nvSpPr>
        <p:spPr>
          <a:xfrm>
            <a:off x="3857506" y="2024420"/>
            <a:ext cx="268605" cy="335756"/>
          </a:xfrm>
          <a:prstGeom prst="rect">
            <a:avLst/>
          </a:prstGeom>
          <a:noFill/>
          <a:ln/>
        </p:spPr>
        <p:txBody>
          <a:bodyPr wrap="none" lIns="0" tIns="0" rIns="0" bIns="0" rtlCol="0" anchor="t"/>
          <a:lstStyle/>
          <a:p>
            <a:pPr marL="0" indent="0" algn="ctr">
              <a:lnSpc>
                <a:spcPts val="3350"/>
              </a:lnSpc>
              <a:buNone/>
            </a:pPr>
            <a:r>
              <a:rPr lang="en-US" sz="2100" b="1" dirty="0">
                <a:solidFill>
                  <a:srgbClr val="4A4A45"/>
                </a:solidFill>
                <a:latin typeface="Lato Bold" pitchFamily="34" charset="0"/>
                <a:ea typeface="Lato Bold" pitchFamily="34" charset="-122"/>
                <a:cs typeface="Lato Bold" pitchFamily="34" charset="-120"/>
              </a:rPr>
              <a:t>1</a:t>
            </a:r>
            <a:endParaRPr lang="en-US" sz="2100" dirty="0"/>
          </a:p>
        </p:txBody>
      </p:sp>
      <p:sp>
        <p:nvSpPr>
          <p:cNvPr id="5" name="Text 2"/>
          <p:cNvSpPr/>
          <p:nvPr/>
        </p:nvSpPr>
        <p:spPr>
          <a:xfrm>
            <a:off x="5005268" y="1696760"/>
            <a:ext cx="1828324" cy="298490"/>
          </a:xfrm>
          <a:prstGeom prst="rect">
            <a:avLst/>
          </a:prstGeom>
          <a:noFill/>
          <a:ln/>
        </p:spPr>
        <p:txBody>
          <a:bodyPr wrap="none" lIns="0" tIns="0" rIns="0" bIns="0" rtlCol="0" anchor="t"/>
          <a:lstStyle/>
          <a:p>
            <a:pPr marL="0" indent="0" algn="l">
              <a:lnSpc>
                <a:spcPts val="2350"/>
              </a:lnSpc>
              <a:buNone/>
            </a:pPr>
            <a:r>
              <a:rPr lang="en-US" sz="1850" b="1" dirty="0">
                <a:solidFill>
                  <a:srgbClr val="4A4A45"/>
                </a:solidFill>
                <a:latin typeface="Lato Bold" pitchFamily="34" charset="0"/>
                <a:ea typeface="Lato Bold" pitchFamily="34" charset="-122"/>
                <a:cs typeface="Lato Bold" pitchFamily="34" charset="-120"/>
              </a:rPr>
              <a:t>Éxito Profesional</a:t>
            </a:r>
            <a:endParaRPr lang="en-US" sz="1850" dirty="0"/>
          </a:p>
        </p:txBody>
      </p:sp>
      <p:sp>
        <p:nvSpPr>
          <p:cNvPr id="6" name="Text 3"/>
          <p:cNvSpPr/>
          <p:nvPr/>
        </p:nvSpPr>
        <p:spPr>
          <a:xfrm>
            <a:off x="5005268" y="2109787"/>
            <a:ext cx="1828324" cy="305514"/>
          </a:xfrm>
          <a:prstGeom prst="rect">
            <a:avLst/>
          </a:prstGeom>
          <a:noFill/>
          <a:ln/>
        </p:spPr>
        <p:txBody>
          <a:bodyPr wrap="none" lIns="0" tIns="0" rIns="0" bIns="0" rtlCol="0" anchor="t"/>
          <a:lstStyle/>
          <a:p>
            <a:pPr marL="0" indent="0" algn="l">
              <a:lnSpc>
                <a:spcPts val="2400"/>
              </a:lnSpc>
              <a:buNone/>
            </a:pPr>
            <a:r>
              <a:rPr lang="en-US" sz="1500" dirty="0">
                <a:solidFill>
                  <a:srgbClr val="4A4A45"/>
                </a:solidFill>
                <a:latin typeface="Lato" pitchFamily="34" charset="0"/>
                <a:ea typeface="Lato" pitchFamily="34" charset="-122"/>
                <a:cs typeface="Lato" pitchFamily="34" charset="-120"/>
              </a:rPr>
              <a:t>Adaptación continua</a:t>
            </a:r>
            <a:endParaRPr lang="en-US" sz="1500" dirty="0"/>
          </a:p>
        </p:txBody>
      </p:sp>
      <p:sp>
        <p:nvSpPr>
          <p:cNvPr id="7" name="Shape 4"/>
          <p:cNvSpPr/>
          <p:nvPr/>
        </p:nvSpPr>
        <p:spPr>
          <a:xfrm>
            <a:off x="4862036" y="2620566"/>
            <a:ext cx="9052084" cy="11430"/>
          </a:xfrm>
          <a:prstGeom prst="roundRect">
            <a:avLst>
              <a:gd name="adj" fmla="val 250694"/>
            </a:avLst>
          </a:prstGeom>
          <a:solidFill>
            <a:srgbClr val="CBC5B8"/>
          </a:solidFill>
          <a:ln/>
        </p:spPr>
      </p:sp>
      <p:pic>
        <p:nvPicPr>
          <p:cNvPr id="8" name="Image 1" descr="preencoded.png"/>
          <p:cNvPicPr>
            <a:picLocks noChangeAspect="1"/>
          </p:cNvPicPr>
          <p:nvPr/>
        </p:nvPicPr>
        <p:blipFill>
          <a:blip r:embed="rId4"/>
          <a:stretch>
            <a:fillRect/>
          </a:stretch>
        </p:blipFill>
        <p:spPr>
          <a:xfrm>
            <a:off x="2346722" y="2654022"/>
            <a:ext cx="3290054" cy="1100495"/>
          </a:xfrm>
          <a:prstGeom prst="rect">
            <a:avLst/>
          </a:prstGeom>
        </p:spPr>
      </p:pic>
      <p:sp>
        <p:nvSpPr>
          <p:cNvPr id="9" name="Text 5"/>
          <p:cNvSpPr/>
          <p:nvPr/>
        </p:nvSpPr>
        <p:spPr>
          <a:xfrm>
            <a:off x="3857387" y="3036332"/>
            <a:ext cx="268605" cy="335756"/>
          </a:xfrm>
          <a:prstGeom prst="rect">
            <a:avLst/>
          </a:prstGeom>
          <a:noFill/>
          <a:ln/>
        </p:spPr>
        <p:txBody>
          <a:bodyPr wrap="none" lIns="0" tIns="0" rIns="0" bIns="0" rtlCol="0" anchor="t"/>
          <a:lstStyle/>
          <a:p>
            <a:pPr marL="0" indent="0" algn="ctr">
              <a:lnSpc>
                <a:spcPts val="3350"/>
              </a:lnSpc>
              <a:buNone/>
            </a:pPr>
            <a:r>
              <a:rPr lang="en-US" sz="2100" b="1" dirty="0">
                <a:solidFill>
                  <a:srgbClr val="4A4A45"/>
                </a:solidFill>
                <a:latin typeface="Lato Bold" pitchFamily="34" charset="0"/>
                <a:ea typeface="Lato Bold" pitchFamily="34" charset="-122"/>
                <a:cs typeface="Lato Bold" pitchFamily="34" charset="-120"/>
              </a:rPr>
              <a:t>2</a:t>
            </a:r>
            <a:endParaRPr lang="en-US" sz="2100" dirty="0"/>
          </a:p>
        </p:txBody>
      </p:sp>
      <p:sp>
        <p:nvSpPr>
          <p:cNvPr id="10" name="Text 6"/>
          <p:cNvSpPr/>
          <p:nvPr/>
        </p:nvSpPr>
        <p:spPr>
          <a:xfrm>
            <a:off x="5827752" y="2844998"/>
            <a:ext cx="2166699" cy="298490"/>
          </a:xfrm>
          <a:prstGeom prst="rect">
            <a:avLst/>
          </a:prstGeom>
          <a:noFill/>
          <a:ln/>
        </p:spPr>
        <p:txBody>
          <a:bodyPr wrap="none" lIns="0" tIns="0" rIns="0" bIns="0" rtlCol="0" anchor="t"/>
          <a:lstStyle/>
          <a:p>
            <a:pPr marL="0" indent="0" algn="l">
              <a:lnSpc>
                <a:spcPts val="2350"/>
              </a:lnSpc>
              <a:buNone/>
            </a:pPr>
            <a:r>
              <a:rPr lang="en-US" sz="1850" b="1" dirty="0">
                <a:solidFill>
                  <a:srgbClr val="4A4A45"/>
                </a:solidFill>
                <a:latin typeface="Lato Bold" pitchFamily="34" charset="0"/>
                <a:ea typeface="Lato Bold" pitchFamily="34" charset="-122"/>
                <a:cs typeface="Lato Bold" pitchFamily="34" charset="-120"/>
              </a:rPr>
              <a:t>Formación Continua</a:t>
            </a:r>
            <a:endParaRPr lang="en-US" sz="1850" dirty="0"/>
          </a:p>
        </p:txBody>
      </p:sp>
      <p:sp>
        <p:nvSpPr>
          <p:cNvPr id="11" name="Text 7"/>
          <p:cNvSpPr/>
          <p:nvPr/>
        </p:nvSpPr>
        <p:spPr>
          <a:xfrm>
            <a:off x="5827752" y="3258026"/>
            <a:ext cx="2166699" cy="305514"/>
          </a:xfrm>
          <a:prstGeom prst="rect">
            <a:avLst/>
          </a:prstGeom>
          <a:noFill/>
          <a:ln/>
        </p:spPr>
        <p:txBody>
          <a:bodyPr wrap="none" lIns="0" tIns="0" rIns="0" bIns="0" rtlCol="0" anchor="t"/>
          <a:lstStyle/>
          <a:p>
            <a:pPr marL="0" indent="0" algn="l">
              <a:lnSpc>
                <a:spcPts val="2400"/>
              </a:lnSpc>
              <a:buNone/>
            </a:pPr>
            <a:r>
              <a:rPr lang="en-US" sz="1500" dirty="0">
                <a:solidFill>
                  <a:srgbClr val="4A4A45"/>
                </a:solidFill>
                <a:latin typeface="Lato" pitchFamily="34" charset="0"/>
                <a:ea typeface="Lato" pitchFamily="34" charset="-122"/>
                <a:cs typeface="Lato" pitchFamily="34" charset="-120"/>
              </a:rPr>
              <a:t>Actualización constante</a:t>
            </a:r>
            <a:endParaRPr lang="en-US" sz="1500" dirty="0"/>
          </a:p>
        </p:txBody>
      </p:sp>
      <p:sp>
        <p:nvSpPr>
          <p:cNvPr id="12" name="Shape 8"/>
          <p:cNvSpPr/>
          <p:nvPr/>
        </p:nvSpPr>
        <p:spPr>
          <a:xfrm>
            <a:off x="5684520" y="3768804"/>
            <a:ext cx="8229600" cy="11430"/>
          </a:xfrm>
          <a:prstGeom prst="roundRect">
            <a:avLst>
              <a:gd name="adj" fmla="val 250694"/>
            </a:avLst>
          </a:prstGeom>
          <a:solidFill>
            <a:srgbClr val="CBC5B8"/>
          </a:solidFill>
          <a:ln/>
        </p:spPr>
      </p:sp>
      <p:pic>
        <p:nvPicPr>
          <p:cNvPr id="13" name="Image 2" descr="preencoded.png"/>
          <p:cNvPicPr>
            <a:picLocks noChangeAspect="1"/>
          </p:cNvPicPr>
          <p:nvPr/>
        </p:nvPicPr>
        <p:blipFill>
          <a:blip r:embed="rId5"/>
          <a:stretch>
            <a:fillRect/>
          </a:stretch>
        </p:blipFill>
        <p:spPr>
          <a:xfrm>
            <a:off x="1524238" y="3802261"/>
            <a:ext cx="4935141" cy="1100495"/>
          </a:xfrm>
          <a:prstGeom prst="rect">
            <a:avLst/>
          </a:prstGeom>
        </p:spPr>
      </p:pic>
      <p:sp>
        <p:nvSpPr>
          <p:cNvPr id="14" name="Text 9"/>
          <p:cNvSpPr/>
          <p:nvPr/>
        </p:nvSpPr>
        <p:spPr>
          <a:xfrm>
            <a:off x="3857387" y="4184571"/>
            <a:ext cx="268605" cy="335756"/>
          </a:xfrm>
          <a:prstGeom prst="rect">
            <a:avLst/>
          </a:prstGeom>
          <a:noFill/>
          <a:ln/>
        </p:spPr>
        <p:txBody>
          <a:bodyPr wrap="none" lIns="0" tIns="0" rIns="0" bIns="0" rtlCol="0" anchor="t"/>
          <a:lstStyle/>
          <a:p>
            <a:pPr marL="0" indent="0" algn="ctr">
              <a:lnSpc>
                <a:spcPts val="3350"/>
              </a:lnSpc>
              <a:buNone/>
            </a:pPr>
            <a:r>
              <a:rPr lang="en-US" sz="2100" b="1" dirty="0">
                <a:solidFill>
                  <a:srgbClr val="4A4A45"/>
                </a:solidFill>
                <a:latin typeface="Lato Bold" pitchFamily="34" charset="0"/>
                <a:ea typeface="Lato Bold" pitchFamily="34" charset="-122"/>
                <a:cs typeface="Lato Bold" pitchFamily="34" charset="-120"/>
              </a:rPr>
              <a:t>3</a:t>
            </a:r>
            <a:endParaRPr lang="en-US" sz="2100" dirty="0"/>
          </a:p>
        </p:txBody>
      </p:sp>
      <p:sp>
        <p:nvSpPr>
          <p:cNvPr id="15" name="Text 10"/>
          <p:cNvSpPr/>
          <p:nvPr/>
        </p:nvSpPr>
        <p:spPr>
          <a:xfrm>
            <a:off x="6650355" y="3993237"/>
            <a:ext cx="2259092" cy="298490"/>
          </a:xfrm>
          <a:prstGeom prst="rect">
            <a:avLst/>
          </a:prstGeom>
          <a:noFill/>
          <a:ln/>
        </p:spPr>
        <p:txBody>
          <a:bodyPr wrap="none" lIns="0" tIns="0" rIns="0" bIns="0" rtlCol="0" anchor="t"/>
          <a:lstStyle/>
          <a:p>
            <a:pPr marL="0" indent="0" algn="l">
              <a:lnSpc>
                <a:spcPts val="2350"/>
              </a:lnSpc>
              <a:buNone/>
            </a:pPr>
            <a:r>
              <a:rPr lang="en-US" sz="1850" b="1" dirty="0">
                <a:solidFill>
                  <a:srgbClr val="4A4A45"/>
                </a:solidFill>
                <a:latin typeface="Lato Bold" pitchFamily="34" charset="0"/>
                <a:ea typeface="Lato Bold" pitchFamily="34" charset="-122"/>
                <a:cs typeface="Lato Bold" pitchFamily="34" charset="-120"/>
              </a:rPr>
              <a:t>Flexibilidad Laboral</a:t>
            </a:r>
            <a:endParaRPr lang="en-US" sz="1850" dirty="0"/>
          </a:p>
        </p:txBody>
      </p:sp>
      <p:sp>
        <p:nvSpPr>
          <p:cNvPr id="16" name="Text 11"/>
          <p:cNvSpPr/>
          <p:nvPr/>
        </p:nvSpPr>
        <p:spPr>
          <a:xfrm>
            <a:off x="6650355" y="4406265"/>
            <a:ext cx="2259092" cy="305514"/>
          </a:xfrm>
          <a:prstGeom prst="rect">
            <a:avLst/>
          </a:prstGeom>
          <a:noFill/>
          <a:ln/>
        </p:spPr>
        <p:txBody>
          <a:bodyPr wrap="none" lIns="0" tIns="0" rIns="0" bIns="0" rtlCol="0" anchor="t"/>
          <a:lstStyle/>
          <a:p>
            <a:pPr marL="0" indent="0" algn="l">
              <a:lnSpc>
                <a:spcPts val="2400"/>
              </a:lnSpc>
              <a:buNone/>
            </a:pPr>
            <a:r>
              <a:rPr lang="en-US" sz="1500" dirty="0">
                <a:solidFill>
                  <a:srgbClr val="4A4A45"/>
                </a:solidFill>
                <a:latin typeface="Lato" pitchFamily="34" charset="0"/>
                <a:ea typeface="Lato" pitchFamily="34" charset="-122"/>
                <a:cs typeface="Lato" pitchFamily="34" charset="-120"/>
              </a:rPr>
              <a:t>Cambio de sector o función</a:t>
            </a:r>
            <a:endParaRPr lang="en-US" sz="1500" dirty="0"/>
          </a:p>
        </p:txBody>
      </p:sp>
      <p:sp>
        <p:nvSpPr>
          <p:cNvPr id="17" name="Shape 12"/>
          <p:cNvSpPr/>
          <p:nvPr/>
        </p:nvSpPr>
        <p:spPr>
          <a:xfrm>
            <a:off x="6507123" y="4917043"/>
            <a:ext cx="7406997" cy="11430"/>
          </a:xfrm>
          <a:prstGeom prst="roundRect">
            <a:avLst>
              <a:gd name="adj" fmla="val 250694"/>
            </a:avLst>
          </a:prstGeom>
          <a:solidFill>
            <a:srgbClr val="CBC5B8"/>
          </a:solidFill>
          <a:ln/>
        </p:spPr>
      </p:sp>
      <p:pic>
        <p:nvPicPr>
          <p:cNvPr id="18" name="Image 3" descr="preencoded.png"/>
          <p:cNvPicPr>
            <a:picLocks noChangeAspect="1"/>
          </p:cNvPicPr>
          <p:nvPr/>
        </p:nvPicPr>
        <p:blipFill>
          <a:blip r:embed="rId6"/>
          <a:stretch>
            <a:fillRect/>
          </a:stretch>
        </p:blipFill>
        <p:spPr>
          <a:xfrm>
            <a:off x="701754" y="4950500"/>
            <a:ext cx="6580108" cy="1100495"/>
          </a:xfrm>
          <a:prstGeom prst="rect">
            <a:avLst/>
          </a:prstGeom>
        </p:spPr>
      </p:pic>
      <p:sp>
        <p:nvSpPr>
          <p:cNvPr id="19" name="Text 13"/>
          <p:cNvSpPr/>
          <p:nvPr/>
        </p:nvSpPr>
        <p:spPr>
          <a:xfrm>
            <a:off x="3857387" y="5332809"/>
            <a:ext cx="268605" cy="335756"/>
          </a:xfrm>
          <a:prstGeom prst="rect">
            <a:avLst/>
          </a:prstGeom>
          <a:noFill/>
          <a:ln/>
        </p:spPr>
        <p:txBody>
          <a:bodyPr wrap="none" lIns="0" tIns="0" rIns="0" bIns="0" rtlCol="0" anchor="t"/>
          <a:lstStyle/>
          <a:p>
            <a:pPr marL="0" indent="0" algn="ctr">
              <a:lnSpc>
                <a:spcPts val="3350"/>
              </a:lnSpc>
              <a:buNone/>
            </a:pPr>
            <a:r>
              <a:rPr lang="en-US" sz="2100" b="1" dirty="0">
                <a:solidFill>
                  <a:srgbClr val="4A4A45"/>
                </a:solidFill>
                <a:latin typeface="Lato Bold" pitchFamily="34" charset="0"/>
                <a:ea typeface="Lato Bold" pitchFamily="34" charset="-122"/>
                <a:cs typeface="Lato Bold" pitchFamily="34" charset="-120"/>
              </a:rPr>
              <a:t>4</a:t>
            </a:r>
            <a:endParaRPr lang="en-US" sz="2100" dirty="0"/>
          </a:p>
        </p:txBody>
      </p:sp>
      <p:sp>
        <p:nvSpPr>
          <p:cNvPr id="20" name="Text 14"/>
          <p:cNvSpPr/>
          <p:nvPr/>
        </p:nvSpPr>
        <p:spPr>
          <a:xfrm>
            <a:off x="7472839" y="5141476"/>
            <a:ext cx="2514362" cy="298490"/>
          </a:xfrm>
          <a:prstGeom prst="rect">
            <a:avLst/>
          </a:prstGeom>
          <a:noFill/>
          <a:ln/>
        </p:spPr>
        <p:txBody>
          <a:bodyPr wrap="none" lIns="0" tIns="0" rIns="0" bIns="0" rtlCol="0" anchor="t"/>
          <a:lstStyle/>
          <a:p>
            <a:pPr marL="0" indent="0" algn="l">
              <a:lnSpc>
                <a:spcPts val="2350"/>
              </a:lnSpc>
              <a:buNone/>
            </a:pPr>
            <a:r>
              <a:rPr lang="en-US" sz="1850" b="1" dirty="0">
                <a:solidFill>
                  <a:srgbClr val="4A4A45"/>
                </a:solidFill>
                <a:latin typeface="Lato Bold" pitchFamily="34" charset="0"/>
                <a:ea typeface="Lato Bold" pitchFamily="34" charset="-122"/>
                <a:cs typeface="Lato Bold" pitchFamily="34" charset="-120"/>
              </a:rPr>
              <a:t>Competencias Digitales</a:t>
            </a:r>
            <a:endParaRPr lang="en-US" sz="1850" dirty="0"/>
          </a:p>
        </p:txBody>
      </p:sp>
      <p:sp>
        <p:nvSpPr>
          <p:cNvPr id="21" name="Text 15"/>
          <p:cNvSpPr/>
          <p:nvPr/>
        </p:nvSpPr>
        <p:spPr>
          <a:xfrm>
            <a:off x="7472839" y="5554504"/>
            <a:ext cx="2514362" cy="305514"/>
          </a:xfrm>
          <a:prstGeom prst="rect">
            <a:avLst/>
          </a:prstGeom>
          <a:noFill/>
          <a:ln/>
        </p:spPr>
        <p:txBody>
          <a:bodyPr wrap="none" lIns="0" tIns="0" rIns="0" bIns="0" rtlCol="0" anchor="t"/>
          <a:lstStyle/>
          <a:p>
            <a:pPr marL="0" indent="0" algn="l">
              <a:lnSpc>
                <a:spcPts val="2400"/>
              </a:lnSpc>
              <a:buNone/>
            </a:pPr>
            <a:r>
              <a:rPr lang="en-US" sz="1500" dirty="0">
                <a:solidFill>
                  <a:srgbClr val="4A4A45"/>
                </a:solidFill>
                <a:latin typeface="Lato" pitchFamily="34" charset="0"/>
                <a:ea typeface="Lato" pitchFamily="34" charset="-122"/>
                <a:cs typeface="Lato" pitchFamily="34" charset="-120"/>
              </a:rPr>
              <a:t>Base tecnológica sólida</a:t>
            </a:r>
            <a:endParaRPr lang="en-US" sz="1500" dirty="0"/>
          </a:p>
        </p:txBody>
      </p:sp>
      <p:sp>
        <p:nvSpPr>
          <p:cNvPr id="22" name="Text 16"/>
          <p:cNvSpPr/>
          <p:nvPr/>
        </p:nvSpPr>
        <p:spPr>
          <a:xfrm>
            <a:off x="668536" y="6265783"/>
            <a:ext cx="13293328" cy="611029"/>
          </a:xfrm>
          <a:prstGeom prst="rect">
            <a:avLst/>
          </a:prstGeom>
          <a:noFill/>
          <a:ln/>
        </p:spPr>
        <p:txBody>
          <a:bodyPr wrap="square" lIns="0" tIns="0" rIns="0" bIns="0" rtlCol="0" anchor="t"/>
          <a:lstStyle/>
          <a:p>
            <a:pPr marL="0" indent="0">
              <a:lnSpc>
                <a:spcPts val="2400"/>
              </a:lnSpc>
              <a:buNone/>
            </a:pPr>
            <a:r>
              <a:rPr lang="en-US" sz="1500" dirty="0">
                <a:solidFill>
                  <a:srgbClr val="4A4A45"/>
                </a:solidFill>
                <a:latin typeface="Lato" pitchFamily="34" charset="0"/>
                <a:ea typeface="Lato" pitchFamily="34" charset="-122"/>
                <a:cs typeface="Lato" pitchFamily="34" charset="-120"/>
              </a:rPr>
              <a:t>La formación continua que permite la actualización del capital humano y la adaptación constante a los cambios del mercado son dos grandes retos que tendrán que afrontar todos los trabajadores del futuro. La capacidad de reinventarse profesionalmente será una habilidad esencial.</a:t>
            </a:r>
            <a:endParaRPr lang="en-US" sz="1500" dirty="0"/>
          </a:p>
        </p:txBody>
      </p:sp>
      <p:sp>
        <p:nvSpPr>
          <p:cNvPr id="23" name="Text 17"/>
          <p:cNvSpPr/>
          <p:nvPr/>
        </p:nvSpPr>
        <p:spPr>
          <a:xfrm>
            <a:off x="668536" y="7091601"/>
            <a:ext cx="13293328" cy="611029"/>
          </a:xfrm>
          <a:prstGeom prst="rect">
            <a:avLst/>
          </a:prstGeom>
          <a:noFill/>
          <a:ln/>
        </p:spPr>
        <p:txBody>
          <a:bodyPr wrap="square" lIns="0" tIns="0" rIns="0" bIns="0" rtlCol="0" anchor="t"/>
          <a:lstStyle/>
          <a:p>
            <a:pPr marL="0" indent="0">
              <a:lnSpc>
                <a:spcPts val="2400"/>
              </a:lnSpc>
              <a:buNone/>
            </a:pPr>
            <a:r>
              <a:rPr lang="en-US" sz="1500" dirty="0">
                <a:solidFill>
                  <a:srgbClr val="4A4A45"/>
                </a:solidFill>
                <a:latin typeface="Lato" pitchFamily="34" charset="0"/>
                <a:ea typeface="Lato" pitchFamily="34" charset="-122"/>
                <a:cs typeface="Lato" pitchFamily="34" charset="-120"/>
              </a:rPr>
              <a:t>Las empresas buscarán cada vez más perfiles versátiles, con sólidas competencias digitales y capacidad para aprender nuevas habilidades rápidamente. El concepto de "trabajo para toda la vida" está siendo reemplazado por trayectorias profesionales más dinámicas y diversas.</a:t>
            </a:r>
            <a:endParaRPr lang="en-US" sz="15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2248</Words>
  <Application>Microsoft Office PowerPoint</Application>
  <PresentationFormat>Personalizado</PresentationFormat>
  <Paragraphs>201</Paragraphs>
  <Slides>19</Slides>
  <Notes>19</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19</vt:i4>
      </vt:variant>
    </vt:vector>
  </HeadingPairs>
  <TitlesOfParts>
    <vt:vector size="23" baseType="lpstr">
      <vt:lpstr>Lato</vt:lpstr>
      <vt:lpstr>Lato Bold</vt:lpstr>
      <vt:lpstr>Arial</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Marta Figueroa</cp:lastModifiedBy>
  <cp:revision>3</cp:revision>
  <dcterms:created xsi:type="dcterms:W3CDTF">2025-03-09T21:24:48Z</dcterms:created>
  <dcterms:modified xsi:type="dcterms:W3CDTF">2025-03-10T14:36:02Z</dcterms:modified>
</cp:coreProperties>
</file>