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4630400" cy="8229600"/>
  <p:notesSz cx="8229600" cy="14630400"/>
  <p:embeddedFontLst>
    <p:embeddedFont>
      <p:font typeface="Patrick Hand" panose="00000500000000000000" pitchFamily="2" charset="0"/>
      <p:regular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4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mea01.safelinks.protection.outlook.com/?url=https%3A%2F%2Fwww.ine.es%2Fdyngs%2FINEbase%2Fes%2Foperacion.htm%3Fc%3DEstadistica_C%26cid%3D1254736177025%26menu%3DultiDatos%26idp%3D1254735976596&amp;data=05%7C02%7C%7C36e6ac249b93499d035d08dd5cb203f4%7C84df9e7fe9f640afb435aaaaaaaaaaaa%7C1%7C0%7C638768641825834246%7CUnknown%7CTWFpbGZsb3d8eyJFbXB0eU1hcGkiOnRydWUsIlYiOiIwLjAuMDAwMCIsIlAiOiJXaW4zMiIsIkFOIjoiTWFpbCIsIldUIjoyfQ%3D%3D%7C0%7C%7C%7C&amp;sdata=Iw1CZnGHmB%2BMntXFeozAmFndCxCzQISDbDSrFMGq4Vs%3D&amp;reserved=0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s://www.ine.es/ss/Satellite?L=es_ES&amp;c=INESeccion_C&amp;cid=1259925408327&amp;p=1254735110672&amp;pagename=ProductosYServicios%2FPYSLayout&amp;param3=125992613728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youtube.com/watch?v=9H45I-fFKqA" TargetMode="External"/><Relationship Id="rId5" Type="http://schemas.openxmlformats.org/officeDocument/2006/relationships/hyperlink" Target="https://www.youtube.com/watch?v=5pN2yxjmEOw" TargetMode="External"/><Relationship Id="rId4" Type="http://schemas.openxmlformats.org/officeDocument/2006/relationships/hyperlink" Target="https://www.youtube.com/watch?v=BRGhQy5lgs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337316"/>
            <a:ext cx="508123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Brecha Salarial en España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437" y="3324701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Existe mucha polémica alrededor del concepto brecha salarial. Algunas personas consideran que los datos son alarmantes y otras que "la brecha salarial no existe".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437" y="4392454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Vamos a explorar qué es exactamente, cuánto representa en España y cuáles son sus causas principales.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6350437" y="5478661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8762" y="997148"/>
            <a:ext cx="5639157" cy="573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1: Cuidado Familiar Desigual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88762" y="2028587"/>
            <a:ext cx="3597712" cy="756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5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5h</a:t>
            </a:r>
            <a:endParaRPr lang="en-US" sz="5950" dirty="0"/>
          </a:p>
        </p:txBody>
      </p:sp>
      <p:sp>
        <p:nvSpPr>
          <p:cNvPr id="5" name="Text 2"/>
          <p:cNvSpPr/>
          <p:nvPr/>
        </p:nvSpPr>
        <p:spPr>
          <a:xfrm>
            <a:off x="6941225" y="3071574"/>
            <a:ext cx="2292668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Mujeres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288762" y="3495675"/>
            <a:ext cx="3597712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Horas diarias dedicadas por mujeres españolas a tareas del hogar y cuidados.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0230326" y="2028587"/>
            <a:ext cx="3597712" cy="756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5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2.5h</a:t>
            </a:r>
            <a:endParaRPr lang="en-US" sz="5950" dirty="0"/>
          </a:p>
        </p:txBody>
      </p:sp>
      <p:sp>
        <p:nvSpPr>
          <p:cNvPr id="8" name="Text 5"/>
          <p:cNvSpPr/>
          <p:nvPr/>
        </p:nvSpPr>
        <p:spPr>
          <a:xfrm>
            <a:off x="10882789" y="3071574"/>
            <a:ext cx="2292668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Hombres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0230326" y="3495675"/>
            <a:ext cx="3597712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Horas diarias dedicadas por hombres españoles a tareas del hogar y cuidados.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8259485" y="5031581"/>
            <a:ext cx="3597712" cy="756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59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2x</a:t>
            </a:r>
            <a:endParaRPr lang="en-US" sz="5950" dirty="0"/>
          </a:p>
        </p:txBody>
      </p:sp>
      <p:sp>
        <p:nvSpPr>
          <p:cNvPr id="11" name="Text 8"/>
          <p:cNvSpPr/>
          <p:nvPr/>
        </p:nvSpPr>
        <p:spPr>
          <a:xfrm>
            <a:off x="8911947" y="6074569"/>
            <a:ext cx="2292668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Diferencia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259485" y="6498669"/>
            <a:ext cx="3597712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Las mujeres dedican el doble de tiempo a tareas no remuneradas que los hombres.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76049"/>
            <a:ext cx="782955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Consecuencias del Cuidado Familiar Desigual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245" y="1886903"/>
            <a:ext cx="1596628" cy="13454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5847" y="2507337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5134689" y="2133719"/>
            <a:ext cx="263675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Menos tiempo para formación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5134689" y="2590443"/>
            <a:ext cx="414682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Dificulta mejorar cualificaciones profesionales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949547" y="3247906"/>
            <a:ext cx="8755142" cy="15240"/>
          </a:xfrm>
          <a:prstGeom prst="roundRect">
            <a:avLst>
              <a:gd name="adj" fmla="val 680400"/>
            </a:avLst>
          </a:prstGeom>
          <a:solidFill>
            <a:srgbClr val="CCCCCC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31" y="3293983"/>
            <a:ext cx="3193256" cy="134540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5966" y="3749635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6"/>
          <p:cNvSpPr/>
          <p:nvPr/>
        </p:nvSpPr>
        <p:spPr>
          <a:xfrm>
            <a:off x="5933003" y="3540800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Limitación de horarios</a:t>
            </a:r>
            <a:endParaRPr lang="en-US" sz="1900" dirty="0"/>
          </a:p>
        </p:txBody>
      </p:sp>
      <p:sp>
        <p:nvSpPr>
          <p:cNvPr id="11" name="Text 7"/>
          <p:cNvSpPr/>
          <p:nvPr/>
        </p:nvSpPr>
        <p:spPr>
          <a:xfrm>
            <a:off x="5933003" y="3997523"/>
            <a:ext cx="425934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Imposibilidad de acceder a turnos mejor pagados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5747861" y="4654987"/>
            <a:ext cx="7956828" cy="15240"/>
          </a:xfrm>
          <a:prstGeom prst="roundRect">
            <a:avLst>
              <a:gd name="adj" fmla="val 680400"/>
            </a:avLst>
          </a:prstGeom>
          <a:solidFill>
            <a:srgbClr val="CCCCCC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17" y="4701064"/>
            <a:ext cx="4789884" cy="134540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15966" y="5156716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700" dirty="0"/>
          </a:p>
        </p:txBody>
      </p:sp>
      <p:sp>
        <p:nvSpPr>
          <p:cNvPr id="15" name="Text 10"/>
          <p:cNvSpPr/>
          <p:nvPr/>
        </p:nvSpPr>
        <p:spPr>
          <a:xfrm>
            <a:off x="6731318" y="4947880"/>
            <a:ext cx="24713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disponibilidad laboral</a:t>
            </a:r>
            <a:endParaRPr lang="en-US" sz="1900" dirty="0"/>
          </a:p>
        </p:txBody>
      </p:sp>
      <p:sp>
        <p:nvSpPr>
          <p:cNvPr id="16" name="Text 11"/>
          <p:cNvSpPr/>
          <p:nvPr/>
        </p:nvSpPr>
        <p:spPr>
          <a:xfrm>
            <a:off x="6731318" y="5404604"/>
            <a:ext cx="373189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Obstáculo para puestos de responsabilidad</a:t>
            </a:r>
            <a:endParaRPr lang="en-US" sz="1900" dirty="0"/>
          </a:p>
        </p:txBody>
      </p:sp>
      <p:sp>
        <p:nvSpPr>
          <p:cNvPr id="17" name="Shape 12"/>
          <p:cNvSpPr/>
          <p:nvPr/>
        </p:nvSpPr>
        <p:spPr>
          <a:xfrm>
            <a:off x="6546175" y="6062067"/>
            <a:ext cx="7158514" cy="15240"/>
          </a:xfrm>
          <a:prstGeom prst="roundRect">
            <a:avLst>
              <a:gd name="adj" fmla="val 680400"/>
            </a:avLst>
          </a:prstGeom>
          <a:solidFill>
            <a:srgbClr val="CCCCCC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83" y="6108144"/>
            <a:ext cx="6386632" cy="134540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15847" y="6563797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700" dirty="0"/>
          </a:p>
        </p:txBody>
      </p:sp>
      <p:sp>
        <p:nvSpPr>
          <p:cNvPr id="20" name="Text 14"/>
          <p:cNvSpPr/>
          <p:nvPr/>
        </p:nvSpPr>
        <p:spPr>
          <a:xfrm>
            <a:off x="7529632" y="6354961"/>
            <a:ext cx="263973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Priorización familiar obligada</a:t>
            </a:r>
            <a:endParaRPr lang="en-US" sz="1900" dirty="0"/>
          </a:p>
        </p:txBody>
      </p:sp>
      <p:sp>
        <p:nvSpPr>
          <p:cNvPr id="21" name="Text 15"/>
          <p:cNvSpPr/>
          <p:nvPr/>
        </p:nvSpPr>
        <p:spPr>
          <a:xfrm>
            <a:off x="7529632" y="6811685"/>
            <a:ext cx="355246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Roles tradicionales que limitan opciones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528882"/>
            <a:ext cx="6011466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2: Trabajo a Tiempo Parcial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639735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45377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25% de mujeres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5910501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Una de cada cuatro mujeres trabaja a tiempo parcial en España.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639735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45377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7% de hombres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88161" y="5910501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Solo uno de cada catorce hombres trabaja a tiempo parcial.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639735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45377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50% involuntario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712404" y="5910501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mitad de mujeres con jornada parcial no lo eligieron voluntariamente.</a:t>
            </a:r>
            <a:endParaRPr lang="en-US" sz="1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683538"/>
            <a:ext cx="717923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3: Valoración Desigual del Trabajo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64037" y="1794391"/>
            <a:ext cx="1612702" cy="1345406"/>
          </a:xfrm>
          <a:prstGeom prst="roundRect">
            <a:avLst>
              <a:gd name="adj" fmla="val 770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496735" y="2250043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2723555" y="204120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Trabajos feminizados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2723555" y="2497931"/>
            <a:ext cx="32251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valoración social y económica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2600087" y="3124557"/>
            <a:ext cx="11042928" cy="15240"/>
          </a:xfrm>
          <a:prstGeom prst="roundRect">
            <a:avLst>
              <a:gd name="adj" fmla="val 680400"/>
            </a:avLst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864037" y="3263146"/>
            <a:ext cx="3225522" cy="1345406"/>
          </a:xfrm>
          <a:prstGeom prst="roundRect">
            <a:avLst>
              <a:gd name="adj" fmla="val 770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303145" y="3718798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8"/>
          <p:cNvSpPr/>
          <p:nvPr/>
        </p:nvSpPr>
        <p:spPr>
          <a:xfrm>
            <a:off x="4336375" y="350996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Capacidades infravaloradas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4336375" y="3966686"/>
            <a:ext cx="437411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reconocimiento de habilidades "femeninas"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4212908" y="4593312"/>
            <a:ext cx="9430107" cy="15240"/>
          </a:xfrm>
          <a:prstGeom prst="roundRect">
            <a:avLst>
              <a:gd name="adj" fmla="val 680400"/>
            </a:avLst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864037" y="4731901"/>
            <a:ext cx="4838343" cy="1345406"/>
          </a:xfrm>
          <a:prstGeom prst="roundRect">
            <a:avLst>
              <a:gd name="adj" fmla="val 770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109555" y="5187553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700" dirty="0"/>
          </a:p>
        </p:txBody>
      </p:sp>
      <p:sp>
        <p:nvSpPr>
          <p:cNvPr id="15" name="Text 13"/>
          <p:cNvSpPr/>
          <p:nvPr/>
        </p:nvSpPr>
        <p:spPr>
          <a:xfrm>
            <a:off x="5949196" y="497871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Complementos salariales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5949196" y="5435441"/>
            <a:ext cx="318325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Asociados a trabajos masculinizados</a:t>
            </a:r>
            <a:endParaRPr lang="en-US" sz="1900" dirty="0"/>
          </a:p>
        </p:txBody>
      </p:sp>
      <p:sp>
        <p:nvSpPr>
          <p:cNvPr id="17" name="Shape 15"/>
          <p:cNvSpPr/>
          <p:nvPr/>
        </p:nvSpPr>
        <p:spPr>
          <a:xfrm>
            <a:off x="5825728" y="6062067"/>
            <a:ext cx="7817287" cy="15240"/>
          </a:xfrm>
          <a:prstGeom prst="roundRect">
            <a:avLst>
              <a:gd name="adj" fmla="val 680400"/>
            </a:avLst>
          </a:prstGeom>
          <a:solidFill>
            <a:srgbClr val="CCCCCC"/>
          </a:solidFill>
          <a:ln/>
        </p:spPr>
      </p:sp>
      <p:sp>
        <p:nvSpPr>
          <p:cNvPr id="18" name="Shape 16"/>
          <p:cNvSpPr/>
          <p:nvPr/>
        </p:nvSpPr>
        <p:spPr>
          <a:xfrm>
            <a:off x="864037" y="6200656"/>
            <a:ext cx="6451163" cy="1345406"/>
          </a:xfrm>
          <a:prstGeom prst="roundRect">
            <a:avLst>
              <a:gd name="adj" fmla="val 770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915966" y="6656308"/>
            <a:ext cx="347186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2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700" dirty="0"/>
          </a:p>
        </p:txBody>
      </p:sp>
      <p:sp>
        <p:nvSpPr>
          <p:cNvPr id="20" name="Text 18"/>
          <p:cNvSpPr/>
          <p:nvPr/>
        </p:nvSpPr>
        <p:spPr>
          <a:xfrm>
            <a:off x="7562017" y="644747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Segregación ocupacional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562017" y="6904196"/>
            <a:ext cx="403967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Concentración en sectores peor remunerados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30404"/>
            <a:ext cx="5133142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Ejemplo: Valoración Desigual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599492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80" y="2599492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03" y="2599492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026" y="2599492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6109097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Los trabajos que requieren esfuerzo físico (almacén, maquinaria) suelen recibir mejor valoración y salario que otros realizados mayoritariamente por mujeres (cajera, limpieza).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979" y="534472"/>
            <a:ext cx="4028480" cy="485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800"/>
              </a:lnSpc>
              <a:buNone/>
            </a:pPr>
            <a:r>
              <a:rPr lang="en-US" sz="30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4: Elección de Estudios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9" y="1408867"/>
            <a:ext cx="10280094" cy="553200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082046" y="6971348"/>
            <a:ext cx="194310" cy="194310"/>
          </a:xfrm>
          <a:prstGeom prst="roundRect">
            <a:avLst>
              <a:gd name="adj" fmla="val 9412"/>
            </a:avLst>
          </a:prstGeom>
          <a:solidFill>
            <a:srgbClr val="262626"/>
          </a:solidFill>
          <a:ln/>
        </p:spPr>
      </p:sp>
      <p:sp>
        <p:nvSpPr>
          <p:cNvPr id="5" name="Text 2"/>
          <p:cNvSpPr/>
          <p:nvPr/>
        </p:nvSpPr>
        <p:spPr>
          <a:xfrm>
            <a:off x="2337316" y="6971348"/>
            <a:ext cx="381714" cy="19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STEM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3372803" y="6971348"/>
            <a:ext cx="194310" cy="194310"/>
          </a:xfrm>
          <a:prstGeom prst="roundRect">
            <a:avLst>
              <a:gd name="adj" fmla="val 9412"/>
            </a:avLst>
          </a:prstGeom>
          <a:solidFill>
            <a:srgbClr val="494949"/>
          </a:solidFill>
          <a:ln/>
        </p:spPr>
      </p:sp>
      <p:sp>
        <p:nvSpPr>
          <p:cNvPr id="7" name="Text 4"/>
          <p:cNvSpPr/>
          <p:nvPr/>
        </p:nvSpPr>
        <p:spPr>
          <a:xfrm>
            <a:off x="3628072" y="6971348"/>
            <a:ext cx="676037" cy="19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Educación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5612011" y="6971348"/>
            <a:ext cx="194310" cy="194310"/>
          </a:xfrm>
          <a:prstGeom prst="roundRect">
            <a:avLst>
              <a:gd name="adj" fmla="val 9412"/>
            </a:avLst>
          </a:prstGeom>
          <a:solidFill>
            <a:srgbClr val="6C6C6C"/>
          </a:solidFill>
          <a:ln/>
        </p:spPr>
      </p:sp>
      <p:sp>
        <p:nvSpPr>
          <p:cNvPr id="9" name="Text 6"/>
          <p:cNvSpPr/>
          <p:nvPr/>
        </p:nvSpPr>
        <p:spPr>
          <a:xfrm>
            <a:off x="5867281" y="6971348"/>
            <a:ext cx="370642" cy="19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Salud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566422" y="6971348"/>
            <a:ext cx="194310" cy="194310"/>
          </a:xfrm>
          <a:prstGeom prst="roundRect">
            <a:avLst>
              <a:gd name="adj" fmla="val 9412"/>
            </a:avLst>
          </a:prstGeom>
          <a:solidFill>
            <a:srgbClr val="8E8E8E"/>
          </a:solidFill>
          <a:ln/>
        </p:spPr>
      </p:sp>
      <p:sp>
        <p:nvSpPr>
          <p:cNvPr id="11" name="Text 8"/>
          <p:cNvSpPr/>
          <p:nvPr/>
        </p:nvSpPr>
        <p:spPr>
          <a:xfrm>
            <a:off x="7821692" y="6971348"/>
            <a:ext cx="634722" cy="19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Servicios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9130903" y="6971348"/>
            <a:ext cx="194310" cy="194310"/>
          </a:xfrm>
          <a:prstGeom prst="roundRect">
            <a:avLst>
              <a:gd name="adj" fmla="val 9412"/>
            </a:avLst>
          </a:prstGeom>
          <a:solidFill>
            <a:srgbClr val="B1B1B1"/>
          </a:solidFill>
          <a:ln/>
        </p:spPr>
      </p:sp>
      <p:sp>
        <p:nvSpPr>
          <p:cNvPr id="13" name="Text 10"/>
          <p:cNvSpPr/>
          <p:nvPr/>
        </p:nvSpPr>
        <p:spPr>
          <a:xfrm>
            <a:off x="9386173" y="6971348"/>
            <a:ext cx="888206" cy="19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Humanidades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84979" y="7384256"/>
            <a:ext cx="13060323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Las mujeres representan solo el 25% en sectores STEM (mejor pagados) mientras son mayoría en educación, salud y servicios (peor remunerados).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9986" y="659963"/>
            <a:ext cx="4799886" cy="599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5: Techo de Cristal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839986" y="1739622"/>
            <a:ext cx="3551992" cy="791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14.3%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1416010" y="2831306"/>
            <a:ext cx="2399943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Juntas Directivas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9986" y="3275290"/>
            <a:ext cx="3551992" cy="1151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Porcentaje de mujeres en juntas directivas de las mayores empresas españolas.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751903" y="1739622"/>
            <a:ext cx="3552111" cy="791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2.3%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5327928" y="2831306"/>
            <a:ext cx="2399943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CEOs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751903" y="3275290"/>
            <a:ext cx="3552111" cy="1151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Porcentaje de mujeres que ocupan puestos de director general en grandes empresas.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2795945" y="5267087"/>
            <a:ext cx="3551992" cy="791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54%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3371969" y="6358771"/>
            <a:ext cx="2399943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Formación Superior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2795945" y="6802755"/>
            <a:ext cx="3551992" cy="767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Mujeres de 25-34 años con estudios superiores, frente al 41% de hombres.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003584"/>
            <a:ext cx="5239822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Barreras del Techo de Cristal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2990969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3794046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Dedicación Plena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4037" y="4250769"/>
            <a:ext cx="222504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disponibilidad total es criterio decisivo para ascensos. Difícil con responsabilidades familiares.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361" y="2990969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59361" y="3794046"/>
            <a:ext cx="2225159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Estereotipos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3459361" y="4250769"/>
            <a:ext cx="2225159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Creencia de que los hombres tienen más dotes de mando, favoreciendo su elección para ascensos.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804" y="2990969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4804" y="3794046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Redes Informales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6054804" y="4250769"/>
            <a:ext cx="22250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Exclusión de mujeres de círculos donde se toman decisiones importantes sobre promociones.</a:t>
            </a:r>
            <a:endParaRPr lang="en-US"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4081105"/>
            <a:ext cx="527780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6: Autominusvaloración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Estereotipos Interiorizados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26093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Muchas mujeres asumen que su rol principal debe centrarse en la familia y no en su carrera.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47084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09141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Negociación Salarial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5509141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Las mujeres negocian menos su salario y aceptan con más facilidad lo que se les ofrece.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30132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2189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Movilidad Laboral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892189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propensión a cambiar de trabajo por razones salariales, limitando mejoras económicas.</a:t>
            </a:r>
            <a:endParaRPr lang="en-US" sz="1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3881" y="924639"/>
            <a:ext cx="5591770" cy="569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Causa 7: Impacto de la Maternidad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881" y="1836063"/>
            <a:ext cx="1139309" cy="13671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64899" y="2063829"/>
            <a:ext cx="227873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Reducción de jornada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764899" y="2485311"/>
            <a:ext cx="6068020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 95% de personas que reducen jornada tras tener un hijo son mujeres.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81" y="3203258"/>
            <a:ext cx="1139309" cy="13671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64899" y="3431024"/>
            <a:ext cx="227873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Primer año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764899" y="3852505"/>
            <a:ext cx="6068020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 salario femenino se recorta un 11% el primer año de maternidad.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81" y="4570452"/>
            <a:ext cx="1139309" cy="136719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64899" y="4798219"/>
            <a:ext cx="227873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Largo plazo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7764899" y="5219700"/>
            <a:ext cx="6068020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brecha se agranda hasta el 28% tras el nacimiento del primer hijo.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881" y="5937647"/>
            <a:ext cx="1139309" cy="136719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64899" y="6165413"/>
            <a:ext cx="227873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Impacto en hombres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7764899" y="6586895"/>
            <a:ext cx="6068020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 salario de los hombres no sufre cambios tras convertirse en padres.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75698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¿Qué es la Brecha Salarial?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50437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79977" y="3133249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152680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Definición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152680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 la diferencia existente entre los salarios recibidos por hombres y por mujeres.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181868" y="304073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11408" y="3133249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984111" y="304073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Expresión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984111" y="349746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 expresa en porcentaje indicando cuánto menos cobra una mujer que un hombre.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2070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79977" y="5299591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152680" y="520707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Ejemplo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152680" y="566380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Si la brecha es del 15%, significa que de media una mujer cobra un 15% menos que un hombre.</a:t>
            </a:r>
            <a:endParaRPr lang="en-US" sz="1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782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5815" y="3522107"/>
            <a:ext cx="6229945" cy="575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Conclusiones sobre la Brecha Salarial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805815" y="5479137"/>
            <a:ext cx="2995732" cy="230148"/>
          </a:xfrm>
          <a:prstGeom prst="roundRect">
            <a:avLst>
              <a:gd name="adj" fmla="val 4202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05815" y="6054566"/>
            <a:ext cx="2302550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Factores "a priori"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05815" y="6480453"/>
            <a:ext cx="2995732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mayor parte de la brecha se explica por factores previos a la entrada al mercado laboral.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4146828" y="5133737"/>
            <a:ext cx="2995732" cy="230148"/>
          </a:xfrm>
          <a:prstGeom prst="roundRect">
            <a:avLst>
              <a:gd name="adj" fmla="val 4202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46828" y="5709166"/>
            <a:ext cx="2302550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Roles de género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146828" y="6135053"/>
            <a:ext cx="2995732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Influyen en la elección de trabajos, formación y disponibilidad laboral de las mujeres.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7487841" y="4788337"/>
            <a:ext cx="2995732" cy="230148"/>
          </a:xfrm>
          <a:prstGeom prst="roundRect">
            <a:avLst>
              <a:gd name="adj" fmla="val 4202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87841" y="5363766"/>
            <a:ext cx="2302550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Factores "a posteriori"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487841" y="5789652"/>
            <a:ext cx="2995732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Menor retribución por trabajo de igual valor en situación laboral similar.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10828853" y="4443055"/>
            <a:ext cx="2995732" cy="230148"/>
          </a:xfrm>
          <a:prstGeom prst="roundRect">
            <a:avLst>
              <a:gd name="adj" fmla="val 4202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28853" y="5018484"/>
            <a:ext cx="2302550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Cambio necesario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0828853" y="5444371"/>
            <a:ext cx="2995732" cy="1473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Requiere transformaciones sociales, empresariales y personales para lograr igualdad efectiva.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782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16160" y="3668894"/>
            <a:ext cx="6229945" cy="575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 err="1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Vídeos</a:t>
            </a:r>
            <a:r>
              <a:rPr lang="en-US" sz="3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sobre la Brecha Salarial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954136" y="4523373"/>
            <a:ext cx="2995732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GB" dirty="0">
                <a:solidFill>
                  <a:srgbClr val="383838"/>
                </a:solidFill>
                <a:latin typeface="Patrick Hand" pitchFamily="34" charset="0"/>
                <a:hlinkClick r:id="rId4"/>
              </a:rPr>
              <a:t>https://www.youtube.com/watch?v=BRGhQy5lgsI</a:t>
            </a:r>
            <a:r>
              <a:rPr lang="en-GB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endParaRPr lang="en-US" dirty="0">
              <a:solidFill>
                <a:srgbClr val="383838"/>
              </a:solidFill>
              <a:latin typeface="Patrick Hand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16637" y="4521688"/>
            <a:ext cx="2995732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5"/>
              </a:rPr>
              <a:t>https://www.youtube.com/watch?v=5pN2yxjmEOw</a:t>
            </a: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9988046" y="4554971"/>
            <a:ext cx="2995732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  <a:hlinkClick r:id="rId6"/>
              </a:rPr>
              <a:t>https://www.youtube.com/watch?v=9H45I-fFKqA</a:t>
            </a: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endParaRPr lang="en-US" sz="1800" dirty="0"/>
          </a:p>
        </p:txBody>
      </p:sp>
      <p:sp>
        <p:nvSpPr>
          <p:cNvPr id="18" name="Text 0">
            <a:extLst>
              <a:ext uri="{FF2B5EF4-FFF2-40B4-BE49-F238E27FC236}">
                <a16:creationId xmlns:a16="http://schemas.microsoft.com/office/drawing/2014/main" id="{8F6D987C-1D8E-3226-4357-8FFDD79BD59B}"/>
              </a:ext>
            </a:extLst>
          </p:cNvPr>
          <p:cNvSpPr/>
          <p:nvPr/>
        </p:nvSpPr>
        <p:spPr>
          <a:xfrm>
            <a:off x="4200227" y="5450207"/>
            <a:ext cx="6229945" cy="575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>
                <a:solidFill>
                  <a:srgbClr val="383838"/>
                </a:solidFill>
                <a:latin typeface="Patrick Hand" pitchFamily="34" charset="0"/>
              </a:rPr>
              <a:t>INE (Datos </a:t>
            </a:r>
            <a:r>
              <a:rPr lang="en-US" sz="3600" dirty="0" err="1">
                <a:solidFill>
                  <a:srgbClr val="383838"/>
                </a:solidFill>
                <a:latin typeface="Patrick Hand" pitchFamily="34" charset="0"/>
              </a:rPr>
              <a:t>sobre</a:t>
            </a:r>
            <a:r>
              <a:rPr lang="en-US" sz="3600" dirty="0">
                <a:solidFill>
                  <a:srgbClr val="383838"/>
                </a:solidFill>
                <a:latin typeface="Patrick Hand" pitchFamily="34" charset="0"/>
              </a:rPr>
              <a:t> la </a:t>
            </a:r>
            <a:r>
              <a:rPr lang="en-US" sz="3600" dirty="0" err="1">
                <a:solidFill>
                  <a:srgbClr val="383838"/>
                </a:solidFill>
                <a:latin typeface="Patrick Hand" pitchFamily="34" charset="0"/>
              </a:rPr>
              <a:t>Brecha</a:t>
            </a:r>
            <a:r>
              <a:rPr lang="en-US" sz="3600" dirty="0">
                <a:solidFill>
                  <a:srgbClr val="383838"/>
                </a:solidFill>
                <a:latin typeface="Patrick Hand" pitchFamily="34" charset="0"/>
              </a:rPr>
              <a:t> </a:t>
            </a:r>
            <a:r>
              <a:rPr lang="en-US" sz="3600" dirty="0" err="1">
                <a:solidFill>
                  <a:srgbClr val="383838"/>
                </a:solidFill>
                <a:latin typeface="Patrick Hand" pitchFamily="34" charset="0"/>
              </a:rPr>
              <a:t>Salarial</a:t>
            </a:r>
            <a:r>
              <a:rPr lang="en-US" sz="3600" dirty="0">
                <a:solidFill>
                  <a:srgbClr val="383838"/>
                </a:solidFill>
                <a:latin typeface="Patrick Hand" pitchFamily="34" charset="0"/>
              </a:rPr>
              <a:t>)</a:t>
            </a:r>
            <a:endParaRPr lang="en-US" sz="3600" dirty="0"/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AE01EACD-BA81-3216-06AD-255D48237C5D}"/>
              </a:ext>
            </a:extLst>
          </p:cNvPr>
          <p:cNvSpPr/>
          <p:nvPr/>
        </p:nvSpPr>
        <p:spPr>
          <a:xfrm>
            <a:off x="763883" y="6458207"/>
            <a:ext cx="13334501" cy="673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GB" b="0" i="0" dirty="0">
                <a:effectLst/>
                <a:latin typeface="Segoe UI" panose="020B0502040204020203" pitchFamily="34" charset="0"/>
                <a:hlinkClick r:id="rId7" tooltip="Protegido por Outlook: https://www.ine.es/ss/Satellite?L=es_ES&amp;c=INESeccion_C&amp;cid=1259925408327&amp;p=1254735110672&amp;pagename=ProductosYServicios%2FPYSLayout&amp;param3=1259926137287. Haga clic o pulse para seguir el vínculo."/>
              </a:rPr>
              <a:t>https://www.ine.es/ss/Satellite?L=es_ES&amp;c=INESeccion_C&amp;cid=1259925408327&amp;p=1254735110672&amp;pagename=ProductosYServicios%2FPYSLayout&amp;param3=1259926137287</a:t>
            </a:r>
            <a:endParaRPr lang="en-US" dirty="0">
              <a:solidFill>
                <a:srgbClr val="383838"/>
              </a:solidFill>
              <a:latin typeface="Patrick Hand" pitchFamily="3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E7CE0C84-2678-0549-D382-8747FDE0A351}"/>
              </a:ext>
            </a:extLst>
          </p:cNvPr>
          <p:cNvSpPr/>
          <p:nvPr/>
        </p:nvSpPr>
        <p:spPr>
          <a:xfrm>
            <a:off x="737116" y="7487581"/>
            <a:ext cx="13349242" cy="673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GB" b="0" i="0" dirty="0">
                <a:effectLst/>
                <a:latin typeface="Segoe UI" panose="020B0502040204020203" pitchFamily="34" charset="0"/>
                <a:hlinkClick r:id="rId8" tooltip="Protegido por Outlook: https://www.ine.es/dyngs/INEbase/es/operacion.htm?c=Estadistica_C&amp;cid=1254736177025&amp;menu=ultiDatos&amp;idp=1254735976596. Haga clic o pulse para seguir el vínculo."/>
              </a:rPr>
              <a:t>https://www.ine.es/dyngs/INEbase/es/operacion.htm?c=Estadistica_C&amp;cid=1254736177025&amp;menu=ultiDatos&amp;idp=1254735976596</a:t>
            </a:r>
            <a:endParaRPr lang="en-US" dirty="0">
              <a:solidFill>
                <a:srgbClr val="383838"/>
              </a:solidFill>
              <a:latin typeface="Patrick Ha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1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16267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Tipos de Brecha Salarial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No Ajustada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Diferencia en el salario medio total sin considerar tipo de trabajo, responsabilidad o horas trabajadas.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No Ajustada por Hora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695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Diferencia del salario medio por hora trabajada sin considerar tipo de trabajo o responsabilidades.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5046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Ajustada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81354" y="4305895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Diferencia salarial considerando mismas condiciones laborales, experiencia y educación.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4081105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Brecha Salarial No Ajustada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¿Qué mide?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126093" y="5787271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diferencia en el salario medio total de todas las mujeres y todos los hombres.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47084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09141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Porcentaje en España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5509141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19,5% - El salario anual de las mujeres es de media un 19,5% inferior al de los hombres.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30132" y="5068491"/>
            <a:ext cx="4136231" cy="2165985"/>
          </a:xfrm>
          <a:prstGeom prst="roundRect">
            <a:avLst>
              <a:gd name="adj" fmla="val 4787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2189" y="533054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Factores influyentes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892189" y="5787271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Mujeres en puestos peor remunerados, con menos responsabilidades y trabajando menos horas.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201108"/>
            <a:ext cx="653784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Brecha Salarial No Ajustada por Hora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3188494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3991570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Medición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350437" y="4448294"/>
            <a:ext cx="22250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Diferencia del salario medio por hora trabajada entre hombres y mujeres.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761" y="3188494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45761" y="3991570"/>
            <a:ext cx="2225159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Porcentaje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945761" y="4448294"/>
            <a:ext cx="2225159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11,9% - Las mujeres cobran por una misma hora de trabajo un 11,9% menos.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204" y="3188494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1204" y="3991570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Comparación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41204" y="4448294"/>
            <a:ext cx="22250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Elimina el factor de cantidad de horas trabajadas pero mantiene otros factores.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619" y="642699"/>
            <a:ext cx="4341257" cy="542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3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Brecha Salarial Ajustada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1003816" y="1510784"/>
            <a:ext cx="30480" cy="6076117"/>
          </a:xfrm>
          <a:prstGeom prst="roundRect">
            <a:avLst>
              <a:gd name="adj" fmla="val 299104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1217533" y="1983938"/>
            <a:ext cx="651153" cy="30480"/>
          </a:xfrm>
          <a:prstGeom prst="roundRect">
            <a:avLst>
              <a:gd name="adj" fmla="val 299104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759619" y="1754981"/>
            <a:ext cx="488394" cy="488394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3621" y="1836420"/>
            <a:ext cx="260390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2089071" y="1727835"/>
            <a:ext cx="217062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Definición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2089071" y="2129195"/>
            <a:ext cx="6295311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Indica la diferencia salarial teniendo en cuenta las mismas condiciones laborales.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17533" y="3730823"/>
            <a:ext cx="651153" cy="30480"/>
          </a:xfrm>
          <a:prstGeom prst="roundRect">
            <a:avLst>
              <a:gd name="adj" fmla="val 299104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759619" y="3501866"/>
            <a:ext cx="488394" cy="488394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3621" y="3583305"/>
            <a:ext cx="260390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2089071" y="3474720"/>
            <a:ext cx="217062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Porcentaje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2089071" y="3876080"/>
            <a:ext cx="6295311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Aproximadamente 10% - Mujeres en las mismas condiciones cobran un 10% menos.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17533" y="5477708"/>
            <a:ext cx="651153" cy="30480"/>
          </a:xfrm>
          <a:prstGeom prst="roundRect">
            <a:avLst>
              <a:gd name="adj" fmla="val 299104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759619" y="5248751"/>
            <a:ext cx="488394" cy="488394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3621" y="5330190"/>
            <a:ext cx="260390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2089071" y="5221605"/>
            <a:ext cx="217062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Significado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2089071" y="5622965"/>
            <a:ext cx="6295311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Indicador más fiable para medir si existe "mismo sueldo por mismo trabajo".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1217533" y="6877407"/>
            <a:ext cx="651153" cy="30480"/>
          </a:xfrm>
          <a:prstGeom prst="roundRect">
            <a:avLst>
              <a:gd name="adj" fmla="val 299104"/>
            </a:avLst>
          </a:prstGeom>
          <a:solidFill>
            <a:srgbClr val="CCCCCC"/>
          </a:solidFill>
          <a:ln/>
        </p:spPr>
      </p:sp>
      <p:sp>
        <p:nvSpPr>
          <p:cNvPr id="21" name="Shape 18"/>
          <p:cNvSpPr/>
          <p:nvPr/>
        </p:nvSpPr>
        <p:spPr>
          <a:xfrm>
            <a:off x="759619" y="6648450"/>
            <a:ext cx="488394" cy="488394"/>
          </a:xfrm>
          <a:prstGeom prst="roundRect">
            <a:avLst>
              <a:gd name="adj" fmla="val 1866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73621" y="6729889"/>
            <a:ext cx="260390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050" dirty="0"/>
          </a:p>
        </p:txBody>
      </p:sp>
      <p:sp>
        <p:nvSpPr>
          <p:cNvPr id="23" name="Text 20"/>
          <p:cNvSpPr/>
          <p:nvPr/>
        </p:nvSpPr>
        <p:spPr>
          <a:xfrm>
            <a:off x="2089071" y="6621304"/>
            <a:ext cx="217062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Complementos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2089071" y="7022663"/>
            <a:ext cx="6295311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Diferencias por compensaciones adicionales como turnos nocturnos o festivos.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06512" y="1609195"/>
            <a:ext cx="6723357" cy="115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60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Comparativa de Brechas Salariales</a:t>
            </a:r>
            <a:endParaRPr lang="en-US" sz="6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89" y="2859746"/>
            <a:ext cx="10658422" cy="430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010364"/>
            <a:ext cx="4937760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Interpretación de Datos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1997750"/>
            <a:ext cx="1234440" cy="17404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68761" y="224456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Conocer el contexto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2468761" y="2701290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Es fundamental saber qué aspectos se están midiendo en cada dato sobre brecha salarial.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37" y="3738205"/>
            <a:ext cx="1234440" cy="17404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68761" y="398502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Analizar factores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2468761" y="4441746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Entender las causas detrás de las diferencias salariales para interpretarlas correctamente.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37" y="5478661"/>
            <a:ext cx="1234440" cy="17404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468761" y="572547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Comprender significado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2468761" y="6182201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Solo así podrás entender de manera correcta lo que significan esos datos.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01472"/>
            <a:ext cx="631019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¿Por Qué Existe la Brecha Salarial?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218134" y="282523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Roles de género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281958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Tradiciones que asignan diferentes responsabilidades a hombres y mujeres.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12325"/>
            <a:ext cx="4515803" cy="451580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1611" y="3146227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2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9943386" y="282523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Valoración laboral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9943386" y="3281958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Trabajos feminizados suelen estar peor valorados y pagados.</a:t>
            </a:r>
            <a:endParaRPr lang="en-US" sz="1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9" y="2412325"/>
            <a:ext cx="4515803" cy="451580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23553" y="3530441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2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900" dirty="0"/>
          </a:p>
        </p:txBody>
      </p:sp>
      <p:sp>
        <p:nvSpPr>
          <p:cNvPr id="11" name="Text 7"/>
          <p:cNvSpPr/>
          <p:nvPr/>
        </p:nvSpPr>
        <p:spPr>
          <a:xfrm>
            <a:off x="9943386" y="526827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Barreras profesionales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9943386" y="5725001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Dificultades para acceder a puestos de responsabilidad y mejor pagados.</a:t>
            </a:r>
            <a:endParaRPr lang="en-US" sz="1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12325"/>
            <a:ext cx="4515803" cy="451580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39338" y="5732383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2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900" dirty="0"/>
          </a:p>
        </p:txBody>
      </p:sp>
      <p:sp>
        <p:nvSpPr>
          <p:cNvPr id="15" name="Text 10"/>
          <p:cNvSpPr/>
          <p:nvPr/>
        </p:nvSpPr>
        <p:spPr>
          <a:xfrm>
            <a:off x="2218134" y="526827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Impacto familiar</a:t>
            </a:r>
            <a:endParaRPr lang="en-US" sz="1900" dirty="0"/>
          </a:p>
        </p:txBody>
      </p:sp>
      <p:sp>
        <p:nvSpPr>
          <p:cNvPr id="16" name="Text 11"/>
          <p:cNvSpPr/>
          <p:nvPr/>
        </p:nvSpPr>
        <p:spPr>
          <a:xfrm>
            <a:off x="864037" y="5725001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maternidad y cuidados familiares afectan más a la carrera de las mujeres.</a:t>
            </a:r>
            <a:endParaRPr lang="en-US" sz="19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99" y="2412325"/>
            <a:ext cx="4515803" cy="451580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37396" y="5348168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2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1192</Words>
  <Application>Microsoft Office PowerPoint</Application>
  <PresentationFormat>Personalizado</PresentationFormat>
  <Paragraphs>190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Patrick Hand</vt:lpstr>
      <vt:lpstr>Arial</vt:lpstr>
      <vt:lpstr>Segoe UI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Marta Figueroa</cp:lastModifiedBy>
  <cp:revision>2</cp:revision>
  <dcterms:created xsi:type="dcterms:W3CDTF">2025-03-06T21:17:22Z</dcterms:created>
  <dcterms:modified xsi:type="dcterms:W3CDTF">2025-03-06T21:58:44Z</dcterms:modified>
</cp:coreProperties>
</file>