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 Paneuropean" panose="020B0604020202020204" charset="0"/>
      <p:regular r:id="rId24"/>
    </p:embeddedFont>
    <p:embeddedFont>
      <p:font typeface="Garamond" panose="02020404030301010803" pitchFamily="18" charset="0"/>
      <p:regular r:id="rId25"/>
      <p:bold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78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. Pardo" userId="3f44c26f93f82610" providerId="LiveId" clId="{E4B27DFB-69A6-449E-88D5-9D28E8CE8A7F}"/>
    <pc:docChg chg="undo custSel modSld">
      <pc:chgData name="A. Pardo" userId="3f44c26f93f82610" providerId="LiveId" clId="{E4B27DFB-69A6-449E-88D5-9D28E8CE8A7F}" dt="2025-09-07T20:03:12.307" v="33" actId="20577"/>
      <pc:docMkLst>
        <pc:docMk/>
      </pc:docMkLst>
      <pc:sldChg chg="modSp mod">
        <pc:chgData name="A. Pardo" userId="3f44c26f93f82610" providerId="LiveId" clId="{E4B27DFB-69A6-449E-88D5-9D28E8CE8A7F}" dt="2025-09-07T20:03:12.307" v="33" actId="20577"/>
        <pc:sldMkLst>
          <pc:docMk/>
          <pc:sldMk cId="0" sldId="272"/>
        </pc:sldMkLst>
        <pc:spChg chg="mod">
          <ac:chgData name="A. Pardo" userId="3f44c26f93f82610" providerId="LiveId" clId="{E4B27DFB-69A6-449E-88D5-9D28E8CE8A7F}" dt="2025-09-07T20:03:10.560" v="31" actId="20577"/>
          <ac:spMkLst>
            <pc:docMk/>
            <pc:sldMk cId="0" sldId="272"/>
            <ac:spMk id="12" creationId="{00000000-0000-0000-0000-000000000000}"/>
          </ac:spMkLst>
        </pc:spChg>
        <pc:spChg chg="mod">
          <ac:chgData name="A. Pardo" userId="3f44c26f93f82610" providerId="LiveId" clId="{E4B27DFB-69A6-449E-88D5-9D28E8CE8A7F}" dt="2025-09-07T20:03:12.307" v="33" actId="20577"/>
          <ac:spMkLst>
            <pc:docMk/>
            <pc:sldMk cId="0" sldId="272"/>
            <ac:spMk id="13" creationId="{00000000-0000-0000-0000-000000000000}"/>
          </ac:spMkLst>
        </pc:spChg>
        <pc:spChg chg="mod">
          <ac:chgData name="A. Pardo" userId="3f44c26f93f82610" providerId="LiveId" clId="{E4B27DFB-69A6-449E-88D5-9D28E8CE8A7F}" dt="2025-09-07T20:02:22.864" v="16" actId="20577"/>
          <ac:spMkLst>
            <pc:docMk/>
            <pc:sldMk cId="0" sldId="272"/>
            <ac:spMk id="1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6.pn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0.png"/><Relationship Id="rId4" Type="http://schemas.openxmlformats.org/officeDocument/2006/relationships/image" Target="../media/image24.svg"/><Relationship Id="rId9" Type="http://schemas.openxmlformats.org/officeDocument/2006/relationships/hyperlink" Target="https://ciug.gal/PDF/Grupos_Traballo_2025/esquema_contidos_xeografia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3" name="Freeform 3"/>
          <p:cNvSpPr/>
          <p:nvPr/>
        </p:nvSpPr>
        <p:spPr>
          <a:xfrm>
            <a:off x="1254252" y="1214628"/>
            <a:ext cx="9678924" cy="4410456"/>
          </a:xfrm>
          <a:custGeom>
            <a:avLst/>
            <a:gdLst/>
            <a:ahLst/>
            <a:cxnLst/>
            <a:rect l="l" t="t" r="r" b="b"/>
            <a:pathLst>
              <a:path w="9678924" h="4410456">
                <a:moveTo>
                  <a:pt x="0" y="0"/>
                </a:moveTo>
                <a:lnTo>
                  <a:pt x="9678924" y="0"/>
                </a:lnTo>
                <a:lnTo>
                  <a:pt x="9678924" y="4410456"/>
                </a:lnTo>
                <a:lnTo>
                  <a:pt x="0" y="4410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4" name="Freeform 4"/>
          <p:cNvSpPr/>
          <p:nvPr/>
        </p:nvSpPr>
        <p:spPr>
          <a:xfrm>
            <a:off x="1306068" y="1266444"/>
            <a:ext cx="9577578" cy="4309110"/>
          </a:xfrm>
          <a:custGeom>
            <a:avLst/>
            <a:gdLst/>
            <a:ahLst/>
            <a:cxnLst/>
            <a:rect l="l" t="t" r="r" b="b"/>
            <a:pathLst>
              <a:path w="9577578" h="4309110">
                <a:moveTo>
                  <a:pt x="0" y="0"/>
                </a:moveTo>
                <a:lnTo>
                  <a:pt x="9577578" y="0"/>
                </a:lnTo>
                <a:lnTo>
                  <a:pt x="9577578" y="4309110"/>
                </a:lnTo>
                <a:lnTo>
                  <a:pt x="0" y="43091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5" name="Freeform 5"/>
          <p:cNvSpPr/>
          <p:nvPr/>
        </p:nvSpPr>
        <p:spPr>
          <a:xfrm>
            <a:off x="1381249" y="1204465"/>
            <a:ext cx="9429493" cy="4308853"/>
          </a:xfrm>
          <a:custGeom>
            <a:avLst/>
            <a:gdLst/>
            <a:ahLst/>
            <a:cxnLst/>
            <a:rect l="l" t="t" r="r" b="b"/>
            <a:pathLst>
              <a:path w="9429493" h="4308853">
                <a:moveTo>
                  <a:pt x="0" y="0"/>
                </a:moveTo>
                <a:lnTo>
                  <a:pt x="9429493" y="0"/>
                </a:lnTo>
                <a:lnTo>
                  <a:pt x="9429493" y="4308853"/>
                </a:lnTo>
                <a:lnTo>
                  <a:pt x="0" y="43088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6" name="TextBox 6"/>
          <p:cNvSpPr txBox="1"/>
          <p:nvPr/>
        </p:nvSpPr>
        <p:spPr>
          <a:xfrm>
            <a:off x="3552701" y="2406301"/>
            <a:ext cx="5200669" cy="960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64"/>
              </a:lnSpc>
            </a:pPr>
            <a:r>
              <a:rPr lang="en-US" sz="720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XEOGRAFÍA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26041" y="3315824"/>
            <a:ext cx="258442" cy="960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66"/>
              </a:lnSpc>
            </a:pPr>
            <a:r>
              <a:rPr lang="en-US" sz="7202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05557" y="3649199"/>
            <a:ext cx="3665163" cy="62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1"/>
              </a:lnSpc>
            </a:pPr>
            <a:r>
              <a:rPr lang="en-US" sz="7202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2º</a:t>
            </a:r>
            <a:r>
              <a:rPr lang="en-US" sz="720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7202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BACH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84980" y="4527667"/>
            <a:ext cx="5108146" cy="436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7"/>
              </a:lnSpc>
            </a:pPr>
            <a:r>
              <a:rPr lang="en-US" sz="1563" spc="78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   Docente: Alejandro Pardo Rodríguez</a:t>
            </a:r>
          </a:p>
          <a:p>
            <a:pPr algn="l">
              <a:lnSpc>
                <a:spcPts val="3907"/>
              </a:lnSpc>
            </a:pPr>
            <a:endParaRPr lang="en-US" sz="1563" spc="78">
              <a:solidFill>
                <a:srgbClr val="00000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172" y="236220"/>
            <a:ext cx="11723370" cy="6383274"/>
          </a:xfrm>
          <a:custGeom>
            <a:avLst/>
            <a:gdLst/>
            <a:ahLst/>
            <a:cxnLst/>
            <a:rect l="l" t="t" r="r" b="b"/>
            <a:pathLst>
              <a:path w="11723370" h="6383274">
                <a:moveTo>
                  <a:pt x="0" y="0"/>
                </a:moveTo>
                <a:lnTo>
                  <a:pt x="11723370" y="0"/>
                </a:lnTo>
                <a:lnTo>
                  <a:pt x="11723370" y="6383274"/>
                </a:lnTo>
                <a:lnTo>
                  <a:pt x="0" y="638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" r="-137"/>
            </a:stretch>
          </a:blipFill>
        </p:spPr>
        <p:txBody>
          <a:bodyPr/>
          <a:lstStyle/>
          <a:p>
            <a:endParaRPr lang="gl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172" y="236220"/>
            <a:ext cx="11723370" cy="6383274"/>
          </a:xfrm>
          <a:custGeom>
            <a:avLst/>
            <a:gdLst/>
            <a:ahLst/>
            <a:cxnLst/>
            <a:rect l="l" t="t" r="r" b="b"/>
            <a:pathLst>
              <a:path w="11723370" h="6383274">
                <a:moveTo>
                  <a:pt x="0" y="0"/>
                </a:moveTo>
                <a:lnTo>
                  <a:pt x="11723370" y="0"/>
                </a:lnTo>
                <a:lnTo>
                  <a:pt x="11723370" y="6383274"/>
                </a:lnTo>
                <a:lnTo>
                  <a:pt x="0" y="638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172" y="236220"/>
            <a:ext cx="11723370" cy="6383274"/>
          </a:xfrm>
          <a:custGeom>
            <a:avLst/>
            <a:gdLst/>
            <a:ahLst/>
            <a:cxnLst/>
            <a:rect l="l" t="t" r="r" b="b"/>
            <a:pathLst>
              <a:path w="11723370" h="6383274">
                <a:moveTo>
                  <a:pt x="0" y="0"/>
                </a:moveTo>
                <a:lnTo>
                  <a:pt x="11723370" y="0"/>
                </a:lnTo>
                <a:lnTo>
                  <a:pt x="11723370" y="6383274"/>
                </a:lnTo>
                <a:lnTo>
                  <a:pt x="0" y="638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3" name="Freeform 3"/>
          <p:cNvSpPr/>
          <p:nvPr/>
        </p:nvSpPr>
        <p:spPr>
          <a:xfrm>
            <a:off x="1042416" y="1315212"/>
            <a:ext cx="4754880" cy="4771644"/>
          </a:xfrm>
          <a:custGeom>
            <a:avLst/>
            <a:gdLst/>
            <a:ahLst/>
            <a:cxnLst/>
            <a:rect l="l" t="t" r="r" b="b"/>
            <a:pathLst>
              <a:path w="4754880" h="4771644">
                <a:moveTo>
                  <a:pt x="0" y="0"/>
                </a:moveTo>
                <a:lnTo>
                  <a:pt x="4754880" y="0"/>
                </a:lnTo>
                <a:lnTo>
                  <a:pt x="4754880" y="4771644"/>
                </a:lnTo>
                <a:lnTo>
                  <a:pt x="0" y="4771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4" name="Freeform 4"/>
          <p:cNvSpPr/>
          <p:nvPr/>
        </p:nvSpPr>
        <p:spPr>
          <a:xfrm>
            <a:off x="6345936" y="1315212"/>
            <a:ext cx="4754880" cy="4771644"/>
          </a:xfrm>
          <a:custGeom>
            <a:avLst/>
            <a:gdLst/>
            <a:ahLst/>
            <a:cxnLst/>
            <a:rect l="l" t="t" r="r" b="b"/>
            <a:pathLst>
              <a:path w="4754880" h="4771644">
                <a:moveTo>
                  <a:pt x="0" y="0"/>
                </a:moveTo>
                <a:lnTo>
                  <a:pt x="4754880" y="0"/>
                </a:lnTo>
                <a:lnTo>
                  <a:pt x="4754880" y="4771644"/>
                </a:lnTo>
                <a:lnTo>
                  <a:pt x="0" y="47716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5" name="TextBox 5"/>
          <p:cNvSpPr txBox="1"/>
          <p:nvPr/>
        </p:nvSpPr>
        <p:spPr>
          <a:xfrm>
            <a:off x="2327148" y="765848"/>
            <a:ext cx="2227174" cy="328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4"/>
              </a:lnSpc>
            </a:pPr>
            <a:r>
              <a:rPr lang="en-US" sz="1895" spc="1">
                <a:solidFill>
                  <a:srgbClr val="1485A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XEOGRAFÍA FÍSICA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68238" y="765848"/>
            <a:ext cx="2560949" cy="328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4"/>
              </a:lnSpc>
            </a:pPr>
            <a:r>
              <a:rPr lang="en-US" sz="1895">
                <a:solidFill>
                  <a:srgbClr val="1485A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XEOGRAFÍA HUMANA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3856" y="3276581"/>
            <a:ext cx="3571027" cy="286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4"/>
              </a:lnSpc>
            </a:pPr>
            <a:r>
              <a:rPr lang="en-US" sz="180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◦</a:t>
            </a: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Climatoloxía: os factores e os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16736" y="3532137"/>
            <a:ext cx="3693214" cy="52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4"/>
              </a:lnSpc>
            </a:pPr>
            <a:r>
              <a:rPr lang="en-US" sz="1800" spc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elementos climáticos, o cambio </a:t>
            </a:r>
          </a:p>
          <a:p>
            <a:pPr algn="l">
              <a:lnSpc>
                <a:spcPts val="2523"/>
              </a:lnSpc>
            </a:pPr>
            <a:r>
              <a:rPr lang="en-US" sz="180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climático,os tipos declimas…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33856" y="1337672"/>
            <a:ext cx="4549216" cy="286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4"/>
              </a:lnSpc>
            </a:pPr>
            <a:r>
              <a:rPr lang="en-US" sz="180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◦</a:t>
            </a: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Xeomorfoloxía: A xeoloxía, o relevo, a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16736" y="1593228"/>
            <a:ext cx="2688317" cy="256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4"/>
              </a:lnSpc>
            </a:pP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litoloxía, o modelado…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33856" y="2059286"/>
            <a:ext cx="3383118" cy="534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180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◦</a:t>
            </a: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Hidrografía: os ríos, as augas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33856" y="4492990"/>
            <a:ext cx="4680099" cy="286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4"/>
              </a:lnSpc>
            </a:pPr>
            <a:r>
              <a:rPr lang="en-US" sz="180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◦</a:t>
            </a: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Bioxeografía: a vexetación, as grandes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6736" y="4748536"/>
            <a:ext cx="2450868" cy="256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4"/>
              </a:lnSpc>
            </a:pPr>
            <a:r>
              <a:rPr lang="en-US" sz="1800" spc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zonas bioclimáticas…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3856" y="5214928"/>
            <a:ext cx="2347808" cy="534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180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◦</a:t>
            </a: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Edafoloxía: os solos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38014" y="3999081"/>
            <a:ext cx="3553882" cy="534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180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◦</a:t>
            </a: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XeografíaUrbana: as cidades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38014" y="4721714"/>
            <a:ext cx="4137660" cy="534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180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◦</a:t>
            </a: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XeografíaPolítica: Ordenación do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20894" y="5320170"/>
            <a:ext cx="3585591" cy="398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"/>
              </a:lnSpc>
            </a:pP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Territorio e xeopolítica a escala </a:t>
            </a:r>
          </a:p>
          <a:p>
            <a:pPr algn="l">
              <a:lnSpc>
                <a:spcPts val="2988"/>
              </a:lnSpc>
            </a:pP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España&lt;Europa&lt;Mundo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38014" y="1338310"/>
            <a:ext cx="4236682" cy="286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4"/>
              </a:lnSpc>
            </a:pPr>
            <a:r>
              <a:rPr lang="en-US" sz="180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◦</a:t>
            </a: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Poboación/Demografía: evolución,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20894" y="1593856"/>
            <a:ext cx="3818887" cy="50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4"/>
              </a:lnSpc>
            </a:pP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situación actual, perspectivas de futuro…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438014" y="2307193"/>
            <a:ext cx="3901850" cy="534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180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◦</a:t>
            </a: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Actividades económicas: sector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620894" y="2905639"/>
            <a:ext cx="3592249" cy="16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"/>
              </a:lnSpc>
            </a:pP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primario, secundario e terciario.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16736" y="2505027"/>
            <a:ext cx="1615411" cy="31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3"/>
              </a:lnSpc>
            </a:pPr>
            <a:r>
              <a:rPr lang="en-US" sz="180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conti nentai s…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438014" y="3466633"/>
            <a:ext cx="3909927" cy="30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3"/>
              </a:lnSpc>
            </a:pPr>
            <a:r>
              <a:rPr lang="en-US" sz="1802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◦</a:t>
            </a:r>
            <a:r>
              <a:rPr lang="en-US" sz="180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XeografíaRural: os espazos rurais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172" y="236220"/>
            <a:ext cx="11723370" cy="6383274"/>
          </a:xfrm>
          <a:custGeom>
            <a:avLst/>
            <a:gdLst/>
            <a:ahLst/>
            <a:cxnLst/>
            <a:rect l="l" t="t" r="r" b="b"/>
            <a:pathLst>
              <a:path w="11723370" h="6383274">
                <a:moveTo>
                  <a:pt x="0" y="0"/>
                </a:moveTo>
                <a:lnTo>
                  <a:pt x="11723370" y="0"/>
                </a:lnTo>
                <a:lnTo>
                  <a:pt x="11723370" y="6383274"/>
                </a:lnTo>
                <a:lnTo>
                  <a:pt x="0" y="638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3" name="Freeform 3"/>
          <p:cNvSpPr/>
          <p:nvPr/>
        </p:nvSpPr>
        <p:spPr>
          <a:xfrm>
            <a:off x="5283622" y="1025681"/>
            <a:ext cx="1010583" cy="428187"/>
          </a:xfrm>
          <a:custGeom>
            <a:avLst/>
            <a:gdLst/>
            <a:ahLst/>
            <a:cxnLst/>
            <a:rect l="l" t="t" r="r" b="b"/>
            <a:pathLst>
              <a:path w="1010583" h="428187">
                <a:moveTo>
                  <a:pt x="0" y="0"/>
                </a:moveTo>
                <a:lnTo>
                  <a:pt x="1010584" y="0"/>
                </a:lnTo>
                <a:lnTo>
                  <a:pt x="1010584" y="428186"/>
                </a:lnTo>
                <a:lnTo>
                  <a:pt x="0" y="4281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4" name="TextBox 4"/>
          <p:cNvSpPr txBox="1"/>
          <p:nvPr/>
        </p:nvSpPr>
        <p:spPr>
          <a:xfrm>
            <a:off x="2221106" y="998687"/>
            <a:ext cx="2816371" cy="41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3"/>
              </a:lnSpc>
            </a:pPr>
            <a:r>
              <a:rPr lang="en-US" sz="2402">
                <a:solidFill>
                  <a:srgbClr val="1485A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XEOGRAFÍA FÍSICA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23987" y="998687"/>
            <a:ext cx="3239614" cy="41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3"/>
              </a:lnSpc>
            </a:pPr>
            <a:r>
              <a:rPr lang="en-US" sz="2402">
                <a:solidFill>
                  <a:srgbClr val="1485A4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XEOGRAFÍA HUMANA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61288" y="4185904"/>
            <a:ext cx="1609144" cy="343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◦</a:t>
            </a: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AS PAISAXES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1288" y="3019787"/>
            <a:ext cx="2570988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◦O MEDIO AMBIENTE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75632" y="1651006"/>
            <a:ext cx="1823171" cy="58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NEXO DE UNIÓN</a:t>
            </a:r>
          </a:p>
          <a:p>
            <a:pPr algn="ctr">
              <a:lnSpc>
                <a:spcPts val="2107"/>
              </a:lnSpc>
            </a:pPr>
            <a:r>
              <a:rPr lang="en-US" sz="180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61288" y="5390188"/>
            <a:ext cx="8948928" cy="30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◦</a:t>
            </a: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AS FERRAMENTAS XEOGRÁFICAS: A CARTOGRAFÍA, OS GRÁFICOS OU AS TIC’S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4425" y="5673176"/>
            <a:ext cx="5933294" cy="275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COMO OS SISTEMAS DE INFORMACIÓN XEOGRÁFICA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92852" y="2235975"/>
            <a:ext cx="87049" cy="367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4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32276" y="2188350"/>
            <a:ext cx="3811581" cy="415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CONTIDOS TRANSVERSAIS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172" y="236220"/>
            <a:ext cx="11723370" cy="6383274"/>
          </a:xfrm>
          <a:custGeom>
            <a:avLst/>
            <a:gdLst/>
            <a:ahLst/>
            <a:cxnLst/>
            <a:rect l="l" t="t" r="r" b="b"/>
            <a:pathLst>
              <a:path w="11723370" h="6383274">
                <a:moveTo>
                  <a:pt x="0" y="0"/>
                </a:moveTo>
                <a:lnTo>
                  <a:pt x="11723370" y="0"/>
                </a:lnTo>
                <a:lnTo>
                  <a:pt x="11723370" y="6383274"/>
                </a:lnTo>
                <a:lnTo>
                  <a:pt x="0" y="638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3" name="TextBox 3"/>
          <p:cNvSpPr txBox="1"/>
          <p:nvPr/>
        </p:nvSpPr>
        <p:spPr>
          <a:xfrm>
            <a:off x="1158240" y="1248451"/>
            <a:ext cx="9321994" cy="362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7"/>
              </a:lnSpc>
            </a:pPr>
            <a:r>
              <a:rPr lang="en-US" sz="4295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UNIDADES DIDÁCTICAS DO CURSO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04008" y="1891265"/>
            <a:ext cx="61141" cy="461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0"/>
              </a:lnSpc>
            </a:pPr>
            <a:r>
              <a:rPr lang="en-US" sz="1704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58240" y="2053190"/>
            <a:ext cx="5714366" cy="29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1704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1.</a:t>
            </a:r>
            <a:r>
              <a:rPr lang="en-US" sz="1704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 mundo a través dos ollos dun/ha xeografo/a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8240" y="2374754"/>
            <a:ext cx="3542233" cy="605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1704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2.</a:t>
            </a:r>
            <a:r>
              <a:rPr lang="en-US" sz="1704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 diversidade xeomorfolóxica </a:t>
            </a:r>
            <a:r>
              <a:rPr lang="en-US" sz="1704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3.</a:t>
            </a:r>
            <a:r>
              <a:rPr lang="en-US" sz="1704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 clima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58240" y="3017577"/>
            <a:ext cx="184347" cy="62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34"/>
              </a:lnSpc>
            </a:pPr>
            <a:r>
              <a:rPr lang="en-US" sz="1706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4. 5.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2587" y="3008052"/>
            <a:ext cx="6224064" cy="6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175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 diversidadehídrica, vexetal e edáfica.</a:t>
            </a:r>
          </a:p>
          <a:p>
            <a:pPr algn="l">
              <a:lnSpc>
                <a:spcPts val="2600"/>
              </a:lnSpc>
            </a:pPr>
            <a:r>
              <a:rPr lang="en-US" sz="175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As paisaxes naturaise a interacción natureza-sociedade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58240" y="3661267"/>
            <a:ext cx="3475396" cy="29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1704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6.</a:t>
            </a:r>
            <a:r>
              <a:rPr lang="en-US" sz="1704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Espazorural e sector primario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58240" y="3982831"/>
            <a:ext cx="184347" cy="94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30"/>
              </a:lnSpc>
            </a:pPr>
            <a:r>
              <a:rPr lang="en-US" sz="1704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7. 8. 9.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2587" y="3982831"/>
            <a:ext cx="4013987" cy="91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1704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Espazo industrial e fontes de enerxía Sector terciario </a:t>
            </a:r>
          </a:p>
          <a:p>
            <a:pPr algn="l">
              <a:lnSpc>
                <a:spcPts val="2530"/>
              </a:lnSpc>
            </a:pPr>
            <a:r>
              <a:rPr lang="en-US" sz="1704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 poboaciónespañola e galega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8240" y="4947904"/>
            <a:ext cx="4311348" cy="605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1704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10.</a:t>
            </a:r>
            <a:r>
              <a:rPr lang="en-US" sz="1704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 espazo urbano </a:t>
            </a:r>
          </a:p>
          <a:p>
            <a:pPr algn="l">
              <a:lnSpc>
                <a:spcPts val="2530"/>
              </a:lnSpc>
            </a:pPr>
            <a:r>
              <a:rPr lang="en-US" sz="1704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11.</a:t>
            </a:r>
            <a:r>
              <a:rPr lang="en-US" sz="1704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Organización territorial a nivel estatal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21079" y="5590670"/>
            <a:ext cx="61227" cy="299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4"/>
              </a:lnSpc>
            </a:pPr>
            <a:r>
              <a:rPr lang="en-US" sz="170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8240" y="5609720"/>
            <a:ext cx="5392988" cy="280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8"/>
              </a:lnSpc>
            </a:pPr>
            <a:r>
              <a:rPr lang="en-US" sz="1706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12.</a:t>
            </a:r>
            <a:r>
              <a:rPr lang="en-US" sz="1706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Organización territorial a nivel Europa e mundo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172" y="236220"/>
            <a:ext cx="11723370" cy="6383274"/>
          </a:xfrm>
          <a:custGeom>
            <a:avLst/>
            <a:gdLst/>
            <a:ahLst/>
            <a:cxnLst/>
            <a:rect l="l" t="t" r="r" b="b"/>
            <a:pathLst>
              <a:path w="11723370" h="6383274">
                <a:moveTo>
                  <a:pt x="0" y="0"/>
                </a:moveTo>
                <a:lnTo>
                  <a:pt x="11723370" y="0"/>
                </a:lnTo>
                <a:lnTo>
                  <a:pt x="11723370" y="6383274"/>
                </a:lnTo>
                <a:lnTo>
                  <a:pt x="0" y="638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3" name="Freeform 3"/>
          <p:cNvSpPr/>
          <p:nvPr/>
        </p:nvSpPr>
        <p:spPr>
          <a:xfrm>
            <a:off x="8720757" y="2575759"/>
            <a:ext cx="2672977" cy="3443449"/>
          </a:xfrm>
          <a:custGeom>
            <a:avLst/>
            <a:gdLst/>
            <a:ahLst/>
            <a:cxnLst/>
            <a:rect l="l" t="t" r="r" b="b"/>
            <a:pathLst>
              <a:path w="2672977" h="3443449">
                <a:moveTo>
                  <a:pt x="0" y="0"/>
                </a:moveTo>
                <a:lnTo>
                  <a:pt x="2672977" y="0"/>
                </a:lnTo>
                <a:lnTo>
                  <a:pt x="2672977" y="3443449"/>
                </a:lnTo>
                <a:lnTo>
                  <a:pt x="0" y="34434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4" name="TextBox 4"/>
          <p:cNvSpPr txBox="1"/>
          <p:nvPr/>
        </p:nvSpPr>
        <p:spPr>
          <a:xfrm>
            <a:off x="1158240" y="1221581"/>
            <a:ext cx="6924008" cy="421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4802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QUE IMOS EMPREGAR?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58240" y="1931899"/>
            <a:ext cx="82772" cy="50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1800" spc="1439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◦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41122" y="1914411"/>
            <a:ext cx="64589" cy="50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1800" spc="143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58240" y="4428601"/>
            <a:ext cx="4237463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◦</a:t>
            </a: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Traballos en formato papel e dixital.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58240" y="3650980"/>
            <a:ext cx="6852485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◦</a:t>
            </a: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Materiais e recursos entregados en formato papel na aula.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1377" y="2104911"/>
            <a:ext cx="9203448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Como referencia: o libro de texto Xeografía de 2ºBACH da editorial Anaya.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58240" y="2873159"/>
            <a:ext cx="7234638" cy="30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3"/>
              </a:lnSpc>
            </a:pPr>
            <a:r>
              <a:rPr lang="en-US" sz="1802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◦</a:t>
            </a:r>
            <a:r>
              <a:rPr lang="en-US" sz="180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Materiaise recursos pendurados polo docente na aula virtual.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172" y="236220"/>
            <a:ext cx="11723370" cy="6383274"/>
          </a:xfrm>
          <a:custGeom>
            <a:avLst/>
            <a:gdLst/>
            <a:ahLst/>
            <a:cxnLst/>
            <a:rect l="l" t="t" r="r" b="b"/>
            <a:pathLst>
              <a:path w="11723370" h="6383274">
                <a:moveTo>
                  <a:pt x="0" y="0"/>
                </a:moveTo>
                <a:lnTo>
                  <a:pt x="11723370" y="0"/>
                </a:lnTo>
                <a:lnTo>
                  <a:pt x="11723370" y="6383274"/>
                </a:lnTo>
                <a:lnTo>
                  <a:pt x="0" y="638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3" name="Freeform 3"/>
          <p:cNvSpPr/>
          <p:nvPr/>
        </p:nvSpPr>
        <p:spPr>
          <a:xfrm>
            <a:off x="2897248" y="6141453"/>
            <a:ext cx="6483096" cy="13716"/>
          </a:xfrm>
          <a:custGeom>
            <a:avLst/>
            <a:gdLst/>
            <a:ahLst/>
            <a:cxnLst/>
            <a:rect l="l" t="t" r="r" b="b"/>
            <a:pathLst>
              <a:path w="6483096" h="13716">
                <a:moveTo>
                  <a:pt x="0" y="0"/>
                </a:moveTo>
                <a:lnTo>
                  <a:pt x="6483096" y="0"/>
                </a:lnTo>
                <a:lnTo>
                  <a:pt x="6483096" y="13716"/>
                </a:lnTo>
                <a:lnTo>
                  <a:pt x="0" y="13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4" name="Freeform 4"/>
          <p:cNvSpPr/>
          <p:nvPr/>
        </p:nvSpPr>
        <p:spPr>
          <a:xfrm>
            <a:off x="4309872" y="3171444"/>
            <a:ext cx="4364736" cy="19812"/>
          </a:xfrm>
          <a:custGeom>
            <a:avLst/>
            <a:gdLst/>
            <a:ahLst/>
            <a:cxnLst/>
            <a:rect l="l" t="t" r="r" b="b"/>
            <a:pathLst>
              <a:path w="4364736" h="19812">
                <a:moveTo>
                  <a:pt x="0" y="0"/>
                </a:moveTo>
                <a:lnTo>
                  <a:pt x="4364736" y="0"/>
                </a:lnTo>
                <a:lnTo>
                  <a:pt x="4364736" y="19812"/>
                </a:lnTo>
                <a:lnTo>
                  <a:pt x="0" y="1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5" name="Freeform 5"/>
          <p:cNvSpPr/>
          <p:nvPr/>
        </p:nvSpPr>
        <p:spPr>
          <a:xfrm>
            <a:off x="5617464" y="4223004"/>
            <a:ext cx="3950208" cy="19812"/>
          </a:xfrm>
          <a:custGeom>
            <a:avLst/>
            <a:gdLst/>
            <a:ahLst/>
            <a:cxnLst/>
            <a:rect l="l" t="t" r="r" b="b"/>
            <a:pathLst>
              <a:path w="3950208" h="19812">
                <a:moveTo>
                  <a:pt x="0" y="0"/>
                </a:moveTo>
                <a:lnTo>
                  <a:pt x="3950208" y="0"/>
                </a:lnTo>
                <a:lnTo>
                  <a:pt x="3950208" y="19812"/>
                </a:lnTo>
                <a:lnTo>
                  <a:pt x="0" y="198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6" name="TextBox 6"/>
          <p:cNvSpPr txBox="1"/>
          <p:nvPr/>
        </p:nvSpPr>
        <p:spPr>
          <a:xfrm>
            <a:off x="1180290" y="921285"/>
            <a:ext cx="9255662" cy="1153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SELECTIVIDADE (PAU) –CONTIDOS </a:t>
            </a:r>
          </a:p>
          <a:p>
            <a:pPr algn="l">
              <a:lnSpc>
                <a:spcPts val="3591"/>
              </a:lnSpc>
            </a:pPr>
            <a:r>
              <a:rPr lang="en-US" sz="3602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CIUGA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5590" y="1914411"/>
            <a:ext cx="64589" cy="50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58240" y="3933958"/>
            <a:ext cx="196177" cy="313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1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2.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73216" y="2919936"/>
            <a:ext cx="65380" cy="276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4"/>
              </a:lnSpc>
            </a:pPr>
            <a:r>
              <a:rPr lang="en-US" sz="180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1397" y="3194818"/>
            <a:ext cx="3682022" cy="275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 todos os bloques da materia.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58240" y="2104911"/>
            <a:ext cx="519681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Oscontidosdasprobas divídense en 3 partes: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31841" y="3933958"/>
            <a:ext cx="9265034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Exercicios de resolución de supostos prácticos (2 comentarios prácticos): imaxes, gráficos, mapas, infografías, etc. Relacionados coa xeografía humana.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58240" y="5023999"/>
            <a:ext cx="9812236" cy="275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8"/>
              </a:lnSpc>
            </a:pPr>
            <a:r>
              <a:rPr lang="en-US" sz="180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3.</a:t>
            </a: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Pregunta competencial (1 pregunta de desenvolver loxicamente): desenvolver por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01397" y="5298319"/>
            <a:ext cx="8934555" cy="533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8"/>
              </a:lnSpc>
            </a:pP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escrito unha pregunta relacionada co bloque de xeografía física (ex. DINA de Valencia).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97762" y="5824433"/>
            <a:ext cx="6609826" cy="342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2"/>
              </a:lnSpc>
            </a:pPr>
            <a:r>
              <a:rPr lang="en-US" sz="1800">
                <a:solidFill>
                  <a:srgbClr val="F491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  <a:hlinkClick r:id="rId9" tooltip="https://ciug.gal/PDF/Grupos_Traballo_2025/esquema_contidos_xeografia.pdf"/>
              </a:rPr>
              <a:t>Enlace aoscontidosde Xeografíaelaborados polaCiUGA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58240" y="2881836"/>
            <a:ext cx="9975666" cy="30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3"/>
              </a:lnSpc>
            </a:pPr>
            <a:r>
              <a:rPr lang="en-US" sz="1802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1.</a:t>
            </a:r>
            <a:r>
              <a:rPr lang="en-US" sz="180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Vocabulario da materia(1exercicio de definición de conceptos): conceptos chave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172" y="236220"/>
            <a:ext cx="11723370" cy="6383274"/>
          </a:xfrm>
          <a:custGeom>
            <a:avLst/>
            <a:gdLst/>
            <a:ahLst/>
            <a:cxnLst/>
            <a:rect l="l" t="t" r="r" b="b"/>
            <a:pathLst>
              <a:path w="11723370" h="6383274">
                <a:moveTo>
                  <a:pt x="0" y="0"/>
                </a:moveTo>
                <a:lnTo>
                  <a:pt x="11723370" y="0"/>
                </a:lnTo>
                <a:lnTo>
                  <a:pt x="11723370" y="6383274"/>
                </a:lnTo>
                <a:lnTo>
                  <a:pt x="0" y="638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3" name="TextBox 3"/>
          <p:cNvSpPr txBox="1"/>
          <p:nvPr/>
        </p:nvSpPr>
        <p:spPr>
          <a:xfrm>
            <a:off x="1158240" y="1221581"/>
            <a:ext cx="3893125" cy="421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4802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AVALIACIÓN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58240" y="1931899"/>
            <a:ext cx="82772" cy="50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1800" spc="1439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◦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95757" y="1914411"/>
            <a:ext cx="65284" cy="50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1800" spc="143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06653" y="4397635"/>
            <a:ext cx="2606392" cy="428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1800" spc="1">
                <a:solidFill>
                  <a:srgbClr val="318B71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VAN A REPRESENTAR 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48869" y="4877695"/>
            <a:ext cx="2073364" cy="428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1800" spc="1">
                <a:solidFill>
                  <a:srgbClr val="318B71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RESERVADO PARA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58240" y="3650980"/>
            <a:ext cx="596156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◦</a:t>
            </a: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ACTITUDE NA AULA: participación e traballo activo.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1377" y="2104911"/>
            <a:ext cx="949028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PROBA OBXECTIVA(EXAMES): 2exames por avaliación que seguirán o modelo PAU.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58240" y="2873159"/>
            <a:ext cx="8321812" cy="30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3"/>
              </a:lnSpc>
            </a:pPr>
            <a:r>
              <a:rPr lang="en-US" sz="1802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◦</a:t>
            </a:r>
            <a:r>
              <a:rPr lang="en-US" sz="180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ACTIVIDADES E TRABALLOS: individuais, grupais, en papel, dixitais e orais.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58240" y="4387482"/>
            <a:ext cx="1207827" cy="453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400" spc="2">
                <a:solidFill>
                  <a:srgbClr val="318B71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EXAMES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8240" y="4867542"/>
            <a:ext cx="616191" cy="444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400" spc="2" dirty="0">
                <a:solidFill>
                  <a:srgbClr val="318B71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20%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62782" y="4387482"/>
            <a:ext cx="2157022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400" dirty="0">
                <a:solidFill>
                  <a:srgbClr val="318B71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80%DA NOTA</a:t>
            </a:r>
            <a:r>
              <a:rPr lang="en-US" sz="2400" dirty="0" smtClean="0">
                <a:solidFill>
                  <a:srgbClr val="318B71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 </a:t>
            </a:r>
            <a:endParaRPr lang="en-US" sz="2400" dirty="0">
              <a:solidFill>
                <a:srgbClr val="318B71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85314" y="4867542"/>
            <a:ext cx="68963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400" dirty="0">
                <a:solidFill>
                  <a:srgbClr val="318B71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ACTIVIDADES, TRABALLO E ACTITUDE </a:t>
            </a:r>
            <a:r>
              <a:rPr lang="en-US" sz="2400">
                <a:solidFill>
                  <a:srgbClr val="318B71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NA </a:t>
            </a:r>
            <a:r>
              <a:rPr lang="en-US" sz="2400" smtClean="0">
                <a:solidFill>
                  <a:srgbClr val="318B71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AULA</a:t>
            </a:r>
            <a:endParaRPr lang="en-US" sz="2400" dirty="0">
              <a:solidFill>
                <a:srgbClr val="318B71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4315" y="214122"/>
            <a:ext cx="11723370" cy="6383274"/>
          </a:xfrm>
          <a:custGeom>
            <a:avLst/>
            <a:gdLst/>
            <a:ahLst/>
            <a:cxnLst/>
            <a:rect l="l" t="t" r="r" b="b"/>
            <a:pathLst>
              <a:path w="11723370" h="6383274">
                <a:moveTo>
                  <a:pt x="0" y="0"/>
                </a:moveTo>
                <a:lnTo>
                  <a:pt x="11723370" y="0"/>
                </a:lnTo>
                <a:lnTo>
                  <a:pt x="11723370" y="6383274"/>
                </a:lnTo>
                <a:lnTo>
                  <a:pt x="0" y="638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3" name="Freeform 3"/>
          <p:cNvSpPr/>
          <p:nvPr/>
        </p:nvSpPr>
        <p:spPr>
          <a:xfrm>
            <a:off x="2080260" y="1380744"/>
            <a:ext cx="7690104" cy="5216652"/>
          </a:xfrm>
          <a:custGeom>
            <a:avLst/>
            <a:gdLst/>
            <a:ahLst/>
            <a:cxnLst/>
            <a:rect l="l" t="t" r="r" b="b"/>
            <a:pathLst>
              <a:path w="7690104" h="5216652">
                <a:moveTo>
                  <a:pt x="0" y="0"/>
                </a:moveTo>
                <a:lnTo>
                  <a:pt x="7690104" y="0"/>
                </a:lnTo>
                <a:lnTo>
                  <a:pt x="7690104" y="5216652"/>
                </a:lnTo>
                <a:lnTo>
                  <a:pt x="0" y="5216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4" name="TextBox 4"/>
          <p:cNvSpPr txBox="1"/>
          <p:nvPr/>
        </p:nvSpPr>
        <p:spPr>
          <a:xfrm>
            <a:off x="570586" y="533457"/>
            <a:ext cx="9016403" cy="557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5"/>
              </a:lnSpc>
            </a:pPr>
            <a:r>
              <a:rPr lang="en-US" sz="3204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Xeografíada percepción: os mapas mentais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172" y="236220"/>
            <a:ext cx="11723370" cy="6383274"/>
          </a:xfrm>
          <a:custGeom>
            <a:avLst/>
            <a:gdLst/>
            <a:ahLst/>
            <a:cxnLst/>
            <a:rect l="l" t="t" r="r" b="b"/>
            <a:pathLst>
              <a:path w="11723370" h="6383274">
                <a:moveTo>
                  <a:pt x="0" y="0"/>
                </a:moveTo>
                <a:lnTo>
                  <a:pt x="11723370" y="0"/>
                </a:lnTo>
                <a:lnTo>
                  <a:pt x="11723370" y="6383274"/>
                </a:lnTo>
                <a:lnTo>
                  <a:pt x="0" y="638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3" name="TextBox 3"/>
          <p:cNvSpPr txBox="1"/>
          <p:nvPr/>
        </p:nvSpPr>
        <p:spPr>
          <a:xfrm>
            <a:off x="3071746" y="1221581"/>
            <a:ext cx="6174372" cy="421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4802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QUE IMOS ESTUDAR?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14751" y="1914411"/>
            <a:ext cx="64589" cy="50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58240" y="4428601"/>
            <a:ext cx="2623214" cy="343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1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◦</a:t>
            </a:r>
            <a:r>
              <a:rPr lang="en-US" sz="1800" spc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XEOGRAFÍA HUMANA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88106" y="2104911"/>
            <a:ext cx="2466022" cy="313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2 GRANDES BLOQUES: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58240" y="2873159"/>
            <a:ext cx="2281838" cy="30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3"/>
              </a:lnSpc>
            </a:pPr>
            <a:r>
              <a:rPr lang="en-US" sz="1802" spc="3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◦</a:t>
            </a:r>
            <a:r>
              <a:rPr lang="en-US" sz="1802" spc="3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XEOGRAFÍA FÍSICA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172" y="236220"/>
            <a:ext cx="11723370" cy="6383274"/>
          </a:xfrm>
          <a:custGeom>
            <a:avLst/>
            <a:gdLst/>
            <a:ahLst/>
            <a:cxnLst/>
            <a:rect l="l" t="t" r="r" b="b"/>
            <a:pathLst>
              <a:path w="11723370" h="6383274">
                <a:moveTo>
                  <a:pt x="0" y="0"/>
                </a:moveTo>
                <a:lnTo>
                  <a:pt x="11723370" y="0"/>
                </a:lnTo>
                <a:lnTo>
                  <a:pt x="11723370" y="6383274"/>
                </a:lnTo>
                <a:lnTo>
                  <a:pt x="0" y="638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3" name="Freeform 3"/>
          <p:cNvSpPr/>
          <p:nvPr/>
        </p:nvSpPr>
        <p:spPr>
          <a:xfrm>
            <a:off x="67" y="0"/>
            <a:ext cx="12179684" cy="6858000"/>
          </a:xfrm>
          <a:custGeom>
            <a:avLst/>
            <a:gdLst/>
            <a:ahLst/>
            <a:cxnLst/>
            <a:rect l="l" t="t" r="r" b="b"/>
            <a:pathLst>
              <a:path w="12179684" h="6858000">
                <a:moveTo>
                  <a:pt x="0" y="0"/>
                </a:moveTo>
                <a:lnTo>
                  <a:pt x="12179684" y="0"/>
                </a:lnTo>
                <a:lnTo>
                  <a:pt x="1217968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77"/>
            </a:stretch>
          </a:blipFill>
        </p:spPr>
        <p:txBody>
          <a:bodyPr/>
          <a:lstStyle/>
          <a:p>
            <a:endParaRPr lang="gl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82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172" y="236220"/>
            <a:ext cx="11723370" cy="6383274"/>
          </a:xfrm>
          <a:custGeom>
            <a:avLst/>
            <a:gdLst/>
            <a:ahLst/>
            <a:cxnLst/>
            <a:rect l="l" t="t" r="r" b="b"/>
            <a:pathLst>
              <a:path w="11723370" h="6383274">
                <a:moveTo>
                  <a:pt x="0" y="0"/>
                </a:moveTo>
                <a:lnTo>
                  <a:pt x="11723370" y="0"/>
                </a:lnTo>
                <a:lnTo>
                  <a:pt x="11723370" y="6383274"/>
                </a:lnTo>
                <a:lnTo>
                  <a:pt x="0" y="638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3" name="Freeform 3"/>
          <p:cNvSpPr/>
          <p:nvPr/>
        </p:nvSpPr>
        <p:spPr>
          <a:xfrm>
            <a:off x="940308" y="0"/>
            <a:ext cx="10273284" cy="6848856"/>
          </a:xfrm>
          <a:custGeom>
            <a:avLst/>
            <a:gdLst/>
            <a:ahLst/>
            <a:cxnLst/>
            <a:rect l="l" t="t" r="r" b="b"/>
            <a:pathLst>
              <a:path w="10273284" h="6848856">
                <a:moveTo>
                  <a:pt x="0" y="0"/>
                </a:moveTo>
                <a:lnTo>
                  <a:pt x="10273284" y="0"/>
                </a:lnTo>
                <a:lnTo>
                  <a:pt x="10273284" y="6848856"/>
                </a:lnTo>
                <a:lnTo>
                  <a:pt x="0" y="68488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172" y="236220"/>
            <a:ext cx="11723370" cy="6383274"/>
          </a:xfrm>
          <a:custGeom>
            <a:avLst/>
            <a:gdLst/>
            <a:ahLst/>
            <a:cxnLst/>
            <a:rect l="l" t="t" r="r" b="b"/>
            <a:pathLst>
              <a:path w="11723370" h="6383274">
                <a:moveTo>
                  <a:pt x="0" y="0"/>
                </a:moveTo>
                <a:lnTo>
                  <a:pt x="11723370" y="0"/>
                </a:lnTo>
                <a:lnTo>
                  <a:pt x="11723370" y="6383274"/>
                </a:lnTo>
                <a:lnTo>
                  <a:pt x="0" y="638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172" y="236220"/>
            <a:ext cx="11723370" cy="6383274"/>
          </a:xfrm>
          <a:custGeom>
            <a:avLst/>
            <a:gdLst/>
            <a:ahLst/>
            <a:cxnLst/>
            <a:rect l="l" t="t" r="r" b="b"/>
            <a:pathLst>
              <a:path w="11723370" h="6383274">
                <a:moveTo>
                  <a:pt x="0" y="0"/>
                </a:moveTo>
                <a:lnTo>
                  <a:pt x="11723370" y="0"/>
                </a:lnTo>
                <a:lnTo>
                  <a:pt x="11723370" y="6383274"/>
                </a:lnTo>
                <a:lnTo>
                  <a:pt x="0" y="638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77"/>
            </a:stretch>
          </a:blipFill>
        </p:spPr>
        <p:txBody>
          <a:bodyPr/>
          <a:lstStyle/>
          <a:p>
            <a:endParaRPr lang="gl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172" y="236220"/>
            <a:ext cx="11723370" cy="6383274"/>
          </a:xfrm>
          <a:custGeom>
            <a:avLst/>
            <a:gdLst/>
            <a:ahLst/>
            <a:cxnLst/>
            <a:rect l="l" t="t" r="r" b="b"/>
            <a:pathLst>
              <a:path w="11723370" h="6383274">
                <a:moveTo>
                  <a:pt x="0" y="0"/>
                </a:moveTo>
                <a:lnTo>
                  <a:pt x="11723370" y="0"/>
                </a:lnTo>
                <a:lnTo>
                  <a:pt x="11723370" y="6383274"/>
                </a:lnTo>
                <a:lnTo>
                  <a:pt x="0" y="638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0"/>
            <a:ext cx="10306812" cy="6858000"/>
          </a:xfrm>
          <a:custGeom>
            <a:avLst/>
            <a:gdLst/>
            <a:ahLst/>
            <a:cxnLst/>
            <a:rect l="l" t="t" r="r" b="b"/>
            <a:pathLst>
              <a:path w="10306812" h="6858000">
                <a:moveTo>
                  <a:pt x="0" y="0"/>
                </a:moveTo>
                <a:lnTo>
                  <a:pt x="10306812" y="0"/>
                </a:lnTo>
                <a:lnTo>
                  <a:pt x="10306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3"/>
            </a:stretch>
          </a:blipFill>
        </p:spPr>
        <p:txBody>
          <a:bodyPr/>
          <a:lstStyle/>
          <a:p>
            <a:endParaRPr lang="gl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172" y="236220"/>
            <a:ext cx="11723370" cy="6383274"/>
          </a:xfrm>
          <a:custGeom>
            <a:avLst/>
            <a:gdLst/>
            <a:ahLst/>
            <a:cxnLst/>
            <a:rect l="l" t="t" r="r" b="b"/>
            <a:pathLst>
              <a:path w="11723370" h="6383274">
                <a:moveTo>
                  <a:pt x="0" y="0"/>
                </a:moveTo>
                <a:lnTo>
                  <a:pt x="11723370" y="0"/>
                </a:lnTo>
                <a:lnTo>
                  <a:pt x="11723370" y="6383274"/>
                </a:lnTo>
                <a:lnTo>
                  <a:pt x="0" y="638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gl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454</Words>
  <Application>Microsoft Office PowerPoint</Application>
  <PresentationFormat>Panorámica</PresentationFormat>
  <Paragraphs>87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Calibri</vt:lpstr>
      <vt:lpstr>Arial</vt:lpstr>
      <vt:lpstr>Century Gothic Paneuropean</vt:lpstr>
      <vt:lpstr>Garamond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da materia - Xeografía 2º BACH 2025-2</dc:title>
  <dc:creator>A. Pardo</dc:creator>
  <cp:lastModifiedBy>Usuario</cp:lastModifiedBy>
  <cp:revision>2</cp:revision>
  <dcterms:created xsi:type="dcterms:W3CDTF">2006-08-16T00:00:00Z</dcterms:created>
  <dcterms:modified xsi:type="dcterms:W3CDTF">2025-09-12T09:00:14Z</dcterms:modified>
  <dc:identifier>DAGx1tG6EH4</dc:identifier>
</cp:coreProperties>
</file>