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76" r:id="rId3"/>
    <p:sldId id="256" r:id="rId4"/>
    <p:sldId id="264" r:id="rId5"/>
    <p:sldId id="266" r:id="rId6"/>
    <p:sldId id="258" r:id="rId7"/>
    <p:sldId id="257" r:id="rId8"/>
    <p:sldId id="261" r:id="rId9"/>
    <p:sldId id="262" r:id="rId10"/>
    <p:sldId id="271" r:id="rId11"/>
    <p:sldId id="267" r:id="rId12"/>
    <p:sldId id="265" r:id="rId13"/>
    <p:sldId id="268" r:id="rId14"/>
    <p:sldId id="260" r:id="rId15"/>
    <p:sldId id="269" r:id="rId16"/>
  </p:sldIdLst>
  <p:sldSz cx="9144000" cy="6858000" type="screen4x3"/>
  <p:notesSz cx="6858000" cy="9144000"/>
  <p:defaultTextStyle>
    <a:defPPr>
      <a:defRPr lang="es-E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sng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931"/>
  </p:normalViewPr>
  <p:slideViewPr>
    <p:cSldViewPr showGuides="1">
      <p:cViewPr varScale="1">
        <p:scale>
          <a:sx n="75" d="100"/>
          <a:sy n="75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u="none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u="none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2228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Haga clic para modificar el estilo de texto del patrón</a:t>
            </a: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Segundo nivel</a:t>
            </a: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Tercer nivel</a:t>
            </a: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Cuarto nivel</a:t>
            </a: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s-E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Quinto nivel</a:t>
            </a: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u="none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s-ES" altLang="es-ES" sz="1200" u="none" dirty="0"/>
            </a:fld>
            <a:endParaRPr lang="es-ES" altLang="es-ES" sz="1200" u="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s-ES" altLang="es-ES" dirty="0"/>
              <a:t>Haga clic para cambiar el estilo de título	</a:t>
            </a:r>
            <a:endParaRPr lang="es-ES" altLang="es-E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s-ES" altLang="es-ES" dirty="0"/>
              <a:t>Haga clic para modificar el estilo de texto del patrón</a:t>
            </a:r>
            <a:endParaRPr lang="es-ES" altLang="es-ES" dirty="0"/>
          </a:p>
          <a:p>
            <a:pPr lvl="1"/>
            <a:r>
              <a:rPr lang="es-ES" altLang="es-ES" dirty="0"/>
              <a:t>Segundo nivel</a:t>
            </a:r>
            <a:endParaRPr lang="es-ES" altLang="es-ES" dirty="0"/>
          </a:p>
          <a:p>
            <a:pPr lvl="2"/>
            <a:r>
              <a:rPr lang="es-ES" altLang="es-ES" dirty="0"/>
              <a:t>Tercer nivel</a:t>
            </a:r>
            <a:endParaRPr lang="es-ES" altLang="es-ES" dirty="0"/>
          </a:p>
          <a:p>
            <a:pPr lvl="3"/>
            <a:r>
              <a:rPr lang="es-ES" altLang="es-ES" dirty="0"/>
              <a:t>Cuarto nivel</a:t>
            </a:r>
            <a:endParaRPr lang="es-ES" altLang="es-ES" dirty="0"/>
          </a:p>
          <a:p>
            <a:pPr lvl="4"/>
            <a:r>
              <a:rPr lang="es-ES" altLang="es-ES" dirty="0"/>
              <a:t>Quinto nivel</a:t>
            </a:r>
            <a:endParaRPr lang="es-ES" altLang="es-E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 u="none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u="none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altLang="es-E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s-ES" altLang="es-ES" dirty="0">
                <a:latin typeface="Arial" panose="020B0604020202020204" pitchFamily="34" charset="0"/>
              </a:rPr>
            </a:fld>
            <a:endParaRPr lang="es-ES" altLang="es-E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3600" b="1" dirty="0">
                <a:latin typeface="+mn-lt"/>
                <a:ea typeface="+mn-ea"/>
                <a:cs typeface="+mn-cs"/>
              </a:rPr>
              <a:t>Productos y servicios de seguros I</a:t>
            </a:r>
            <a:endParaRPr lang="es-ES" altLang="es-ES" sz="3600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sz="3600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b="1" dirty="0">
                <a:latin typeface="+mn-lt"/>
                <a:ea typeface="+mn-ea"/>
                <a:cs typeface="+mn-cs"/>
              </a:rPr>
              <a:t>El contrato de seguro.</a:t>
            </a:r>
            <a:endParaRPr lang="es-ES" altLang="es-ES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b="1" dirty="0">
                <a:latin typeface="+mn-lt"/>
                <a:ea typeface="+mn-ea"/>
                <a:cs typeface="+mn-cs"/>
              </a:rPr>
              <a:t>Conceptos básicos.</a:t>
            </a:r>
            <a:endParaRPr lang="es-ES" altLang="es-ES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b="1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800" u="sng" dirty="0">
                <a:latin typeface="+mn-lt"/>
                <a:ea typeface="+mn-ea"/>
                <a:cs typeface="+mn-cs"/>
              </a:rPr>
              <a:t>El siniestro</a:t>
            </a:r>
            <a:endParaRPr lang="es-ES_tradnl" altLang="es-ES" sz="28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800" b="1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800" b="1" dirty="0">
                <a:latin typeface="+mn-lt"/>
                <a:ea typeface="+mn-ea"/>
                <a:cs typeface="+mn-cs"/>
              </a:rPr>
              <a:t>SINIESTRO:</a:t>
            </a:r>
            <a:r>
              <a:rPr lang="es-ES_tradnl" altLang="es-ES" sz="2800" dirty="0">
                <a:latin typeface="+mn-lt"/>
                <a:ea typeface="+mn-ea"/>
                <a:cs typeface="+mn-cs"/>
              </a:rPr>
              <a:t> concreción del riesgo mediante la producción del evento dañoso que lesiona el interés del asegurado.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b="1" dirty="0">
                <a:latin typeface="+mn-lt"/>
                <a:ea typeface="+mn-ea"/>
                <a:cs typeface="+mn-cs"/>
              </a:rPr>
              <a:t>Indemnización</a:t>
            </a:r>
            <a:endParaRPr lang="es-ES" altLang="es-ES" sz="2800" b="1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- Franquicia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(entrega de dinero, reparar cosa dañada, reponerla, prestación de un servicio)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Declaración del siniestro (impresos)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7 días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13315" name="Rectangle 3"/>
          <p:cNvSpPr/>
          <p:nvPr/>
        </p:nvSpPr>
        <p:spPr>
          <a:xfrm>
            <a:off x="395288" y="1125538"/>
            <a:ext cx="8353425" cy="1439862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3316" name="Oval 4"/>
          <p:cNvSpPr/>
          <p:nvPr/>
        </p:nvSpPr>
        <p:spPr>
          <a:xfrm>
            <a:off x="2916238" y="2852738"/>
            <a:ext cx="3240087" cy="792162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3317" name="AutoShape 5"/>
          <p:cNvSpPr/>
          <p:nvPr/>
        </p:nvSpPr>
        <p:spPr>
          <a:xfrm>
            <a:off x="3851275" y="2276475"/>
            <a:ext cx="1441450" cy="574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3318" name="AutoShape 6"/>
          <p:cNvSpPr/>
          <p:nvPr/>
        </p:nvSpPr>
        <p:spPr>
          <a:xfrm>
            <a:off x="4140200" y="5013325"/>
            <a:ext cx="647700" cy="431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3373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u="sng" dirty="0">
                <a:latin typeface="+mn-lt"/>
                <a:ea typeface="+mn-ea"/>
                <a:cs typeface="+mn-cs"/>
              </a:rPr>
              <a:t>Elementos personales</a:t>
            </a:r>
            <a:endParaRPr lang="es-ES_tradnl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Asegurador: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persona obligada al pago de la indemnización en caso de que se produzca el evento dañoso.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Agentes y corredores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Tomador: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persona que contrata con el asegurador obligándose con éste al pago de la prima. Puede o no coincidir con el asegurado.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Asegurado: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persona titular del interés asegurado y, por tanto, expuesta al riesgo.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Beneficiario: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persona con derecho a percibir la indemnización en caso de que se produzca el evento asegurado (seguros de vida).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14339" name="AutoShape 3"/>
          <p:cNvSpPr/>
          <p:nvPr/>
        </p:nvSpPr>
        <p:spPr>
          <a:xfrm>
            <a:off x="1763713" y="2133600"/>
            <a:ext cx="5616575" cy="935038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611188" y="1052513"/>
            <a:ext cx="7705725" cy="1081087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684213" y="3141663"/>
            <a:ext cx="7705725" cy="10795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es-ES" altLang="es-ES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2800" b="1" dirty="0">
                <a:latin typeface="+mn-lt"/>
                <a:ea typeface="+mn-ea"/>
                <a:cs typeface="+mn-cs"/>
              </a:rPr>
              <a:t>a)</a:t>
            </a:r>
            <a:r>
              <a:rPr lang="es-ES" altLang="es-ES" sz="2800" dirty="0">
                <a:latin typeface="+mn-lt"/>
                <a:ea typeface="+mn-ea"/>
                <a:cs typeface="+mn-cs"/>
              </a:rPr>
              <a:t> Una empresa de transporte concierta una póliza de seguro para sus empleados, de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forma que, en caso de fallecimiento por accidente, los familiares de éstos reciban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una indemnización. Explique quién es el contratante o tomador, el beneficiario y el asegurado.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2800" b="1" dirty="0">
                <a:latin typeface="+mn-lt"/>
                <a:ea typeface="+mn-ea"/>
                <a:cs typeface="+mn-cs"/>
              </a:rPr>
              <a:t>b) </a:t>
            </a:r>
            <a:r>
              <a:rPr lang="es-ES" altLang="es-ES" sz="2800" dirty="0">
                <a:latin typeface="+mn-lt"/>
                <a:ea typeface="+mn-ea"/>
                <a:cs typeface="+mn-cs"/>
              </a:rPr>
              <a:t>Ponga un ejemplo en el que coincidan el contratante, el beneficiario y el asegurado.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es-ES_tradnl" altLang="es-ES" sz="2800" u="sng" dirty="0">
                <a:latin typeface="+mn-lt"/>
                <a:ea typeface="+mn-ea"/>
                <a:cs typeface="+mn-cs"/>
              </a:rPr>
              <a:t>Elementos personales: el asegurador</a:t>
            </a:r>
            <a:endParaRPr lang="es-ES_tradnl" altLang="es-ES" sz="2800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sz="2800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_tradnl" altLang="es-ES" sz="2800" b="1" dirty="0">
                <a:latin typeface="+mn-lt"/>
                <a:ea typeface="+mn-ea"/>
                <a:cs typeface="+mn-cs"/>
              </a:rPr>
              <a:t>Entidades aseguradoras:</a:t>
            </a:r>
            <a:r>
              <a:rPr lang="es-ES_tradnl" altLang="es-ES" sz="2800" dirty="0">
                <a:latin typeface="+mn-lt"/>
                <a:ea typeface="+mn-ea"/>
                <a:cs typeface="+mn-cs"/>
              </a:rPr>
              <a:t> personas jurídicas obligadas al pago de la indemnización en caso de que se produzca el siniestro.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b="1" u="sng" dirty="0">
                <a:latin typeface="+mn-lt"/>
                <a:ea typeface="+mn-ea"/>
                <a:cs typeface="+mn-cs"/>
              </a:rPr>
              <a:t>Entidades aseguradoras privadas:</a:t>
            </a:r>
            <a:r>
              <a:rPr lang="es-ES_tradnl" altLang="es-ES" sz="2800" b="1" dirty="0">
                <a:latin typeface="+mn-lt"/>
                <a:ea typeface="+mn-ea"/>
                <a:cs typeface="+mn-cs"/>
              </a:rPr>
              <a:t> sociedades anónimas, mutuas, cooperativas y delegaciones en España de sociedades extranjeras.</a:t>
            </a:r>
            <a:endParaRPr lang="es-ES_tradnl" altLang="es-ES" sz="2800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b="1" u="sng" dirty="0">
                <a:latin typeface="+mn-lt"/>
                <a:ea typeface="+mn-ea"/>
                <a:cs typeface="+mn-cs"/>
              </a:rPr>
              <a:t>Mutualidades de previsión social.</a:t>
            </a:r>
            <a:endParaRPr lang="es-ES_tradnl" altLang="es-ES" sz="2800" b="1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" altLang="es-ES" sz="2800" b="1" u="sng" dirty="0">
                <a:latin typeface="+mn-lt"/>
                <a:ea typeface="+mn-ea"/>
                <a:cs typeface="+mn-cs"/>
              </a:rPr>
              <a:t>Consorcio de Compensación de Seguros.</a:t>
            </a:r>
            <a:endParaRPr lang="es-ES" altLang="es-ES" sz="2800" b="1" u="sng" dirty="0">
              <a:latin typeface="+mn-lt"/>
              <a:ea typeface="+mn-ea"/>
              <a:cs typeface="+mn-cs"/>
            </a:endParaRPr>
          </a:p>
        </p:txBody>
      </p:sp>
      <p:sp>
        <p:nvSpPr>
          <p:cNvPr id="16387" name="Rectangle 3"/>
          <p:cNvSpPr/>
          <p:nvPr/>
        </p:nvSpPr>
        <p:spPr>
          <a:xfrm>
            <a:off x="323850" y="1412875"/>
            <a:ext cx="8351838" cy="143986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u="sng" dirty="0">
                <a:latin typeface="+mn-lt"/>
                <a:ea typeface="+mn-ea"/>
                <a:cs typeface="+mn-cs"/>
              </a:rPr>
              <a:t>Elementos formales</a:t>
            </a:r>
            <a:r>
              <a:rPr lang="es-ES" altLang="es-ES" sz="2800" dirty="0">
                <a:latin typeface="+mn-lt"/>
                <a:ea typeface="+mn-ea"/>
                <a:cs typeface="+mn-cs"/>
              </a:rPr>
              <a:t> y proceso de contratación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Solicitud de seguro </a:t>
            </a:r>
            <a:r>
              <a:rPr lang="es-ES" altLang="es-ES" sz="2800" dirty="0"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descripción del riesgo</a:t>
            </a:r>
            <a:endParaRPr lang="es-ES" altLang="es-ES" sz="2800" dirty="0"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  <a:sym typeface="Wingdings" panose="05000000000000000000" pitchFamily="2" charset="2"/>
              </a:rPr>
              <a:t>Proposición de seguro  vincula 15 días</a:t>
            </a:r>
            <a:endParaRPr lang="es-ES" altLang="es-ES" sz="2800" dirty="0"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  <a:sym typeface="Wingdings" panose="05000000000000000000" pitchFamily="2" charset="2"/>
              </a:rPr>
              <a:t>Documento de cobertura provisional o carta de garantía</a:t>
            </a:r>
            <a:endParaRPr lang="es-ES" altLang="es-ES" sz="2800" dirty="0"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b="1" dirty="0">
                <a:latin typeface="+mn-lt"/>
                <a:ea typeface="+mn-ea"/>
                <a:cs typeface="+mn-cs"/>
                <a:sym typeface="Wingdings" panose="05000000000000000000" pitchFamily="2" charset="2"/>
              </a:rPr>
              <a:t>Póliza: </a:t>
            </a:r>
            <a:r>
              <a:rPr lang="es-ES" altLang="es-ES" sz="2800" dirty="0">
                <a:latin typeface="+mn-lt"/>
                <a:ea typeface="+mn-ea"/>
                <a:cs typeface="+mn-cs"/>
                <a:sym typeface="Wingdings" panose="05000000000000000000" pitchFamily="2" charset="2"/>
              </a:rPr>
              <a:t>condiciones generales y c</a:t>
            </a:r>
            <a:r>
              <a:rPr lang="es-ES" altLang="es-ES" sz="2800" dirty="0">
                <a:latin typeface="+mn-lt"/>
                <a:ea typeface="+mn-ea"/>
                <a:cs typeface="+mn-cs"/>
              </a:rPr>
              <a:t>ondiciones particulares (partes contratantes, riesgo cubierto, suma asegurada, prima, recargos e impuestos, vencimiento, lugar y forma de pago, duración…).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800" dirty="0">
                <a:latin typeface="+mn-lt"/>
                <a:ea typeface="+mn-ea"/>
                <a:cs typeface="+mn-cs"/>
              </a:rPr>
              <a:t>Diferencia entre póliza y solicitud o proposición (1 mes); tipos de pólizas.</a:t>
            </a: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17411" name="Rectangle 3"/>
          <p:cNvSpPr/>
          <p:nvPr/>
        </p:nvSpPr>
        <p:spPr>
          <a:xfrm>
            <a:off x="611188" y="3573463"/>
            <a:ext cx="7993062" cy="17272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441325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s-ES_tradnl" altLang="es-ES" u="sng" dirty="0">
                <a:latin typeface="+mn-lt"/>
                <a:ea typeface="+mn-ea"/>
                <a:cs typeface="+mn-cs"/>
              </a:rPr>
              <a:t>El contrato de seguro</a:t>
            </a:r>
            <a:endParaRPr lang="es-ES_tradnl" altLang="es-ES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s-ES_tradnl" altLang="es-ES" dirty="0">
                <a:latin typeface="+mn-lt"/>
                <a:ea typeface="+mn-ea"/>
                <a:cs typeface="+mn-cs"/>
              </a:rPr>
              <a:t>Art. 1 – Ley 50/1980, de Contrato de Seguro</a:t>
            </a: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s-ES" altLang="es-ES" dirty="0">
                <a:latin typeface="+mn-lt"/>
                <a:ea typeface="+mn-ea"/>
                <a:cs typeface="+mn-cs"/>
              </a:rPr>
              <a:t>El contrato de seguro es aquel por el que el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asegurador</a:t>
            </a:r>
            <a:r>
              <a:rPr lang="es-ES" altLang="es-ES" dirty="0">
                <a:latin typeface="+mn-lt"/>
                <a:ea typeface="+mn-ea"/>
                <a:cs typeface="+mn-cs"/>
              </a:rPr>
              <a:t> se obliga, mediante el cobro de una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prima</a:t>
            </a:r>
            <a:r>
              <a:rPr lang="es-ES" altLang="es-ES" dirty="0">
                <a:latin typeface="+mn-lt"/>
                <a:ea typeface="+mn-ea"/>
                <a:cs typeface="+mn-cs"/>
              </a:rPr>
              <a:t> y para el caso de que se produzca el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evento</a:t>
            </a:r>
            <a:r>
              <a:rPr lang="es-ES" altLang="es-ES" dirty="0">
                <a:latin typeface="+mn-lt"/>
                <a:ea typeface="+mn-ea"/>
                <a:cs typeface="+mn-cs"/>
              </a:rPr>
              <a:t> cuyo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riesgo</a:t>
            </a:r>
            <a:r>
              <a:rPr lang="es-ES" altLang="es-ES" dirty="0">
                <a:latin typeface="+mn-lt"/>
                <a:ea typeface="+mn-ea"/>
                <a:cs typeface="+mn-cs"/>
              </a:rPr>
              <a:t> es objeto de cobertura a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indemnizar</a:t>
            </a:r>
            <a:r>
              <a:rPr lang="es-ES" altLang="es-ES" dirty="0">
                <a:latin typeface="+mn-lt"/>
                <a:ea typeface="+mn-ea"/>
                <a:cs typeface="+mn-cs"/>
              </a:rPr>
              <a:t>, dentro de los límites pactados, el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daño</a:t>
            </a:r>
            <a:r>
              <a:rPr lang="es-ES" altLang="es-ES" dirty="0">
                <a:latin typeface="+mn-lt"/>
                <a:ea typeface="+mn-ea"/>
                <a:cs typeface="+mn-cs"/>
              </a:rPr>
              <a:t> producido al </a:t>
            </a:r>
            <a:r>
              <a:rPr lang="es-ES" altLang="es-ES" b="1" dirty="0">
                <a:latin typeface="+mn-lt"/>
                <a:ea typeface="+mn-ea"/>
                <a:cs typeface="+mn-cs"/>
              </a:rPr>
              <a:t>asegurado</a:t>
            </a:r>
            <a:r>
              <a:rPr lang="es-ES" altLang="es-ES" dirty="0">
                <a:latin typeface="+mn-lt"/>
                <a:ea typeface="+mn-ea"/>
                <a:cs typeface="+mn-cs"/>
              </a:rPr>
              <a:t> o a satisfacer un capital, una renta u otras prestaciones convenidas.</a:t>
            </a:r>
            <a:endParaRPr lang="es-ES" altLang="es-ES" dirty="0">
              <a:latin typeface="+mn-lt"/>
              <a:ea typeface="+mn-ea"/>
              <a:cs typeface="+mn-cs"/>
            </a:endParaRPr>
          </a:p>
        </p:txBody>
      </p:sp>
      <p:sp>
        <p:nvSpPr>
          <p:cNvPr id="3075" name="Rectangle 4"/>
          <p:cNvSpPr/>
          <p:nvPr/>
        </p:nvSpPr>
        <p:spPr>
          <a:xfrm>
            <a:off x="468313" y="2492375"/>
            <a:ext cx="8351837" cy="381635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" descr="aseguradora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9250" y="836613"/>
            <a:ext cx="5848350" cy="4457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es-ES_tradnl" altLang="es-ES" u="sng" dirty="0">
                <a:latin typeface="+mn-lt"/>
                <a:ea typeface="+mn-ea"/>
                <a:cs typeface="+mn-cs"/>
              </a:rPr>
              <a:t>Contrato de seguro</a:t>
            </a:r>
            <a:endParaRPr lang="es-ES_tradnl" altLang="es-ES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_tradnl" altLang="es-ES" dirty="0">
                <a:latin typeface="+mn-lt"/>
                <a:ea typeface="+mn-ea"/>
                <a:cs typeface="+mn-cs"/>
              </a:rPr>
              <a:t>Elementos</a:t>
            </a: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_tradnl" altLang="es-ES" dirty="0">
                <a:latin typeface="+mn-lt"/>
                <a:ea typeface="+mn-ea"/>
                <a:cs typeface="+mn-cs"/>
              </a:rPr>
              <a:t>materiales</a:t>
            </a: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dirty="0">
              <a:latin typeface="+mn-lt"/>
              <a:ea typeface="+mn-ea"/>
              <a:cs typeface="+mn-cs"/>
            </a:endParaRPr>
          </a:p>
          <a:p>
            <a:pPr algn="l" eaLnBrk="1" hangingPunct="1">
              <a:buClrTx/>
              <a:buSzTx/>
              <a:buFontTx/>
            </a:pPr>
            <a:r>
              <a:rPr lang="es-ES_tradnl" altLang="es-ES" dirty="0">
                <a:latin typeface="+mn-lt"/>
                <a:ea typeface="+mn-ea"/>
                <a:cs typeface="+mn-cs"/>
              </a:rPr>
              <a:t>Elementos personales</a:t>
            </a: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dirty="0">
              <a:latin typeface="+mn-lt"/>
              <a:ea typeface="+mn-ea"/>
              <a:cs typeface="+mn-cs"/>
            </a:endParaRPr>
          </a:p>
          <a:p>
            <a:pPr algn="r" eaLnBrk="1" hangingPunct="1">
              <a:buClrTx/>
              <a:buSzTx/>
              <a:buFontTx/>
            </a:pPr>
            <a:r>
              <a:rPr lang="es-ES_tradnl" altLang="es-ES" dirty="0">
                <a:latin typeface="+mn-lt"/>
                <a:ea typeface="+mn-ea"/>
                <a:cs typeface="+mn-cs"/>
              </a:rPr>
              <a:t>Elementos formales</a:t>
            </a:r>
            <a:endParaRPr lang="es-ES_tradnl" altLang="es-ES" dirty="0">
              <a:latin typeface="+mn-lt"/>
              <a:ea typeface="+mn-ea"/>
              <a:cs typeface="+mn-cs"/>
            </a:endParaRPr>
          </a:p>
        </p:txBody>
      </p:sp>
      <p:sp>
        <p:nvSpPr>
          <p:cNvPr id="6147" name="Oval 3"/>
          <p:cNvSpPr/>
          <p:nvPr/>
        </p:nvSpPr>
        <p:spPr>
          <a:xfrm>
            <a:off x="395288" y="3357563"/>
            <a:ext cx="4464050" cy="18002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48" name="Oval 4"/>
          <p:cNvSpPr/>
          <p:nvPr/>
        </p:nvSpPr>
        <p:spPr>
          <a:xfrm>
            <a:off x="2411413" y="1412875"/>
            <a:ext cx="4464050" cy="18002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49" name="Oval 5"/>
          <p:cNvSpPr/>
          <p:nvPr/>
        </p:nvSpPr>
        <p:spPr>
          <a:xfrm>
            <a:off x="4427538" y="5057775"/>
            <a:ext cx="4464050" cy="161131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188913"/>
            <a:ext cx="8280400" cy="64801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u="sng" dirty="0">
                <a:latin typeface="+mn-lt"/>
                <a:ea typeface="+mn-ea"/>
                <a:cs typeface="+mn-cs"/>
              </a:rPr>
              <a:t>Elementos materiales</a:t>
            </a:r>
            <a:endParaRPr lang="es-ES_tradnl" altLang="es-ES" sz="2000" b="1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b="1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RIESGO: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posibilidad de que se produzca un evento </a:t>
            </a:r>
            <a:r>
              <a:rPr lang="es-ES_tradnl" altLang="es-ES" sz="2000" b="1" dirty="0">
                <a:latin typeface="+mn-lt"/>
                <a:ea typeface="+mn-ea"/>
                <a:cs typeface="+mn-cs"/>
              </a:rPr>
              <a:t>daño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so (siniestro) que produce una necesidad económica.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dirty="0">
                <a:latin typeface="+mn-lt"/>
                <a:ea typeface="+mn-ea"/>
                <a:cs typeface="+mn-cs"/>
              </a:rPr>
              <a:t> 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	Bien asegurado: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</a:t>
            </a:r>
            <a:r>
              <a:rPr lang="es-ES_tradnl" altLang="es-ES" sz="2000" i="1" dirty="0">
                <a:latin typeface="+mn-lt"/>
                <a:ea typeface="+mn-ea"/>
                <a:cs typeface="+mn-cs"/>
              </a:rPr>
              <a:t>objeto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sobre el que recae el contrato de seguro, ya sea un </a:t>
            </a:r>
            <a:r>
              <a:rPr lang="es-ES_tradnl" altLang="es-ES" sz="2000" u="sng" dirty="0">
                <a:latin typeface="+mn-lt"/>
                <a:ea typeface="+mn-ea"/>
                <a:cs typeface="+mn-cs"/>
              </a:rPr>
              <a:t>objeto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material, un </a:t>
            </a:r>
            <a:r>
              <a:rPr lang="es-ES_tradnl" altLang="es-ES" sz="2000" u="sng" dirty="0">
                <a:latin typeface="+mn-lt"/>
                <a:ea typeface="+mn-ea"/>
                <a:cs typeface="+mn-cs"/>
              </a:rPr>
              <a:t>patrimonio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o una </a:t>
            </a:r>
            <a:r>
              <a:rPr lang="es-ES_tradnl" altLang="es-ES" sz="2000" i="1" u="sng" dirty="0">
                <a:latin typeface="+mn-lt"/>
                <a:ea typeface="+mn-ea"/>
                <a:cs typeface="+mn-cs"/>
              </a:rPr>
              <a:t>persona</a:t>
            </a:r>
            <a:r>
              <a:rPr lang="es-ES_tradnl" altLang="es-ES" sz="2000" i="1" dirty="0">
                <a:latin typeface="+mn-lt"/>
                <a:ea typeface="+mn-ea"/>
                <a:cs typeface="+mn-cs"/>
              </a:rPr>
              <a:t> física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		</a:t>
            </a:r>
            <a:r>
              <a:rPr lang="es-ES_tradnl" altLang="es-ES" sz="2000" b="1" u="sng" dirty="0">
                <a:latin typeface="+mn-lt"/>
                <a:ea typeface="+mn-ea"/>
                <a:cs typeface="+mn-cs"/>
              </a:rPr>
              <a:t>Interés asegurado: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relación de contenido económico existente entre un </a:t>
            </a:r>
            <a:r>
              <a:rPr lang="es-ES_tradnl" altLang="es-ES" sz="2000" b="1" dirty="0">
                <a:latin typeface="+mn-lt"/>
                <a:ea typeface="+mn-ea"/>
                <a:cs typeface="+mn-cs"/>
              </a:rPr>
              <a:t>sujeto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y un </a:t>
            </a:r>
            <a:r>
              <a:rPr lang="es-ES_tradnl" altLang="es-ES" sz="2000" b="1" dirty="0">
                <a:latin typeface="+mn-lt"/>
                <a:ea typeface="+mn-ea"/>
                <a:cs typeface="+mn-cs"/>
              </a:rPr>
              <a:t>bien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SINIESTRO: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concreción del riesgo mediante la producción del evento dañoso que lesiona el interés del asegurado.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Prima: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precio del seguro que el </a:t>
            </a:r>
            <a:r>
              <a:rPr lang="es-ES_tradnl" altLang="es-ES" sz="2000" u="sng" dirty="0">
                <a:latin typeface="+mn-lt"/>
                <a:ea typeface="+mn-ea"/>
                <a:cs typeface="+mn-cs"/>
              </a:rPr>
              <a:t>tomador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se obliga a pagar al asegurador.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u="sng" dirty="0">
                <a:latin typeface="+mn-lt"/>
                <a:ea typeface="+mn-ea"/>
                <a:cs typeface="+mn-cs"/>
              </a:rPr>
              <a:t>Indemnización: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obligación principal del asegurado en caso de que se produzca el siniestro, consistente en una entrega de dinero o en la reparación del daño.</a:t>
            </a: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0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000" b="1" dirty="0">
                <a:latin typeface="+mn-lt"/>
                <a:ea typeface="+mn-ea"/>
                <a:cs typeface="+mn-cs"/>
              </a:rPr>
              <a:t>Suma asegurada:</a:t>
            </a:r>
            <a:r>
              <a:rPr lang="es-ES_tradnl" altLang="es-ES" sz="2000" dirty="0">
                <a:latin typeface="+mn-lt"/>
                <a:ea typeface="+mn-ea"/>
                <a:cs typeface="+mn-cs"/>
              </a:rPr>
              <a:t> límite máximo de la indemnización.</a:t>
            </a:r>
            <a:endParaRPr lang="es-ES" altLang="es-ES" sz="2000" dirty="0">
              <a:latin typeface="+mn-lt"/>
              <a:ea typeface="+mn-ea"/>
              <a:cs typeface="+mn-cs"/>
            </a:endParaRPr>
          </a:p>
        </p:txBody>
      </p:sp>
      <p:sp>
        <p:nvSpPr>
          <p:cNvPr id="7171" name="Oval 3"/>
          <p:cNvSpPr/>
          <p:nvPr/>
        </p:nvSpPr>
        <p:spPr>
          <a:xfrm>
            <a:off x="0" y="476250"/>
            <a:ext cx="2411413" cy="1081088"/>
          </a:xfrm>
          <a:prstGeom prst="ellipse">
            <a:avLst/>
          </a:prstGeom>
          <a:solidFill>
            <a:schemeClr val="accent1">
              <a:alpha val="29019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s-ES" altLang="es-ES" u="none" dirty="0">
              <a:latin typeface="Arial" panose="020B0604020202020204" pitchFamily="34" charset="0"/>
            </a:endParaRPr>
          </a:p>
        </p:txBody>
      </p:sp>
      <p:sp>
        <p:nvSpPr>
          <p:cNvPr id="7172" name="Oval 4"/>
          <p:cNvSpPr/>
          <p:nvPr/>
        </p:nvSpPr>
        <p:spPr>
          <a:xfrm>
            <a:off x="468313" y="3141663"/>
            <a:ext cx="2016125" cy="936625"/>
          </a:xfrm>
          <a:prstGeom prst="ellipse">
            <a:avLst/>
          </a:prstGeom>
          <a:solidFill>
            <a:srgbClr val="99CC00">
              <a:alpha val="14902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3" name="Oval 5"/>
          <p:cNvSpPr/>
          <p:nvPr/>
        </p:nvSpPr>
        <p:spPr>
          <a:xfrm>
            <a:off x="971550" y="4005263"/>
            <a:ext cx="1223963" cy="1008062"/>
          </a:xfrm>
          <a:prstGeom prst="ellipse">
            <a:avLst/>
          </a:prstGeom>
          <a:solidFill>
            <a:srgbClr val="FF0000">
              <a:alpha val="2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4" name="AutoShape 6"/>
          <p:cNvSpPr/>
          <p:nvPr/>
        </p:nvSpPr>
        <p:spPr>
          <a:xfrm>
            <a:off x="4716463" y="2492375"/>
            <a:ext cx="935037" cy="936625"/>
          </a:xfrm>
          <a:prstGeom prst="smileyFace">
            <a:avLst>
              <a:gd name="adj" fmla="val 4653"/>
            </a:avLst>
          </a:prstGeom>
          <a:solidFill>
            <a:srgbClr val="FF6600">
              <a:alpha val="3137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7175" name="AutoShape 8"/>
          <p:cNvCxnSpPr>
            <a:stCxn id="7170" idx="0"/>
            <a:endCxn id="7170" idx="0"/>
          </p:cNvCxnSpPr>
          <p:nvPr/>
        </p:nvCxnSpPr>
        <p:spPr>
          <a:xfrm rot="5400000" flipV="1">
            <a:off x="4608513" y="188913"/>
            <a:ext cx="1587" cy="1587"/>
          </a:xfrm>
          <a:prstGeom prst="curvedConnector3">
            <a:avLst>
              <a:gd name="adj1" fmla="val -14400000"/>
            </a:avLst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7176" name="AutoShape 10"/>
          <p:cNvSpPr/>
          <p:nvPr/>
        </p:nvSpPr>
        <p:spPr>
          <a:xfrm>
            <a:off x="611188" y="1557338"/>
            <a:ext cx="4284662" cy="10080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>
              <a:alpha val="5098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7" name="AutoShape 11"/>
          <p:cNvSpPr/>
          <p:nvPr/>
        </p:nvSpPr>
        <p:spPr>
          <a:xfrm>
            <a:off x="-612775" y="4076700"/>
            <a:ext cx="4284663" cy="100806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>
              <a:alpha val="5098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8" name="Oval 12"/>
          <p:cNvSpPr/>
          <p:nvPr/>
        </p:nvSpPr>
        <p:spPr>
          <a:xfrm>
            <a:off x="539750" y="6021388"/>
            <a:ext cx="7848600" cy="647700"/>
          </a:xfrm>
          <a:prstGeom prst="ellipse">
            <a:avLst/>
          </a:prstGeom>
          <a:solidFill>
            <a:schemeClr val="accent1">
              <a:alpha val="3922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9" name="Oval 13"/>
          <p:cNvSpPr/>
          <p:nvPr/>
        </p:nvSpPr>
        <p:spPr>
          <a:xfrm>
            <a:off x="6372225" y="692150"/>
            <a:ext cx="936625" cy="649288"/>
          </a:xfrm>
          <a:prstGeom prst="ellipse">
            <a:avLst/>
          </a:prstGeom>
          <a:solidFill>
            <a:srgbClr val="FFCC99">
              <a:alpha val="5882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80" name="Rectangle 14"/>
          <p:cNvSpPr/>
          <p:nvPr/>
        </p:nvSpPr>
        <p:spPr>
          <a:xfrm>
            <a:off x="468313" y="188913"/>
            <a:ext cx="8424862" cy="503237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es-ES_tradnl" altLang="es-ES" sz="2800" u="sng" dirty="0">
                <a:latin typeface="+mn-lt"/>
                <a:ea typeface="+mn-ea"/>
                <a:cs typeface="+mn-cs"/>
              </a:rPr>
              <a:t>Clases de seguros</a:t>
            </a:r>
            <a:endParaRPr lang="es-ES_tradnl" altLang="es-ES" sz="2800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_tradnl" altLang="es-ES" sz="2800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Ø"/>
            </a:pPr>
            <a:r>
              <a:rPr lang="es-ES_tradnl" altLang="es-ES" sz="2800" b="1" dirty="0">
                <a:latin typeface="+mn-lt"/>
                <a:ea typeface="+mn-ea"/>
                <a:cs typeface="+mn-cs"/>
              </a:rPr>
              <a:t>Seguros de daños</a:t>
            </a:r>
            <a:endParaRPr lang="es-ES_tradnl" altLang="es-ES" sz="2800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dirty="0">
                <a:latin typeface="+mn-lt"/>
                <a:ea typeface="+mn-ea"/>
                <a:cs typeface="+mn-cs"/>
              </a:rPr>
              <a:t>De incendio, robo, transporte terrestre, lucro cesante, caución, crédito, responsabilidad civil y defensa jurídica.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Ø"/>
            </a:pPr>
            <a:r>
              <a:rPr lang="es-ES_tradnl" altLang="es-ES" sz="2800" b="1" dirty="0">
                <a:latin typeface="+mn-lt"/>
                <a:ea typeface="+mn-ea"/>
                <a:cs typeface="+mn-cs"/>
              </a:rPr>
              <a:t>Seguros personales</a:t>
            </a:r>
            <a:endParaRPr lang="es-ES_tradnl" altLang="es-ES" sz="2800" b="1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b="1" i="1" u="sng" dirty="0">
                <a:latin typeface="+mn-lt"/>
                <a:ea typeface="+mn-ea"/>
                <a:cs typeface="+mn-cs"/>
              </a:rPr>
              <a:t>Seguro de vida </a:t>
            </a:r>
            <a:r>
              <a:rPr lang="es-ES_tradnl" altLang="es-ES" sz="2800" dirty="0">
                <a:latin typeface="+mn-lt"/>
                <a:ea typeface="+mn-ea"/>
                <a:cs typeface="+mn-cs"/>
              </a:rPr>
              <a:t>(muerte, supervivencia, mixto)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dirty="0">
                <a:latin typeface="+mn-lt"/>
                <a:ea typeface="+mn-ea"/>
                <a:cs typeface="+mn-cs"/>
              </a:rPr>
              <a:t>Seguro de accidentes 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800" dirty="0">
                <a:latin typeface="+mn-lt"/>
                <a:ea typeface="+mn-ea"/>
                <a:cs typeface="+mn-cs"/>
              </a:rPr>
              <a:t>S. enfermedad y asistencia sanitaria</a:t>
            </a:r>
            <a:endParaRPr lang="es-ES_tradnl" altLang="es-ES" sz="2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 typeface="Wingdings" panose="05000000000000000000" pitchFamily="2" charset="2"/>
              <a:buChar char="ü"/>
            </a:pPr>
            <a:endParaRPr lang="es-ES_tradnl" altLang="es-ES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8195" name="Oval 3"/>
          <p:cNvSpPr/>
          <p:nvPr/>
        </p:nvSpPr>
        <p:spPr>
          <a:xfrm>
            <a:off x="468313" y="1196975"/>
            <a:ext cx="8351837" cy="2303463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6" name="Oval 4"/>
          <p:cNvSpPr/>
          <p:nvPr/>
        </p:nvSpPr>
        <p:spPr>
          <a:xfrm>
            <a:off x="323850" y="3860800"/>
            <a:ext cx="8351838" cy="24479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u="sng" dirty="0">
                <a:latin typeface="+mn-lt"/>
                <a:ea typeface="+mn-ea"/>
                <a:cs typeface="+mn-cs"/>
              </a:rPr>
              <a:t>El riesgo</a:t>
            </a:r>
            <a:endParaRPr lang="es-ES_tradnl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Riesgo: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posibilidad de que se produzca un evento dañoso (siniestro) que produce una necesidad económica.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Futuro. Fortuito. Incierto o aleatorio. Posible. Desfavorable.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u="sng" dirty="0">
                <a:latin typeface="+mn-lt"/>
                <a:ea typeface="+mn-ea"/>
                <a:cs typeface="+mn-cs"/>
              </a:rPr>
              <a:t>Condiciones para que el </a:t>
            </a:r>
            <a:r>
              <a:rPr lang="es-ES_tradnl" altLang="es-ES" sz="2400" b="1" u="sng" dirty="0">
                <a:latin typeface="+mn-lt"/>
                <a:ea typeface="+mn-ea"/>
                <a:cs typeface="+mn-cs"/>
              </a:rPr>
              <a:t>riesgo </a:t>
            </a:r>
            <a:r>
              <a:rPr lang="es-ES_tradnl" altLang="es-ES" sz="2400" u="sng" dirty="0">
                <a:latin typeface="+mn-lt"/>
                <a:ea typeface="+mn-ea"/>
                <a:cs typeface="+mn-cs"/>
              </a:rPr>
              <a:t>sea </a:t>
            </a:r>
            <a:r>
              <a:rPr lang="es-ES_tradnl" altLang="es-ES" sz="2400" b="1" u="sng" dirty="0">
                <a:latin typeface="+mn-lt"/>
                <a:ea typeface="+mn-ea"/>
                <a:cs typeface="+mn-cs"/>
              </a:rPr>
              <a:t>asegurable</a:t>
            </a:r>
            <a:r>
              <a:rPr lang="es-ES_tradnl" altLang="es-ES" sz="2400" u="sng" dirty="0">
                <a:latin typeface="+mn-lt"/>
                <a:ea typeface="+mn-ea"/>
                <a:cs typeface="+mn-cs"/>
              </a:rPr>
              <a:t>:</a:t>
            </a:r>
            <a:endParaRPr lang="es-ES_tradnl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Existencia de interés asegurable.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Lícito.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Concreto.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Valorable económicamente.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Susceptible de tratamiento estadístico vs riesgos extraoridinarios.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Accidental o inevitable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" panose="05000000000000000000" pitchFamily="2" charset="2"/>
              <a:buChar char="ü"/>
            </a:pPr>
            <a:endParaRPr lang="es-ES" altLang="es-ES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9219" name="Rectangle 3"/>
          <p:cNvSpPr/>
          <p:nvPr/>
        </p:nvSpPr>
        <p:spPr>
          <a:xfrm>
            <a:off x="539750" y="1052513"/>
            <a:ext cx="8135938" cy="8636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" name="AutoShape 4"/>
          <p:cNvSpPr/>
          <p:nvPr/>
        </p:nvSpPr>
        <p:spPr>
          <a:xfrm>
            <a:off x="539750" y="2492375"/>
            <a:ext cx="8208963" cy="504825"/>
          </a:xfrm>
          <a:prstGeom prst="wedgeRoundRectCallout">
            <a:avLst>
              <a:gd name="adj1" fmla="val -43019"/>
              <a:gd name="adj2" fmla="val -275472"/>
              <a:gd name="adj3" fmla="val 16667"/>
            </a:avLst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endParaRPr lang="es-ES" altLang="es-ES" u="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404813"/>
            <a:ext cx="82804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" altLang="es-ES" sz="2400" u="sng" dirty="0">
                <a:latin typeface="+mn-lt"/>
                <a:ea typeface="+mn-ea"/>
                <a:cs typeface="+mn-cs"/>
              </a:rPr>
              <a:t>La prima</a:t>
            </a:r>
            <a:endParaRPr lang="es-ES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400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Prima: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precio del seguro que el </a:t>
            </a:r>
            <a:r>
              <a:rPr lang="es-ES_tradnl" altLang="es-ES" sz="2400" u="sng" dirty="0">
                <a:latin typeface="+mn-lt"/>
                <a:ea typeface="+mn-ea"/>
                <a:cs typeface="+mn-cs"/>
              </a:rPr>
              <a:t>tomador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se obliga a pagar al asegurador.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dirty="0">
                <a:latin typeface="+mn-lt"/>
                <a:ea typeface="+mn-ea"/>
                <a:cs typeface="+mn-cs"/>
              </a:rPr>
              <a:t>El asegurador constituye con ellas un fondo que le permita atender indemnizaciones y obtener rentabilidad.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dirty="0">
                <a:latin typeface="+mn-lt"/>
                <a:ea typeface="+mn-ea"/>
                <a:cs typeface="+mn-cs"/>
              </a:rPr>
              <a:t>PRIMA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</a:t>
            </a:r>
            <a:r>
              <a:rPr lang="es-ES_tradnl" altLang="es-ES" sz="2400" b="1" dirty="0">
                <a:latin typeface="+mn-lt"/>
                <a:ea typeface="+mn-ea"/>
                <a:cs typeface="+mn-cs"/>
              </a:rPr>
              <a:t>TOTAL =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prima pura + gastos gestión interna + gastos de comercialización + recargos complementarios (CCS, fraccionamiento…) + recargo comercial 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b="1" u="sng" dirty="0">
                <a:latin typeface="+mn-lt"/>
                <a:ea typeface="+mn-ea"/>
                <a:cs typeface="+mn-cs"/>
              </a:rPr>
              <a:t>Impago de la prima: </a:t>
            </a:r>
            <a:endParaRPr lang="es-ES_tradnl" altLang="es-ES" sz="2400" b="1" u="sng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u="sng" dirty="0">
                <a:latin typeface="+mn-lt"/>
                <a:ea typeface="+mn-ea"/>
                <a:cs typeface="+mn-cs"/>
              </a:rPr>
              <a:t>Primera o única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: resolución o vía ejecutiva a partir de la póliza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r>
              <a:rPr lang="es-ES_tradnl" altLang="es-ES" sz="2400" u="sng" dirty="0">
                <a:latin typeface="+mn-lt"/>
                <a:ea typeface="+mn-ea"/>
                <a:cs typeface="+mn-cs"/>
              </a:rPr>
              <a:t>Restantes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: suspensión cobertura tras </a:t>
            </a:r>
            <a:r>
              <a:rPr lang="es-ES_tradnl" altLang="es-ES" sz="2400" u="sng" dirty="0">
                <a:latin typeface="+mn-lt"/>
                <a:ea typeface="+mn-ea"/>
                <a:cs typeface="+mn-cs"/>
              </a:rPr>
              <a:t>un mes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; pago en </a:t>
            </a:r>
            <a:r>
              <a:rPr lang="es-ES_tradnl" altLang="es-ES" sz="2400" u="sng" dirty="0">
                <a:latin typeface="+mn-lt"/>
                <a:ea typeface="+mn-ea"/>
                <a:cs typeface="+mn-cs"/>
              </a:rPr>
              <a:t>6 meses</a:t>
            </a:r>
            <a:r>
              <a:rPr lang="es-ES_tradnl" altLang="es-ES" sz="2400" dirty="0">
                <a:latin typeface="+mn-lt"/>
                <a:ea typeface="+mn-ea"/>
                <a:cs typeface="+mn-cs"/>
              </a:rPr>
              <a:t> o contrato extinguido.</a:t>
            </a: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_tradnl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</a:pPr>
            <a:endParaRPr lang="es-ES" altLang="es-ES" sz="24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1 Rectángulo"/>
          <p:cNvSpPr/>
          <p:nvPr/>
        </p:nvSpPr>
        <p:spPr bwMode="auto">
          <a:xfrm>
            <a:off x="468313" y="4437063"/>
            <a:ext cx="8207375" cy="1871663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s-ES" sz="1800" b="0" i="0" u="sng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8" name="Rectangle 3"/>
          <p:cNvSpPr/>
          <p:nvPr/>
        </p:nvSpPr>
        <p:spPr>
          <a:xfrm>
            <a:off x="468313" y="1052513"/>
            <a:ext cx="8351837" cy="865187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69" name="Oval 6"/>
          <p:cNvSpPr/>
          <p:nvPr/>
        </p:nvSpPr>
        <p:spPr>
          <a:xfrm>
            <a:off x="106363" y="2949575"/>
            <a:ext cx="8713787" cy="1368425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subTitle" idx="1" hasCustomPrompt="1"/>
          </p:nvPr>
        </p:nvSpPr>
        <p:spPr>
          <a:xfrm>
            <a:off x="323850" y="333375"/>
            <a:ext cx="8496300" cy="60483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es-ES" altLang="es-ES" dirty="0">
                <a:latin typeface="+mn-lt"/>
                <a:ea typeface="+mn-ea"/>
                <a:cs typeface="+mn-cs"/>
              </a:rPr>
              <a:t>La </a:t>
            </a:r>
            <a:r>
              <a:rPr lang="es-ES" altLang="es-ES" b="1" u="sng" dirty="0">
                <a:latin typeface="+mn-lt"/>
                <a:ea typeface="+mn-ea"/>
                <a:cs typeface="+mn-cs"/>
              </a:rPr>
              <a:t>prima</a:t>
            </a:r>
            <a:r>
              <a:rPr lang="es-ES" altLang="es-ES" dirty="0">
                <a:latin typeface="+mn-lt"/>
                <a:ea typeface="+mn-ea"/>
                <a:cs typeface="+mn-cs"/>
              </a:rPr>
              <a:t> se calcula en función del valor del </a:t>
            </a:r>
            <a:r>
              <a:rPr lang="es-ES" altLang="es-ES" b="1" u="sng" dirty="0">
                <a:latin typeface="+mn-lt"/>
                <a:ea typeface="+mn-ea"/>
                <a:cs typeface="+mn-cs"/>
              </a:rPr>
              <a:t>interés asegurado</a:t>
            </a:r>
            <a:r>
              <a:rPr lang="es-ES" altLang="es-ES" dirty="0">
                <a:latin typeface="+mn-lt"/>
                <a:ea typeface="+mn-ea"/>
                <a:cs typeface="+mn-cs"/>
              </a:rPr>
              <a:t>, que deberá corresponderse con el importe de la </a:t>
            </a:r>
            <a:r>
              <a:rPr lang="es-ES" altLang="es-ES" b="1" u="sng" dirty="0">
                <a:latin typeface="+mn-lt"/>
                <a:ea typeface="+mn-ea"/>
                <a:cs typeface="+mn-cs"/>
              </a:rPr>
              <a:t>suma asegurada</a:t>
            </a:r>
            <a:r>
              <a:rPr lang="es-ES" altLang="es-ES" dirty="0">
                <a:latin typeface="+mn-lt"/>
                <a:ea typeface="+mn-ea"/>
                <a:cs typeface="+mn-cs"/>
              </a:rPr>
              <a:t>.</a:t>
            </a: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2400" b="1" dirty="0">
                <a:latin typeface="+mn-lt"/>
                <a:ea typeface="+mn-ea"/>
                <a:cs typeface="+mn-cs"/>
              </a:rPr>
              <a:t>Seguro normal o pleno, infraseguro y sobreseguro</a:t>
            </a:r>
            <a:r>
              <a:rPr lang="es-ES" altLang="es-ES" sz="2400" dirty="0">
                <a:latin typeface="+mn-lt"/>
                <a:ea typeface="+mn-ea"/>
                <a:cs typeface="+mn-cs"/>
              </a:rPr>
              <a:t> son los casos en que la   </a:t>
            </a:r>
            <a:r>
              <a:rPr lang="es-ES" altLang="es-ES" sz="2400" b="1" i="1" u="sng" dirty="0">
                <a:latin typeface="+mn-lt"/>
                <a:ea typeface="+mn-ea"/>
                <a:cs typeface="+mn-cs"/>
              </a:rPr>
              <a:t>suma asegurada </a:t>
            </a:r>
            <a:r>
              <a:rPr lang="es-ES" altLang="es-ES" sz="2400" dirty="0">
                <a:latin typeface="+mn-lt"/>
                <a:ea typeface="+mn-ea"/>
                <a:cs typeface="+mn-cs"/>
              </a:rPr>
              <a:t>equivale, es inferior o es superior al </a:t>
            </a:r>
            <a:r>
              <a:rPr lang="es-ES" altLang="es-ES" sz="2400" b="1" i="1" u="sng" dirty="0">
                <a:latin typeface="+mn-lt"/>
                <a:ea typeface="+mn-ea"/>
                <a:cs typeface="+mn-cs"/>
              </a:rPr>
              <a:t>valor del interés asegurado</a:t>
            </a:r>
            <a:r>
              <a:rPr lang="es-ES" altLang="es-ES" sz="2400" dirty="0">
                <a:latin typeface="+mn-lt"/>
                <a:ea typeface="+mn-ea"/>
                <a:cs typeface="+mn-cs"/>
              </a:rPr>
              <a:t>, respectivamente. </a:t>
            </a:r>
            <a:endParaRPr lang="es-ES" altLang="es-ES" sz="24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es-ES" altLang="es-ES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1800" u="sng" dirty="0">
                <a:latin typeface="+mn-lt"/>
                <a:ea typeface="+mn-ea"/>
                <a:cs typeface="+mn-cs"/>
              </a:rPr>
              <a:t>Regla de proporcionalidad para infraseguros:</a:t>
            </a:r>
            <a:endParaRPr lang="es-ES" altLang="es-ES" sz="1800" u="sng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1800" dirty="0">
                <a:latin typeface="+mn-lt"/>
                <a:ea typeface="+mn-ea"/>
                <a:cs typeface="+mn-cs"/>
              </a:rPr>
              <a:t>Valor interés asegurado ------ Suma asegurada</a:t>
            </a:r>
            <a:endParaRPr lang="es-ES" altLang="es-ES" sz="1800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r>
              <a:rPr lang="es-ES" altLang="es-ES" sz="1800" dirty="0">
                <a:latin typeface="+mn-lt"/>
                <a:ea typeface="+mn-ea"/>
                <a:cs typeface="+mn-cs"/>
              </a:rPr>
              <a:t>Daño ---------------------------  Indemnización</a:t>
            </a:r>
            <a:endParaRPr lang="es-ES" altLang="es-E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2291" name="1 Rectángulo"/>
          <p:cNvSpPr/>
          <p:nvPr/>
        </p:nvSpPr>
        <p:spPr>
          <a:xfrm>
            <a:off x="250825" y="2708275"/>
            <a:ext cx="8642350" cy="20161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s-ES" altLang="es-E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s-ES" altLang="es-E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4751</Words>
  <Application>WPS Presentation</Application>
  <PresentationFormat>Presentación en pantalla (4:3)</PresentationFormat>
  <Paragraphs>148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Arial</vt:lpstr>
      <vt:lpstr>SimSun</vt:lpstr>
      <vt:lpstr>Wingdings</vt:lpstr>
      <vt:lpstr>Microsoft YaHei</vt:lpstr>
      <vt:lpstr>Arial Unicode MS</vt:lpstr>
      <vt:lpstr>Diseño predeterminado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Invitado</dc:creator>
  <cp:lastModifiedBy>MARCOS</cp:lastModifiedBy>
  <cp:revision>31</cp:revision>
  <dcterms:created xsi:type="dcterms:W3CDTF">2014-12-25T17:28:19Z</dcterms:created>
  <dcterms:modified xsi:type="dcterms:W3CDTF">2023-04-16T14:46:10Z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DC28C6AD07B5404C915421E4CBD34914</vt:lpwstr>
  </property>
  <property fmtid="{D5CDD505-2E9C-101B-9397-08002B2CF9AE}" pid="3" name="KSOProductBuildVer">
    <vt:lpwstr>3082-11.2.0.11516</vt:lpwstr>
  </property>
</Properties>
</file>