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4D6A62A-65D8-4F7D-8385-0B574A38456E}" type="datetimeFigureOut">
              <a:rPr lang="es-ES" smtClean="0"/>
              <a:t>26/10/2022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33EE0CA-13DF-4148-93C8-308C33636471}" type="slidenum">
              <a:rPr lang="es-ES" smtClean="0"/>
              <a:t>‹Nº›</a:t>
            </a:fld>
            <a:endParaRPr lang="es-ES"/>
          </a:p>
        </p:txBody>
      </p:sp>
    </p:spTree>
    <p:extLst>
      <p:ext uri="{BB962C8B-B14F-4D97-AF65-F5344CB8AC3E}">
        <p14:creationId xmlns:p14="http://schemas.microsoft.com/office/powerpoint/2010/main" val="1580633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4D6A62A-65D8-4F7D-8385-0B574A38456E}" type="datetimeFigureOut">
              <a:rPr lang="es-ES" smtClean="0"/>
              <a:t>26/10/2022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33EE0CA-13DF-4148-93C8-308C33636471}" type="slidenum">
              <a:rPr lang="es-ES" smtClean="0"/>
              <a:t>‹Nº›</a:t>
            </a:fld>
            <a:endParaRPr lang="es-ES"/>
          </a:p>
        </p:txBody>
      </p:sp>
    </p:spTree>
    <p:extLst>
      <p:ext uri="{BB962C8B-B14F-4D97-AF65-F5344CB8AC3E}">
        <p14:creationId xmlns:p14="http://schemas.microsoft.com/office/powerpoint/2010/main" val="72597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4D6A62A-65D8-4F7D-8385-0B574A38456E}" type="datetimeFigureOut">
              <a:rPr lang="es-ES" smtClean="0"/>
              <a:t>26/10/2022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33EE0CA-13DF-4148-93C8-308C33636471}" type="slidenum">
              <a:rPr lang="es-ES" smtClean="0"/>
              <a:t>‹Nº›</a:t>
            </a:fld>
            <a:endParaRPr lang="es-ES"/>
          </a:p>
        </p:txBody>
      </p:sp>
    </p:spTree>
    <p:extLst>
      <p:ext uri="{BB962C8B-B14F-4D97-AF65-F5344CB8AC3E}">
        <p14:creationId xmlns:p14="http://schemas.microsoft.com/office/powerpoint/2010/main" val="1367729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4D6A62A-65D8-4F7D-8385-0B574A38456E}" type="datetimeFigureOut">
              <a:rPr lang="es-ES" smtClean="0"/>
              <a:t>26/10/2022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33EE0CA-13DF-4148-93C8-308C33636471}" type="slidenum">
              <a:rPr lang="es-ES" smtClean="0"/>
              <a:t>‹Nº›</a:t>
            </a:fld>
            <a:endParaRPr lang="es-ES"/>
          </a:p>
        </p:txBody>
      </p:sp>
    </p:spTree>
    <p:extLst>
      <p:ext uri="{BB962C8B-B14F-4D97-AF65-F5344CB8AC3E}">
        <p14:creationId xmlns:p14="http://schemas.microsoft.com/office/powerpoint/2010/main" val="3332483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4D6A62A-65D8-4F7D-8385-0B574A38456E}" type="datetimeFigureOut">
              <a:rPr lang="es-ES" smtClean="0"/>
              <a:t>26/10/2022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33EE0CA-13DF-4148-93C8-308C33636471}" type="slidenum">
              <a:rPr lang="es-ES" smtClean="0"/>
              <a:t>‹Nº›</a:t>
            </a:fld>
            <a:endParaRPr lang="es-ES"/>
          </a:p>
        </p:txBody>
      </p:sp>
    </p:spTree>
    <p:extLst>
      <p:ext uri="{BB962C8B-B14F-4D97-AF65-F5344CB8AC3E}">
        <p14:creationId xmlns:p14="http://schemas.microsoft.com/office/powerpoint/2010/main" val="321657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4D6A62A-65D8-4F7D-8385-0B574A38456E}" type="datetimeFigureOut">
              <a:rPr lang="es-ES" smtClean="0"/>
              <a:t>26/10/2022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33EE0CA-13DF-4148-93C8-308C33636471}" type="slidenum">
              <a:rPr lang="es-ES" smtClean="0"/>
              <a:t>‹Nº›</a:t>
            </a:fld>
            <a:endParaRPr lang="es-ES"/>
          </a:p>
        </p:txBody>
      </p:sp>
    </p:spTree>
    <p:extLst>
      <p:ext uri="{BB962C8B-B14F-4D97-AF65-F5344CB8AC3E}">
        <p14:creationId xmlns:p14="http://schemas.microsoft.com/office/powerpoint/2010/main" val="2366351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4D6A62A-65D8-4F7D-8385-0B574A38456E}" type="datetimeFigureOut">
              <a:rPr lang="es-ES" smtClean="0"/>
              <a:t>26/10/2022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33EE0CA-13DF-4148-93C8-308C33636471}" type="slidenum">
              <a:rPr lang="es-ES" smtClean="0"/>
              <a:t>‹Nº›</a:t>
            </a:fld>
            <a:endParaRPr lang="es-ES"/>
          </a:p>
        </p:txBody>
      </p:sp>
    </p:spTree>
    <p:extLst>
      <p:ext uri="{BB962C8B-B14F-4D97-AF65-F5344CB8AC3E}">
        <p14:creationId xmlns:p14="http://schemas.microsoft.com/office/powerpoint/2010/main" val="1344886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4D6A62A-65D8-4F7D-8385-0B574A38456E}" type="datetimeFigureOut">
              <a:rPr lang="es-ES" smtClean="0"/>
              <a:t>26/10/2022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33EE0CA-13DF-4148-93C8-308C33636471}" type="slidenum">
              <a:rPr lang="es-ES" smtClean="0"/>
              <a:t>‹Nº›</a:t>
            </a:fld>
            <a:endParaRPr lang="es-ES"/>
          </a:p>
        </p:txBody>
      </p:sp>
    </p:spTree>
    <p:extLst>
      <p:ext uri="{BB962C8B-B14F-4D97-AF65-F5344CB8AC3E}">
        <p14:creationId xmlns:p14="http://schemas.microsoft.com/office/powerpoint/2010/main" val="3165344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4D6A62A-65D8-4F7D-8385-0B574A38456E}" type="datetimeFigureOut">
              <a:rPr lang="es-ES" smtClean="0"/>
              <a:t>26/10/2022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33EE0CA-13DF-4148-93C8-308C33636471}" type="slidenum">
              <a:rPr lang="es-ES" smtClean="0"/>
              <a:t>‹Nº›</a:t>
            </a:fld>
            <a:endParaRPr lang="es-ES"/>
          </a:p>
        </p:txBody>
      </p:sp>
    </p:spTree>
    <p:extLst>
      <p:ext uri="{BB962C8B-B14F-4D97-AF65-F5344CB8AC3E}">
        <p14:creationId xmlns:p14="http://schemas.microsoft.com/office/powerpoint/2010/main" val="1600502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4D6A62A-65D8-4F7D-8385-0B574A38456E}" type="datetimeFigureOut">
              <a:rPr lang="es-ES" smtClean="0"/>
              <a:t>26/10/2022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33EE0CA-13DF-4148-93C8-308C33636471}" type="slidenum">
              <a:rPr lang="es-ES" smtClean="0"/>
              <a:t>‹Nº›</a:t>
            </a:fld>
            <a:endParaRPr lang="es-ES"/>
          </a:p>
        </p:txBody>
      </p:sp>
    </p:spTree>
    <p:extLst>
      <p:ext uri="{BB962C8B-B14F-4D97-AF65-F5344CB8AC3E}">
        <p14:creationId xmlns:p14="http://schemas.microsoft.com/office/powerpoint/2010/main" val="166024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4D6A62A-65D8-4F7D-8385-0B574A38456E}" type="datetimeFigureOut">
              <a:rPr lang="es-ES" smtClean="0"/>
              <a:t>26/10/2022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33EE0CA-13DF-4148-93C8-308C33636471}" type="slidenum">
              <a:rPr lang="es-ES" smtClean="0"/>
              <a:t>‹Nº›</a:t>
            </a:fld>
            <a:endParaRPr lang="es-ES"/>
          </a:p>
        </p:txBody>
      </p:sp>
    </p:spTree>
    <p:extLst>
      <p:ext uri="{BB962C8B-B14F-4D97-AF65-F5344CB8AC3E}">
        <p14:creationId xmlns:p14="http://schemas.microsoft.com/office/powerpoint/2010/main" val="576962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D6A62A-65D8-4F7D-8385-0B574A38456E}" type="datetimeFigureOut">
              <a:rPr lang="es-ES" smtClean="0"/>
              <a:t>26/10/2022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3EE0CA-13DF-4148-93C8-308C33636471}" type="slidenum">
              <a:rPr lang="es-ES" smtClean="0"/>
              <a:t>‹Nº›</a:t>
            </a:fld>
            <a:endParaRPr lang="es-ES"/>
          </a:p>
        </p:txBody>
      </p:sp>
    </p:spTree>
    <p:extLst>
      <p:ext uri="{BB962C8B-B14F-4D97-AF65-F5344CB8AC3E}">
        <p14:creationId xmlns:p14="http://schemas.microsoft.com/office/powerpoint/2010/main" val="1024492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en.wikipedia.org/wiki/Complex_volcano" TargetMode="External"/><Relationship Id="rId7" Type="http://schemas.openxmlformats.org/officeDocument/2006/relationships/image" Target="../media/image7.png"/><Relationship Id="rId2" Type="http://schemas.openxmlformats.org/officeDocument/2006/relationships/hyperlink" Target="https://en.wikipedia.org/wiki/Cumbre_Vieja" TargetMode="External"/><Relationship Id="rId1" Type="http://schemas.openxmlformats.org/officeDocument/2006/relationships/slideLayout" Target="../slideLayouts/slideLayout2.xml"/><Relationship Id="rId6" Type="http://schemas.openxmlformats.org/officeDocument/2006/relationships/hyperlink" Target="https://en.wikipedia.org/wiki/Canary_Islands" TargetMode="External"/><Relationship Id="rId5" Type="http://schemas.openxmlformats.org/officeDocument/2006/relationships/hyperlink" Target="https://en.wikipedia.org/wiki/La_Palma" TargetMode="External"/><Relationship Id="rId4" Type="http://schemas.openxmlformats.org/officeDocument/2006/relationships/hyperlink" Target="https://en.wikipedia.org/wiki/Spai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32656"/>
            <a:ext cx="689610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996952"/>
            <a:ext cx="6372225"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7017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01871" y="2460952"/>
            <a:ext cx="1980959"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descr="La Palma - Casa Demetria La Pal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65049"/>
            <a:ext cx="4536504" cy="334579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286" y="3933056"/>
            <a:ext cx="4391011" cy="2696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6621" y="44624"/>
            <a:ext cx="2029024" cy="234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9508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036496" cy="1700808"/>
          </a:xfrm>
        </p:spPr>
        <p:txBody>
          <a:bodyPr>
            <a:normAutofit fontScale="90000"/>
          </a:bodyPr>
          <a:lstStyle/>
          <a:p>
            <a:r>
              <a:rPr lang="en-US" sz="900" dirty="0" smtClean="0"/>
              <a:t/>
            </a:r>
            <a:br>
              <a:rPr lang="en-US" sz="900" dirty="0" smtClean="0"/>
            </a:br>
            <a:r>
              <a:rPr lang="en-US" sz="900" dirty="0"/>
              <a:t/>
            </a:r>
            <a:br>
              <a:rPr lang="en-US" sz="900" dirty="0"/>
            </a:br>
            <a:r>
              <a:rPr lang="en-US" sz="900" dirty="0" smtClean="0"/>
              <a:t/>
            </a:r>
            <a:br>
              <a:rPr lang="en-US" sz="900" dirty="0" smtClean="0"/>
            </a:br>
            <a:r>
              <a:rPr lang="en-US" sz="900" dirty="0"/>
              <a:t/>
            </a:r>
            <a:br>
              <a:rPr lang="en-US" sz="900" dirty="0"/>
            </a:br>
            <a:r>
              <a:rPr lang="en-US" sz="900" dirty="0" smtClean="0"/>
              <a:t/>
            </a:r>
            <a:br>
              <a:rPr lang="en-US" sz="900" dirty="0" smtClean="0"/>
            </a:br>
            <a:r>
              <a:rPr lang="en-US" sz="1600" dirty="0" smtClean="0"/>
              <a:t>Nobody will forget an eruption at the </a:t>
            </a:r>
            <a:r>
              <a:rPr lang="en-US" sz="1600" dirty="0" err="1" smtClean="0">
                <a:hlinkClick r:id="rId2" tooltip="Cumbre Vieja"/>
              </a:rPr>
              <a:t>Cumbre</a:t>
            </a:r>
            <a:r>
              <a:rPr lang="en-US" sz="1600" dirty="0" smtClean="0">
                <a:hlinkClick r:id="rId2" tooltip="Cumbre Vieja"/>
              </a:rPr>
              <a:t> </a:t>
            </a:r>
            <a:r>
              <a:rPr lang="en-US" sz="1600" dirty="0" err="1" smtClean="0">
                <a:hlinkClick r:id="rId2" tooltip="Cumbre Vieja"/>
              </a:rPr>
              <a:t>Vieja</a:t>
            </a:r>
            <a:r>
              <a:rPr lang="en-US" sz="1600" dirty="0" smtClean="0"/>
              <a:t> </a:t>
            </a:r>
            <a:r>
              <a:rPr lang="en-US" sz="1600" dirty="0" smtClean="0">
                <a:hlinkClick r:id="rId3" tooltip="Complex volcano"/>
              </a:rPr>
              <a:t>volcanic range</a:t>
            </a:r>
            <a:r>
              <a:rPr lang="en-US" sz="1600" dirty="0" smtClean="0"/>
              <a:t>, in the </a:t>
            </a:r>
            <a:r>
              <a:rPr lang="en-US" sz="1600" dirty="0" smtClean="0">
                <a:hlinkClick r:id="rId4" tooltip="Spain"/>
              </a:rPr>
              <a:t>Spanish</a:t>
            </a:r>
            <a:r>
              <a:rPr lang="en-US" sz="1600" dirty="0" smtClean="0"/>
              <a:t> island of </a:t>
            </a:r>
            <a:r>
              <a:rPr lang="en-US" sz="1600" dirty="0" smtClean="0">
                <a:hlinkClick r:id="rId5" tooltip="La Palma"/>
              </a:rPr>
              <a:t>La Palma</a:t>
            </a:r>
            <a:r>
              <a:rPr lang="en-US" sz="1600" dirty="0" smtClean="0"/>
              <a:t> in the </a:t>
            </a:r>
            <a:r>
              <a:rPr lang="en-US" sz="1600" dirty="0" smtClean="0">
                <a:hlinkClick r:id="rId6" tooltip="Canary Islands"/>
              </a:rPr>
              <a:t>Canary Islands</a:t>
            </a:r>
            <a:r>
              <a:rPr lang="en-US" sz="1600" dirty="0" smtClean="0"/>
              <a:t>. It  lasted  85 days  from 19 September to 13 December 2021.</a:t>
            </a:r>
            <a:br>
              <a:rPr lang="en-US" sz="1600" dirty="0" smtClean="0"/>
            </a:br>
            <a:r>
              <a:rPr lang="en-US" sz="1600" dirty="0" smtClean="0"/>
              <a:t>it </a:t>
            </a:r>
            <a:r>
              <a:rPr lang="en-US" sz="1600" dirty="0" smtClean="0"/>
              <a:t>has been </a:t>
            </a:r>
            <a:r>
              <a:rPr lang="en-US" sz="1600" dirty="0" smtClean="0"/>
              <a:t> </a:t>
            </a:r>
            <a:r>
              <a:rPr lang="en-US" sz="1600" dirty="0" smtClean="0"/>
              <a:t>the longest known eruption of a volcano on La Palma.</a:t>
            </a:r>
            <a:br>
              <a:rPr lang="en-US" sz="1600" dirty="0" smtClean="0"/>
            </a:br>
            <a:r>
              <a:rPr lang="en-US" sz="1600" dirty="0" smtClean="0"/>
              <a:t>The eruption  caused the evacuation of around 7,000 people, and the lava flow  was  about 3.5 kilometer wide   and  about 6.2 kilometer long. It reached the sea, destroying more than 3,000 buildings</a:t>
            </a:r>
            <a:br>
              <a:rPr lang="en-US" sz="1600" dirty="0" smtClean="0"/>
            </a:br>
            <a:endParaRPr lang="es-ES" sz="1600" dirty="0">
              <a:solidFill>
                <a:srgbClr val="FF0000"/>
              </a:solidFill>
            </a:endParaRPr>
          </a:p>
        </p:txBody>
      </p:sp>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016" y="4437111"/>
            <a:ext cx="4202332" cy="2412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552" y="1988840"/>
            <a:ext cx="4275320" cy="2272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1147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4042792" cy="1143000"/>
          </a:xfrm>
        </p:spPr>
        <p:txBody>
          <a:bodyPr>
            <a:normAutofit/>
          </a:bodyPr>
          <a:lstStyle/>
          <a:p>
            <a:r>
              <a:rPr lang="es-ES" sz="2000" dirty="0" smtClean="0"/>
              <a:t>Complete </a:t>
            </a:r>
            <a:r>
              <a:rPr lang="es-ES" sz="2000" dirty="0" err="1" smtClean="0"/>
              <a:t>the</a:t>
            </a:r>
            <a:r>
              <a:rPr lang="es-ES" sz="2000" dirty="0" smtClean="0"/>
              <a:t> </a:t>
            </a:r>
            <a:r>
              <a:rPr lang="es-ES" sz="2000" dirty="0" err="1" smtClean="0"/>
              <a:t>sentences.Use</a:t>
            </a:r>
            <a:r>
              <a:rPr lang="es-ES" sz="2000" dirty="0" smtClean="0"/>
              <a:t> </a:t>
            </a:r>
            <a:r>
              <a:rPr lang="es-ES" sz="2000" dirty="0" err="1" smtClean="0">
                <a:solidFill>
                  <a:srgbClr val="FF0000"/>
                </a:solidFill>
              </a:rPr>
              <a:t>the</a:t>
            </a:r>
            <a:r>
              <a:rPr lang="es-ES" sz="2000" dirty="0" smtClean="0">
                <a:solidFill>
                  <a:srgbClr val="FF0000"/>
                </a:solidFill>
              </a:rPr>
              <a:t> </a:t>
            </a:r>
            <a:r>
              <a:rPr lang="es-ES" sz="2000" dirty="0" err="1" smtClean="0">
                <a:solidFill>
                  <a:srgbClr val="FF0000"/>
                </a:solidFill>
              </a:rPr>
              <a:t>future</a:t>
            </a:r>
            <a:r>
              <a:rPr lang="es-ES" sz="2000" dirty="0" smtClean="0">
                <a:solidFill>
                  <a:srgbClr val="FF0000"/>
                </a:solidFill>
              </a:rPr>
              <a:t> </a:t>
            </a:r>
            <a:r>
              <a:rPr lang="es-ES" sz="2000" dirty="0" err="1" smtClean="0">
                <a:solidFill>
                  <a:srgbClr val="FF0000"/>
                </a:solidFill>
              </a:rPr>
              <a:t>continuous</a:t>
            </a:r>
            <a:endParaRPr lang="es-ES" sz="20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16016" y="4360432"/>
            <a:ext cx="4384612" cy="2470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556792"/>
            <a:ext cx="4456620" cy="27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467544" y="1628800"/>
            <a:ext cx="3960440" cy="4391333"/>
          </a:xfrm>
          <a:prstGeom prst="rect">
            <a:avLst/>
          </a:prstGeom>
          <a:noFill/>
        </p:spPr>
        <p:txBody>
          <a:bodyPr wrap="square" rtlCol="0">
            <a:spAutoFit/>
          </a:bodyPr>
          <a:lstStyle/>
          <a:p>
            <a:r>
              <a:rPr lang="es-ES" dirty="0" err="1" smtClean="0">
                <a:solidFill>
                  <a:srgbClr val="00B050"/>
                </a:solidFill>
              </a:rPr>
              <a:t>For</a:t>
            </a:r>
            <a:r>
              <a:rPr lang="es-ES" dirty="0" smtClean="0">
                <a:solidFill>
                  <a:srgbClr val="00B050"/>
                </a:solidFill>
              </a:rPr>
              <a:t> </a:t>
            </a:r>
            <a:r>
              <a:rPr lang="es-ES" dirty="0" err="1" smtClean="0">
                <a:solidFill>
                  <a:srgbClr val="00B050"/>
                </a:solidFill>
              </a:rPr>
              <a:t>the</a:t>
            </a:r>
            <a:r>
              <a:rPr lang="es-ES" dirty="0" smtClean="0">
                <a:solidFill>
                  <a:srgbClr val="00B050"/>
                </a:solidFill>
              </a:rPr>
              <a:t> </a:t>
            </a:r>
            <a:r>
              <a:rPr lang="es-ES" dirty="0" err="1" smtClean="0">
                <a:solidFill>
                  <a:srgbClr val="00B050"/>
                </a:solidFill>
              </a:rPr>
              <a:t>next</a:t>
            </a:r>
            <a:r>
              <a:rPr lang="es-ES" dirty="0" smtClean="0">
                <a:solidFill>
                  <a:srgbClr val="00B050"/>
                </a:solidFill>
              </a:rPr>
              <a:t> </a:t>
            </a:r>
            <a:r>
              <a:rPr lang="es-ES" dirty="0" err="1" smtClean="0">
                <a:solidFill>
                  <a:srgbClr val="00B050"/>
                </a:solidFill>
              </a:rPr>
              <a:t>few</a:t>
            </a:r>
            <a:r>
              <a:rPr lang="es-ES" dirty="0" smtClean="0">
                <a:solidFill>
                  <a:srgbClr val="00B050"/>
                </a:solidFill>
              </a:rPr>
              <a:t> </a:t>
            </a:r>
            <a:r>
              <a:rPr lang="es-ES" dirty="0" err="1" smtClean="0">
                <a:solidFill>
                  <a:srgbClr val="00B050"/>
                </a:solidFill>
              </a:rPr>
              <a:t>years</a:t>
            </a:r>
            <a:r>
              <a:rPr lang="es-ES" dirty="0" smtClean="0"/>
              <a:t>, a </a:t>
            </a:r>
            <a:r>
              <a:rPr lang="es-ES" dirty="0" err="1" smtClean="0"/>
              <a:t>group</a:t>
            </a:r>
            <a:r>
              <a:rPr lang="es-ES" dirty="0" smtClean="0"/>
              <a:t> of </a:t>
            </a:r>
            <a:r>
              <a:rPr lang="es-ES" dirty="0" err="1" smtClean="0"/>
              <a:t>vulcanologists</a:t>
            </a:r>
            <a:r>
              <a:rPr lang="es-ES" dirty="0" smtClean="0"/>
              <a:t> …………………………..(</a:t>
            </a:r>
            <a:r>
              <a:rPr lang="es-ES" dirty="0" err="1" smtClean="0">
                <a:solidFill>
                  <a:srgbClr val="00B050"/>
                </a:solidFill>
              </a:rPr>
              <a:t>live</a:t>
            </a:r>
            <a:r>
              <a:rPr lang="es-ES" dirty="0" smtClean="0"/>
              <a:t> ) in la Palma.</a:t>
            </a:r>
          </a:p>
          <a:p>
            <a:endParaRPr lang="es-ES" dirty="0" smtClean="0"/>
          </a:p>
          <a:p>
            <a:pPr marL="285750" indent="-285750">
              <a:buFont typeface="Arial" panose="020B0604020202020204" pitchFamily="34" charset="0"/>
              <a:buChar char="•"/>
            </a:pPr>
            <a:r>
              <a:rPr lang="es-ES" dirty="0" err="1" smtClean="0"/>
              <a:t>Where</a:t>
            </a:r>
            <a:r>
              <a:rPr lang="es-ES" dirty="0" smtClean="0"/>
              <a:t> …………………(</a:t>
            </a:r>
            <a:r>
              <a:rPr lang="es-ES" dirty="0" err="1" smtClean="0">
                <a:solidFill>
                  <a:srgbClr val="00B050"/>
                </a:solidFill>
              </a:rPr>
              <a:t>they</a:t>
            </a:r>
            <a:r>
              <a:rPr lang="es-ES" dirty="0" smtClean="0">
                <a:solidFill>
                  <a:srgbClr val="00B050"/>
                </a:solidFill>
              </a:rPr>
              <a:t>/</a:t>
            </a:r>
            <a:r>
              <a:rPr lang="es-ES" dirty="0" err="1" smtClean="0">
                <a:solidFill>
                  <a:srgbClr val="00B050"/>
                </a:solidFill>
              </a:rPr>
              <a:t>stay</a:t>
            </a:r>
            <a:r>
              <a:rPr lang="es-ES" dirty="0" smtClean="0">
                <a:solidFill>
                  <a:srgbClr val="00B050"/>
                </a:solidFill>
              </a:rPr>
              <a:t> </a:t>
            </a:r>
            <a:r>
              <a:rPr lang="es-ES" dirty="0" smtClean="0"/>
              <a:t>)?</a:t>
            </a:r>
          </a:p>
          <a:p>
            <a:pPr marL="285750" indent="-285750">
              <a:buFont typeface="Arial" panose="020B0604020202020204" pitchFamily="34" charset="0"/>
              <a:buChar char="•"/>
            </a:pPr>
            <a:r>
              <a:rPr lang="es-ES" dirty="0" err="1" smtClean="0"/>
              <a:t>Well</a:t>
            </a:r>
            <a:r>
              <a:rPr lang="es-ES" dirty="0" smtClean="0"/>
              <a:t>, </a:t>
            </a:r>
            <a:r>
              <a:rPr lang="es-ES" dirty="0" err="1" smtClean="0"/>
              <a:t>they</a:t>
            </a:r>
            <a:r>
              <a:rPr lang="es-ES" dirty="0" smtClean="0"/>
              <a:t> ……………………….(</a:t>
            </a:r>
            <a:r>
              <a:rPr lang="es-ES" dirty="0" err="1" smtClean="0">
                <a:solidFill>
                  <a:srgbClr val="00B050"/>
                </a:solidFill>
              </a:rPr>
              <a:t>stay</a:t>
            </a:r>
            <a:r>
              <a:rPr lang="es-ES" dirty="0" smtClean="0"/>
              <a:t>) in Santa Cruz, </a:t>
            </a:r>
            <a:r>
              <a:rPr lang="es-ES" dirty="0" err="1" smtClean="0"/>
              <a:t>the</a:t>
            </a:r>
            <a:r>
              <a:rPr lang="es-ES" dirty="0" smtClean="0"/>
              <a:t> capital of </a:t>
            </a:r>
            <a:r>
              <a:rPr lang="es-ES" dirty="0" err="1" smtClean="0"/>
              <a:t>the</a:t>
            </a:r>
            <a:r>
              <a:rPr lang="es-ES" dirty="0" smtClean="0"/>
              <a:t> </a:t>
            </a:r>
            <a:r>
              <a:rPr lang="es-ES" dirty="0" err="1" smtClean="0"/>
              <a:t>island.But</a:t>
            </a:r>
            <a:r>
              <a:rPr lang="es-ES" dirty="0" smtClean="0"/>
              <a:t> </a:t>
            </a:r>
            <a:r>
              <a:rPr lang="es-ES" dirty="0" err="1" smtClean="0"/>
              <a:t>they</a:t>
            </a:r>
            <a:r>
              <a:rPr lang="es-ES" dirty="0" smtClean="0"/>
              <a:t> ………………………</a:t>
            </a:r>
          </a:p>
          <a:p>
            <a:r>
              <a:rPr lang="es-ES" dirty="0"/>
              <a:t> </a:t>
            </a:r>
            <a:r>
              <a:rPr lang="es-ES" dirty="0" smtClean="0"/>
              <a:t>    (</a:t>
            </a:r>
            <a:r>
              <a:rPr lang="es-ES" dirty="0" err="1" smtClean="0">
                <a:solidFill>
                  <a:srgbClr val="00B050"/>
                </a:solidFill>
              </a:rPr>
              <a:t>not</a:t>
            </a:r>
            <a:r>
              <a:rPr lang="es-ES" dirty="0" smtClean="0">
                <a:solidFill>
                  <a:srgbClr val="00B050"/>
                </a:solidFill>
              </a:rPr>
              <a:t> </a:t>
            </a:r>
            <a:r>
              <a:rPr lang="es-ES" dirty="0" err="1" smtClean="0">
                <a:solidFill>
                  <a:srgbClr val="00B050"/>
                </a:solidFill>
              </a:rPr>
              <a:t>enjoy</a:t>
            </a:r>
            <a:r>
              <a:rPr lang="es-ES" dirty="0" smtClean="0">
                <a:solidFill>
                  <a:srgbClr val="00B050"/>
                </a:solidFill>
              </a:rPr>
              <a:t> </a:t>
            </a:r>
            <a:r>
              <a:rPr lang="es-ES" dirty="0" smtClean="0"/>
              <a:t>) a </a:t>
            </a:r>
            <a:r>
              <a:rPr lang="es-ES" dirty="0" err="1" smtClean="0"/>
              <a:t>holiday</a:t>
            </a:r>
            <a:r>
              <a:rPr lang="es-ES" dirty="0" smtClean="0"/>
              <a:t>. </a:t>
            </a:r>
          </a:p>
          <a:p>
            <a:r>
              <a:rPr lang="es-ES" dirty="0" err="1" smtClean="0"/>
              <a:t>They</a:t>
            </a:r>
            <a:r>
              <a:rPr lang="es-ES" dirty="0" smtClean="0"/>
              <a:t> ………………………..(</a:t>
            </a:r>
            <a:r>
              <a:rPr lang="es-ES" dirty="0" err="1" smtClean="0">
                <a:solidFill>
                  <a:srgbClr val="00B050"/>
                </a:solidFill>
              </a:rPr>
              <a:t>work</a:t>
            </a:r>
            <a:r>
              <a:rPr lang="es-ES" dirty="0" smtClean="0"/>
              <a:t> ) </a:t>
            </a:r>
            <a:r>
              <a:rPr lang="es-ES" dirty="0" err="1" smtClean="0"/>
              <a:t>hard</a:t>
            </a:r>
            <a:r>
              <a:rPr lang="es-ES" dirty="0" smtClean="0"/>
              <a:t> to </a:t>
            </a:r>
            <a:r>
              <a:rPr lang="es-ES" dirty="0" err="1" smtClean="0"/>
              <a:t>know</a:t>
            </a:r>
            <a:r>
              <a:rPr lang="es-ES" dirty="0" smtClean="0"/>
              <a:t> more </a:t>
            </a:r>
            <a:r>
              <a:rPr lang="es-ES" dirty="0" err="1" smtClean="0"/>
              <a:t>about</a:t>
            </a:r>
            <a:r>
              <a:rPr lang="es-ES" dirty="0" smtClean="0"/>
              <a:t> </a:t>
            </a:r>
            <a:r>
              <a:rPr lang="es-ES" dirty="0" err="1" smtClean="0"/>
              <a:t>this</a:t>
            </a:r>
            <a:r>
              <a:rPr lang="es-ES" dirty="0" smtClean="0"/>
              <a:t> </a:t>
            </a:r>
            <a:r>
              <a:rPr lang="es-ES" dirty="0" err="1" smtClean="0"/>
              <a:t>volcano</a:t>
            </a:r>
            <a:r>
              <a:rPr lang="es-ES" dirty="0" smtClean="0"/>
              <a:t>. </a:t>
            </a:r>
            <a:r>
              <a:rPr lang="es-ES" dirty="0" err="1" smtClean="0"/>
              <a:t>They</a:t>
            </a:r>
            <a:r>
              <a:rPr lang="es-ES" dirty="0" smtClean="0"/>
              <a:t> ……………………..(</a:t>
            </a:r>
            <a:r>
              <a:rPr lang="es-ES" dirty="0" smtClean="0">
                <a:solidFill>
                  <a:srgbClr val="00B050"/>
                </a:solidFill>
              </a:rPr>
              <a:t>use</a:t>
            </a:r>
            <a:r>
              <a:rPr lang="es-ES" dirty="0" smtClean="0"/>
              <a:t>) </a:t>
            </a:r>
            <a:r>
              <a:rPr lang="es-ES" dirty="0" err="1" smtClean="0"/>
              <a:t>scientific</a:t>
            </a:r>
            <a:r>
              <a:rPr lang="es-ES" dirty="0" smtClean="0"/>
              <a:t> </a:t>
            </a:r>
            <a:r>
              <a:rPr lang="es-ES" dirty="0" err="1" smtClean="0"/>
              <a:t>instruments</a:t>
            </a:r>
            <a:r>
              <a:rPr lang="es-ES" dirty="0" smtClean="0"/>
              <a:t> and </a:t>
            </a:r>
            <a:r>
              <a:rPr lang="es-ES" dirty="0" err="1" smtClean="0"/>
              <a:t>research</a:t>
            </a:r>
            <a:r>
              <a:rPr lang="es-ES" dirty="0" smtClean="0"/>
              <a:t> and </a:t>
            </a:r>
            <a:r>
              <a:rPr lang="es-ES" dirty="0" err="1" smtClean="0"/>
              <a:t>they</a:t>
            </a:r>
            <a:r>
              <a:rPr lang="es-ES" dirty="0" smtClean="0"/>
              <a:t> ……………………………….(</a:t>
            </a:r>
            <a:r>
              <a:rPr lang="es-ES" dirty="0" err="1" smtClean="0">
                <a:solidFill>
                  <a:srgbClr val="00B050"/>
                </a:solidFill>
              </a:rPr>
              <a:t>send</a:t>
            </a:r>
            <a:r>
              <a:rPr lang="es-ES" dirty="0" smtClean="0"/>
              <a:t>) </a:t>
            </a:r>
            <a:r>
              <a:rPr lang="es-ES" dirty="0" err="1" smtClean="0"/>
              <a:t>their</a:t>
            </a:r>
            <a:r>
              <a:rPr lang="es-ES" dirty="0" smtClean="0"/>
              <a:t> </a:t>
            </a:r>
            <a:r>
              <a:rPr lang="es-ES" dirty="0" err="1" smtClean="0"/>
              <a:t>reports</a:t>
            </a:r>
            <a:r>
              <a:rPr lang="es-ES" dirty="0" smtClean="0"/>
              <a:t> to </a:t>
            </a:r>
            <a:r>
              <a:rPr lang="es-ES" dirty="0" err="1" smtClean="0"/>
              <a:t>labs</a:t>
            </a:r>
            <a:r>
              <a:rPr lang="es-ES" dirty="0" smtClean="0"/>
              <a:t> in New York and in </a:t>
            </a:r>
            <a:r>
              <a:rPr lang="es-ES" dirty="0" err="1" smtClean="0"/>
              <a:t>Iceland</a:t>
            </a:r>
            <a:r>
              <a:rPr lang="es-ES" dirty="0" smtClean="0"/>
              <a:t>.</a:t>
            </a:r>
            <a:endParaRPr lang="es-ES" dirty="0"/>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2342" y="96041"/>
            <a:ext cx="3802106" cy="1346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8852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4345142" cy="1143000"/>
          </a:xfrm>
        </p:spPr>
        <p:txBody>
          <a:bodyPr>
            <a:normAutofit/>
          </a:bodyPr>
          <a:lstStyle/>
          <a:p>
            <a:r>
              <a:rPr lang="es-ES" sz="1800" dirty="0" smtClean="0"/>
              <a:t>Complete </a:t>
            </a:r>
            <a:r>
              <a:rPr lang="es-ES" sz="1800" dirty="0" err="1" smtClean="0"/>
              <a:t>the</a:t>
            </a:r>
            <a:r>
              <a:rPr lang="es-ES" sz="1800" dirty="0" smtClean="0"/>
              <a:t> </a:t>
            </a:r>
            <a:r>
              <a:rPr lang="es-ES" sz="1800" dirty="0" err="1" smtClean="0"/>
              <a:t>sentences.Use</a:t>
            </a:r>
            <a:r>
              <a:rPr lang="es-ES" sz="1800" dirty="0" smtClean="0"/>
              <a:t> </a:t>
            </a:r>
            <a:r>
              <a:rPr lang="es-ES" sz="1800" dirty="0" err="1" smtClean="0">
                <a:solidFill>
                  <a:srgbClr val="FF0000"/>
                </a:solidFill>
              </a:rPr>
              <a:t>the</a:t>
            </a:r>
            <a:r>
              <a:rPr lang="es-ES" sz="1800" dirty="0" smtClean="0">
                <a:solidFill>
                  <a:srgbClr val="FF0000"/>
                </a:solidFill>
              </a:rPr>
              <a:t> </a:t>
            </a:r>
            <a:r>
              <a:rPr lang="es-ES" sz="1800" dirty="0" err="1" smtClean="0">
                <a:solidFill>
                  <a:srgbClr val="FF0000"/>
                </a:solidFill>
              </a:rPr>
              <a:t>future</a:t>
            </a:r>
            <a:r>
              <a:rPr lang="es-ES" sz="1800" dirty="0" smtClean="0">
                <a:solidFill>
                  <a:srgbClr val="FF0000"/>
                </a:solidFill>
              </a:rPr>
              <a:t> </a:t>
            </a:r>
            <a:r>
              <a:rPr lang="es-ES" sz="1800" dirty="0" err="1" smtClean="0">
                <a:solidFill>
                  <a:srgbClr val="FF0000"/>
                </a:solidFill>
              </a:rPr>
              <a:t>continuous</a:t>
            </a:r>
            <a:endParaRPr lang="es-ES" sz="18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04664"/>
            <a:ext cx="3802106" cy="1346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60032" y="2348880"/>
            <a:ext cx="4141298" cy="2831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79512" y="1844824"/>
            <a:ext cx="4536504" cy="3693319"/>
          </a:xfrm>
          <a:prstGeom prst="rect">
            <a:avLst/>
          </a:prstGeom>
          <a:noFill/>
        </p:spPr>
        <p:txBody>
          <a:bodyPr wrap="square" rtlCol="0">
            <a:spAutoFit/>
          </a:bodyPr>
          <a:lstStyle/>
          <a:p>
            <a:r>
              <a:rPr lang="es-ES" dirty="0" err="1" smtClean="0">
                <a:solidFill>
                  <a:srgbClr val="00B050"/>
                </a:solidFill>
              </a:rPr>
              <a:t>Next</a:t>
            </a:r>
            <a:r>
              <a:rPr lang="es-ES" dirty="0" smtClean="0">
                <a:solidFill>
                  <a:srgbClr val="00B050"/>
                </a:solidFill>
              </a:rPr>
              <a:t> </a:t>
            </a:r>
            <a:r>
              <a:rPr lang="es-ES" dirty="0" err="1" smtClean="0">
                <a:solidFill>
                  <a:srgbClr val="00B050"/>
                </a:solidFill>
              </a:rPr>
              <a:t>year</a:t>
            </a:r>
            <a:r>
              <a:rPr lang="es-ES" dirty="0" smtClean="0">
                <a:solidFill>
                  <a:srgbClr val="00B050"/>
                </a:solidFill>
              </a:rPr>
              <a:t>  </a:t>
            </a:r>
            <a:r>
              <a:rPr lang="es-ES" dirty="0" smtClean="0"/>
              <a:t>Mathew …………………………..(</a:t>
            </a:r>
            <a:r>
              <a:rPr lang="es-ES" dirty="0" err="1" smtClean="0">
                <a:solidFill>
                  <a:srgbClr val="00B050"/>
                </a:solidFill>
              </a:rPr>
              <a:t>study</a:t>
            </a:r>
            <a:r>
              <a:rPr lang="es-ES" dirty="0" smtClean="0"/>
              <a:t>) </a:t>
            </a:r>
            <a:r>
              <a:rPr lang="es-ES" dirty="0" err="1" smtClean="0"/>
              <a:t>Geology</a:t>
            </a:r>
            <a:r>
              <a:rPr lang="es-ES" dirty="0" smtClean="0"/>
              <a:t> and </a:t>
            </a:r>
            <a:r>
              <a:rPr lang="es-ES" dirty="0" err="1" smtClean="0"/>
              <a:t>volcanology</a:t>
            </a:r>
            <a:r>
              <a:rPr lang="es-ES" dirty="0" smtClean="0"/>
              <a:t> at </a:t>
            </a:r>
            <a:r>
              <a:rPr lang="es-ES" dirty="0" err="1" smtClean="0"/>
              <a:t>university</a:t>
            </a:r>
            <a:r>
              <a:rPr lang="es-ES" dirty="0" smtClean="0"/>
              <a:t>.</a:t>
            </a:r>
          </a:p>
          <a:p>
            <a:r>
              <a:rPr lang="es-ES" dirty="0" smtClean="0"/>
              <a:t>He …………………………..( </a:t>
            </a:r>
            <a:r>
              <a:rPr lang="es-ES" dirty="0" err="1" smtClean="0">
                <a:solidFill>
                  <a:srgbClr val="00B050"/>
                </a:solidFill>
              </a:rPr>
              <a:t>work</a:t>
            </a:r>
            <a:r>
              <a:rPr lang="es-ES" dirty="0" smtClean="0"/>
              <a:t> ) </a:t>
            </a:r>
            <a:r>
              <a:rPr lang="es-ES" dirty="0" err="1" smtClean="0"/>
              <a:t>hard</a:t>
            </a:r>
            <a:r>
              <a:rPr lang="es-ES" dirty="0" smtClean="0"/>
              <a:t> </a:t>
            </a:r>
            <a:r>
              <a:rPr lang="es-ES" dirty="0" err="1" smtClean="0"/>
              <a:t>because</a:t>
            </a:r>
            <a:r>
              <a:rPr lang="es-ES" dirty="0" smtClean="0"/>
              <a:t> he </a:t>
            </a:r>
            <a:r>
              <a:rPr lang="es-ES" dirty="0" err="1" smtClean="0"/>
              <a:t>wants</a:t>
            </a:r>
            <a:r>
              <a:rPr lang="es-ES" dirty="0" smtClean="0"/>
              <a:t> to </a:t>
            </a:r>
            <a:r>
              <a:rPr lang="es-ES" dirty="0" err="1" smtClean="0"/>
              <a:t>pass</a:t>
            </a:r>
            <a:r>
              <a:rPr lang="es-ES" dirty="0" smtClean="0"/>
              <a:t> </a:t>
            </a:r>
            <a:r>
              <a:rPr lang="es-ES" dirty="0" err="1" smtClean="0"/>
              <a:t>his</a:t>
            </a:r>
            <a:r>
              <a:rPr lang="es-ES" dirty="0" smtClean="0"/>
              <a:t> </a:t>
            </a:r>
            <a:r>
              <a:rPr lang="es-ES" dirty="0" err="1" smtClean="0"/>
              <a:t>exams</a:t>
            </a:r>
            <a:r>
              <a:rPr lang="es-ES" dirty="0" smtClean="0"/>
              <a:t> .</a:t>
            </a:r>
          </a:p>
          <a:p>
            <a:endParaRPr lang="es-ES" dirty="0" smtClean="0"/>
          </a:p>
          <a:p>
            <a:pPr marL="285750" indent="-285750">
              <a:buFont typeface="Arial" panose="020B0604020202020204" pitchFamily="34" charset="0"/>
              <a:buChar char="•"/>
            </a:pPr>
            <a:r>
              <a:rPr lang="es-ES" dirty="0" err="1" smtClean="0"/>
              <a:t>When</a:t>
            </a:r>
            <a:r>
              <a:rPr lang="es-ES" dirty="0" smtClean="0"/>
              <a:t> …………………..( </a:t>
            </a:r>
            <a:r>
              <a:rPr lang="es-ES" dirty="0" smtClean="0">
                <a:solidFill>
                  <a:srgbClr val="00B050"/>
                </a:solidFill>
              </a:rPr>
              <a:t>he/</a:t>
            </a:r>
            <a:r>
              <a:rPr lang="es-ES" dirty="0" err="1" smtClean="0">
                <a:solidFill>
                  <a:srgbClr val="00B050"/>
                </a:solidFill>
              </a:rPr>
              <a:t>take</a:t>
            </a:r>
            <a:r>
              <a:rPr lang="es-ES" dirty="0" smtClean="0"/>
              <a:t> ) </a:t>
            </a:r>
            <a:r>
              <a:rPr lang="es-ES" dirty="0" err="1" smtClean="0"/>
              <a:t>his</a:t>
            </a:r>
            <a:r>
              <a:rPr lang="es-ES" dirty="0" smtClean="0"/>
              <a:t> final </a:t>
            </a:r>
            <a:r>
              <a:rPr lang="es-ES" dirty="0" err="1" smtClean="0"/>
              <a:t>exams</a:t>
            </a:r>
            <a:r>
              <a:rPr lang="es-ES" dirty="0" smtClean="0"/>
              <a:t>?</a:t>
            </a:r>
          </a:p>
          <a:p>
            <a:pPr marL="285750" indent="-285750">
              <a:buFont typeface="Arial" panose="020B0604020202020204" pitchFamily="34" charset="0"/>
              <a:buChar char="•"/>
            </a:pPr>
            <a:r>
              <a:rPr lang="es-ES" dirty="0" err="1" smtClean="0"/>
              <a:t>Well</a:t>
            </a:r>
            <a:r>
              <a:rPr lang="es-ES" dirty="0" smtClean="0"/>
              <a:t>, he ………………..(</a:t>
            </a:r>
            <a:r>
              <a:rPr lang="es-ES" dirty="0" smtClean="0">
                <a:solidFill>
                  <a:srgbClr val="00B050"/>
                </a:solidFill>
              </a:rPr>
              <a:t>do</a:t>
            </a:r>
            <a:r>
              <a:rPr lang="es-ES" dirty="0" smtClean="0"/>
              <a:t>) </a:t>
            </a:r>
            <a:r>
              <a:rPr lang="es-ES" dirty="0" err="1" smtClean="0"/>
              <a:t>his</a:t>
            </a:r>
            <a:r>
              <a:rPr lang="es-ES" dirty="0" smtClean="0"/>
              <a:t> final </a:t>
            </a:r>
            <a:r>
              <a:rPr lang="es-ES" dirty="0" err="1" smtClean="0"/>
              <a:t>exams</a:t>
            </a:r>
            <a:r>
              <a:rPr lang="es-ES" dirty="0" smtClean="0"/>
              <a:t> in June </a:t>
            </a:r>
            <a:r>
              <a:rPr lang="es-ES" dirty="0" err="1" smtClean="0"/>
              <a:t>but</a:t>
            </a:r>
            <a:r>
              <a:rPr lang="es-ES" dirty="0" smtClean="0"/>
              <a:t> </a:t>
            </a:r>
            <a:r>
              <a:rPr lang="es-ES" dirty="0" err="1" smtClean="0"/>
              <a:t>after</a:t>
            </a:r>
            <a:r>
              <a:rPr lang="es-ES" dirty="0" smtClean="0"/>
              <a:t> </a:t>
            </a:r>
            <a:r>
              <a:rPr lang="es-ES" dirty="0" err="1" smtClean="0"/>
              <a:t>that</a:t>
            </a:r>
            <a:r>
              <a:rPr lang="es-ES" dirty="0" smtClean="0"/>
              <a:t>, he ………………(</a:t>
            </a:r>
            <a:r>
              <a:rPr lang="es-ES" dirty="0" smtClean="0">
                <a:solidFill>
                  <a:srgbClr val="00B050"/>
                </a:solidFill>
              </a:rPr>
              <a:t>look </a:t>
            </a:r>
            <a:r>
              <a:rPr lang="es-ES" dirty="0" err="1" smtClean="0">
                <a:solidFill>
                  <a:srgbClr val="00B050"/>
                </a:solidFill>
              </a:rPr>
              <a:t>for</a:t>
            </a:r>
            <a:r>
              <a:rPr lang="es-ES" dirty="0" smtClean="0">
                <a:solidFill>
                  <a:srgbClr val="00B050"/>
                </a:solidFill>
              </a:rPr>
              <a:t> </a:t>
            </a:r>
            <a:r>
              <a:rPr lang="es-ES" dirty="0" smtClean="0"/>
              <a:t>) a </a:t>
            </a:r>
            <a:r>
              <a:rPr lang="es-ES" dirty="0" err="1" smtClean="0"/>
              <a:t>job</a:t>
            </a:r>
            <a:r>
              <a:rPr lang="es-ES" dirty="0" smtClean="0"/>
              <a:t> as a </a:t>
            </a:r>
            <a:r>
              <a:rPr lang="es-ES" dirty="0" err="1" smtClean="0"/>
              <a:t>volcanologist</a:t>
            </a:r>
            <a:r>
              <a:rPr lang="es-ES" dirty="0" smtClean="0"/>
              <a:t>.</a:t>
            </a:r>
          </a:p>
          <a:p>
            <a:r>
              <a:rPr lang="es-ES" dirty="0" smtClean="0"/>
              <a:t> He …………………(</a:t>
            </a:r>
            <a:r>
              <a:rPr lang="es-ES" dirty="0" err="1" smtClean="0">
                <a:solidFill>
                  <a:srgbClr val="00B050"/>
                </a:solidFill>
              </a:rPr>
              <a:t>not</a:t>
            </a:r>
            <a:r>
              <a:rPr lang="es-ES" dirty="0" smtClean="0">
                <a:solidFill>
                  <a:srgbClr val="00B050"/>
                </a:solidFill>
              </a:rPr>
              <a:t> </a:t>
            </a:r>
            <a:r>
              <a:rPr lang="es-ES" dirty="0" err="1" smtClean="0">
                <a:solidFill>
                  <a:srgbClr val="00B050"/>
                </a:solidFill>
              </a:rPr>
              <a:t>work</a:t>
            </a:r>
            <a:r>
              <a:rPr lang="es-ES" dirty="0" smtClean="0">
                <a:solidFill>
                  <a:srgbClr val="00B050"/>
                </a:solidFill>
              </a:rPr>
              <a:t> </a:t>
            </a:r>
            <a:r>
              <a:rPr lang="es-ES" dirty="0" smtClean="0"/>
              <a:t>) in </a:t>
            </a:r>
            <a:r>
              <a:rPr lang="es-ES" dirty="0" err="1" smtClean="0"/>
              <a:t>England</a:t>
            </a:r>
            <a:r>
              <a:rPr lang="es-ES" dirty="0" smtClean="0"/>
              <a:t> </a:t>
            </a:r>
            <a:r>
              <a:rPr lang="es-ES" dirty="0" err="1" smtClean="0"/>
              <a:t>because</a:t>
            </a:r>
            <a:r>
              <a:rPr lang="es-ES" dirty="0" smtClean="0"/>
              <a:t>       </a:t>
            </a:r>
            <a:r>
              <a:rPr lang="es-ES" dirty="0" err="1" smtClean="0"/>
              <a:t>England</a:t>
            </a:r>
            <a:r>
              <a:rPr lang="es-ES" dirty="0" smtClean="0"/>
              <a:t> has no </a:t>
            </a:r>
            <a:r>
              <a:rPr lang="es-ES" dirty="0" err="1" smtClean="0"/>
              <a:t>volcanos</a:t>
            </a:r>
            <a:r>
              <a:rPr lang="es-ES" dirty="0" smtClean="0"/>
              <a:t>. So </a:t>
            </a:r>
            <a:r>
              <a:rPr lang="es-ES" dirty="0" err="1" smtClean="0"/>
              <a:t>probably</a:t>
            </a:r>
            <a:r>
              <a:rPr lang="es-ES" dirty="0" smtClean="0"/>
              <a:t> he ………………………..(</a:t>
            </a:r>
            <a:r>
              <a:rPr lang="es-ES" dirty="0" err="1" smtClean="0">
                <a:solidFill>
                  <a:srgbClr val="00B050"/>
                </a:solidFill>
              </a:rPr>
              <a:t>fly</a:t>
            </a:r>
            <a:r>
              <a:rPr lang="es-ES" dirty="0" smtClean="0"/>
              <a:t>) to La Palma to </a:t>
            </a:r>
            <a:r>
              <a:rPr lang="es-ES" dirty="0" err="1" smtClean="0"/>
              <a:t>work</a:t>
            </a:r>
            <a:r>
              <a:rPr lang="es-ES" dirty="0"/>
              <a:t>!</a:t>
            </a:r>
          </a:p>
        </p:txBody>
      </p:sp>
      <p:sp>
        <p:nvSpPr>
          <p:cNvPr id="6" name="5 CuadroTexto"/>
          <p:cNvSpPr txBox="1"/>
          <p:nvPr/>
        </p:nvSpPr>
        <p:spPr>
          <a:xfrm>
            <a:off x="1475656" y="6021288"/>
            <a:ext cx="6768752" cy="369332"/>
          </a:xfrm>
          <a:prstGeom prst="rect">
            <a:avLst/>
          </a:prstGeom>
          <a:noFill/>
        </p:spPr>
        <p:txBody>
          <a:bodyPr wrap="square" rtlCol="0">
            <a:spAutoFit/>
          </a:bodyPr>
          <a:lstStyle/>
          <a:p>
            <a:pPr marL="285750" indent="-285750">
              <a:buFont typeface="Wingdings" panose="05000000000000000000" pitchFamily="2" charset="2"/>
              <a:buChar char="Ø"/>
            </a:pPr>
            <a:r>
              <a:rPr lang="es-ES" dirty="0" err="1" smtClean="0">
                <a:solidFill>
                  <a:srgbClr val="FF0000"/>
                </a:solidFill>
              </a:rPr>
              <a:t>What</a:t>
            </a:r>
            <a:r>
              <a:rPr lang="es-ES" dirty="0" smtClean="0">
                <a:solidFill>
                  <a:srgbClr val="FF0000"/>
                </a:solidFill>
              </a:rPr>
              <a:t> </a:t>
            </a:r>
            <a:r>
              <a:rPr lang="es-ES" dirty="0" err="1" smtClean="0">
                <a:solidFill>
                  <a:srgbClr val="FF0000"/>
                </a:solidFill>
              </a:rPr>
              <a:t>will</a:t>
            </a:r>
            <a:r>
              <a:rPr lang="es-ES" dirty="0" smtClean="0">
                <a:solidFill>
                  <a:srgbClr val="FF0000"/>
                </a:solidFill>
              </a:rPr>
              <a:t> </a:t>
            </a:r>
            <a:r>
              <a:rPr lang="es-ES" dirty="0" err="1" smtClean="0">
                <a:solidFill>
                  <a:srgbClr val="FF0000"/>
                </a:solidFill>
              </a:rPr>
              <a:t>you</a:t>
            </a:r>
            <a:r>
              <a:rPr lang="es-ES" dirty="0" smtClean="0">
                <a:solidFill>
                  <a:srgbClr val="FF0000"/>
                </a:solidFill>
              </a:rPr>
              <a:t> be </a:t>
            </a:r>
            <a:r>
              <a:rPr lang="es-ES" dirty="0" err="1" smtClean="0">
                <a:solidFill>
                  <a:srgbClr val="FF0000"/>
                </a:solidFill>
              </a:rPr>
              <a:t>doing</a:t>
            </a:r>
            <a:r>
              <a:rPr lang="es-ES" dirty="0" smtClean="0">
                <a:solidFill>
                  <a:srgbClr val="FF0000"/>
                </a:solidFill>
              </a:rPr>
              <a:t> </a:t>
            </a:r>
            <a:r>
              <a:rPr lang="es-ES" dirty="0" err="1" smtClean="0">
                <a:solidFill>
                  <a:srgbClr val="FF0000"/>
                </a:solidFill>
              </a:rPr>
              <a:t>next</a:t>
            </a:r>
            <a:r>
              <a:rPr lang="es-ES" dirty="0" smtClean="0">
                <a:solidFill>
                  <a:srgbClr val="FF0000"/>
                </a:solidFill>
              </a:rPr>
              <a:t> </a:t>
            </a:r>
            <a:r>
              <a:rPr lang="es-ES" dirty="0" err="1" smtClean="0">
                <a:solidFill>
                  <a:srgbClr val="FF0000"/>
                </a:solidFill>
              </a:rPr>
              <a:t>year</a:t>
            </a:r>
            <a:r>
              <a:rPr lang="es-ES" dirty="0" smtClean="0">
                <a:solidFill>
                  <a:srgbClr val="FF0000"/>
                </a:solidFill>
              </a:rPr>
              <a:t> ?</a:t>
            </a:r>
            <a:endParaRPr lang="es-ES" dirty="0">
              <a:solidFill>
                <a:srgbClr val="FF0000"/>
              </a:solidFill>
            </a:endParaRPr>
          </a:p>
        </p:txBody>
      </p:sp>
    </p:spTree>
    <p:extLst>
      <p:ext uri="{BB962C8B-B14F-4D97-AF65-F5344CB8AC3E}">
        <p14:creationId xmlns:p14="http://schemas.microsoft.com/office/powerpoint/2010/main" val="3514973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887" y="260648"/>
            <a:ext cx="637222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descr="Imaxe analizada visualment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9592" y="2348880"/>
            <a:ext cx="7128792"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514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p:nvPr/>
        </p:nvPicPr>
        <p:blipFill rotWithShape="1">
          <a:blip r:embed="rId2">
            <a:extLst>
              <a:ext uri="{28A0092B-C50C-407E-A947-70E740481C1C}">
                <a14:useLocalDpi xmlns:a14="http://schemas.microsoft.com/office/drawing/2010/main" val="0"/>
              </a:ext>
            </a:extLst>
          </a:blip>
          <a:srcRect b="27639"/>
          <a:stretch/>
        </p:blipFill>
        <p:spPr bwMode="auto">
          <a:xfrm>
            <a:off x="1187624" y="98063"/>
            <a:ext cx="6624736" cy="662473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17819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FF0000"/>
                </a:solidFill>
              </a:rPr>
              <a:t>Complete </a:t>
            </a:r>
            <a:r>
              <a:rPr lang="es-ES" dirty="0" err="1" smtClean="0">
                <a:solidFill>
                  <a:srgbClr val="FF0000"/>
                </a:solidFill>
              </a:rPr>
              <a:t>with</a:t>
            </a:r>
            <a:r>
              <a:rPr lang="es-ES" dirty="0" smtClean="0">
                <a:solidFill>
                  <a:srgbClr val="FF0000"/>
                </a:solidFill>
              </a:rPr>
              <a:t> </a:t>
            </a:r>
            <a:r>
              <a:rPr lang="es-ES" dirty="0" err="1" smtClean="0">
                <a:solidFill>
                  <a:srgbClr val="FF0000"/>
                </a:solidFill>
              </a:rPr>
              <a:t>future</a:t>
            </a:r>
            <a:r>
              <a:rPr lang="es-ES" dirty="0" smtClean="0">
                <a:solidFill>
                  <a:srgbClr val="FF0000"/>
                </a:solidFill>
              </a:rPr>
              <a:t> </a:t>
            </a:r>
            <a:r>
              <a:rPr lang="es-ES" dirty="0" err="1" smtClean="0">
                <a:solidFill>
                  <a:srgbClr val="FF0000"/>
                </a:solidFill>
              </a:rPr>
              <a:t>perfect</a:t>
            </a:r>
            <a:r>
              <a:rPr lang="es-ES" dirty="0" smtClean="0"/>
              <a:t>.</a:t>
            </a:r>
            <a:endParaRPr lang="es-ES" dirty="0"/>
          </a:p>
        </p:txBody>
      </p:sp>
      <p:sp>
        <p:nvSpPr>
          <p:cNvPr id="3" name="2 Marcador de contenido"/>
          <p:cNvSpPr>
            <a:spLocks noGrp="1"/>
          </p:cNvSpPr>
          <p:nvPr>
            <p:ph idx="1"/>
          </p:nvPr>
        </p:nvSpPr>
        <p:spPr/>
        <p:txBody>
          <a:bodyPr>
            <a:normAutofit fontScale="92500" lnSpcReduction="20000"/>
          </a:bodyPr>
          <a:lstStyle/>
          <a:p>
            <a:pPr marL="0" indent="0">
              <a:buNone/>
            </a:pPr>
            <a:r>
              <a:rPr lang="es-ES" dirty="0" err="1" smtClean="0">
                <a:solidFill>
                  <a:srgbClr val="00B0F0"/>
                </a:solidFill>
              </a:rPr>
              <a:t>By</a:t>
            </a:r>
            <a:r>
              <a:rPr lang="es-ES" dirty="0" smtClean="0">
                <a:solidFill>
                  <a:srgbClr val="00B0F0"/>
                </a:solidFill>
              </a:rPr>
              <a:t> 2030…..</a:t>
            </a:r>
          </a:p>
          <a:p>
            <a:r>
              <a:rPr lang="es-ES" dirty="0" smtClean="0"/>
              <a:t>I </a:t>
            </a:r>
            <a:r>
              <a:rPr lang="es-ES" dirty="0" err="1" smtClean="0"/>
              <a:t>will</a:t>
            </a:r>
            <a:r>
              <a:rPr lang="es-ES" dirty="0" smtClean="0"/>
              <a:t> ……………………(</a:t>
            </a:r>
            <a:r>
              <a:rPr lang="es-ES" dirty="0" err="1" smtClean="0"/>
              <a:t>leave</a:t>
            </a:r>
            <a:r>
              <a:rPr lang="es-ES" dirty="0" smtClean="0"/>
              <a:t> ) home.</a:t>
            </a:r>
          </a:p>
          <a:p>
            <a:r>
              <a:rPr lang="es-ES" dirty="0" smtClean="0"/>
              <a:t>I </a:t>
            </a:r>
            <a:r>
              <a:rPr lang="es-ES" dirty="0" err="1" smtClean="0"/>
              <a:t>will</a:t>
            </a:r>
            <a:r>
              <a:rPr lang="es-ES" dirty="0" smtClean="0"/>
              <a:t> …………………... (</a:t>
            </a:r>
            <a:r>
              <a:rPr lang="es-ES" dirty="0" err="1" smtClean="0"/>
              <a:t>finish</a:t>
            </a:r>
            <a:r>
              <a:rPr lang="es-ES" dirty="0" smtClean="0"/>
              <a:t> ) </a:t>
            </a:r>
            <a:r>
              <a:rPr lang="es-ES" dirty="0" err="1" smtClean="0"/>
              <a:t>my</a:t>
            </a:r>
            <a:r>
              <a:rPr lang="es-ES" dirty="0" smtClean="0"/>
              <a:t> </a:t>
            </a:r>
            <a:r>
              <a:rPr lang="es-ES" dirty="0" err="1" smtClean="0"/>
              <a:t>studies</a:t>
            </a:r>
            <a:r>
              <a:rPr lang="es-ES" dirty="0" smtClean="0"/>
              <a:t>.</a:t>
            </a:r>
          </a:p>
          <a:p>
            <a:r>
              <a:rPr lang="es-ES" dirty="0" smtClean="0"/>
              <a:t>I …………………………….(</a:t>
            </a:r>
            <a:r>
              <a:rPr lang="es-ES" dirty="0" err="1" smtClean="0"/>
              <a:t>learn</a:t>
            </a:r>
            <a:r>
              <a:rPr lang="es-ES" dirty="0" smtClean="0"/>
              <a:t>) to </a:t>
            </a:r>
            <a:r>
              <a:rPr lang="es-ES" dirty="0" err="1" smtClean="0"/>
              <a:t>speak</a:t>
            </a:r>
            <a:r>
              <a:rPr lang="es-ES" dirty="0" smtClean="0"/>
              <a:t> English.</a:t>
            </a:r>
          </a:p>
          <a:p>
            <a:r>
              <a:rPr lang="es-ES" dirty="0" smtClean="0"/>
              <a:t>I……………………………... ( </a:t>
            </a:r>
            <a:r>
              <a:rPr lang="es-ES" dirty="0" err="1" smtClean="0"/>
              <a:t>get</a:t>
            </a:r>
            <a:r>
              <a:rPr lang="es-ES" dirty="0" smtClean="0"/>
              <a:t> ) a </a:t>
            </a:r>
            <a:r>
              <a:rPr lang="es-ES" dirty="0" err="1" smtClean="0"/>
              <a:t>job</a:t>
            </a:r>
            <a:r>
              <a:rPr lang="es-ES" dirty="0" smtClean="0"/>
              <a:t>.</a:t>
            </a:r>
          </a:p>
          <a:p>
            <a:r>
              <a:rPr lang="es-ES" dirty="0" smtClean="0"/>
              <a:t>I …………………………….. (</a:t>
            </a:r>
            <a:r>
              <a:rPr lang="es-ES" dirty="0" err="1" smtClean="0"/>
              <a:t>leave</a:t>
            </a:r>
            <a:r>
              <a:rPr lang="es-ES" dirty="0" smtClean="0"/>
              <a:t> ) </a:t>
            </a:r>
            <a:r>
              <a:rPr lang="es-ES" dirty="0" err="1" smtClean="0"/>
              <a:t>my</a:t>
            </a:r>
            <a:r>
              <a:rPr lang="es-ES" dirty="0" smtClean="0"/>
              <a:t> home </a:t>
            </a:r>
            <a:r>
              <a:rPr lang="es-ES" dirty="0" err="1" smtClean="0"/>
              <a:t>town</a:t>
            </a:r>
            <a:r>
              <a:rPr lang="es-ES" dirty="0" smtClean="0"/>
              <a:t>.</a:t>
            </a:r>
          </a:p>
          <a:p>
            <a:r>
              <a:rPr lang="es-ES" dirty="0" smtClean="0"/>
              <a:t>I……………………………… ( </a:t>
            </a:r>
            <a:r>
              <a:rPr lang="es-ES" dirty="0" err="1" smtClean="0"/>
              <a:t>buy</a:t>
            </a:r>
            <a:r>
              <a:rPr lang="es-ES" dirty="0" smtClean="0"/>
              <a:t> ) </a:t>
            </a:r>
            <a:r>
              <a:rPr lang="es-ES" dirty="0" err="1" smtClean="0"/>
              <a:t>my</a:t>
            </a:r>
            <a:r>
              <a:rPr lang="es-ES" dirty="0" smtClean="0"/>
              <a:t> </a:t>
            </a:r>
            <a:r>
              <a:rPr lang="es-ES" dirty="0" err="1" smtClean="0"/>
              <a:t>own</a:t>
            </a:r>
            <a:r>
              <a:rPr lang="es-ES" dirty="0" smtClean="0"/>
              <a:t> flat!!</a:t>
            </a:r>
          </a:p>
          <a:p>
            <a:pPr marL="0" indent="0">
              <a:buNone/>
            </a:pPr>
            <a:endParaRPr lang="es-ES" dirty="0" smtClean="0"/>
          </a:p>
          <a:p>
            <a:pPr>
              <a:buFont typeface="Wingdings" panose="05000000000000000000" pitchFamily="2" charset="2"/>
              <a:buChar char="v"/>
            </a:pPr>
            <a:r>
              <a:rPr lang="es-ES" sz="3000" dirty="0" smtClean="0">
                <a:solidFill>
                  <a:srgbClr val="00B0F0"/>
                </a:solidFill>
              </a:rPr>
              <a:t>I hope </a:t>
            </a:r>
            <a:r>
              <a:rPr lang="es-ES" sz="3000" dirty="0" err="1" smtClean="0">
                <a:solidFill>
                  <a:srgbClr val="00B0F0"/>
                </a:solidFill>
              </a:rPr>
              <a:t>volcanologists</a:t>
            </a:r>
            <a:r>
              <a:rPr lang="es-ES" sz="3000" dirty="0" smtClean="0">
                <a:solidFill>
                  <a:srgbClr val="00B0F0"/>
                </a:solidFill>
              </a:rPr>
              <a:t> </a:t>
            </a:r>
            <a:r>
              <a:rPr lang="es-ES" sz="3000" dirty="0" err="1" smtClean="0">
                <a:solidFill>
                  <a:srgbClr val="00B0F0"/>
                </a:solidFill>
              </a:rPr>
              <a:t>will</a:t>
            </a:r>
            <a:r>
              <a:rPr lang="es-ES" sz="3000" dirty="0" smtClean="0">
                <a:solidFill>
                  <a:srgbClr val="00B0F0"/>
                </a:solidFill>
              </a:rPr>
              <a:t> ……………………..(</a:t>
            </a:r>
            <a:r>
              <a:rPr lang="es-ES" sz="3000" dirty="0" err="1" smtClean="0">
                <a:solidFill>
                  <a:srgbClr val="00B0F0"/>
                </a:solidFill>
              </a:rPr>
              <a:t>discover</a:t>
            </a:r>
            <a:r>
              <a:rPr lang="es-ES" sz="3000" dirty="0" smtClean="0">
                <a:solidFill>
                  <a:srgbClr val="00B0F0"/>
                </a:solidFill>
              </a:rPr>
              <a:t>) </a:t>
            </a:r>
            <a:r>
              <a:rPr lang="es-ES" sz="3000" dirty="0" err="1" smtClean="0">
                <a:solidFill>
                  <a:srgbClr val="00B0F0"/>
                </a:solidFill>
              </a:rPr>
              <a:t>wnen</a:t>
            </a:r>
            <a:r>
              <a:rPr lang="es-ES" sz="3000" dirty="0" smtClean="0">
                <a:solidFill>
                  <a:srgbClr val="00B0F0"/>
                </a:solidFill>
              </a:rPr>
              <a:t> Cumbre Vieja </a:t>
            </a:r>
            <a:r>
              <a:rPr lang="es-ES" sz="3000" dirty="0" err="1" smtClean="0">
                <a:solidFill>
                  <a:srgbClr val="00B0F0"/>
                </a:solidFill>
              </a:rPr>
              <a:t>is</a:t>
            </a:r>
            <a:r>
              <a:rPr lang="es-ES" sz="3000" dirty="0" smtClean="0">
                <a:solidFill>
                  <a:srgbClr val="00B0F0"/>
                </a:solidFill>
              </a:rPr>
              <a:t> </a:t>
            </a:r>
            <a:r>
              <a:rPr lang="es-ES" sz="3000" dirty="0" err="1" smtClean="0">
                <a:solidFill>
                  <a:srgbClr val="00B0F0"/>
                </a:solidFill>
              </a:rPr>
              <a:t>next</a:t>
            </a:r>
            <a:r>
              <a:rPr lang="es-ES" sz="3000" dirty="0" smtClean="0">
                <a:solidFill>
                  <a:srgbClr val="00B0F0"/>
                </a:solidFill>
              </a:rPr>
              <a:t> </a:t>
            </a:r>
            <a:r>
              <a:rPr lang="es-ES" sz="3000" dirty="0" err="1" smtClean="0">
                <a:solidFill>
                  <a:srgbClr val="00B0F0"/>
                </a:solidFill>
              </a:rPr>
              <a:t>going</a:t>
            </a:r>
            <a:r>
              <a:rPr lang="es-ES" sz="3000" dirty="0" smtClean="0">
                <a:solidFill>
                  <a:srgbClr val="00B0F0"/>
                </a:solidFill>
              </a:rPr>
              <a:t> to </a:t>
            </a:r>
            <a:r>
              <a:rPr lang="es-ES" sz="3000" dirty="0" err="1" smtClean="0">
                <a:solidFill>
                  <a:srgbClr val="00B0F0"/>
                </a:solidFill>
              </a:rPr>
              <a:t>erupt</a:t>
            </a:r>
            <a:r>
              <a:rPr lang="es-ES" sz="3000" dirty="0" smtClean="0">
                <a:solidFill>
                  <a:srgbClr val="00B0F0"/>
                </a:solidFill>
              </a:rPr>
              <a:t> !!</a:t>
            </a:r>
            <a:endParaRPr lang="es-ES" sz="3000" dirty="0">
              <a:solidFill>
                <a:srgbClr val="00B0F0"/>
              </a:solidFill>
            </a:endParaRPr>
          </a:p>
        </p:txBody>
      </p:sp>
    </p:spTree>
    <p:extLst>
      <p:ext uri="{BB962C8B-B14F-4D97-AF65-F5344CB8AC3E}">
        <p14:creationId xmlns:p14="http://schemas.microsoft.com/office/powerpoint/2010/main" val="2029154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605" y="1988840"/>
            <a:ext cx="5562600"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252183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261</Words>
  <Application>Microsoft Office PowerPoint</Application>
  <PresentationFormat>Presentación en pantalla (4:3)</PresentationFormat>
  <Paragraphs>26</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Presentación de PowerPoint</vt:lpstr>
      <vt:lpstr>Presentación de PowerPoint</vt:lpstr>
      <vt:lpstr>     Nobody will forget an eruption at the Cumbre Vieja volcanic range, in the Spanish island of La Palma in the Canary Islands. It  lasted  85 days  from 19 September to 13 December 2021. it has been  the longest known eruption of a volcano on La Palma. The eruption  caused the evacuation of around 7,000 people, and the lava flow  was  about 3.5 kilometer wide   and  about 6.2 kilometer long. It reached the sea, destroying more than 3,000 buildings </vt:lpstr>
      <vt:lpstr>Complete the sentences.Use the future continuous</vt:lpstr>
      <vt:lpstr>Complete the sentences.Use the future continuous</vt:lpstr>
      <vt:lpstr>Presentación de PowerPoint</vt:lpstr>
      <vt:lpstr>Presentación de PowerPoint</vt:lpstr>
      <vt:lpstr>Complete with future perfect.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12</cp:revision>
  <dcterms:created xsi:type="dcterms:W3CDTF">2022-10-25T10:58:35Z</dcterms:created>
  <dcterms:modified xsi:type="dcterms:W3CDTF">2022-10-26T12:35:24Z</dcterms:modified>
</cp:coreProperties>
</file>