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embeddedFontLst>
    <p:embeddedFont>
      <p:font typeface="Lato" panose="020F0502020204030203" pitchFamily="34" charset="0"/>
      <p:regular r:id="rId20"/>
      <p:bold r:id="rId21"/>
      <p:italic r:id="rId22"/>
      <p:boldItalic r:id="rId23"/>
    </p:embeddedFont>
    <p:embeddedFont>
      <p:font typeface="Playfair Display" panose="020B0604020202020204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a9a1f3e45c_0_9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a9a1f3e45c_0_9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a9a1f3e45c_0_1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a9a1f3e45c_0_1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a9a1f3e45c_0_1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a9a1f3e45c_0_1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a9c7c6331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a9c7c6331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a9a1f3e45c_0_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a9a1f3e45c_0_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a9c7c6331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a9c7c6331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a9a1f3e45c_0_1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a9a1f3e45c_0_1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a9c7c6331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a9c7c6331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a9da9773a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a9da9773a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a9a1f3e45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a9a1f3e45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a9a1f3e45c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a9a1f3e45c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a9a1f3e45c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a9a1f3e45c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9a1f3e45c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9a1f3e45c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a9a1f3e45c_0_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a9a1f3e45c_0_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a9a1f3e45c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a9a1f3e45c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a9a1f3e45c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a9a1f3e45c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9050" y="748800"/>
            <a:ext cx="3645900" cy="36459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992950" y="992700"/>
            <a:ext cx="3158100" cy="3158100"/>
          </a:xfrm>
          <a:prstGeom prst="rect">
            <a:avLst/>
          </a:prstGeom>
          <a:noFill/>
          <a:ln w="2857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96250" y="1627200"/>
            <a:ext cx="2951400" cy="15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ato"/>
              <a:buNone/>
              <a:defRPr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96363" y="3266930"/>
            <a:ext cx="2951400" cy="701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Playfair Display"/>
              <a:buNone/>
              <a:defRPr sz="1800" b="1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33100"/>
            <a:ext cx="8520600" cy="161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Font typeface="Lato"/>
              <a:buNone/>
              <a:defRPr sz="1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291945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509550" y="1423875"/>
            <a:ext cx="8124900" cy="179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91378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dk2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Lato"/>
              <a:buNone/>
              <a:defRPr sz="4800" b="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0" name="Google Shape;40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1" name="Google Shape;41;p9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coral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fair Display"/>
              <a:buNone/>
              <a:defRPr sz="3200" b="1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Lato"/>
              <a:buChar char="●"/>
              <a:defRPr sz="18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●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Lato"/>
              <a:buChar char="○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Lato"/>
              <a:buChar char="■"/>
              <a:defRPr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g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elcome.webex.com/client/T33L/ateditor.msi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jpg"/><Relationship Id="rId4" Type="http://schemas.openxmlformats.org/officeDocument/2006/relationships/hyperlink" Target="http://www.youtube.com/watch?v=IDi46JoG0v0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s3EfJJ_1Zss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s3EfJJ_1Zss" TargetMode="External"/><Relationship Id="rId4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43KkEB9rsF8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43KkEB9rsF8" TargetMode="External"/><Relationship Id="rId4" Type="http://schemas.openxmlformats.org/officeDocument/2006/relationships/image" Target="../media/image13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j-uOsi2A-w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yj-uOsi2A-w" TargetMode="External"/><Relationship Id="rId4" Type="http://schemas.openxmlformats.org/officeDocument/2006/relationships/image" Target="../media/image14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hwUrHtBwi8c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hwUrHtBwi8c" TargetMode="External"/><Relationship Id="rId4" Type="http://schemas.openxmlformats.org/officeDocument/2006/relationships/image" Target="../media/image15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fQpRCq0GGpc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fQpRCq0GGpc" TargetMode="External"/><Relationship Id="rId4" Type="http://schemas.openxmlformats.org/officeDocument/2006/relationships/image" Target="../media/image16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3BXwaKzzVqs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3BXwaKzzVqs" TargetMode="External"/><Relationship Id="rId4" Type="http://schemas.openxmlformats.org/officeDocument/2006/relationships/image" Target="../media/image1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4cQWsPloK88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4cQWsPloK88" TargetMode="Externa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n_Iyb9QpmF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n_Iyb9QpmFs" TargetMode="Externa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oRjhQM1aC_Q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oRjhQM1aC_Q" TargetMode="External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G7NvkZFl6l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G7NvkZFl6lM" TargetMode="External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dAMUBJ65eb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dAMUBJ65ebk" TargetMode="External"/><Relationship Id="rId4" Type="http://schemas.openxmlformats.org/officeDocument/2006/relationships/image" Target="../media/image9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YDpSgjptL-o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youtu.be/YDpSgjptL-o" TargetMode="External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2954250" y="1212275"/>
            <a:ext cx="3235500" cy="158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Teleconferencia con</a:t>
            </a:r>
            <a:endParaRPr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Webex</a:t>
            </a:r>
            <a:endParaRPr/>
          </a:p>
        </p:txBody>
      </p:sp>
      <p:pic>
        <p:nvPicPr>
          <p:cNvPr id="60" name="Google Shape;60;p13"/>
          <p:cNvPicPr preferRelativeResize="0"/>
          <p:nvPr/>
        </p:nvPicPr>
        <p:blipFill rotWithShape="1">
          <a:blip r:embed="rId3">
            <a:alphaModFix/>
          </a:blip>
          <a:srcRect l="23664" r="24232"/>
          <a:stretch/>
        </p:blipFill>
        <p:spPr>
          <a:xfrm>
            <a:off x="3775550" y="2937220"/>
            <a:ext cx="1592415" cy="113087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3"/>
          <p:cNvSpPr txBox="1"/>
          <p:nvPr/>
        </p:nvSpPr>
        <p:spPr>
          <a:xfrm>
            <a:off x="5458200" y="4636200"/>
            <a:ext cx="3396000" cy="4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>
                <a:latin typeface="Lato"/>
                <a:ea typeface="Lato"/>
                <a:cs typeface="Lato"/>
                <a:sym typeface="Lato"/>
              </a:rPr>
              <a:t>Peregrina Pintos Testa - IES do Castro</a:t>
            </a:r>
            <a:endParaRPr>
              <a:latin typeface="Lato"/>
              <a:ea typeface="Lato"/>
              <a:cs typeface="Lato"/>
              <a:sym typeface="Lato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6500" y="4478200"/>
            <a:ext cx="1416475" cy="566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>
            <a:spLocks noGrp="1"/>
          </p:cNvSpPr>
          <p:nvPr>
            <p:ph type="title"/>
          </p:nvPr>
        </p:nvSpPr>
        <p:spPr>
          <a:xfrm>
            <a:off x="265500" y="8031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Gravar sesión</a:t>
            </a:r>
            <a:endParaRPr/>
          </a:p>
        </p:txBody>
      </p:sp>
      <p:sp>
        <p:nvSpPr>
          <p:cNvPr id="135" name="Google Shape;135;p22"/>
          <p:cNvSpPr txBox="1">
            <a:spLocks noGrp="1"/>
          </p:cNvSpPr>
          <p:nvPr>
            <p:ph type="subTitle" idx="1"/>
          </p:nvPr>
        </p:nvSpPr>
        <p:spPr>
          <a:xfrm>
            <a:off x="265500" y="25404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É unha boa práctica gravar as sesións para que o alumnado que non se puido conectar teña a oportunidade de ver a sesión.</a:t>
            </a:r>
            <a:endParaRPr/>
          </a:p>
        </p:txBody>
      </p:sp>
      <p:sp>
        <p:nvSpPr>
          <p:cNvPr id="136" name="Google Shape;136;p22"/>
          <p:cNvSpPr txBox="1">
            <a:spLocks noGrp="1"/>
          </p:cNvSpPr>
          <p:nvPr>
            <p:ph type="body" idx="2"/>
          </p:nvPr>
        </p:nvSpPr>
        <p:spPr>
          <a:xfrm>
            <a:off x="4809975" y="4509375"/>
            <a:ext cx="3980700" cy="54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gl" sz="1900" u="sng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Editor de gravación de Webex</a:t>
            </a:r>
            <a:endParaRPr sz="2600">
              <a:solidFill>
                <a:srgbClr val="FFFFFF"/>
              </a:solidFill>
            </a:endParaRPr>
          </a:p>
        </p:txBody>
      </p:sp>
      <p:pic>
        <p:nvPicPr>
          <p:cNvPr id="137" name="Google Shape;137;p22" title="Opcións das gravacións na nube das sesións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892550" y="1107950"/>
            <a:ext cx="4045200" cy="303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3"/>
          <p:cNvSpPr txBox="1">
            <a:spLocks noGrp="1"/>
          </p:cNvSpPr>
          <p:nvPr>
            <p:ph type="title"/>
          </p:nvPr>
        </p:nvSpPr>
        <p:spPr>
          <a:xfrm>
            <a:off x="311700" y="2389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Durante a conferencia</a:t>
            </a:r>
            <a:endParaRPr/>
          </a:p>
        </p:txBody>
      </p:sp>
      <p:sp>
        <p:nvSpPr>
          <p:cNvPr id="143" name="Google Shape;143;p23"/>
          <p:cNvSpPr txBox="1">
            <a:spLocks noGrp="1"/>
          </p:cNvSpPr>
          <p:nvPr>
            <p:ph type="body" idx="1"/>
          </p:nvPr>
        </p:nvSpPr>
        <p:spPr>
          <a:xfrm>
            <a:off x="311700" y="1000075"/>
            <a:ext cx="3878400" cy="399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O menú do programa</a:t>
            </a:r>
            <a:endParaRPr b="1"/>
          </a:p>
          <a:p>
            <a:pPr marL="4572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Participación dos  asistentes</a:t>
            </a: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Compartir pantalla	</a:t>
            </a: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Gravar a reunión</a:t>
            </a:r>
            <a:r>
              <a:rPr lang="gl"/>
              <a:t>	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Realizar sondeos e cuestionarios</a:t>
            </a:r>
            <a:endParaRPr b="1"/>
          </a:p>
        </p:txBody>
      </p:sp>
      <p:sp>
        <p:nvSpPr>
          <p:cNvPr id="144" name="Google Shape;144;p23"/>
          <p:cNvSpPr/>
          <p:nvPr/>
        </p:nvSpPr>
        <p:spPr>
          <a:xfrm>
            <a:off x="4077225" y="1124200"/>
            <a:ext cx="10812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23"/>
          <p:cNvSpPr/>
          <p:nvPr/>
        </p:nvSpPr>
        <p:spPr>
          <a:xfrm>
            <a:off x="4077225" y="1705100"/>
            <a:ext cx="10812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23"/>
          <p:cNvSpPr/>
          <p:nvPr/>
        </p:nvSpPr>
        <p:spPr>
          <a:xfrm>
            <a:off x="4077225" y="2264250"/>
            <a:ext cx="10812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23"/>
          <p:cNvSpPr/>
          <p:nvPr/>
        </p:nvSpPr>
        <p:spPr>
          <a:xfrm>
            <a:off x="4077225" y="3424300"/>
            <a:ext cx="10812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23"/>
          <p:cNvSpPr/>
          <p:nvPr/>
        </p:nvSpPr>
        <p:spPr>
          <a:xfrm>
            <a:off x="4077225" y="4414900"/>
            <a:ext cx="10812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23"/>
          <p:cNvSpPr txBox="1">
            <a:spLocks noGrp="1"/>
          </p:cNvSpPr>
          <p:nvPr>
            <p:ph type="body" idx="1"/>
          </p:nvPr>
        </p:nvSpPr>
        <p:spPr>
          <a:xfrm>
            <a:off x="4953900" y="865050"/>
            <a:ext cx="3878400" cy="412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localiza o menú</a:t>
            </a: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gl"/>
              <a:t>configuración de permisos e distribución da palabra</a:t>
            </a: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gl"/>
              <a:t>comparte as túas presentacións ou unha folla en branco onde escribir</a:t>
            </a: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gl"/>
              <a:t>Grava a reunión na nube ou no teu ordenador.</a:t>
            </a: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gl"/>
              <a:t>Realiza e grava os resultados dos cuestionarios dunha reunión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O menú do programa</a:t>
            </a:r>
            <a:endParaRPr/>
          </a:p>
        </p:txBody>
      </p:sp>
      <p:sp>
        <p:nvSpPr>
          <p:cNvPr id="155" name="Google Shape;155;p24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Todas as configuracións realizadas antes de iniciar a reunión podes cambialas desde este menú.</a:t>
            </a:r>
            <a:endParaRPr/>
          </a:p>
        </p:txBody>
      </p:sp>
      <p:pic>
        <p:nvPicPr>
          <p:cNvPr id="156" name="Google Shape;156;p24" title="Menú dunha reunión de Webex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74575" y="810825"/>
            <a:ext cx="4045200" cy="30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4"/>
          <p:cNvSpPr txBox="1"/>
          <p:nvPr/>
        </p:nvSpPr>
        <p:spPr>
          <a:xfrm>
            <a:off x="5720550" y="4167525"/>
            <a:ext cx="2279700" cy="4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 menú do programa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5"/>
          <p:cNvSpPr txBox="1">
            <a:spLocks noGrp="1"/>
          </p:cNvSpPr>
          <p:nvPr>
            <p:ph type="title"/>
          </p:nvPr>
        </p:nvSpPr>
        <p:spPr>
          <a:xfrm>
            <a:off x="265500" y="6507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Cando os asistentes participan</a:t>
            </a:r>
            <a:endParaRPr/>
          </a:p>
        </p:txBody>
      </p:sp>
      <p:sp>
        <p:nvSpPr>
          <p:cNvPr id="163" name="Google Shape;163;p25"/>
          <p:cNvSpPr txBox="1">
            <a:spLocks noGrp="1"/>
          </p:cNvSpPr>
          <p:nvPr>
            <p:ph type="subTitle" idx="1"/>
          </p:nvPr>
        </p:nvSpPr>
        <p:spPr>
          <a:xfrm>
            <a:off x="265500" y="2388000"/>
            <a:ext cx="4045200" cy="180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Dende dentro da reunión poden cambiarse tamén permisos importantes para que ningún asistente se faga co control da reunión. Ademais, podes controlar quen pide a palabra e xestionar a súa participación</a:t>
            </a:r>
            <a:endParaRPr/>
          </a:p>
        </p:txBody>
      </p:sp>
      <p:pic>
        <p:nvPicPr>
          <p:cNvPr id="164" name="Google Shape;164;p25" title="Interacción cos participantes nunha reunión de Webex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97025" y="829600"/>
            <a:ext cx="4045200" cy="30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25"/>
          <p:cNvSpPr txBox="1"/>
          <p:nvPr/>
        </p:nvSpPr>
        <p:spPr>
          <a:xfrm>
            <a:off x="6105225" y="4260125"/>
            <a:ext cx="2450700" cy="49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Participación dos asistentes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 txBox="1">
            <a:spLocks noGrp="1"/>
          </p:cNvSpPr>
          <p:nvPr>
            <p:ph type="title"/>
          </p:nvPr>
        </p:nvSpPr>
        <p:spPr>
          <a:xfrm>
            <a:off x="265500" y="72420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Compartir pantalla</a:t>
            </a:r>
            <a:endParaRPr/>
          </a:p>
        </p:txBody>
      </p:sp>
      <p:sp>
        <p:nvSpPr>
          <p:cNvPr id="171" name="Google Shape;171;p26"/>
          <p:cNvSpPr txBox="1">
            <a:spLocks noGrp="1"/>
          </p:cNvSpPr>
          <p:nvPr>
            <p:ph type="subTitle" idx="1"/>
          </p:nvPr>
        </p:nvSpPr>
        <p:spPr>
          <a:xfrm>
            <a:off x="265500" y="2571750"/>
            <a:ext cx="4045200" cy="25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É interesante compartir diapositivas, documentos ou unha ventana en branco para escribir mentres falas. Se tes que escribir fórmulas, unha tablet con lápiz óptico é unha boa opción.</a:t>
            </a:r>
            <a:endParaRPr/>
          </a:p>
        </p:txBody>
      </p:sp>
      <p:pic>
        <p:nvPicPr>
          <p:cNvPr id="172" name="Google Shape;172;p26" title="Compartir pantalla en Webex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39325" y="951325"/>
            <a:ext cx="4045200" cy="30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6"/>
          <p:cNvSpPr txBox="1"/>
          <p:nvPr/>
        </p:nvSpPr>
        <p:spPr>
          <a:xfrm>
            <a:off x="5936750" y="4319375"/>
            <a:ext cx="1929900" cy="22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Lato"/>
              <a:ea typeface="Lato"/>
              <a:cs typeface="Lato"/>
              <a:sym typeface="Lato"/>
            </a:endParaRPr>
          </a:p>
        </p:txBody>
      </p:sp>
      <p:sp>
        <p:nvSpPr>
          <p:cNvPr id="174" name="Google Shape;174;p26"/>
          <p:cNvSpPr txBox="1"/>
          <p:nvPr/>
        </p:nvSpPr>
        <p:spPr>
          <a:xfrm>
            <a:off x="5975350" y="4338675"/>
            <a:ext cx="2682600" cy="62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Compartir pantalla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7"/>
          <p:cNvSpPr txBox="1">
            <a:spLocks noGrp="1"/>
          </p:cNvSpPr>
          <p:nvPr>
            <p:ph type="title"/>
          </p:nvPr>
        </p:nvSpPr>
        <p:spPr>
          <a:xfrm>
            <a:off x="265500" y="72420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Compartir o son do meu ordenador</a:t>
            </a:r>
            <a:endParaRPr/>
          </a:p>
        </p:txBody>
      </p:sp>
      <p:sp>
        <p:nvSpPr>
          <p:cNvPr id="180" name="Google Shape;180;p27"/>
          <p:cNvSpPr txBox="1">
            <a:spLocks noGrp="1"/>
          </p:cNvSpPr>
          <p:nvPr>
            <p:ph type="subTitle" idx="1"/>
          </p:nvPr>
        </p:nvSpPr>
        <p:spPr>
          <a:xfrm>
            <a:off x="265500" y="2571750"/>
            <a:ext cx="4045200" cy="25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Se durante unha reunión quero reproducir para o alumnado algún sonido  (música, listening...) e incluso poñer un vídeo teño que fixarme no modo de compartir a pantalla</a:t>
            </a:r>
            <a:endParaRPr/>
          </a:p>
        </p:txBody>
      </p:sp>
      <p:pic>
        <p:nvPicPr>
          <p:cNvPr id="181" name="Google Shape;181;p27" title="Compartir son do meu ordenador en Webex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36825" y="849400"/>
            <a:ext cx="4125250" cy="3093925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27"/>
          <p:cNvSpPr txBox="1"/>
          <p:nvPr/>
        </p:nvSpPr>
        <p:spPr>
          <a:xfrm>
            <a:off x="5763025" y="4309725"/>
            <a:ext cx="3001200" cy="53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Compartir son do meu ordenador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8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Gravar a reunión</a:t>
            </a:r>
            <a:endParaRPr/>
          </a:p>
        </p:txBody>
      </p:sp>
      <p:sp>
        <p:nvSpPr>
          <p:cNvPr id="188" name="Google Shape;188;p28"/>
          <p:cNvSpPr txBox="1">
            <a:spLocks noGrp="1"/>
          </p:cNvSpPr>
          <p:nvPr>
            <p:ph type="subTitle" idx="1"/>
          </p:nvPr>
        </p:nvSpPr>
        <p:spPr>
          <a:xfrm>
            <a:off x="265500" y="2845200"/>
            <a:ext cx="4045200" cy="203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É unha boa práctica gravar a reunión e compartir esta co alumando que non puido estar na sala. Fai especial fincapé en que nas gravacións non saian os participantes.</a:t>
            </a:r>
            <a:endParaRPr/>
          </a:p>
        </p:txBody>
      </p:sp>
      <p:pic>
        <p:nvPicPr>
          <p:cNvPr id="189" name="Google Shape;189;p28" title="Gravación das sesións en Webex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80450" y="1165449"/>
            <a:ext cx="4139326" cy="31045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8"/>
          <p:cNvSpPr txBox="1"/>
          <p:nvPr/>
        </p:nvSpPr>
        <p:spPr>
          <a:xfrm>
            <a:off x="5512125" y="4531675"/>
            <a:ext cx="3435300" cy="3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Gravar sen que saian os participantes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9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Realizar cuestionarios e sondeos</a:t>
            </a:r>
            <a:endParaRPr/>
          </a:p>
        </p:txBody>
      </p:sp>
      <p:sp>
        <p:nvSpPr>
          <p:cNvPr id="196" name="Google Shape;196;p29"/>
          <p:cNvSpPr txBox="1">
            <a:spLocks noGrp="1"/>
          </p:cNvSpPr>
          <p:nvPr>
            <p:ph type="subTitle" idx="1"/>
          </p:nvPr>
        </p:nvSpPr>
        <p:spPr>
          <a:xfrm>
            <a:off x="265500" y="2845199"/>
            <a:ext cx="4045200" cy="208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Podes realizar sondeos para pasar lista, para preguntar pequenas cuestións sobre o que estás a falar. Interactuar cos participantes é moi importante para manter a súa atención</a:t>
            </a:r>
            <a:endParaRPr/>
          </a:p>
        </p:txBody>
      </p:sp>
      <p:pic>
        <p:nvPicPr>
          <p:cNvPr id="197" name="Google Shape;197;p29" title="Realizar cuestionarios e sondeos en Webex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39175" y="1042800"/>
            <a:ext cx="3961325" cy="297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29"/>
          <p:cNvSpPr txBox="1"/>
          <p:nvPr/>
        </p:nvSpPr>
        <p:spPr>
          <a:xfrm>
            <a:off x="5763025" y="4396575"/>
            <a:ext cx="3194100" cy="40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Realizar cuestionarios </a:t>
            </a: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rápidos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088450"/>
            <a:ext cx="8839200" cy="1630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04925" y="3576328"/>
            <a:ext cx="5443799" cy="1180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311700" y="391350"/>
            <a:ext cx="8520600" cy="62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Antes da conferencia</a:t>
            </a:r>
            <a:endParaRPr/>
          </a:p>
        </p:txBody>
      </p:sp>
      <p:sp>
        <p:nvSpPr>
          <p:cNvPr id="74" name="Google Shape;74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725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Descargar Webex	</a:t>
            </a:r>
            <a:r>
              <a:rPr lang="gl"/>
              <a:t>				programa para Windows, Mac, Android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Entrar en Webex 	</a:t>
            </a:r>
            <a:r>
              <a:rPr lang="gl"/>
              <a:t>				conta de edu.xunta.gal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Comprobar actualizacións</a:t>
            </a:r>
            <a:r>
              <a:rPr lang="gl"/>
              <a:t>			manter o programa ao día sempre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Configurar vídeo e son	</a:t>
            </a:r>
            <a:r>
              <a:rPr lang="gl"/>
              <a:t>			probar son e vídeo antes da teleconferencia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Configurar permisos</a:t>
            </a:r>
            <a:r>
              <a:rPr lang="gl"/>
              <a:t>				son apagado ao entrar e imposible de </a:t>
            </a:r>
            <a:r>
              <a:rPr lang="gl" b="1"/>
              <a:t>participantes  	</a:t>
            </a:r>
            <a:r>
              <a:rPr lang="gl"/>
              <a:t>				compartir  pantalla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gl" b="1"/>
              <a:t>Gravar a sesión					</a:t>
            </a:r>
            <a:r>
              <a:rPr lang="gl"/>
              <a:t>configura a gravación para que soamente	         								saia a pantalla do ordenador.</a:t>
            </a:r>
            <a:endParaRPr/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75" name="Google Shape;75;p15"/>
          <p:cNvSpPr/>
          <p:nvPr/>
        </p:nvSpPr>
        <p:spPr>
          <a:xfrm>
            <a:off x="3663875" y="1290700"/>
            <a:ext cx="7326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5"/>
          <p:cNvSpPr/>
          <p:nvPr/>
        </p:nvSpPr>
        <p:spPr>
          <a:xfrm>
            <a:off x="3663875" y="1595500"/>
            <a:ext cx="7326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5"/>
          <p:cNvSpPr/>
          <p:nvPr/>
        </p:nvSpPr>
        <p:spPr>
          <a:xfrm>
            <a:off x="3663875" y="1976500"/>
            <a:ext cx="7326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5"/>
          <p:cNvSpPr/>
          <p:nvPr/>
        </p:nvSpPr>
        <p:spPr>
          <a:xfrm>
            <a:off x="3663875" y="2281300"/>
            <a:ext cx="7326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15"/>
          <p:cNvSpPr/>
          <p:nvPr/>
        </p:nvSpPr>
        <p:spPr>
          <a:xfrm>
            <a:off x="3663875" y="2586100"/>
            <a:ext cx="7326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15"/>
          <p:cNvSpPr/>
          <p:nvPr/>
        </p:nvSpPr>
        <p:spPr>
          <a:xfrm>
            <a:off x="3663875" y="2890900"/>
            <a:ext cx="7326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5"/>
          <p:cNvSpPr/>
          <p:nvPr/>
        </p:nvSpPr>
        <p:spPr>
          <a:xfrm>
            <a:off x="3663875" y="3195700"/>
            <a:ext cx="732600" cy="1551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Descargar Webex</a:t>
            </a:r>
            <a:endParaRPr/>
          </a:p>
        </p:txBody>
      </p:sp>
      <p:sp>
        <p:nvSpPr>
          <p:cNvPr id="87" name="Google Shape;87;p16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Tamén se pode empregar Webex dende o navegador, sen instalar programas, pero non é o recomendable </a:t>
            </a:r>
            <a:endParaRPr/>
          </a:p>
        </p:txBody>
      </p:sp>
      <p:pic>
        <p:nvPicPr>
          <p:cNvPr id="88" name="Google Shape;88;p16" title="Descargar programa Webex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79125" y="689425"/>
            <a:ext cx="3812476" cy="285935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6"/>
          <p:cNvSpPr txBox="1"/>
          <p:nvPr/>
        </p:nvSpPr>
        <p:spPr>
          <a:xfrm>
            <a:off x="5029500" y="4103400"/>
            <a:ext cx="3219900" cy="37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Descargar Webex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Entrar en Webex</a:t>
            </a:r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Lembra empregar a túa conta co dominio .gal e co contrasinal que empregas en Xade</a:t>
            </a:r>
            <a:endParaRPr/>
          </a:p>
        </p:txBody>
      </p:sp>
      <p:pic>
        <p:nvPicPr>
          <p:cNvPr id="96" name="Google Shape;96;p17" title="Abrir Webex coa conta da Xunta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00300" y="1054800"/>
            <a:ext cx="4045200" cy="30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7"/>
          <p:cNvSpPr txBox="1"/>
          <p:nvPr/>
        </p:nvSpPr>
        <p:spPr>
          <a:xfrm>
            <a:off x="6062500" y="4402600"/>
            <a:ext cx="2251200" cy="25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Entrar en Webex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8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Comprobar actualizacións</a:t>
            </a:r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subTitle" idx="1"/>
          </p:nvPr>
        </p:nvSpPr>
        <p:spPr>
          <a:xfrm>
            <a:off x="265500" y="2845200"/>
            <a:ext cx="4045200" cy="186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Mantén ao día o programa Webex Meetings para evitar a entrada de virus no teu ordenador e beneficiarte das novas opcións de Webex</a:t>
            </a:r>
            <a:endParaRPr/>
          </a:p>
        </p:txBody>
      </p:sp>
      <p:pic>
        <p:nvPicPr>
          <p:cNvPr id="104" name="Google Shape;104;p18" title="Manter Webex actualizado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01950" y="817700"/>
            <a:ext cx="3942050" cy="295652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8"/>
          <p:cNvSpPr txBox="1"/>
          <p:nvPr/>
        </p:nvSpPr>
        <p:spPr>
          <a:xfrm>
            <a:off x="5556700" y="4203125"/>
            <a:ext cx="2792700" cy="30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Comprobar actualizacións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9"/>
          <p:cNvSpPr txBox="1">
            <a:spLocks noGrp="1"/>
          </p:cNvSpPr>
          <p:nvPr>
            <p:ph type="title"/>
          </p:nvPr>
        </p:nvSpPr>
        <p:spPr>
          <a:xfrm>
            <a:off x="265500" y="4983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Configurar son</a:t>
            </a:r>
            <a:endParaRPr/>
          </a:p>
        </p:txBody>
      </p:sp>
      <p:sp>
        <p:nvSpPr>
          <p:cNvPr id="111" name="Google Shape;111;p19"/>
          <p:cNvSpPr txBox="1">
            <a:spLocks noGrp="1"/>
          </p:cNvSpPr>
          <p:nvPr>
            <p:ph type="subTitle" idx="1"/>
          </p:nvPr>
        </p:nvSpPr>
        <p:spPr>
          <a:xfrm>
            <a:off x="265500" y="2235599"/>
            <a:ext cx="4045200" cy="204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Empregar cascos para as reunións mellora moito a calidade de son. Prepara o ordenador para que non teñas problemas cando tes a conferencia</a:t>
            </a:r>
            <a:endParaRPr/>
          </a:p>
        </p:txBody>
      </p:sp>
      <p:pic>
        <p:nvPicPr>
          <p:cNvPr id="112" name="Google Shape;112;p19" title="Comprobar a configuración do audio e auriculares de Webex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46400" y="712150"/>
            <a:ext cx="4045200" cy="303390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19"/>
          <p:cNvSpPr txBox="1"/>
          <p:nvPr/>
        </p:nvSpPr>
        <p:spPr>
          <a:xfrm>
            <a:off x="6055375" y="4167525"/>
            <a:ext cx="2215500" cy="35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Configurar son 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>
            <a:spLocks noGrp="1"/>
          </p:cNvSpPr>
          <p:nvPr>
            <p:ph type="title"/>
          </p:nvPr>
        </p:nvSpPr>
        <p:spPr>
          <a:xfrm>
            <a:off x="265500" y="726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Configurar vídeo</a:t>
            </a:r>
            <a:endParaRPr/>
          </a:p>
        </p:txBody>
      </p:sp>
      <p:sp>
        <p:nvSpPr>
          <p:cNvPr id="119" name="Google Shape;119;p20"/>
          <p:cNvSpPr txBox="1">
            <a:spLocks noGrp="1"/>
          </p:cNvSpPr>
          <p:nvPr>
            <p:ph type="subTitle" idx="1"/>
          </p:nvPr>
        </p:nvSpPr>
        <p:spPr>
          <a:xfrm>
            <a:off x="265500" y="2464199"/>
            <a:ext cx="4045200" cy="2044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Prepara ben o lugar onde vas colocar o ordenador para que non haxa sombras sobre a túa cara. Configura o vídeo para manter  a túa privacidade.</a:t>
            </a:r>
            <a:endParaRPr/>
          </a:p>
        </p:txBody>
      </p:sp>
      <p:pic>
        <p:nvPicPr>
          <p:cNvPr id="120" name="Google Shape;120;p20" title="Configurar vídeo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09975" y="824100"/>
            <a:ext cx="4234150" cy="3175600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0"/>
          <p:cNvSpPr txBox="1"/>
          <p:nvPr/>
        </p:nvSpPr>
        <p:spPr>
          <a:xfrm>
            <a:off x="5955625" y="4274375"/>
            <a:ext cx="2529000" cy="3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Configurar vídeo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>
            <a:spLocks noGrp="1"/>
          </p:cNvSpPr>
          <p:nvPr>
            <p:ph type="title"/>
          </p:nvPr>
        </p:nvSpPr>
        <p:spPr>
          <a:xfrm>
            <a:off x="265500" y="1107950"/>
            <a:ext cx="4045200" cy="168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Configura os permisos dos participantes</a:t>
            </a:r>
            <a:endParaRPr/>
          </a:p>
        </p:txBody>
      </p:sp>
      <p:sp>
        <p:nvSpPr>
          <p:cNvPr id="127" name="Google Shape;127;p21"/>
          <p:cNvSpPr txBox="1">
            <a:spLocks noGrp="1"/>
          </p:cNvSpPr>
          <p:nvPr>
            <p:ph type="subTitle" idx="1"/>
          </p:nvPr>
        </p:nvSpPr>
        <p:spPr>
          <a:xfrm>
            <a:off x="265500" y="2845199"/>
            <a:ext cx="4045200" cy="205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/>
              <a:t>Para evitar que certos alumnos/as boicoteen a reunión compre decidir que pode facer o alumnado durante a reunión e deixar esa configuración para todas as reunións</a:t>
            </a:r>
            <a:endParaRPr/>
          </a:p>
        </p:txBody>
      </p:sp>
      <p:pic>
        <p:nvPicPr>
          <p:cNvPr id="128" name="Google Shape;128;p21" title="Configurar os permisos dos asistentes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15500" y="716050"/>
            <a:ext cx="4528500" cy="3396375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Google Shape;129;p21"/>
          <p:cNvSpPr txBox="1"/>
          <p:nvPr/>
        </p:nvSpPr>
        <p:spPr>
          <a:xfrm>
            <a:off x="5186250" y="4459600"/>
            <a:ext cx="3213000" cy="39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gl" u="sng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Configurar permisos dos participantes</a:t>
            </a:r>
            <a:endParaRPr>
              <a:solidFill>
                <a:srgbClr val="FFFFFF"/>
              </a:solidFill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Coral">
  <a:themeElements>
    <a:clrScheme name="Coral">
      <a:dk1>
        <a:srgbClr val="F55E61"/>
      </a:dk1>
      <a:lt1>
        <a:srgbClr val="FFFFFF"/>
      </a:lt1>
      <a:dk2>
        <a:srgbClr val="5E696C"/>
      </a:dk2>
      <a:lt2>
        <a:srgbClr val="BFC7CA"/>
      </a:lt2>
      <a:accent1>
        <a:srgbClr val="1E2D31"/>
      </a:accent1>
      <a:accent2>
        <a:srgbClr val="273C42"/>
      </a:accent2>
      <a:accent3>
        <a:srgbClr val="83D061"/>
      </a:accent3>
      <a:accent4>
        <a:srgbClr val="F6CD4C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</Words>
  <Application>Microsoft Office PowerPoint</Application>
  <PresentationFormat>Presentación en pantalla (16:9)</PresentationFormat>
  <Paragraphs>67</Paragraphs>
  <Slides>17</Slides>
  <Notes>17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Playfair Display</vt:lpstr>
      <vt:lpstr>Lato</vt:lpstr>
      <vt:lpstr>Arial</vt:lpstr>
      <vt:lpstr>Coral</vt:lpstr>
      <vt:lpstr>Teleconferencia con Webex</vt:lpstr>
      <vt:lpstr>Presentación de PowerPoint</vt:lpstr>
      <vt:lpstr>Antes da conferencia</vt:lpstr>
      <vt:lpstr>Descargar Webex</vt:lpstr>
      <vt:lpstr>Entrar en Webex</vt:lpstr>
      <vt:lpstr>Comprobar actualizacións</vt:lpstr>
      <vt:lpstr>Configurar son</vt:lpstr>
      <vt:lpstr>Configurar vídeo</vt:lpstr>
      <vt:lpstr>Configura os permisos dos participantes</vt:lpstr>
      <vt:lpstr>Gravar sesión</vt:lpstr>
      <vt:lpstr>Durante a conferencia</vt:lpstr>
      <vt:lpstr>O menú do programa</vt:lpstr>
      <vt:lpstr>Cando os asistentes participan</vt:lpstr>
      <vt:lpstr>Compartir pantalla</vt:lpstr>
      <vt:lpstr>Compartir o son do meu ordenador</vt:lpstr>
      <vt:lpstr>Gravar a reunión</vt:lpstr>
      <vt:lpstr>Realizar cuestionarios e sondeos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Teleconferencia con Webex</dc:title>
  <dc:creator>ANTONIO TOUZA FIGUEIRAS</dc:creator>
  <cp:lastModifiedBy>Antonio</cp:lastModifiedBy>
  <cp:revision>1</cp:revision>
  <dcterms:modified xsi:type="dcterms:W3CDTF">2020-11-15T10:09:52Z</dcterms:modified>
</cp:coreProperties>
</file>