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  <p:sldMasterId id="2147483673" r:id="rId2"/>
  </p:sldMasterIdLst>
  <p:notesMasterIdLst>
    <p:notesMasterId r:id="rId1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4" r:id="rId14"/>
    <p:sldId id="272" r:id="rId15"/>
  </p:sldIdLst>
  <p:sldSz cx="9144000" cy="6858000" type="screen4x3"/>
  <p:notesSz cx="7559675" cy="10691813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Garamond" panose="02020404030301010803" pitchFamily="18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4D6D47F-D8A5-4970-A623-FA23009D0CF7}">
  <a:tblStyle styleId="{04D6D47F-D8A5-4970-A623-FA23009D0CF7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C1210458-A789-43E3-9D2D-79E05F15A82B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4F81BD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4F81BD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4F81BD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4F81BD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4F81BD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EC099A66-25A0-4B4E-BA7E-F33C9D95D2BB}" styleName="Table_2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4F81BD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4F81BD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4F81BD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4F81BD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4F81BD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4" name="Google Shape;11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feeb5f7cc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feeb5f7cc0_2_0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5a5fae7e7d_3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15a5fae7e7d_3_14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5a5fae7e7d_3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15a5fae7e7d_3_14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42583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a70676f981_0_7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0" name="Google Shape;240;ga70676f981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15a5fae7e7d_3_2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0" name="Google Shape;120;g15a5fae7e7d_3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6" name="Google Shape;12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1" name="Google Shape;13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20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1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9" name="Google Shape;15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ff5ccee060_0_0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5" name="Google Shape;165;gff5ccee06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5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2" name="Google Shape;1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6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" name="Google Shape;18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2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2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body" idx="3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body" idx="4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3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body" idx="2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3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4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5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6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s Erasmus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oogle Shape;60;p15"/>
          <p:cNvGrpSpPr/>
          <p:nvPr/>
        </p:nvGrpSpPr>
        <p:grpSpPr>
          <a:xfrm>
            <a:off x="683426" y="372450"/>
            <a:ext cx="7777150" cy="1009650"/>
            <a:chOff x="134551" y="341050"/>
            <a:chExt cx="7777150" cy="1009650"/>
          </a:xfrm>
        </p:grpSpPr>
        <p:pic>
          <p:nvPicPr>
            <p:cNvPr id="61" name="Google Shape;61;p15"/>
            <p:cNvPicPr preferRelativeResize="0"/>
            <p:nvPr/>
          </p:nvPicPr>
          <p:blipFill rotWithShape="1">
            <a:blip r:embed="rId2">
              <a:alphaModFix/>
            </a:blip>
            <a:srcRect l="14210" r="9464"/>
            <a:stretch/>
          </p:blipFill>
          <p:spPr>
            <a:xfrm>
              <a:off x="1696650" y="528475"/>
              <a:ext cx="6215051" cy="761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" name="Google Shape;62;p1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34551" y="341050"/>
              <a:ext cx="1562100" cy="10096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4" name="Google Shape;6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977425"/>
            <a:ext cx="2195250" cy="88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ofinanciado por el programa Erasmus+ de la Unión Europea Horizontal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383" y="6086964"/>
            <a:ext cx="2389442" cy="500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subTitle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8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subTitle" idx="1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1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body" idx="3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2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2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2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body" idx="3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3"/>
          <p:cNvSpPr txBox="1">
            <a:spLocks noGrp="1"/>
          </p:cNvSpPr>
          <p:nvPr>
            <p:ph type="body" idx="3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4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4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4"/>
          <p:cNvSpPr txBox="1">
            <a:spLocks noGrp="1"/>
          </p:cNvSpPr>
          <p:nvPr>
            <p:ph type="body" idx="2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5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5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5"/>
          <p:cNvSpPr txBox="1">
            <a:spLocks noGrp="1"/>
          </p:cNvSpPr>
          <p:nvPr>
            <p:ph type="body" idx="3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5"/>
          <p:cNvSpPr txBox="1">
            <a:spLocks noGrp="1"/>
          </p:cNvSpPr>
          <p:nvPr>
            <p:ph type="body" idx="4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6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6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6"/>
          <p:cNvSpPr txBox="1">
            <a:spLocks noGrp="1"/>
          </p:cNvSpPr>
          <p:nvPr>
            <p:ph type="body" idx="2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6"/>
          <p:cNvSpPr txBox="1">
            <a:spLocks noGrp="1"/>
          </p:cNvSpPr>
          <p:nvPr>
            <p:ph type="body" idx="3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body" idx="4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body" idx="5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6"/>
          <p:cNvSpPr txBox="1">
            <a:spLocks noGrp="1"/>
          </p:cNvSpPr>
          <p:nvPr>
            <p:ph type="body" idx="6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ubTitle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 txBox="1">
            <a:spLocks noGrp="1"/>
          </p:cNvSpPr>
          <p:nvPr>
            <p:ph type="subTitle" idx="1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body" idx="3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body" idx="3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0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body" idx="3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eople.acciona.com/es/desarrollo-profesional/exito-profesional-estudiantes-erasmus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eleconomista.es/campus/noticias/8035849/12/16/La-tasa-de-desempleo-de-los-erasmus-es-un-23-inferior-a-la-de-los-que-no-participan-en-el-programa-segun-Educacion.html" TargetMode="External"/><Relationship Id="rId4" Type="http://schemas.openxmlformats.org/officeDocument/2006/relationships/hyperlink" Target="https://www.abc.es/formacion/abci-erasmus-pasaporte-mercado-laboral-201804251221_noticia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7"/>
          <p:cNvPicPr preferRelativeResize="0"/>
          <p:nvPr/>
        </p:nvPicPr>
        <p:blipFill rotWithShape="1">
          <a:blip r:embed="rId3">
            <a:alphaModFix/>
          </a:blip>
          <a:srcRect l="13360" r="8641"/>
          <a:stretch/>
        </p:blipFill>
        <p:spPr>
          <a:xfrm>
            <a:off x="1669850" y="5477350"/>
            <a:ext cx="5804300" cy="76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07627" y="222450"/>
            <a:ext cx="5966524" cy="525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7339" y="1612990"/>
            <a:ext cx="2542537" cy="8246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0"/>
    </mc:Choice>
    <mc:Fallback xmlns="">
      <p:transition spd="slow" advTm="8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9" name="Google Shape;189;p36"/>
          <p:cNvGraphicFramePr/>
          <p:nvPr>
            <p:extLst>
              <p:ext uri="{D42A27DB-BD31-4B8C-83A1-F6EECF244321}">
                <p14:modId xmlns:p14="http://schemas.microsoft.com/office/powerpoint/2010/main" val="3303155567"/>
              </p:ext>
            </p:extLst>
          </p:nvPr>
        </p:nvGraphicFramePr>
        <p:xfrm>
          <a:off x="635163" y="2755825"/>
          <a:ext cx="7967925" cy="2525350"/>
        </p:xfrm>
        <a:graphic>
          <a:graphicData uri="http://schemas.openxmlformats.org/drawingml/2006/table">
            <a:tbl>
              <a:tblPr bandRow="1">
                <a:noFill/>
                <a:tableStyleId>{C1210458-A789-43E3-9D2D-79E05F15A82B}</a:tableStyleId>
              </a:tblPr>
              <a:tblGrid>
                <a:gridCol w="4261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7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s-ES" sz="1900" b="1">
                          <a:solidFill>
                            <a:srgbClr val="FFFFFF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PAÍS</a:t>
                      </a:r>
                      <a:endParaRPr sz="1900" b="1" u="none" strike="noStrike" cap="none">
                        <a:solidFill>
                          <a:srgbClr val="FFFFFF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73025" marR="73025" marT="0" marB="0" anchor="ctr"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s-ES" sz="1900" b="1">
                          <a:solidFill>
                            <a:schemeClr val="lt1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EXEMPLOS DE AXUDAS</a:t>
                      </a:r>
                      <a:endParaRPr sz="1900" b="1" u="none" strike="noStrike" cap="none">
                        <a:solidFill>
                          <a:srgbClr val="FFFFFF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73025" marR="73025" marT="0" marB="0" anchor="ctr">
                    <a:solidFill>
                      <a:srgbClr val="8DB3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s-ES" sz="1900">
                          <a:solidFill>
                            <a:srgbClr val="393939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PORTUGAL</a:t>
                      </a:r>
                      <a:endParaRPr sz="1900" u="none" strike="noStrike" cap="none">
                        <a:solidFill>
                          <a:srgbClr val="393939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s-ES" sz="1900" b="1" dirty="0" smtClean="0">
                          <a:solidFill>
                            <a:schemeClr val="dk1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4.400 </a:t>
                      </a:r>
                      <a:r>
                        <a:rPr lang="es-ES" sz="1900" b="1" dirty="0">
                          <a:solidFill>
                            <a:schemeClr val="dk1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€</a:t>
                      </a:r>
                      <a:endParaRPr sz="1900" b="1" u="none" strike="noStrike" cap="none" dirty="0">
                        <a:solidFill>
                          <a:schemeClr val="dk1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73025" marR="7302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1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s-ES" sz="1900">
                          <a:solidFill>
                            <a:srgbClr val="393939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HOLANDA</a:t>
                      </a:r>
                      <a:endParaRPr sz="1900" u="none" strike="noStrike" cap="none">
                        <a:solidFill>
                          <a:srgbClr val="393939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s-ES" sz="1900" b="1" dirty="0" smtClean="0">
                          <a:solidFill>
                            <a:schemeClr val="dk1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5.000 </a:t>
                      </a:r>
                      <a:r>
                        <a:rPr lang="es-ES" sz="1900" b="1" dirty="0">
                          <a:solidFill>
                            <a:schemeClr val="dk1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€</a:t>
                      </a:r>
                      <a:endParaRPr sz="1900" b="1" u="none" strike="noStrike" cap="none" dirty="0">
                        <a:solidFill>
                          <a:schemeClr val="dk1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73025" marR="7302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83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s-ES" sz="1900">
                          <a:solidFill>
                            <a:srgbClr val="393939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MALTA</a:t>
                      </a:r>
                      <a:endParaRPr sz="1900" u="none" strike="noStrike" cap="none">
                        <a:solidFill>
                          <a:srgbClr val="393939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s-ES" sz="1900" b="1" dirty="0" smtClean="0">
                          <a:solidFill>
                            <a:srgbClr val="393939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4.900 </a:t>
                      </a:r>
                      <a:r>
                        <a:rPr lang="es-ES" sz="1900" b="1" dirty="0">
                          <a:solidFill>
                            <a:srgbClr val="393939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€</a:t>
                      </a:r>
                      <a:endParaRPr sz="1900" b="1" u="none" strike="noStrike" cap="none" dirty="0">
                        <a:solidFill>
                          <a:srgbClr val="393939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73025" marR="7302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90" name="Google Shape;190;p36"/>
          <p:cNvSpPr txBox="1"/>
          <p:nvPr/>
        </p:nvSpPr>
        <p:spPr>
          <a:xfrm>
            <a:off x="1141325" y="1276475"/>
            <a:ext cx="7186500" cy="10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88"/>
              <a:buFont typeface="Arial"/>
              <a:buNone/>
            </a:pPr>
            <a:r>
              <a:rPr lang="es-ES" sz="2688" b="1" u="sng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EXEMPLOS DE AXUDAS ECONÓMICAS</a:t>
            </a:r>
            <a:endParaRPr sz="2688" b="1" u="sng" dirty="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88"/>
              <a:buFont typeface="Arial"/>
              <a:buNone/>
            </a:pPr>
            <a:r>
              <a:rPr lang="es-ES" sz="2688" b="1" u="sng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CICLO </a:t>
            </a:r>
            <a:r>
              <a:rPr lang="es-ES" sz="2688" b="1" u="sng" dirty="0" smtClean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MEDIO</a:t>
            </a:r>
            <a:endParaRPr sz="2688" b="1" u="sng" dirty="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88"/>
              <a:buFont typeface="Arial"/>
              <a:buNone/>
            </a:pPr>
            <a:r>
              <a:rPr lang="es-ES" sz="2688" b="1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(para </a:t>
            </a:r>
            <a:r>
              <a:rPr lang="es-ES" sz="2688" b="1" dirty="0" err="1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unha</a:t>
            </a:r>
            <a:r>
              <a:rPr lang="es-ES" sz="2688" b="1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 estancia aproximada de 3</a:t>
            </a:r>
            <a:r>
              <a:rPr lang="es-ES" sz="2688" b="1" dirty="0" smtClean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2688" b="1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meses)</a:t>
            </a:r>
            <a:r>
              <a:rPr lang="es-ES" sz="2688" b="1" u="sng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688" b="1" u="sng" dirty="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856875" y="5452214"/>
            <a:ext cx="5182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B0F0"/>
                </a:solidFill>
                <a:latin typeface="Calibri"/>
                <a:ea typeface="Calibri"/>
                <a:cs typeface="Calibri"/>
              </a:rPr>
              <a:t>INICIALMENTE</a:t>
            </a:r>
            <a:r>
              <a:rPr lang="es-ES" sz="1100" dirty="0" smtClean="0"/>
              <a:t> </a:t>
            </a:r>
            <a:r>
              <a:rPr lang="es-ES" sz="2000" b="1" dirty="0">
                <a:solidFill>
                  <a:srgbClr val="00B0F0"/>
                </a:solidFill>
                <a:latin typeface="Calibri"/>
                <a:ea typeface="Calibri"/>
                <a:cs typeface="Calibri"/>
              </a:rPr>
              <a:t>RECÍBESE O 80%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5" name="Google Shape;195;p37"/>
          <p:cNvGraphicFramePr/>
          <p:nvPr>
            <p:extLst>
              <p:ext uri="{D42A27DB-BD31-4B8C-83A1-F6EECF244321}">
                <p14:modId xmlns:p14="http://schemas.microsoft.com/office/powerpoint/2010/main" val="41235858"/>
              </p:ext>
            </p:extLst>
          </p:nvPr>
        </p:nvGraphicFramePr>
        <p:xfrm>
          <a:off x="750600" y="2855225"/>
          <a:ext cx="7967925" cy="2695150"/>
        </p:xfrm>
        <a:graphic>
          <a:graphicData uri="http://schemas.openxmlformats.org/drawingml/2006/table">
            <a:tbl>
              <a:tblPr bandRow="1">
                <a:noFill/>
                <a:tableStyleId>{C1210458-A789-43E3-9D2D-79E05F15A82B}</a:tableStyleId>
              </a:tblPr>
              <a:tblGrid>
                <a:gridCol w="4261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7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s-ES" sz="1900" b="1">
                          <a:solidFill>
                            <a:srgbClr val="FFFFFF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PAÍS</a:t>
                      </a:r>
                      <a:endParaRPr sz="1900" b="1" u="none" strike="noStrike" cap="none">
                        <a:solidFill>
                          <a:srgbClr val="FFFFFF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73025" marR="73025" marT="0" marB="0" anchor="ctr"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s-ES" sz="1900" b="1">
                          <a:solidFill>
                            <a:schemeClr val="lt1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EXEMPLOS DE AXUDAS</a:t>
                      </a:r>
                      <a:endParaRPr sz="1900" b="1" u="none" strike="noStrike" cap="none">
                        <a:solidFill>
                          <a:srgbClr val="FFFFFF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73025" marR="73025" marT="0" marB="0" anchor="ctr">
                    <a:solidFill>
                      <a:srgbClr val="8DB3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05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s-ES" sz="1900">
                          <a:solidFill>
                            <a:srgbClr val="393939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PORTUGAL</a:t>
                      </a:r>
                      <a:endParaRPr sz="1900" u="none" strike="noStrike" cap="none">
                        <a:solidFill>
                          <a:srgbClr val="393939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s-ES" sz="1900" b="1" dirty="0" smtClean="0">
                          <a:solidFill>
                            <a:srgbClr val="393939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1.200 </a:t>
                      </a:r>
                      <a:r>
                        <a:rPr lang="es-ES" sz="1900" b="1" dirty="0">
                          <a:solidFill>
                            <a:srgbClr val="393939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€ + </a:t>
                      </a:r>
                      <a:r>
                        <a:rPr lang="es-ES" sz="1900" b="1" dirty="0" smtClean="0">
                          <a:solidFill>
                            <a:srgbClr val="393939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1.656 </a:t>
                      </a:r>
                      <a:r>
                        <a:rPr lang="es-ES" sz="1900" b="1" dirty="0">
                          <a:solidFill>
                            <a:srgbClr val="393939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€ *</a:t>
                      </a:r>
                      <a:endParaRPr sz="1900" b="1" u="none" strike="noStrike" cap="none" dirty="0">
                        <a:solidFill>
                          <a:srgbClr val="393939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73025" marR="7302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83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s-ES" sz="1900">
                          <a:solidFill>
                            <a:srgbClr val="393939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HOLANDA</a:t>
                      </a:r>
                      <a:endParaRPr sz="1900" u="none" strike="noStrike" cap="none">
                        <a:solidFill>
                          <a:srgbClr val="393939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s-ES" sz="1900" b="1" dirty="0" smtClean="0">
                          <a:solidFill>
                            <a:srgbClr val="393939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1.400 </a:t>
                      </a:r>
                      <a:r>
                        <a:rPr lang="es-ES" sz="1900" b="1" dirty="0">
                          <a:solidFill>
                            <a:srgbClr val="393939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€ + </a:t>
                      </a:r>
                      <a:r>
                        <a:rPr lang="es-ES" sz="1900" b="1" dirty="0" smtClean="0">
                          <a:solidFill>
                            <a:srgbClr val="393939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1.656 </a:t>
                      </a:r>
                      <a:r>
                        <a:rPr lang="es-ES" sz="1900" b="1" dirty="0">
                          <a:solidFill>
                            <a:srgbClr val="393939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€ * </a:t>
                      </a:r>
                      <a:endParaRPr sz="1900" b="1" dirty="0">
                        <a:solidFill>
                          <a:srgbClr val="393939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73025" marR="7302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83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s-ES" sz="1900">
                          <a:solidFill>
                            <a:srgbClr val="393939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MALTA</a:t>
                      </a:r>
                      <a:endParaRPr sz="1900" u="none" strike="noStrike" cap="none">
                        <a:solidFill>
                          <a:srgbClr val="393939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s-ES" sz="1900" b="1" dirty="0" smtClean="0">
                          <a:solidFill>
                            <a:srgbClr val="393939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1.200 </a:t>
                      </a:r>
                      <a:r>
                        <a:rPr lang="es-ES" sz="1900" b="1" dirty="0">
                          <a:solidFill>
                            <a:srgbClr val="393939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€ +</a:t>
                      </a:r>
                      <a:r>
                        <a:rPr lang="es-ES" sz="1900" b="1" dirty="0">
                          <a:solidFill>
                            <a:srgbClr val="FF0000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 </a:t>
                      </a:r>
                      <a:r>
                        <a:rPr lang="es-ES" sz="1900" b="1" dirty="0" smtClean="0">
                          <a:solidFill>
                            <a:schemeClr val="dk1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1.008 </a:t>
                      </a:r>
                      <a:r>
                        <a:rPr lang="es-ES" sz="1900" b="1" dirty="0">
                          <a:solidFill>
                            <a:schemeClr val="dk1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€ *</a:t>
                      </a:r>
                      <a:endParaRPr sz="1900" b="1" dirty="0">
                        <a:solidFill>
                          <a:schemeClr val="dk1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73025" marR="7302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96" name="Google Shape;196;p37"/>
          <p:cNvSpPr txBox="1"/>
          <p:nvPr/>
        </p:nvSpPr>
        <p:spPr>
          <a:xfrm>
            <a:off x="1141325" y="1276475"/>
            <a:ext cx="7186500" cy="12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88"/>
              <a:buFont typeface="Arial"/>
              <a:buNone/>
            </a:pPr>
            <a:r>
              <a:rPr lang="es-ES" sz="2688" b="1" u="sng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EXEMPLOS DE AXUDAS ECONÓMICAS </a:t>
            </a:r>
            <a:endParaRPr sz="2688" b="1" u="sng" dirty="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88"/>
              <a:buFont typeface="Arial"/>
              <a:buNone/>
            </a:pPr>
            <a:r>
              <a:rPr lang="es-ES" sz="2688" b="1" u="sng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CICLO SUPERIOR</a:t>
            </a:r>
            <a:endParaRPr sz="2688" b="1" u="sng" dirty="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88"/>
              <a:buFont typeface="Arial"/>
              <a:buNone/>
            </a:pPr>
            <a:r>
              <a:rPr lang="es-ES" sz="2688" b="1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(para </a:t>
            </a:r>
            <a:r>
              <a:rPr lang="es-ES" sz="2688" b="1" dirty="0" err="1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unha</a:t>
            </a:r>
            <a:r>
              <a:rPr lang="es-ES" sz="2688" b="1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 estancia aproximada </a:t>
            </a:r>
            <a:r>
              <a:rPr lang="es-ES" sz="2688" b="1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s-ES" sz="2688" b="1" smtClean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3 </a:t>
            </a:r>
            <a:r>
              <a:rPr lang="es-ES" sz="2688" b="1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meses)</a:t>
            </a:r>
            <a:endParaRPr sz="2688" b="1" u="sng" dirty="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37"/>
          <p:cNvSpPr txBox="1"/>
          <p:nvPr/>
        </p:nvSpPr>
        <p:spPr>
          <a:xfrm>
            <a:off x="4462825" y="5550375"/>
            <a:ext cx="4389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* Esta </a:t>
            </a:r>
            <a:r>
              <a:rPr lang="es-ES" dirty="0" err="1"/>
              <a:t>axuda</a:t>
            </a:r>
            <a:r>
              <a:rPr lang="es-ES" dirty="0"/>
              <a:t> se cobra </a:t>
            </a:r>
            <a:r>
              <a:rPr lang="es-ES" dirty="0" err="1"/>
              <a:t>despois</a:t>
            </a:r>
            <a:r>
              <a:rPr lang="es-ES" dirty="0"/>
              <a:t> da </a:t>
            </a:r>
            <a:r>
              <a:rPr lang="es-ES" dirty="0" err="1"/>
              <a:t>mobilidade</a:t>
            </a:r>
            <a:endParaRPr dirty="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(</a:t>
            </a:r>
            <a:r>
              <a:rPr lang="es-ES" dirty="0" err="1"/>
              <a:t>cantidade</a:t>
            </a:r>
            <a:r>
              <a:rPr lang="es-ES" dirty="0"/>
              <a:t> aproximada) Calculado para </a:t>
            </a:r>
            <a:r>
              <a:rPr lang="es-ES" dirty="0" smtClean="0"/>
              <a:t>16 </a:t>
            </a:r>
            <a:r>
              <a:rPr lang="es-ES" dirty="0"/>
              <a:t>semanas</a:t>
            </a:r>
            <a:endParaRPr dirty="0"/>
          </a:p>
        </p:txBody>
      </p:sp>
      <p:sp>
        <p:nvSpPr>
          <p:cNvPr id="5" name="CuadroTexto 4"/>
          <p:cNvSpPr txBox="1"/>
          <p:nvPr/>
        </p:nvSpPr>
        <p:spPr>
          <a:xfrm>
            <a:off x="0" y="5658120"/>
            <a:ext cx="5182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B0F0"/>
                </a:solidFill>
                <a:latin typeface="Calibri"/>
                <a:ea typeface="Calibri"/>
                <a:cs typeface="Calibri"/>
              </a:rPr>
              <a:t>INICIALMENTE</a:t>
            </a:r>
            <a:r>
              <a:rPr lang="es-ES" sz="1100" dirty="0" smtClean="0"/>
              <a:t> </a:t>
            </a:r>
            <a:r>
              <a:rPr lang="es-ES" sz="2000" b="1" dirty="0">
                <a:solidFill>
                  <a:srgbClr val="00B0F0"/>
                </a:solidFill>
                <a:latin typeface="Calibri"/>
                <a:ea typeface="Calibri"/>
                <a:cs typeface="Calibri"/>
              </a:rPr>
              <a:t>RECÍBESE O 80%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7"/>
          <p:cNvSpPr txBox="1"/>
          <p:nvPr/>
        </p:nvSpPr>
        <p:spPr>
          <a:xfrm>
            <a:off x="985220" y="1744203"/>
            <a:ext cx="7186500" cy="12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88"/>
              <a:buFont typeface="Arial"/>
              <a:buNone/>
            </a:pPr>
            <a:r>
              <a:rPr lang="es-ES" sz="2688" b="1" u="sng" dirty="0" smtClean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POSIBILIDAD DE FACER AS PRÁCTICAS CON UNHA BECA CERO </a:t>
            </a:r>
            <a:endParaRPr sz="2688" b="1" u="sng" dirty="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987420" y="3465425"/>
            <a:ext cx="5182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solidFill>
                  <a:srgbClr val="00B0F0"/>
                </a:solidFill>
                <a:latin typeface="Calibri"/>
                <a:ea typeface="Calibri"/>
                <a:cs typeface="Calibri"/>
              </a:rPr>
              <a:t>MOBILIDADE CON IDÉNTICAS CONDICIÓNS PERO SEN RECIBIR AXUDA ECONÓMICA</a:t>
            </a:r>
            <a:endParaRPr lang="es-ES" sz="2000" b="1" dirty="0">
              <a:solidFill>
                <a:srgbClr val="00B0F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4005236" y="4450902"/>
            <a:ext cx="11464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0 €</a:t>
            </a:r>
            <a:endParaRPr lang="es-E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0920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3"/>
          <p:cNvSpPr/>
          <p:nvPr/>
        </p:nvSpPr>
        <p:spPr>
          <a:xfrm>
            <a:off x="457200" y="274680"/>
            <a:ext cx="8229000" cy="11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43"/>
          <p:cNvSpPr txBox="1"/>
          <p:nvPr/>
        </p:nvSpPr>
        <p:spPr>
          <a:xfrm>
            <a:off x="840963" y="1963125"/>
            <a:ext cx="7186500" cy="12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s-ES" sz="3600" b="1" i="0" u="sng" strike="noStrike" cap="non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DÚBIDAS?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4" name="Google Shape;244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43225" y="2552900"/>
            <a:ext cx="2403552" cy="2403552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43"/>
          <p:cNvSpPr txBox="1"/>
          <p:nvPr/>
        </p:nvSpPr>
        <p:spPr>
          <a:xfrm>
            <a:off x="2165550" y="1463025"/>
            <a:ext cx="48129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sz="2000" b="1" i="0" u="none" strike="noStrike" cap="none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Moitas</a:t>
            </a:r>
            <a:r>
              <a:rPr lang="es-ES" sz="20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2000" b="1" i="0" u="none" strike="noStrike" cap="none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grazas</a:t>
            </a:r>
            <a:r>
              <a:rPr lang="es-ES" sz="20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2000" b="1" i="0" u="none" strike="noStrike" cap="none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pola</a:t>
            </a:r>
            <a:r>
              <a:rPr lang="es-ES" sz="20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2000" b="1" dirty="0" err="1" smtClean="0">
                <a:solidFill>
                  <a:schemeClr val="dk2"/>
                </a:solidFill>
              </a:rPr>
              <a:t>vosa</a:t>
            </a:r>
            <a:r>
              <a:rPr lang="es-ES" sz="2000" b="1" i="0" u="none" strike="noStrike" cap="none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20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atención</a:t>
            </a:r>
            <a:endParaRPr sz="2000" b="1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43"/>
          <p:cNvSpPr txBox="1"/>
          <p:nvPr/>
        </p:nvSpPr>
        <p:spPr>
          <a:xfrm>
            <a:off x="585850" y="4814950"/>
            <a:ext cx="8347800" cy="14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41"/>
              </a:spcBef>
              <a:spcAft>
                <a:spcPts val="0"/>
              </a:spcAft>
              <a:buNone/>
            </a:pPr>
            <a:r>
              <a:rPr lang="es-ES" sz="2700" b="1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Correo electrónico de contacto: </a:t>
            </a:r>
            <a:endParaRPr sz="2700">
              <a:solidFill>
                <a:srgbClr val="4A86E8"/>
              </a:solidFill>
            </a:endParaRPr>
          </a:p>
          <a:p>
            <a:pPr marL="0" lvl="0" indent="0" algn="ctr" rtl="0">
              <a:spcBef>
                <a:spcPts val="641"/>
              </a:spcBef>
              <a:spcAft>
                <a:spcPts val="0"/>
              </a:spcAft>
              <a:buNone/>
            </a:pPr>
            <a:r>
              <a:rPr lang="es-ES" sz="2700" b="1">
                <a:solidFill>
                  <a:schemeClr val="dk1"/>
                </a:solidFill>
                <a:highlight>
                  <a:srgbClr val="FFF2CC"/>
                </a:highlight>
                <a:latin typeface="Calibri"/>
                <a:ea typeface="Calibri"/>
                <a:cs typeface="Calibri"/>
                <a:sym typeface="Calibri"/>
              </a:rPr>
              <a:t>p-internacionais@iesjohancarballeira.com</a:t>
            </a:r>
            <a:endParaRPr sz="2700">
              <a:solidFill>
                <a:schemeClr val="dk1"/>
              </a:solidFill>
              <a:highlight>
                <a:srgbClr val="FFF2CC"/>
              </a:highligh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8"/>
          <p:cNvSpPr txBox="1">
            <a:spLocks noGrp="1"/>
          </p:cNvSpPr>
          <p:nvPr>
            <p:ph type="body" idx="4294967295"/>
          </p:nvPr>
        </p:nvSpPr>
        <p:spPr>
          <a:xfrm>
            <a:off x="532713" y="2811974"/>
            <a:ext cx="8229300" cy="2951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/>
              <a:t>Que é?</a:t>
            </a:r>
            <a:endParaRPr b="1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A iniciativa Erasmus+ é un programa da Unión Europea para apoiar a educación, a formación, a xuventude e o deporte en Europa.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/>
              <a:t>Para quen?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Alumnado (ESO, Bacharelato, Ciclos FP, Universidade), profesorado, PAS, e outros profesionais da Educación.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3" name="Google Shape;12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37125" y="1407025"/>
            <a:ext cx="3371850" cy="1352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9"/>
          <p:cNvSpPr/>
          <p:nvPr/>
        </p:nvSpPr>
        <p:spPr>
          <a:xfrm>
            <a:off x="457200" y="1600200"/>
            <a:ext cx="822900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s-ES" sz="3200" b="1" i="0" u="sng" strike="noStrike" cap="none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VANTAXES DO PROGRAMA ERASMUS: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endParaRPr sz="2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3080" marR="0" lvl="0" indent="-343080" algn="just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s-ES" sz="1800" b="1" dirty="0">
                <a:latin typeface="Calibri"/>
                <a:ea typeface="Calibri"/>
                <a:cs typeface="Calibri"/>
                <a:sym typeface="Calibri"/>
              </a:rPr>
              <a:t>O alumnado</a:t>
            </a:r>
            <a:r>
              <a:rPr lang="es-ES" sz="1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Erasmus </a:t>
            </a:r>
            <a:r>
              <a:rPr lang="es-ES" sz="1800" b="1" dirty="0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s-ES" sz="1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b="1" i="0" u="sng" strike="noStrike" cap="none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altamente valorado </a:t>
            </a:r>
            <a:r>
              <a:rPr lang="es-ES" sz="18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polas</a:t>
            </a:r>
            <a:r>
              <a:rPr lang="es-ES" sz="1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empresas, a nivel nacional e europeo.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3080" marR="0" lvl="0" indent="-343080" algn="just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s-ES" sz="1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</a:t>
            </a:r>
            <a:r>
              <a:rPr lang="es-ES" sz="18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estudo</a:t>
            </a:r>
            <a:r>
              <a:rPr lang="es-ES" sz="1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recente</a:t>
            </a:r>
            <a:r>
              <a:rPr lang="es-ES" sz="1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levado a cabo </a:t>
            </a:r>
            <a:r>
              <a:rPr lang="es-ES" sz="18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pola</a:t>
            </a:r>
            <a:r>
              <a:rPr lang="es-ES" sz="1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U.E. ten revelado que os </a:t>
            </a:r>
            <a:r>
              <a:rPr lang="es-ES" sz="18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estudantes</a:t>
            </a:r>
            <a:r>
              <a:rPr lang="es-ES" sz="1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que desfrutan </a:t>
            </a:r>
            <a:r>
              <a:rPr lang="es-ES" sz="18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dunha</a:t>
            </a:r>
            <a:r>
              <a:rPr lang="es-ES" sz="1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bolsa Erasmus </a:t>
            </a:r>
            <a:r>
              <a:rPr lang="es-ES" sz="18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teñen</a:t>
            </a:r>
            <a:r>
              <a:rPr lang="es-ES" sz="1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b="1" i="0" u="sng" strike="noStrike" cap="none" dirty="0" err="1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mellor</a:t>
            </a:r>
            <a:r>
              <a:rPr lang="es-ES" sz="1800" b="1" i="0" u="sng" strike="noStrike" cap="none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 </a:t>
            </a:r>
            <a:r>
              <a:rPr lang="es-ES" sz="1800" b="1" i="0" u="sng" strike="noStrike" cap="none" dirty="0" err="1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acollida</a:t>
            </a:r>
            <a:r>
              <a:rPr lang="es-ES" sz="1800" b="1" i="0" u="sng" strike="noStrike" cap="none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 no mercado laboral.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3080" marR="0" lvl="0" indent="-343080" algn="just" rtl="0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s-ES" sz="1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Cinco anos </a:t>
            </a:r>
            <a:r>
              <a:rPr lang="es-ES" sz="18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despois</a:t>
            </a:r>
            <a:r>
              <a:rPr lang="es-ES" sz="1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de titular, a </a:t>
            </a:r>
            <a:r>
              <a:rPr lang="es-ES" sz="1800" b="1" i="0" u="sng" strike="noStrike" cap="none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tasa de </a:t>
            </a:r>
            <a:r>
              <a:rPr lang="es-ES" sz="1800" b="1" i="0" u="sng" strike="noStrike" cap="none" dirty="0" err="1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desemprego</a:t>
            </a:r>
            <a:r>
              <a:rPr lang="es-ES" sz="1800" b="1" i="0" u="sng" strike="noStrike" cap="none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 </a:t>
            </a:r>
            <a:r>
              <a:rPr lang="es-ES" sz="1800" b="1" i="0" u="sng" strike="noStrike" cap="none" dirty="0" err="1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destes</a:t>
            </a:r>
            <a:r>
              <a:rPr lang="es-ES" sz="1800" b="1" i="0" u="sng" strike="noStrike" cap="none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 </a:t>
            </a:r>
            <a:r>
              <a:rPr lang="es-ES" sz="1800" b="1" i="0" u="sng" strike="noStrike" cap="none" dirty="0" err="1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alumn@s</a:t>
            </a:r>
            <a:r>
              <a:rPr lang="es-ES" sz="1800" b="1" i="0" u="sng" strike="noStrike" cap="none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 é un 23% menor</a:t>
            </a:r>
            <a:r>
              <a:rPr lang="es-ES" sz="1800" b="1" i="0" u="none" strike="noStrike" cap="none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 </a:t>
            </a:r>
            <a:r>
              <a:rPr lang="es-ES" sz="18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teñen</a:t>
            </a:r>
            <a:r>
              <a:rPr lang="es-ES" sz="1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s-ES" sz="18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metade</a:t>
            </a:r>
            <a:r>
              <a:rPr lang="es-ES" sz="1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de probabilidades de ser </a:t>
            </a:r>
            <a:r>
              <a:rPr lang="es-ES" sz="18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desempregados</a:t>
            </a:r>
            <a:r>
              <a:rPr lang="es-ES" sz="1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de longa duración.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0"/>
          <p:cNvSpPr/>
          <p:nvPr/>
        </p:nvSpPr>
        <p:spPr>
          <a:xfrm>
            <a:off x="457563" y="1166400"/>
            <a:ext cx="822900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30"/>
          <p:cNvSpPr txBox="1"/>
          <p:nvPr/>
        </p:nvSpPr>
        <p:spPr>
          <a:xfrm>
            <a:off x="4631925" y="1928800"/>
            <a:ext cx="3839700" cy="35460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es-ES" sz="2500" b="1" i="0" u="none" strike="noStrike" cap="none">
                <a:solidFill>
                  <a:srgbClr val="0B5394"/>
                </a:solidFill>
                <a:latin typeface="Calibri"/>
                <a:ea typeface="Calibri"/>
                <a:cs typeface="Calibri"/>
                <a:sym typeface="Calibri"/>
              </a:rPr>
              <a:t>PAÍSES NOS QUE</a:t>
            </a:r>
            <a:r>
              <a:rPr lang="es-ES" sz="2500" b="1">
                <a:solidFill>
                  <a:srgbClr val="0B5394"/>
                </a:solidFill>
                <a:latin typeface="Calibri"/>
                <a:ea typeface="Calibri"/>
                <a:cs typeface="Calibri"/>
                <a:sym typeface="Calibri"/>
              </a:rPr>
              <a:t> FIXEMOS MOBILIDADES</a:t>
            </a:r>
            <a:endParaRPr sz="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ES" sz="21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Portugal</a:t>
            </a:r>
            <a:endParaRPr sz="21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ES" sz="21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Alemaña</a:t>
            </a:r>
            <a:endParaRPr sz="21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ES" sz="2100">
                <a:solidFill>
                  <a:srgbClr val="FF0000"/>
                </a:solidFill>
              </a:rPr>
              <a:t>Holanda</a:t>
            </a:r>
            <a:endParaRPr sz="2100">
              <a:solidFill>
                <a:srgbClr val="FF000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ES" sz="21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Italia</a:t>
            </a:r>
            <a:endParaRPr sz="21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ES" sz="21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Irlanda</a:t>
            </a:r>
            <a:endParaRPr sz="21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ES" sz="21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Malta</a:t>
            </a:r>
            <a:endParaRPr sz="21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ES" sz="21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Rumanía</a:t>
            </a:r>
            <a:endParaRPr sz="21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" name="Google Shape;135;p30"/>
          <p:cNvPicPr preferRelativeResize="0"/>
          <p:nvPr/>
        </p:nvPicPr>
        <p:blipFill rotWithShape="1">
          <a:blip r:embed="rId3">
            <a:alphaModFix/>
          </a:blip>
          <a:srcRect l="9929" t="32975" r="-2035"/>
          <a:stretch/>
        </p:blipFill>
        <p:spPr>
          <a:xfrm>
            <a:off x="348251" y="2000725"/>
            <a:ext cx="4101149" cy="3273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85151" y="4561626"/>
            <a:ext cx="2700063" cy="20250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1" name="Google Shape;141;p31"/>
          <p:cNvGrpSpPr/>
          <p:nvPr/>
        </p:nvGrpSpPr>
        <p:grpSpPr>
          <a:xfrm>
            <a:off x="314475" y="1619725"/>
            <a:ext cx="3070675" cy="2303025"/>
            <a:chOff x="223850" y="1326275"/>
            <a:chExt cx="3070675" cy="2303025"/>
          </a:xfrm>
        </p:grpSpPr>
        <p:pic>
          <p:nvPicPr>
            <p:cNvPr id="142" name="Google Shape;142;p3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23850" y="1326275"/>
              <a:ext cx="3070674" cy="23030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3" name="Google Shape;143;p31"/>
            <p:cNvSpPr txBox="1"/>
            <p:nvPr/>
          </p:nvSpPr>
          <p:spPr>
            <a:xfrm>
              <a:off x="1937325" y="2930625"/>
              <a:ext cx="1357200" cy="65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14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PORTUGAL</a:t>
              </a:r>
              <a:endPara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14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(Valença)</a:t>
              </a:r>
              <a:endPara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" name="Google Shape;144;p31"/>
          <p:cNvGrpSpPr/>
          <p:nvPr/>
        </p:nvGrpSpPr>
        <p:grpSpPr>
          <a:xfrm>
            <a:off x="5909425" y="1268023"/>
            <a:ext cx="2948376" cy="1889724"/>
            <a:chOff x="3375475" y="1601961"/>
            <a:chExt cx="2948376" cy="1889724"/>
          </a:xfrm>
        </p:grpSpPr>
        <p:pic>
          <p:nvPicPr>
            <p:cNvPr id="145" name="Google Shape;145;p31"/>
            <p:cNvPicPr preferRelativeResize="0"/>
            <p:nvPr/>
          </p:nvPicPr>
          <p:blipFill rotWithShape="1">
            <a:blip r:embed="rId5">
              <a:alphaModFix/>
            </a:blip>
            <a:srcRect t="14544"/>
            <a:stretch/>
          </p:blipFill>
          <p:spPr>
            <a:xfrm>
              <a:off x="3375475" y="1601961"/>
              <a:ext cx="2948376" cy="18897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6" name="Google Shape;146;p31"/>
            <p:cNvSpPr txBox="1"/>
            <p:nvPr/>
          </p:nvSpPr>
          <p:spPr>
            <a:xfrm>
              <a:off x="4844950" y="2936675"/>
              <a:ext cx="1357200" cy="55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14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ITALIA (Milán)</a:t>
              </a:r>
              <a:endPara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" name="Google Shape;147;p31"/>
          <p:cNvGrpSpPr/>
          <p:nvPr/>
        </p:nvGrpSpPr>
        <p:grpSpPr>
          <a:xfrm>
            <a:off x="6476260" y="3297666"/>
            <a:ext cx="2381536" cy="2912966"/>
            <a:chOff x="6601260" y="3128641"/>
            <a:chExt cx="2381536" cy="2912966"/>
          </a:xfrm>
        </p:grpSpPr>
        <p:pic>
          <p:nvPicPr>
            <p:cNvPr id="148" name="Google Shape;148;p3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601260" y="3128641"/>
              <a:ext cx="2381532" cy="29129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9" name="Google Shape;149;p31"/>
            <p:cNvSpPr txBox="1"/>
            <p:nvPr/>
          </p:nvSpPr>
          <p:spPr>
            <a:xfrm>
              <a:off x="7697896" y="5474003"/>
              <a:ext cx="1284900" cy="48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14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ITALIA (Bolonia)</a:t>
              </a:r>
              <a:endPara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" name="Google Shape;150;p31"/>
          <p:cNvGrpSpPr/>
          <p:nvPr/>
        </p:nvGrpSpPr>
        <p:grpSpPr>
          <a:xfrm>
            <a:off x="3850499" y="1700975"/>
            <a:ext cx="1718576" cy="2578473"/>
            <a:chOff x="5036137" y="4279525"/>
            <a:chExt cx="1718576" cy="2578473"/>
          </a:xfrm>
        </p:grpSpPr>
        <p:pic>
          <p:nvPicPr>
            <p:cNvPr id="151" name="Google Shape;151;p3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036137" y="4279525"/>
              <a:ext cx="1718576" cy="25784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2" name="Google Shape;152;p31"/>
            <p:cNvSpPr txBox="1"/>
            <p:nvPr/>
          </p:nvSpPr>
          <p:spPr>
            <a:xfrm>
              <a:off x="5268175" y="6163213"/>
              <a:ext cx="1357200" cy="65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14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PORTUGAL</a:t>
              </a:r>
              <a:endPara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14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(Braga)</a:t>
              </a:r>
              <a:endPara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" name="Google Shape;153;p31"/>
          <p:cNvGrpSpPr/>
          <p:nvPr/>
        </p:nvGrpSpPr>
        <p:grpSpPr>
          <a:xfrm>
            <a:off x="314486" y="4279462"/>
            <a:ext cx="2858001" cy="2053595"/>
            <a:chOff x="2144903" y="4759725"/>
            <a:chExt cx="2700048" cy="2025042"/>
          </a:xfrm>
        </p:grpSpPr>
        <p:pic>
          <p:nvPicPr>
            <p:cNvPr id="154" name="Google Shape;154;p31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2144903" y="4759725"/>
              <a:ext cx="2700048" cy="20250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5" name="Google Shape;155;p31"/>
            <p:cNvSpPr txBox="1"/>
            <p:nvPr/>
          </p:nvSpPr>
          <p:spPr>
            <a:xfrm>
              <a:off x="3375475" y="5947100"/>
              <a:ext cx="1357200" cy="65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14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MALTA</a:t>
              </a:r>
              <a:endPara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14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(St. Julians)</a:t>
              </a:r>
              <a:endPara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6" name="Google Shape;156;p31"/>
          <p:cNvSpPr txBox="1"/>
          <p:nvPr/>
        </p:nvSpPr>
        <p:spPr>
          <a:xfrm>
            <a:off x="3536825" y="5933875"/>
            <a:ext cx="1357200" cy="6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IRLANDA</a:t>
            </a: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(Cork)</a:t>
            </a: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2"/>
          <p:cNvSpPr txBox="1"/>
          <p:nvPr/>
        </p:nvSpPr>
        <p:spPr>
          <a:xfrm>
            <a:off x="2743950" y="1617425"/>
            <a:ext cx="3656100" cy="7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88"/>
              <a:buFont typeface="Arial"/>
              <a:buNone/>
            </a:pPr>
            <a:r>
              <a:rPr lang="es-ES" sz="2688"/>
              <a:t>CONVOCATORIAS</a:t>
            </a:r>
            <a:endParaRPr sz="26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62" name="Google Shape;162;p32"/>
          <p:cNvGraphicFramePr/>
          <p:nvPr>
            <p:extLst>
              <p:ext uri="{D42A27DB-BD31-4B8C-83A1-F6EECF244321}">
                <p14:modId xmlns:p14="http://schemas.microsoft.com/office/powerpoint/2010/main" val="1458437538"/>
              </p:ext>
            </p:extLst>
          </p:nvPr>
        </p:nvGraphicFramePr>
        <p:xfrm>
          <a:off x="1226475" y="2790900"/>
          <a:ext cx="6769550" cy="1729400"/>
        </p:xfrm>
        <a:graphic>
          <a:graphicData uri="http://schemas.openxmlformats.org/drawingml/2006/table">
            <a:tbl>
              <a:tblPr>
                <a:noFill/>
                <a:tableStyleId>{04D6D47F-D8A5-4970-A623-FA23009D0CF7}</a:tableStyleId>
              </a:tblPr>
              <a:tblGrid>
                <a:gridCol w="3946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47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900" u="none" strike="noStrike" cap="none"/>
                        <a:t>CICLO SUPERIOR</a:t>
                      </a:r>
                      <a:endParaRPr sz="1900" u="none" strike="noStrike" cap="none"/>
                    </a:p>
                  </a:txBody>
                  <a:tcPr marL="91425" marR="91425" marT="91425" marB="91425" anchor="ctr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900"/>
                        <a:t>EDUCACIÓN SUPERIOR</a:t>
                      </a:r>
                      <a:endParaRPr sz="1900" u="none" strike="noStrike" cap="none"/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7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900" u="none" strike="noStrike" cap="none" dirty="0"/>
                        <a:t>CICLO </a:t>
                      </a:r>
                      <a:r>
                        <a:rPr lang="es-ES" sz="1900" u="none" strike="noStrike" cap="none" dirty="0" smtClean="0"/>
                        <a:t>MEDIO E</a:t>
                      </a:r>
                      <a:r>
                        <a:rPr lang="es-ES" sz="1900" u="none" strike="noStrike" cap="none" baseline="0" dirty="0" smtClean="0"/>
                        <a:t> FP BÁSICA</a:t>
                      </a:r>
                      <a:endParaRPr sz="1900" u="none" strike="noStrike" cap="none" dirty="0"/>
                    </a:p>
                  </a:txBody>
                  <a:tcPr marL="91425" marR="91425" marT="91425" marB="91425" anchor="ctr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900" dirty="0"/>
                        <a:t>FORMACIÓN PROFESIONAL</a:t>
                      </a:r>
                      <a:endParaRPr sz="1900" dirty="0"/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3"/>
          <p:cNvSpPr txBox="1"/>
          <p:nvPr/>
        </p:nvSpPr>
        <p:spPr>
          <a:xfrm>
            <a:off x="2783212" y="1289875"/>
            <a:ext cx="3656100" cy="12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88"/>
              <a:buFont typeface="Arial"/>
              <a:buNone/>
            </a:pPr>
            <a:r>
              <a:rPr lang="es-ES" sz="2688" b="1" u="sng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TIPOS DE MOBILIDADES</a:t>
            </a:r>
            <a:endParaRPr sz="26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68" name="Google Shape;168;p33"/>
          <p:cNvGraphicFramePr/>
          <p:nvPr>
            <p:extLst>
              <p:ext uri="{D42A27DB-BD31-4B8C-83A1-F6EECF244321}">
                <p14:modId xmlns:p14="http://schemas.microsoft.com/office/powerpoint/2010/main" val="3651787597"/>
              </p:ext>
            </p:extLst>
          </p:nvPr>
        </p:nvGraphicFramePr>
        <p:xfrm>
          <a:off x="1226475" y="2381500"/>
          <a:ext cx="6769550" cy="2368900"/>
        </p:xfrm>
        <a:graphic>
          <a:graphicData uri="http://schemas.openxmlformats.org/drawingml/2006/table">
            <a:tbl>
              <a:tblPr>
                <a:noFill/>
                <a:tableStyleId>{04D6D47F-D8A5-4970-A623-FA23009D0CF7}</a:tableStyleId>
              </a:tblPr>
              <a:tblGrid>
                <a:gridCol w="3946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9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900"/>
                        <a:t>TIPO</a:t>
                      </a:r>
                      <a:endParaRPr sz="1900" u="none" strike="noStrike" cap="none"/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8DB3E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900"/>
                        <a:t>DURACIÓN</a:t>
                      </a:r>
                      <a:endParaRPr sz="1900" u="none" strike="noStrike" cap="none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8DB3E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DB3E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DB3E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DB3E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7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900">
                          <a:solidFill>
                            <a:schemeClr val="dk1"/>
                          </a:solidFill>
                        </a:rPr>
                        <a:t>REALIZAR AS PRÁCTICAS (FCT)</a:t>
                      </a:r>
                      <a:endParaRPr sz="19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900" dirty="0" smtClean="0"/>
                        <a:t>3 </a:t>
                      </a:r>
                      <a:r>
                        <a:rPr lang="es-ES" sz="1900" dirty="0"/>
                        <a:t>MESES APROX.</a:t>
                      </a:r>
                      <a:endParaRPr sz="1900" dirty="0"/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8DB3E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7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900" dirty="0"/>
                        <a:t>RECENTEMENTE </a:t>
                      </a:r>
                      <a:r>
                        <a:rPr lang="es-ES" sz="1900" dirty="0" smtClean="0"/>
                        <a:t>TITULADO/AS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900" dirty="0" smtClean="0"/>
                        <a:t>&gt; 18 ANOS</a:t>
                      </a:r>
                      <a:endParaRPr sz="1900" dirty="0"/>
                    </a:p>
                  </a:txBody>
                  <a:tcPr marL="91425" marR="91425" marT="91425" marB="91425" anchor="ctr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900" dirty="0" smtClean="0"/>
                        <a:t>MÍNIMO 6 MESES</a:t>
                      </a: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4"/>
          <p:cNvSpPr/>
          <p:nvPr/>
        </p:nvSpPr>
        <p:spPr>
          <a:xfrm>
            <a:off x="457200" y="274680"/>
            <a:ext cx="8229000" cy="11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5" name="Google Shape;175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99291" y="3724700"/>
            <a:ext cx="3311325" cy="2203325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34"/>
          <p:cNvSpPr txBox="1"/>
          <p:nvPr/>
        </p:nvSpPr>
        <p:spPr>
          <a:xfrm>
            <a:off x="718650" y="1289875"/>
            <a:ext cx="7186500" cy="12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88"/>
              <a:buFont typeface="Arial"/>
              <a:buNone/>
            </a:pPr>
            <a:r>
              <a:rPr lang="es-ES" sz="2688" b="1" i="0" u="sng" strike="noStrike" cap="non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APOIO LINGÜÍSTICO</a:t>
            </a:r>
            <a:endParaRPr sz="2688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34"/>
          <p:cNvSpPr txBox="1"/>
          <p:nvPr/>
        </p:nvSpPr>
        <p:spPr>
          <a:xfrm>
            <a:off x="764900" y="2263900"/>
            <a:ext cx="7580100" cy="17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-"/>
            </a:pPr>
            <a:r>
              <a:rPr lang="es-E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Organizaranse</a:t>
            </a:r>
            <a:r>
              <a:rPr lang="es-E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clases de idiomas </a:t>
            </a:r>
            <a:r>
              <a:rPr lang="es-E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fora</a:t>
            </a:r>
            <a:r>
              <a:rPr lang="es-E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do horario escolar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-"/>
            </a:pPr>
            <a:r>
              <a:rPr lang="es-E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Unha</a:t>
            </a:r>
            <a:r>
              <a:rPr lang="es-E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vez </a:t>
            </a:r>
            <a:r>
              <a:rPr lang="es-E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feita</a:t>
            </a:r>
            <a:r>
              <a:rPr lang="es-E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selección </a:t>
            </a:r>
            <a:r>
              <a:rPr lang="es-E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comunicaranse</a:t>
            </a:r>
            <a:r>
              <a:rPr lang="es-E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os días e horarios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highlight>
                <a:srgbClr val="FFFF00"/>
              </a:highligh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5"/>
          <p:cNvSpPr txBox="1"/>
          <p:nvPr/>
        </p:nvSpPr>
        <p:spPr>
          <a:xfrm>
            <a:off x="718650" y="1289875"/>
            <a:ext cx="7186500" cy="12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88"/>
              <a:buFont typeface="Arial"/>
              <a:buNone/>
            </a:pPr>
            <a:r>
              <a:rPr lang="es-ES" sz="2688" b="1" i="0" u="sng" strike="noStrike" cap="non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SEGUROS E COBERTURAS</a:t>
            </a:r>
            <a:endParaRPr sz="2688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35"/>
          <p:cNvSpPr txBox="1"/>
          <p:nvPr/>
        </p:nvSpPr>
        <p:spPr>
          <a:xfrm>
            <a:off x="718650" y="2175175"/>
            <a:ext cx="8283600" cy="23244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-"/>
            </a:pPr>
            <a:r>
              <a:rPr lang="es-E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SEGURO DA FCT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-"/>
            </a:pPr>
            <a:r>
              <a:rPr lang="es-E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SEGURO PRIVADO (Responsabilidade Civil, de viaxe e S.Médico)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-"/>
            </a:pPr>
            <a:r>
              <a:rPr lang="es-E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OBRIGATORIO LEVAR A TARXETA SANITARIA EUROPEA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highlight>
                <a:srgbClr val="FF000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highlight>
                <a:srgbClr val="FF000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highlight>
                <a:srgbClr val="FF00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4" name="Google Shape;184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37125" y="4894050"/>
            <a:ext cx="3229157" cy="122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372</Words>
  <Application>Microsoft Office PowerPoint</Application>
  <PresentationFormat>Presentación en pantalla (4:3)</PresentationFormat>
  <Paragraphs>89</Paragraphs>
  <Slides>13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Calibri</vt:lpstr>
      <vt:lpstr>Garamond</vt:lpstr>
      <vt:lpstr>Arial</vt:lpstr>
      <vt:lpstr>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Usuario</cp:lastModifiedBy>
  <cp:revision>16</cp:revision>
  <dcterms:modified xsi:type="dcterms:W3CDTF">2026-02-19T11:15:19Z</dcterms:modified>
</cp:coreProperties>
</file>