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2" r:id="rId6"/>
    <p:sldId id="267" r:id="rId7"/>
    <p:sldId id="271" r:id="rId8"/>
    <p:sldId id="272" r:id="rId9"/>
    <p:sldId id="263" r:id="rId10"/>
    <p:sldId id="266" r:id="rId11"/>
    <p:sldId id="265" r:id="rId12"/>
    <p:sldId id="270" r:id="rId13"/>
    <p:sldId id="273" r:id="rId14"/>
    <p:sldId id="261" r:id="rId15"/>
    <p:sldId id="260" r:id="rId16"/>
    <p:sldId id="274" r:id="rId17"/>
    <p:sldId id="269"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84" autoAdjust="0"/>
  </p:normalViewPr>
  <p:slideViewPr>
    <p:cSldViewPr>
      <p:cViewPr varScale="1">
        <p:scale>
          <a:sx n="71" d="100"/>
          <a:sy n="71"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9.xml"/><Relationship Id="rId1" Type="http://schemas.openxmlformats.org/officeDocument/2006/relationships/slide" Target="../slides/slide14.xml"/><Relationship Id="rId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9C4D0-DB3D-4B07-B806-F6A18A67F53F}" type="doc">
      <dgm:prSet loTypeId="urn:microsoft.com/office/officeart/2005/8/layout/gear1" loCatId="cycle" qsTypeId="urn:microsoft.com/office/officeart/2005/8/quickstyle/simple1" qsCatId="simple" csTypeId="urn:microsoft.com/office/officeart/2005/8/colors/accent1_2" csCatId="accent1" phldr="1"/>
      <dgm:spPr/>
    </dgm:pt>
    <dgm:pt modelId="{F17C77BB-8CC9-4929-B7C2-B043C4CF372F}">
      <dgm:prSet phldrT="[Texto]" custT="1">
        <dgm:style>
          <a:lnRef idx="1">
            <a:schemeClr val="accent3"/>
          </a:lnRef>
          <a:fillRef idx="2">
            <a:schemeClr val="accent3"/>
          </a:fillRef>
          <a:effectRef idx="1">
            <a:schemeClr val="accent3"/>
          </a:effectRef>
          <a:fontRef idx="minor">
            <a:schemeClr val="dk1"/>
          </a:fontRef>
        </dgm:style>
      </dgm:prSet>
      <dgm:spPr>
        <a:ln/>
      </dgm:spPr>
      <dgm:t>
        <a:bodyPr/>
        <a:lstStyle/>
        <a:p>
          <a:r>
            <a:rPr lang="es-ES" sz="2400" dirty="0" smtClean="0">
              <a:solidFill>
                <a:schemeClr val="tx2">
                  <a:lumMod val="75000"/>
                </a:schemeClr>
              </a:solidFill>
              <a:hlinkClick xmlns:r="http://schemas.openxmlformats.org/officeDocument/2006/relationships" r:id="rId1" action="ppaction://hlinksldjump"/>
            </a:rPr>
            <a:t>Cultura </a:t>
          </a:r>
        </a:p>
        <a:p>
          <a:r>
            <a:rPr lang="es-ES" sz="2400" dirty="0" smtClean="0">
              <a:solidFill>
                <a:schemeClr val="tx2">
                  <a:lumMod val="75000"/>
                </a:schemeClr>
              </a:solidFill>
              <a:hlinkClick xmlns:r="http://schemas.openxmlformats.org/officeDocument/2006/relationships" r:id="rId1" action="ppaction://hlinksldjump"/>
            </a:rPr>
            <a:t>Clásica</a:t>
          </a:r>
          <a:endParaRPr lang="es-ES" sz="2400" dirty="0">
            <a:solidFill>
              <a:schemeClr val="tx2">
                <a:lumMod val="75000"/>
              </a:schemeClr>
            </a:solidFill>
          </a:endParaRPr>
        </a:p>
      </dgm:t>
    </dgm:pt>
    <dgm:pt modelId="{09D8490C-A760-4E6C-A984-3B8A4AFEAD72}" type="parTrans" cxnId="{166A4D86-BBAE-4AFC-9994-46C00739FFBB}">
      <dgm:prSet/>
      <dgm:spPr/>
      <dgm:t>
        <a:bodyPr/>
        <a:lstStyle/>
        <a:p>
          <a:endParaRPr lang="es-ES"/>
        </a:p>
      </dgm:t>
    </dgm:pt>
    <dgm:pt modelId="{A4AA1FC1-DBA0-4A58-A267-BE5270057093}" type="sibTrans" cxnId="{166A4D86-BBAE-4AFC-9994-46C00739FFBB}">
      <dgm:prSet/>
      <dgm:spPr/>
      <dgm:t>
        <a:bodyPr/>
        <a:lstStyle/>
        <a:p>
          <a:endParaRPr lang="es-ES"/>
        </a:p>
      </dgm:t>
    </dgm:pt>
    <dgm:pt modelId="{CA79F574-67CD-42C3-87F0-8D066AF12FA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000" dirty="0" smtClean="0">
              <a:solidFill>
                <a:schemeClr val="accent1">
                  <a:lumMod val="75000"/>
                </a:schemeClr>
              </a:solidFill>
              <a:hlinkClick xmlns:r="http://schemas.openxmlformats.org/officeDocument/2006/relationships" r:id="rId2" action="ppaction://hlinksldjump"/>
            </a:rPr>
            <a:t>Física</a:t>
          </a:r>
          <a:endParaRPr lang="es-ES" sz="2000" dirty="0">
            <a:solidFill>
              <a:schemeClr val="accent1">
                <a:lumMod val="75000"/>
              </a:schemeClr>
            </a:solidFill>
          </a:endParaRPr>
        </a:p>
      </dgm:t>
    </dgm:pt>
    <dgm:pt modelId="{2BC21BEB-E837-4F22-B07B-863DBB3AF8F5}" type="parTrans" cxnId="{A1E6DCCE-4CF5-4190-BC6F-51171246D315}">
      <dgm:prSet/>
      <dgm:spPr/>
      <dgm:t>
        <a:bodyPr/>
        <a:lstStyle/>
        <a:p>
          <a:endParaRPr lang="es-ES"/>
        </a:p>
      </dgm:t>
    </dgm:pt>
    <dgm:pt modelId="{F7AB3FA7-6B3F-42B7-8806-68018FF70A64}" type="sibTrans" cxnId="{A1E6DCCE-4CF5-4190-BC6F-51171246D315}">
      <dgm:prSet/>
      <dgm:spPr/>
      <dgm:t>
        <a:bodyPr/>
        <a:lstStyle/>
        <a:p>
          <a:endParaRPr lang="es-ES"/>
        </a:p>
      </dgm:t>
    </dgm:pt>
    <dgm:pt modelId="{25F1C429-A8C4-4580-8D9F-7B5FC1527953}">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err="1" smtClean="0">
              <a:solidFill>
                <a:schemeClr val="accent2">
                  <a:lumMod val="75000"/>
                </a:schemeClr>
              </a:solidFill>
              <a:hlinkClick xmlns:r="http://schemas.openxmlformats.org/officeDocument/2006/relationships" r:id="rId3" action="ppaction://hlinksldjump"/>
            </a:rPr>
            <a:t>Tecnoloxía</a:t>
          </a:r>
          <a:endParaRPr lang="es-ES" dirty="0">
            <a:solidFill>
              <a:schemeClr val="accent2">
                <a:lumMod val="75000"/>
              </a:schemeClr>
            </a:solidFill>
          </a:endParaRPr>
        </a:p>
      </dgm:t>
    </dgm:pt>
    <dgm:pt modelId="{0DD76F0D-4A3E-4323-BD1B-BBAAE125F4A1}" type="parTrans" cxnId="{FB217614-068E-4AB5-9588-D3150B446DBD}">
      <dgm:prSet/>
      <dgm:spPr/>
      <dgm:t>
        <a:bodyPr/>
        <a:lstStyle/>
        <a:p>
          <a:endParaRPr lang="es-ES"/>
        </a:p>
      </dgm:t>
    </dgm:pt>
    <dgm:pt modelId="{91111779-DB13-4AA1-8956-5C5743D7F224}" type="sibTrans" cxnId="{FB217614-068E-4AB5-9588-D3150B446DBD}">
      <dgm:prSet/>
      <dgm:spPr/>
      <dgm:t>
        <a:bodyPr/>
        <a:lstStyle/>
        <a:p>
          <a:endParaRPr lang="es-ES"/>
        </a:p>
      </dgm:t>
    </dgm:pt>
    <dgm:pt modelId="{D8CB3780-1991-4711-A63F-348597E0EAB8}" type="pres">
      <dgm:prSet presAssocID="{2F89C4D0-DB3D-4B07-B806-F6A18A67F53F}" presName="composite" presStyleCnt="0">
        <dgm:presLayoutVars>
          <dgm:chMax val="3"/>
          <dgm:animLvl val="lvl"/>
          <dgm:resizeHandles val="exact"/>
        </dgm:presLayoutVars>
      </dgm:prSet>
      <dgm:spPr/>
    </dgm:pt>
    <dgm:pt modelId="{F43D7B56-F00D-4DCC-B321-CA29AA0430B6}" type="pres">
      <dgm:prSet presAssocID="{F17C77BB-8CC9-4929-B7C2-B043C4CF372F}" presName="gear1" presStyleLbl="node1" presStyleIdx="0" presStyleCnt="3">
        <dgm:presLayoutVars>
          <dgm:chMax val="1"/>
          <dgm:bulletEnabled val="1"/>
        </dgm:presLayoutVars>
      </dgm:prSet>
      <dgm:spPr/>
      <dgm:t>
        <a:bodyPr/>
        <a:lstStyle/>
        <a:p>
          <a:endParaRPr lang="es-ES"/>
        </a:p>
      </dgm:t>
    </dgm:pt>
    <dgm:pt modelId="{174F6761-819E-4291-8E56-C25810F12E59}" type="pres">
      <dgm:prSet presAssocID="{F17C77BB-8CC9-4929-B7C2-B043C4CF372F}" presName="gear1srcNode" presStyleLbl="node1" presStyleIdx="0" presStyleCnt="3"/>
      <dgm:spPr/>
      <dgm:t>
        <a:bodyPr/>
        <a:lstStyle/>
        <a:p>
          <a:endParaRPr lang="es-ES"/>
        </a:p>
      </dgm:t>
    </dgm:pt>
    <dgm:pt modelId="{EBF2ABF6-135C-45DA-9533-A921952DA940}" type="pres">
      <dgm:prSet presAssocID="{F17C77BB-8CC9-4929-B7C2-B043C4CF372F}" presName="gear1dstNode" presStyleLbl="node1" presStyleIdx="0" presStyleCnt="3"/>
      <dgm:spPr/>
      <dgm:t>
        <a:bodyPr/>
        <a:lstStyle/>
        <a:p>
          <a:endParaRPr lang="es-ES"/>
        </a:p>
      </dgm:t>
    </dgm:pt>
    <dgm:pt modelId="{90BA9129-EB98-4B9C-A4B2-A2FABD43DF8A}" type="pres">
      <dgm:prSet presAssocID="{CA79F574-67CD-42C3-87F0-8D066AF12FAC}" presName="gear2" presStyleLbl="node1" presStyleIdx="1" presStyleCnt="3" custLinFactNeighborX="-3203" custLinFactNeighborY="2031">
        <dgm:presLayoutVars>
          <dgm:chMax val="1"/>
          <dgm:bulletEnabled val="1"/>
        </dgm:presLayoutVars>
      </dgm:prSet>
      <dgm:spPr/>
      <dgm:t>
        <a:bodyPr/>
        <a:lstStyle/>
        <a:p>
          <a:endParaRPr lang="es-ES"/>
        </a:p>
      </dgm:t>
    </dgm:pt>
    <dgm:pt modelId="{026B5807-F29E-424F-8926-0A50B38CCE90}" type="pres">
      <dgm:prSet presAssocID="{CA79F574-67CD-42C3-87F0-8D066AF12FAC}" presName="gear2srcNode" presStyleLbl="node1" presStyleIdx="1" presStyleCnt="3"/>
      <dgm:spPr/>
      <dgm:t>
        <a:bodyPr/>
        <a:lstStyle/>
        <a:p>
          <a:endParaRPr lang="es-ES"/>
        </a:p>
      </dgm:t>
    </dgm:pt>
    <dgm:pt modelId="{AF442C1C-4DE4-4B7D-AD29-FE78350B5358}" type="pres">
      <dgm:prSet presAssocID="{CA79F574-67CD-42C3-87F0-8D066AF12FAC}" presName="gear2dstNode" presStyleLbl="node1" presStyleIdx="1" presStyleCnt="3"/>
      <dgm:spPr/>
      <dgm:t>
        <a:bodyPr/>
        <a:lstStyle/>
        <a:p>
          <a:endParaRPr lang="es-ES"/>
        </a:p>
      </dgm:t>
    </dgm:pt>
    <dgm:pt modelId="{82F2F091-F120-425A-B3AA-17F14DACD188}" type="pres">
      <dgm:prSet presAssocID="{25F1C429-A8C4-4580-8D9F-7B5FC1527953}" presName="gear3" presStyleLbl="node1" presStyleIdx="2" presStyleCnt="3"/>
      <dgm:spPr/>
      <dgm:t>
        <a:bodyPr/>
        <a:lstStyle/>
        <a:p>
          <a:endParaRPr lang="es-ES"/>
        </a:p>
      </dgm:t>
    </dgm:pt>
    <dgm:pt modelId="{BAF452C7-0A4D-4400-A8F0-B74628F7FD24}" type="pres">
      <dgm:prSet presAssocID="{25F1C429-A8C4-4580-8D9F-7B5FC1527953}" presName="gear3tx" presStyleLbl="node1" presStyleIdx="2" presStyleCnt="3">
        <dgm:presLayoutVars>
          <dgm:chMax val="1"/>
          <dgm:bulletEnabled val="1"/>
        </dgm:presLayoutVars>
      </dgm:prSet>
      <dgm:spPr/>
      <dgm:t>
        <a:bodyPr/>
        <a:lstStyle/>
        <a:p>
          <a:endParaRPr lang="es-ES"/>
        </a:p>
      </dgm:t>
    </dgm:pt>
    <dgm:pt modelId="{489E3F73-C205-4020-85B3-79F9E0C5C7E8}" type="pres">
      <dgm:prSet presAssocID="{25F1C429-A8C4-4580-8D9F-7B5FC1527953}" presName="gear3srcNode" presStyleLbl="node1" presStyleIdx="2" presStyleCnt="3"/>
      <dgm:spPr/>
      <dgm:t>
        <a:bodyPr/>
        <a:lstStyle/>
        <a:p>
          <a:endParaRPr lang="es-ES"/>
        </a:p>
      </dgm:t>
    </dgm:pt>
    <dgm:pt modelId="{0743E87F-8818-4C89-B0CA-05452432F9A6}" type="pres">
      <dgm:prSet presAssocID="{25F1C429-A8C4-4580-8D9F-7B5FC1527953}" presName="gear3dstNode" presStyleLbl="node1" presStyleIdx="2" presStyleCnt="3"/>
      <dgm:spPr/>
      <dgm:t>
        <a:bodyPr/>
        <a:lstStyle/>
        <a:p>
          <a:endParaRPr lang="es-ES"/>
        </a:p>
      </dgm:t>
    </dgm:pt>
    <dgm:pt modelId="{6F93118F-A6C3-4F06-AF3D-5949EFB34659}" type="pres">
      <dgm:prSet presAssocID="{A4AA1FC1-DBA0-4A58-A267-BE5270057093}" presName="connector1" presStyleLbl="sibTrans2D1" presStyleIdx="0" presStyleCnt="3"/>
      <dgm:spPr/>
      <dgm:t>
        <a:bodyPr/>
        <a:lstStyle/>
        <a:p>
          <a:endParaRPr lang="es-ES"/>
        </a:p>
      </dgm:t>
    </dgm:pt>
    <dgm:pt modelId="{4AFDEF73-5EE4-4360-B814-22935C873012}" type="pres">
      <dgm:prSet presAssocID="{F7AB3FA7-6B3F-42B7-8806-68018FF70A64}" presName="connector2" presStyleLbl="sibTrans2D1" presStyleIdx="1" presStyleCnt="3"/>
      <dgm:spPr/>
      <dgm:t>
        <a:bodyPr/>
        <a:lstStyle/>
        <a:p>
          <a:endParaRPr lang="es-ES"/>
        </a:p>
      </dgm:t>
    </dgm:pt>
    <dgm:pt modelId="{E16E4241-465D-4FE7-8398-3CC6B1EE586C}" type="pres">
      <dgm:prSet presAssocID="{91111779-DB13-4AA1-8956-5C5743D7F224}" presName="connector3" presStyleLbl="sibTrans2D1" presStyleIdx="2" presStyleCnt="3"/>
      <dgm:spPr/>
      <dgm:t>
        <a:bodyPr/>
        <a:lstStyle/>
        <a:p>
          <a:endParaRPr lang="es-ES"/>
        </a:p>
      </dgm:t>
    </dgm:pt>
  </dgm:ptLst>
  <dgm:cxnLst>
    <dgm:cxn modelId="{E9DE8106-6C2E-439E-9982-0C1BE7F362C9}" type="presOf" srcId="{F17C77BB-8CC9-4929-B7C2-B043C4CF372F}" destId="{F43D7B56-F00D-4DCC-B321-CA29AA0430B6}" srcOrd="0" destOrd="0" presId="urn:microsoft.com/office/officeart/2005/8/layout/gear1"/>
    <dgm:cxn modelId="{166A4D86-BBAE-4AFC-9994-46C00739FFBB}" srcId="{2F89C4D0-DB3D-4B07-B806-F6A18A67F53F}" destId="{F17C77BB-8CC9-4929-B7C2-B043C4CF372F}" srcOrd="0" destOrd="0" parTransId="{09D8490C-A760-4E6C-A984-3B8A4AFEAD72}" sibTransId="{A4AA1FC1-DBA0-4A58-A267-BE5270057093}"/>
    <dgm:cxn modelId="{58D3F728-1DEB-464E-8296-0D2C09116471}" type="presOf" srcId="{F7AB3FA7-6B3F-42B7-8806-68018FF70A64}" destId="{4AFDEF73-5EE4-4360-B814-22935C873012}" srcOrd="0" destOrd="0" presId="urn:microsoft.com/office/officeart/2005/8/layout/gear1"/>
    <dgm:cxn modelId="{C4528090-C1CE-4A60-A7E4-FD426EE06FE2}" type="presOf" srcId="{25F1C429-A8C4-4580-8D9F-7B5FC1527953}" destId="{82F2F091-F120-425A-B3AA-17F14DACD188}" srcOrd="0" destOrd="0" presId="urn:microsoft.com/office/officeart/2005/8/layout/gear1"/>
    <dgm:cxn modelId="{2019FD31-EF37-422F-826D-B4BF1208ECFF}" type="presOf" srcId="{A4AA1FC1-DBA0-4A58-A267-BE5270057093}" destId="{6F93118F-A6C3-4F06-AF3D-5949EFB34659}" srcOrd="0" destOrd="0" presId="urn:microsoft.com/office/officeart/2005/8/layout/gear1"/>
    <dgm:cxn modelId="{A1E6DCCE-4CF5-4190-BC6F-51171246D315}" srcId="{2F89C4D0-DB3D-4B07-B806-F6A18A67F53F}" destId="{CA79F574-67CD-42C3-87F0-8D066AF12FAC}" srcOrd="1" destOrd="0" parTransId="{2BC21BEB-E837-4F22-B07B-863DBB3AF8F5}" sibTransId="{F7AB3FA7-6B3F-42B7-8806-68018FF70A64}"/>
    <dgm:cxn modelId="{576C6EB3-FA92-430E-82B8-84CC8C28C365}" type="presOf" srcId="{25F1C429-A8C4-4580-8D9F-7B5FC1527953}" destId="{BAF452C7-0A4D-4400-A8F0-B74628F7FD24}" srcOrd="1" destOrd="0" presId="urn:microsoft.com/office/officeart/2005/8/layout/gear1"/>
    <dgm:cxn modelId="{FB217614-068E-4AB5-9588-D3150B446DBD}" srcId="{2F89C4D0-DB3D-4B07-B806-F6A18A67F53F}" destId="{25F1C429-A8C4-4580-8D9F-7B5FC1527953}" srcOrd="2" destOrd="0" parTransId="{0DD76F0D-4A3E-4323-BD1B-BBAAE125F4A1}" sibTransId="{91111779-DB13-4AA1-8956-5C5743D7F224}"/>
    <dgm:cxn modelId="{9036C4A4-3E82-4CA8-B17B-9BF4C2625ED7}" type="presOf" srcId="{CA79F574-67CD-42C3-87F0-8D066AF12FAC}" destId="{026B5807-F29E-424F-8926-0A50B38CCE90}" srcOrd="1" destOrd="0" presId="urn:microsoft.com/office/officeart/2005/8/layout/gear1"/>
    <dgm:cxn modelId="{DB412EB9-5B07-4DEB-AAA8-5888E8028610}" type="presOf" srcId="{91111779-DB13-4AA1-8956-5C5743D7F224}" destId="{E16E4241-465D-4FE7-8398-3CC6B1EE586C}" srcOrd="0" destOrd="0" presId="urn:microsoft.com/office/officeart/2005/8/layout/gear1"/>
    <dgm:cxn modelId="{50530DA1-8719-4F2B-8C99-0654B8F6D65E}" type="presOf" srcId="{2F89C4D0-DB3D-4B07-B806-F6A18A67F53F}" destId="{D8CB3780-1991-4711-A63F-348597E0EAB8}" srcOrd="0" destOrd="0" presId="urn:microsoft.com/office/officeart/2005/8/layout/gear1"/>
    <dgm:cxn modelId="{45E82C0B-56FB-4CAD-88A0-90B1BEFE32E2}" type="presOf" srcId="{CA79F574-67CD-42C3-87F0-8D066AF12FAC}" destId="{90BA9129-EB98-4B9C-A4B2-A2FABD43DF8A}" srcOrd="0" destOrd="0" presId="urn:microsoft.com/office/officeart/2005/8/layout/gear1"/>
    <dgm:cxn modelId="{0A4C451C-666A-4260-BEEF-BBCB45A7FC8E}" type="presOf" srcId="{F17C77BB-8CC9-4929-B7C2-B043C4CF372F}" destId="{174F6761-819E-4291-8E56-C25810F12E59}" srcOrd="1" destOrd="0" presId="urn:microsoft.com/office/officeart/2005/8/layout/gear1"/>
    <dgm:cxn modelId="{08036E67-0771-48AD-B8C6-BA75132AA6BE}" type="presOf" srcId="{25F1C429-A8C4-4580-8D9F-7B5FC1527953}" destId="{0743E87F-8818-4C89-B0CA-05452432F9A6}" srcOrd="3" destOrd="0" presId="urn:microsoft.com/office/officeart/2005/8/layout/gear1"/>
    <dgm:cxn modelId="{84669AF6-DE11-493A-9D89-A12F361B02CB}" type="presOf" srcId="{CA79F574-67CD-42C3-87F0-8D066AF12FAC}" destId="{AF442C1C-4DE4-4B7D-AD29-FE78350B5358}" srcOrd="2" destOrd="0" presId="urn:microsoft.com/office/officeart/2005/8/layout/gear1"/>
    <dgm:cxn modelId="{8321FF06-696C-4246-9992-370E98A0C2D0}" type="presOf" srcId="{F17C77BB-8CC9-4929-B7C2-B043C4CF372F}" destId="{EBF2ABF6-135C-45DA-9533-A921952DA940}" srcOrd="2" destOrd="0" presId="urn:microsoft.com/office/officeart/2005/8/layout/gear1"/>
    <dgm:cxn modelId="{06CAE5FA-118D-42CD-849D-B8E38B258E6A}" type="presOf" srcId="{25F1C429-A8C4-4580-8D9F-7B5FC1527953}" destId="{489E3F73-C205-4020-85B3-79F9E0C5C7E8}" srcOrd="2" destOrd="0" presId="urn:microsoft.com/office/officeart/2005/8/layout/gear1"/>
    <dgm:cxn modelId="{C7362DD4-2BDC-4AE2-A1CC-1BF00ED150E5}" type="presParOf" srcId="{D8CB3780-1991-4711-A63F-348597E0EAB8}" destId="{F43D7B56-F00D-4DCC-B321-CA29AA0430B6}" srcOrd="0" destOrd="0" presId="urn:microsoft.com/office/officeart/2005/8/layout/gear1"/>
    <dgm:cxn modelId="{760A63AD-ACBE-4E7A-84FF-73F25B80FE73}" type="presParOf" srcId="{D8CB3780-1991-4711-A63F-348597E0EAB8}" destId="{174F6761-819E-4291-8E56-C25810F12E59}" srcOrd="1" destOrd="0" presId="urn:microsoft.com/office/officeart/2005/8/layout/gear1"/>
    <dgm:cxn modelId="{00A455D6-9740-41A4-B0E8-B0092596AC2A}" type="presParOf" srcId="{D8CB3780-1991-4711-A63F-348597E0EAB8}" destId="{EBF2ABF6-135C-45DA-9533-A921952DA940}" srcOrd="2" destOrd="0" presId="urn:microsoft.com/office/officeart/2005/8/layout/gear1"/>
    <dgm:cxn modelId="{3CC38F8A-8AF3-4975-862C-E532738F3A9C}" type="presParOf" srcId="{D8CB3780-1991-4711-A63F-348597E0EAB8}" destId="{90BA9129-EB98-4B9C-A4B2-A2FABD43DF8A}" srcOrd="3" destOrd="0" presId="urn:microsoft.com/office/officeart/2005/8/layout/gear1"/>
    <dgm:cxn modelId="{0A0A4014-5E65-4D7C-BAB5-512B81FC714B}" type="presParOf" srcId="{D8CB3780-1991-4711-A63F-348597E0EAB8}" destId="{026B5807-F29E-424F-8926-0A50B38CCE90}" srcOrd="4" destOrd="0" presId="urn:microsoft.com/office/officeart/2005/8/layout/gear1"/>
    <dgm:cxn modelId="{56F4A579-2F86-4DD5-B8A5-43B338913D59}" type="presParOf" srcId="{D8CB3780-1991-4711-A63F-348597E0EAB8}" destId="{AF442C1C-4DE4-4B7D-AD29-FE78350B5358}" srcOrd="5" destOrd="0" presId="urn:microsoft.com/office/officeart/2005/8/layout/gear1"/>
    <dgm:cxn modelId="{980DAC39-C263-47CB-8AF3-6CE6EBFCB94B}" type="presParOf" srcId="{D8CB3780-1991-4711-A63F-348597E0EAB8}" destId="{82F2F091-F120-425A-B3AA-17F14DACD188}" srcOrd="6" destOrd="0" presId="urn:microsoft.com/office/officeart/2005/8/layout/gear1"/>
    <dgm:cxn modelId="{CB2F09AC-9450-4CE6-90A8-706447A65712}" type="presParOf" srcId="{D8CB3780-1991-4711-A63F-348597E0EAB8}" destId="{BAF452C7-0A4D-4400-A8F0-B74628F7FD24}" srcOrd="7" destOrd="0" presId="urn:microsoft.com/office/officeart/2005/8/layout/gear1"/>
    <dgm:cxn modelId="{0470250F-A53E-4FD3-B452-87E71ED02BAE}" type="presParOf" srcId="{D8CB3780-1991-4711-A63F-348597E0EAB8}" destId="{489E3F73-C205-4020-85B3-79F9E0C5C7E8}" srcOrd="8" destOrd="0" presId="urn:microsoft.com/office/officeart/2005/8/layout/gear1"/>
    <dgm:cxn modelId="{C226843C-CE6D-4008-A675-9B3072E5DB60}" type="presParOf" srcId="{D8CB3780-1991-4711-A63F-348597E0EAB8}" destId="{0743E87F-8818-4C89-B0CA-05452432F9A6}" srcOrd="9" destOrd="0" presId="urn:microsoft.com/office/officeart/2005/8/layout/gear1"/>
    <dgm:cxn modelId="{ACCA84EF-B8FD-4157-81CE-D1C49306EE01}" type="presParOf" srcId="{D8CB3780-1991-4711-A63F-348597E0EAB8}" destId="{6F93118F-A6C3-4F06-AF3D-5949EFB34659}" srcOrd="10" destOrd="0" presId="urn:microsoft.com/office/officeart/2005/8/layout/gear1"/>
    <dgm:cxn modelId="{07D84079-75A5-40FA-A0D5-14210ADC7E86}" type="presParOf" srcId="{D8CB3780-1991-4711-A63F-348597E0EAB8}" destId="{4AFDEF73-5EE4-4360-B814-22935C873012}" srcOrd="11" destOrd="0" presId="urn:microsoft.com/office/officeart/2005/8/layout/gear1"/>
    <dgm:cxn modelId="{4718D8F2-134B-4B73-84CC-9AC89A2285D6}" type="presParOf" srcId="{D8CB3780-1991-4711-A63F-348597E0EAB8}" destId="{E16E4241-465D-4FE7-8398-3CC6B1EE586C}"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684B90A0-22F5-4E7F-BBEB-FC73E839F2F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s-ES"/>
        </a:p>
      </dgm:t>
    </dgm:pt>
    <dgm:pt modelId="{4E22D8B4-73E6-472B-9215-F82D9867ECFA}">
      <dgm:prSet phldrT="[Texto]"/>
      <dgm:spPr/>
      <dgm:t>
        <a:bodyPr/>
        <a:lstStyle/>
        <a:p>
          <a:r>
            <a:rPr lang="es-ES" dirty="0" err="1" smtClean="0">
              <a:hlinkClick xmlns:r="http://schemas.openxmlformats.org/officeDocument/2006/relationships" r:id="rId1" action="ppaction://hlinksldjump"/>
            </a:rPr>
            <a:t>t.i.c.</a:t>
          </a:r>
          <a:endParaRPr lang="es-ES" dirty="0"/>
        </a:p>
      </dgm:t>
    </dgm:pt>
    <dgm:pt modelId="{BA4954C1-DF21-4C99-9B07-CAF973E426A7}" type="parTrans" cxnId="{35E2D384-6FE8-43C0-B9F4-637813B0D149}">
      <dgm:prSet/>
      <dgm:spPr/>
      <dgm:t>
        <a:bodyPr/>
        <a:lstStyle/>
        <a:p>
          <a:endParaRPr lang="es-ES"/>
        </a:p>
      </dgm:t>
    </dgm:pt>
    <dgm:pt modelId="{B679EFF4-7B82-450E-8279-C9AEAFE2AF01}" type="sibTrans" cxnId="{35E2D384-6FE8-43C0-B9F4-637813B0D149}">
      <dgm:prSet/>
      <dgm:spPr/>
      <dgm:t>
        <a:bodyPr/>
        <a:lstStyle/>
        <a:p>
          <a:endParaRPr lang="es-ES"/>
        </a:p>
      </dgm:t>
    </dgm:pt>
    <dgm:pt modelId="{EE0ABB03-F628-425E-9620-DC4B84A055EC}">
      <dgm:prSet phldrT="[Texto]"/>
      <dgm:spPr/>
      <dgm:t>
        <a:bodyPr/>
        <a:lstStyle/>
        <a:p>
          <a:r>
            <a:rPr lang="es-ES" dirty="0" smtClean="0">
              <a:hlinkClick xmlns:r="http://schemas.openxmlformats.org/officeDocument/2006/relationships" r:id="rId2" action="ppaction://hlinksldjump"/>
            </a:rPr>
            <a:t>química</a:t>
          </a:r>
          <a:endParaRPr lang="es-ES" dirty="0"/>
        </a:p>
      </dgm:t>
    </dgm:pt>
    <dgm:pt modelId="{EA3190DD-2C2D-432A-AD4F-F0E15510792B}" type="parTrans" cxnId="{80B7AB93-0926-4A61-9FF4-8CDA273BE091}">
      <dgm:prSet/>
      <dgm:spPr/>
      <dgm:t>
        <a:bodyPr/>
        <a:lstStyle/>
        <a:p>
          <a:endParaRPr lang="es-ES"/>
        </a:p>
      </dgm:t>
    </dgm:pt>
    <dgm:pt modelId="{0B4D3445-366F-42FC-8B1C-4F316B9C739E}" type="sibTrans" cxnId="{80B7AB93-0926-4A61-9FF4-8CDA273BE091}">
      <dgm:prSet/>
      <dgm:spPr/>
      <dgm:t>
        <a:bodyPr/>
        <a:lstStyle/>
        <a:p>
          <a:endParaRPr lang="es-ES"/>
        </a:p>
      </dgm:t>
    </dgm:pt>
    <dgm:pt modelId="{5011DEB1-A51C-4F41-8E76-013B76F86255}">
      <dgm:prSet phldrT="[Texto]"/>
      <dgm:spPr/>
      <dgm:t>
        <a:bodyPr/>
        <a:lstStyle/>
        <a:p>
          <a:r>
            <a:rPr lang="es-ES" dirty="0" smtClean="0">
              <a:hlinkClick xmlns:r="http://schemas.openxmlformats.org/officeDocument/2006/relationships" r:id="rId3" action="ppaction://hlinksldjump"/>
            </a:rPr>
            <a:t>inglés</a:t>
          </a:r>
          <a:r>
            <a:rPr lang="es-ES" dirty="0" smtClean="0"/>
            <a:t> </a:t>
          </a:r>
          <a:endParaRPr lang="es-ES" dirty="0"/>
        </a:p>
      </dgm:t>
    </dgm:pt>
    <dgm:pt modelId="{37EDF925-5859-4D27-A02D-951A231BE662}" type="parTrans" cxnId="{EDCC8A1B-974E-4597-A0D6-D755B10D3BBC}">
      <dgm:prSet/>
      <dgm:spPr/>
      <dgm:t>
        <a:bodyPr/>
        <a:lstStyle/>
        <a:p>
          <a:endParaRPr lang="es-ES"/>
        </a:p>
      </dgm:t>
    </dgm:pt>
    <dgm:pt modelId="{DB02A83A-0AC7-4CEE-883E-DAD6A0EE6DF1}" type="sibTrans" cxnId="{EDCC8A1B-974E-4597-A0D6-D755B10D3BBC}">
      <dgm:prSet/>
      <dgm:spPr/>
      <dgm:t>
        <a:bodyPr/>
        <a:lstStyle/>
        <a:p>
          <a:endParaRPr lang="es-ES"/>
        </a:p>
      </dgm:t>
    </dgm:pt>
    <dgm:pt modelId="{F6991668-0602-4427-9221-BE668CFF3333}">
      <dgm:prSet phldrT="[Texto]"/>
      <dgm:spPr/>
      <dgm:t>
        <a:bodyPr/>
        <a:lstStyle/>
        <a:p>
          <a:r>
            <a:rPr lang="es-ES" dirty="0" smtClean="0">
              <a:hlinkClick xmlns:r="http://schemas.openxmlformats.org/officeDocument/2006/relationships" r:id="rId4" action="ppaction://hlinksldjump"/>
            </a:rPr>
            <a:t>historia</a:t>
          </a:r>
          <a:endParaRPr lang="es-ES" dirty="0"/>
        </a:p>
      </dgm:t>
    </dgm:pt>
    <dgm:pt modelId="{22C20942-C306-4110-94C7-2AFC7BF8F937}" type="parTrans" cxnId="{AF0D175D-9D74-4F8E-99F4-A69E40664405}">
      <dgm:prSet/>
      <dgm:spPr/>
      <dgm:t>
        <a:bodyPr/>
        <a:lstStyle/>
        <a:p>
          <a:endParaRPr lang="es-ES"/>
        </a:p>
      </dgm:t>
    </dgm:pt>
    <dgm:pt modelId="{D9F05A14-A943-4F1F-9CD1-2620CB22D446}" type="sibTrans" cxnId="{AF0D175D-9D74-4F8E-99F4-A69E40664405}">
      <dgm:prSet/>
      <dgm:spPr/>
      <dgm:t>
        <a:bodyPr/>
        <a:lstStyle/>
        <a:p>
          <a:endParaRPr lang="es-ES"/>
        </a:p>
      </dgm:t>
    </dgm:pt>
    <dgm:pt modelId="{CB848F36-E12C-4030-8458-3BC50596746E}" type="pres">
      <dgm:prSet presAssocID="{684B90A0-22F5-4E7F-BBEB-FC73E839F2F9}" presName="matrix" presStyleCnt="0">
        <dgm:presLayoutVars>
          <dgm:chMax val="1"/>
          <dgm:dir/>
          <dgm:resizeHandles val="exact"/>
        </dgm:presLayoutVars>
      </dgm:prSet>
      <dgm:spPr/>
      <dgm:t>
        <a:bodyPr/>
        <a:lstStyle/>
        <a:p>
          <a:endParaRPr lang="es-ES"/>
        </a:p>
      </dgm:t>
    </dgm:pt>
    <dgm:pt modelId="{DD530A83-64F6-45B0-A920-E1C76A4C80D6}" type="pres">
      <dgm:prSet presAssocID="{684B90A0-22F5-4E7F-BBEB-FC73E839F2F9}" presName="diamond" presStyleLbl="bgShp" presStyleIdx="0" presStyleCnt="1"/>
      <dgm:spPr/>
    </dgm:pt>
    <dgm:pt modelId="{AFBA9BCE-933D-466C-9206-AADAB93CD274}" type="pres">
      <dgm:prSet presAssocID="{684B90A0-22F5-4E7F-BBEB-FC73E839F2F9}" presName="quad1" presStyleLbl="node1" presStyleIdx="0" presStyleCnt="4" custLinFactNeighborX="-3177" custLinFactNeighborY="3735">
        <dgm:presLayoutVars>
          <dgm:chMax val="0"/>
          <dgm:chPref val="0"/>
          <dgm:bulletEnabled val="1"/>
        </dgm:presLayoutVars>
      </dgm:prSet>
      <dgm:spPr/>
      <dgm:t>
        <a:bodyPr/>
        <a:lstStyle/>
        <a:p>
          <a:endParaRPr lang="es-ES"/>
        </a:p>
      </dgm:t>
    </dgm:pt>
    <dgm:pt modelId="{B8343D6B-DEAA-4767-BE1D-C190F1AAD911}" type="pres">
      <dgm:prSet presAssocID="{684B90A0-22F5-4E7F-BBEB-FC73E839F2F9}" presName="quad2" presStyleLbl="node1" presStyleIdx="1" presStyleCnt="4" custLinFactNeighborX="1506" custLinFactNeighborY="3735">
        <dgm:presLayoutVars>
          <dgm:chMax val="0"/>
          <dgm:chPref val="0"/>
          <dgm:bulletEnabled val="1"/>
        </dgm:presLayoutVars>
      </dgm:prSet>
      <dgm:spPr/>
      <dgm:t>
        <a:bodyPr/>
        <a:lstStyle/>
        <a:p>
          <a:endParaRPr lang="es-ES"/>
        </a:p>
      </dgm:t>
    </dgm:pt>
    <dgm:pt modelId="{F898225E-3664-4773-8716-AA08C6C63909}" type="pres">
      <dgm:prSet presAssocID="{684B90A0-22F5-4E7F-BBEB-FC73E839F2F9}" presName="quad3" presStyleLbl="node1" presStyleIdx="2" presStyleCnt="4">
        <dgm:presLayoutVars>
          <dgm:chMax val="0"/>
          <dgm:chPref val="0"/>
          <dgm:bulletEnabled val="1"/>
        </dgm:presLayoutVars>
      </dgm:prSet>
      <dgm:spPr/>
      <dgm:t>
        <a:bodyPr/>
        <a:lstStyle/>
        <a:p>
          <a:endParaRPr lang="es-ES"/>
        </a:p>
      </dgm:t>
    </dgm:pt>
    <dgm:pt modelId="{91A4927C-61C8-45F1-A05D-43373A348FA4}" type="pres">
      <dgm:prSet presAssocID="{684B90A0-22F5-4E7F-BBEB-FC73E839F2F9}" presName="quad4" presStyleLbl="node1" presStyleIdx="3" presStyleCnt="4">
        <dgm:presLayoutVars>
          <dgm:chMax val="0"/>
          <dgm:chPref val="0"/>
          <dgm:bulletEnabled val="1"/>
        </dgm:presLayoutVars>
      </dgm:prSet>
      <dgm:spPr/>
      <dgm:t>
        <a:bodyPr/>
        <a:lstStyle/>
        <a:p>
          <a:endParaRPr lang="es-ES"/>
        </a:p>
      </dgm:t>
    </dgm:pt>
  </dgm:ptLst>
  <dgm:cxnLst>
    <dgm:cxn modelId="{967A9821-F467-4FC0-B6E0-D4F6BEA45E01}" type="presOf" srcId="{684B90A0-22F5-4E7F-BBEB-FC73E839F2F9}" destId="{CB848F36-E12C-4030-8458-3BC50596746E}" srcOrd="0" destOrd="0" presId="urn:microsoft.com/office/officeart/2005/8/layout/matrix3"/>
    <dgm:cxn modelId="{9C7251CC-BBBA-430E-9E60-35CC0D2981D7}" type="presOf" srcId="{5011DEB1-A51C-4F41-8E76-013B76F86255}" destId="{F898225E-3664-4773-8716-AA08C6C63909}" srcOrd="0" destOrd="0" presId="urn:microsoft.com/office/officeart/2005/8/layout/matrix3"/>
    <dgm:cxn modelId="{EDCC8A1B-974E-4597-A0D6-D755B10D3BBC}" srcId="{684B90A0-22F5-4E7F-BBEB-FC73E839F2F9}" destId="{5011DEB1-A51C-4F41-8E76-013B76F86255}" srcOrd="2" destOrd="0" parTransId="{37EDF925-5859-4D27-A02D-951A231BE662}" sibTransId="{DB02A83A-0AC7-4CEE-883E-DAD6A0EE6DF1}"/>
    <dgm:cxn modelId="{E983C867-1C4F-4D3C-ADA3-2A80E84A9494}" type="presOf" srcId="{4E22D8B4-73E6-472B-9215-F82D9867ECFA}" destId="{AFBA9BCE-933D-466C-9206-AADAB93CD274}" srcOrd="0" destOrd="0" presId="urn:microsoft.com/office/officeart/2005/8/layout/matrix3"/>
    <dgm:cxn modelId="{73F3416E-F291-4EDE-834C-7D8F0D96985D}" type="presOf" srcId="{F6991668-0602-4427-9221-BE668CFF3333}" destId="{91A4927C-61C8-45F1-A05D-43373A348FA4}" srcOrd="0" destOrd="0" presId="urn:microsoft.com/office/officeart/2005/8/layout/matrix3"/>
    <dgm:cxn modelId="{6EDCBD99-4BC2-412A-BD72-52B6FBABDA78}" type="presOf" srcId="{EE0ABB03-F628-425E-9620-DC4B84A055EC}" destId="{B8343D6B-DEAA-4767-BE1D-C190F1AAD911}" srcOrd="0" destOrd="0" presId="urn:microsoft.com/office/officeart/2005/8/layout/matrix3"/>
    <dgm:cxn modelId="{AF0D175D-9D74-4F8E-99F4-A69E40664405}" srcId="{684B90A0-22F5-4E7F-BBEB-FC73E839F2F9}" destId="{F6991668-0602-4427-9221-BE668CFF3333}" srcOrd="3" destOrd="0" parTransId="{22C20942-C306-4110-94C7-2AFC7BF8F937}" sibTransId="{D9F05A14-A943-4F1F-9CD1-2620CB22D446}"/>
    <dgm:cxn modelId="{80B7AB93-0926-4A61-9FF4-8CDA273BE091}" srcId="{684B90A0-22F5-4E7F-BBEB-FC73E839F2F9}" destId="{EE0ABB03-F628-425E-9620-DC4B84A055EC}" srcOrd="1" destOrd="0" parTransId="{EA3190DD-2C2D-432A-AD4F-F0E15510792B}" sibTransId="{0B4D3445-366F-42FC-8B1C-4F316B9C739E}"/>
    <dgm:cxn modelId="{35E2D384-6FE8-43C0-B9F4-637813B0D149}" srcId="{684B90A0-22F5-4E7F-BBEB-FC73E839F2F9}" destId="{4E22D8B4-73E6-472B-9215-F82D9867ECFA}" srcOrd="0" destOrd="0" parTransId="{BA4954C1-DF21-4C99-9B07-CAF973E426A7}" sibTransId="{B679EFF4-7B82-450E-8279-C9AEAFE2AF01}"/>
    <dgm:cxn modelId="{B17DEF6E-C5E0-44EA-AC62-4B95C16CE7AD}" type="presParOf" srcId="{CB848F36-E12C-4030-8458-3BC50596746E}" destId="{DD530A83-64F6-45B0-A920-E1C76A4C80D6}" srcOrd="0" destOrd="0" presId="urn:microsoft.com/office/officeart/2005/8/layout/matrix3"/>
    <dgm:cxn modelId="{85459E04-798A-4E30-A7E2-D02D8D077B93}" type="presParOf" srcId="{CB848F36-E12C-4030-8458-3BC50596746E}" destId="{AFBA9BCE-933D-466C-9206-AADAB93CD274}" srcOrd="1" destOrd="0" presId="urn:microsoft.com/office/officeart/2005/8/layout/matrix3"/>
    <dgm:cxn modelId="{957046E0-8B39-44B4-A3D6-177C5D5D6BFF}" type="presParOf" srcId="{CB848F36-E12C-4030-8458-3BC50596746E}" destId="{B8343D6B-DEAA-4767-BE1D-C190F1AAD911}" srcOrd="2" destOrd="0" presId="urn:microsoft.com/office/officeart/2005/8/layout/matrix3"/>
    <dgm:cxn modelId="{F3E2F108-EF6B-4407-8C8E-FCAF5FF87E9F}" type="presParOf" srcId="{CB848F36-E12C-4030-8458-3BC50596746E}" destId="{F898225E-3664-4773-8716-AA08C6C63909}" srcOrd="3" destOrd="0" presId="urn:microsoft.com/office/officeart/2005/8/layout/matrix3"/>
    <dgm:cxn modelId="{BA57765C-CF88-4AA4-84C6-F0A2D73EF28E}" type="presParOf" srcId="{CB848F36-E12C-4030-8458-3BC50596746E}" destId="{91A4927C-61C8-45F1-A05D-43373A348FA4}" srcOrd="4" destOrd="0" presId="urn:microsoft.com/office/officeart/2005/8/layout/matrix3"/>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B71F5-1253-4366-8E8C-FED794DE702E}" type="datetimeFigureOut">
              <a:rPr lang="es-ES" smtClean="0"/>
              <a:pPr/>
              <a:t>27/05/2011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CCA30-146C-4C61-82C5-8D629CC936F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mtClean="0"/>
              <a:t>Hola,</a:t>
            </a:r>
          </a:p>
          <a:p>
            <a:r>
              <a:rPr lang="es-ES" smtClean="0"/>
              <a:t>En</a:t>
            </a:r>
            <a:r>
              <a:rPr lang="es-ES" baseline="0" smtClean="0"/>
              <a:t> el breve tiempo del que disponemos vamos a intentar resumir las actividades que se han llevado a cabo en este proyecto integrado que hemos titulado: “Ciencia y Lectura”.</a:t>
            </a:r>
          </a:p>
          <a:p>
            <a:r>
              <a:rPr lang="es-ES" baseline="0" smtClean="0"/>
              <a:t>Esta denominación se debe a que el proyecto pretende integrar las actividades propuestas dentro del proyecto lector que los departamentos de Física y Química, y Cultura Clásica han realizado durante este año.</a:t>
            </a:r>
          </a:p>
          <a:p>
            <a:r>
              <a:rPr lang="es-ES" baseline="0" smtClean="0"/>
              <a:t>La propuesta de libros de lectura para este año fue: “El contador de arena/The sand reckoner”, de Gillian Bradshaw y “El tio tungsteno/Ungle tungsten” de Oliver Sacks.</a:t>
            </a:r>
          </a:p>
          <a:p>
            <a:r>
              <a:rPr lang="es-AR" baseline="0" smtClean="0"/>
              <a:t>Y sobre la base de la lectura de estos libros, se han diseñado y llevado a cabo las actividades que a continuación vamos a explicar</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Sin realizarse en el ámbito de la materia de Ciencias Sociales,</a:t>
            </a:r>
            <a:r>
              <a:rPr lang="es-ES" baseline="0" dirty="0" smtClean="0"/>
              <a:t> alguno de nuestros compañeros realizó presentaciones de carácter histórico sobre algunos de los personajes que aparecían en el libro.</a:t>
            </a:r>
          </a:p>
          <a:p>
            <a:r>
              <a:rPr lang="es-ES" baseline="0" dirty="0" smtClean="0"/>
              <a:t>Las actividades consistieron en:</a:t>
            </a:r>
          </a:p>
          <a:p>
            <a:pPr>
              <a:buFontTx/>
              <a:buChar char="-"/>
            </a:pPr>
            <a:r>
              <a:rPr lang="es-ES" baseline="0" dirty="0" smtClean="0"/>
              <a:t>Escribir una carta a alguno de los científicos que ellos consideraron más importantes, citando las razones de su elección.</a:t>
            </a:r>
          </a:p>
          <a:p>
            <a:pPr>
              <a:buFontTx/>
              <a:buChar char="-"/>
            </a:pPr>
            <a:r>
              <a:rPr lang="es-ES" baseline="0" dirty="0" smtClean="0"/>
              <a:t>Escribir comentarios al profesor sobre alguno de estos científicos.</a:t>
            </a:r>
          </a:p>
          <a:p>
            <a:pPr>
              <a:buFontTx/>
              <a:buChar char="-"/>
            </a:pPr>
            <a:r>
              <a:rPr lang="es-ES" baseline="0" dirty="0" smtClean="0"/>
              <a:t>Presentar una noticia de carácter científico como portada de periódico.</a:t>
            </a:r>
          </a:p>
          <a:p>
            <a:pPr>
              <a:buFontTx/>
              <a:buChar char="-"/>
            </a:pPr>
            <a:r>
              <a:rPr lang="es-ES" baseline="0" dirty="0" smtClean="0"/>
              <a:t>Y de manera más ingeniosa y creativa, alguno de ellos elaboró un juego, tipo “trivial” basado en cuestiones relacionadas con el libro o produjo un video sobre la biografía de alguno de los científicos aludidos en el libro.</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Dos alumnas realizaron su presentación sobre el libro de</a:t>
            </a:r>
            <a:r>
              <a:rPr lang="es-AR" baseline="0" dirty="0" smtClean="0"/>
              <a:t> “El </a:t>
            </a:r>
            <a:r>
              <a:rPr lang="es-AR" baseline="0" dirty="0" err="1" smtClean="0"/>
              <a:t>tio</a:t>
            </a:r>
            <a:r>
              <a:rPr lang="es-AR" baseline="0" dirty="0" smtClean="0"/>
              <a:t> tungsteno” en forma de juego o </a:t>
            </a:r>
            <a:r>
              <a:rPr lang="es-AR" baseline="0" dirty="0" err="1" smtClean="0"/>
              <a:t>damero,que</a:t>
            </a:r>
            <a:r>
              <a:rPr lang="es-AR" baseline="0" dirty="0" smtClean="0"/>
              <a:t> consiste, básicamente, en alcanzar la posición central “W” después de recorrer un conjunto de cuadrículas en las que aparecen preguntas relacionadas con la química o con el propio libro.</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la</a:t>
            </a:r>
            <a:r>
              <a:rPr lang="es-ES" baseline="0" dirty="0" smtClean="0"/>
              <a:t> materia de Cultura Clásica, el libro elegido fue “El contador de arena”, de </a:t>
            </a:r>
            <a:r>
              <a:rPr lang="es-ES" baseline="0" dirty="0" err="1" smtClean="0"/>
              <a:t>Gillian</a:t>
            </a:r>
            <a:r>
              <a:rPr lang="es-ES" baseline="0" dirty="0" smtClean="0"/>
              <a:t> </a:t>
            </a:r>
            <a:r>
              <a:rPr lang="es-ES" baseline="0" dirty="0" err="1" smtClean="0"/>
              <a:t>Bradshaw</a:t>
            </a:r>
            <a:r>
              <a:rPr lang="es-ES" baseline="0" dirty="0" smtClean="0"/>
              <a:t>.</a:t>
            </a:r>
          </a:p>
          <a:p>
            <a:r>
              <a:rPr lang="es-ES" baseline="0" dirty="0" smtClean="0"/>
              <a:t>Sobre él se realizaron distintas actividades dentro del aula y de carácter complementario.</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“El contador de arena” fue el</a:t>
            </a:r>
            <a:r>
              <a:rPr lang="es-AR" baseline="0" dirty="0" smtClean="0"/>
              <a:t> libro que integramos en la materia de Cultura Clásica.</a:t>
            </a:r>
          </a:p>
          <a:p>
            <a:r>
              <a:rPr lang="es-AR" baseline="0" dirty="0" smtClean="0"/>
              <a:t>Las actividades consistieron en realizar guías de lectura y buscar y comentar información sobre el área geográfica en cuestión.</a:t>
            </a:r>
          </a:p>
          <a:p>
            <a:r>
              <a:rPr lang="es-AR" baseline="0" dirty="0" smtClean="0"/>
              <a:t>Pero lo más interesante es la realización de un juego, en forma de oca, con cuestiones relativas al propio libro y al contexto sociocultural de la época histórica en la que transcurre la historia.</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a:t>
            </a:r>
            <a:r>
              <a:rPr lang="es-ES" baseline="0" dirty="0" smtClean="0"/>
              <a:t> utilizaron distintos elementos de las nuevas tecnologías de información y la comunicación, desde la preparación de las actividades y búsqueda de recursos en internet, hasta la elaboración de esta presentación.</a:t>
            </a:r>
          </a:p>
          <a:p>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Este es el video realizado sobr</a:t>
            </a:r>
            <a:r>
              <a:rPr lang="es-ES" baseline="0" dirty="0" smtClean="0"/>
              <a:t>e la figura de </a:t>
            </a:r>
            <a:r>
              <a:rPr lang="es-ES" baseline="0" dirty="0" err="1" smtClean="0"/>
              <a:t>Dmitri</a:t>
            </a:r>
            <a:r>
              <a:rPr lang="es-ES" baseline="0" dirty="0" smtClean="0"/>
              <a:t> </a:t>
            </a:r>
            <a:r>
              <a:rPr lang="es-ES" baseline="0" dirty="0" err="1" smtClean="0"/>
              <a:t>Mendeleev</a:t>
            </a:r>
            <a:r>
              <a:rPr lang="es-ES" baseline="0" dirty="0" smtClean="0"/>
              <a:t>. La Química dio un salto espectacular ha raíz de su brillante idea de clasificar a los elementos en la tabla periódica. Por eso quisimos rendirle este simpático homenaje en el año internacional de la Química.</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Nosotros</a:t>
            </a:r>
            <a:r>
              <a:rPr lang="es-AR" baseline="0" dirty="0" smtClean="0"/>
              <a:t> estamos aquí representando a nuestros compañeros y compañeras de 4º ESO A y B del I.E.S. de Ames</a:t>
            </a:r>
          </a:p>
          <a:p>
            <a:r>
              <a:rPr lang="es-AR" baseline="0" dirty="0" smtClean="0"/>
              <a:t>Queremos darles las gracias en su nombre.</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17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mtClean="0"/>
              <a:t>Iniciaremos</a:t>
            </a:r>
            <a:r>
              <a:rPr lang="es-AR" baseline="0" smtClean="0"/>
              <a:t> nuestro camino de la mano de la Ciencia y la Lectura por la Antigua Grecia. </a:t>
            </a:r>
          </a:p>
          <a:p>
            <a:r>
              <a:rPr lang="es-AR" baseline="0" smtClean="0"/>
              <a:t>La novela de ficción sobre la vida del joven Arquímedes se sitúa en Siracusa en el siglo III, y el relato mezcla en una perfecta armonía el amor, la guerra, la ciencia y la tecnología, como un sistema de ruedas dentadas perfectamente acopladas.</a:t>
            </a:r>
          </a:p>
          <a:p>
            <a:r>
              <a:rPr lang="es-AR" baseline="0" smtClean="0"/>
              <a:t>En relación con este libro hemos desarrollado actividades correspondientes a diferentes materias: Tecnología, Física y Cultura Clásica.</a:t>
            </a:r>
            <a:endParaRPr lang="es-AR" baseline="0" dirty="0" smtClean="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Por otra parte, “El </a:t>
            </a:r>
            <a:r>
              <a:rPr lang="es-AR" dirty="0" err="1" smtClean="0"/>
              <a:t>tio</a:t>
            </a:r>
            <a:r>
              <a:rPr lang="es-AR" dirty="0" smtClean="0"/>
              <a:t> tungsteno” nos permitió conocer, de forma amena,</a:t>
            </a:r>
            <a:r>
              <a:rPr lang="es-AR" baseline="0" dirty="0" smtClean="0"/>
              <a:t> los grandes </a:t>
            </a:r>
            <a:r>
              <a:rPr lang="es-AR" baseline="0" dirty="0" err="1" smtClean="0"/>
              <a:t>acontemientos</a:t>
            </a:r>
            <a:r>
              <a:rPr lang="es-AR" baseline="0" dirty="0" smtClean="0"/>
              <a:t> que hicieron que la Química llegase a ser una de las ciencias que hacen que nuestra vida sea hoy más fácil.</a:t>
            </a:r>
          </a:p>
          <a:p>
            <a:r>
              <a:rPr lang="es-AR" baseline="0" dirty="0" smtClean="0"/>
              <a:t>De manera autobiográfica, el autor, Oliver </a:t>
            </a:r>
            <a:r>
              <a:rPr lang="es-AR" baseline="0" dirty="0" err="1" smtClean="0"/>
              <a:t>Sacks</a:t>
            </a:r>
            <a:r>
              <a:rPr lang="es-AR" baseline="0" dirty="0" smtClean="0"/>
              <a:t>, relata cómo a través de los experimentos que su tío se fue enseñando, descubrió su amor por la química, en un tiempo, la segunda guerra mundial, poco propicio para desconectarse de la dura realidad del momento.</a:t>
            </a:r>
          </a:p>
          <a:p>
            <a:r>
              <a:rPr lang="es-AR" baseline="0" dirty="0" smtClean="0"/>
              <a:t>A partir de la lectura del libro se han realizado distintas actividades.</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Dado que muchos de nosotros estamos cursando la</a:t>
            </a:r>
            <a:r>
              <a:rPr lang="es-AR" baseline="0" dirty="0" smtClean="0"/>
              <a:t> asignatura de Física y Química en Inglés, algunas de las actividades, como textos escritos, se han realizado en Inglés.</a:t>
            </a:r>
          </a:p>
          <a:p>
            <a:r>
              <a:rPr lang="es-AR" baseline="0" dirty="0" smtClean="0"/>
              <a:t>También hemos aprovechado las clases de conversación con el ayudante de lenguas, </a:t>
            </a:r>
            <a:r>
              <a:rPr lang="es-AR" baseline="0" dirty="0" err="1" smtClean="0"/>
              <a:t>Alec</a:t>
            </a:r>
            <a:r>
              <a:rPr lang="es-AR" baseline="0" dirty="0" smtClean="0"/>
              <a:t>, para debatir, en Inglés, aspectos del libro de  El </a:t>
            </a:r>
            <a:r>
              <a:rPr lang="es-AR" baseline="0" dirty="0" err="1" smtClean="0"/>
              <a:t>tio</a:t>
            </a:r>
            <a:r>
              <a:rPr lang="es-AR" baseline="0" dirty="0" smtClean="0"/>
              <a:t> tungsteno.</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Aunque el tema clásico en el que Arquímedes</a:t>
            </a:r>
            <a:r>
              <a:rPr lang="es-AR" baseline="0" dirty="0" smtClean="0"/>
              <a:t> tiene una mayor participación, Estática de Fluidos, aún no se ha tratado, sí se han realizado las actividades que, en breve serán tratadas en clase.</a:t>
            </a:r>
          </a:p>
          <a:p>
            <a:r>
              <a:rPr lang="es-AR" baseline="0" dirty="0" smtClean="0"/>
              <a:t>Además, durante las explicaciones correspondientes al Principio de los Momentos, se han realizado ejercicios y problemas relacionados con el mismo, y se ha comentado el capítulo del libro en el que Arquímedes prueba sus dotes para el cálculo y la ingeniería al ser capaz de elevar un barco mediante un sistema de poleas.</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 la materia de Tecnología,</a:t>
            </a:r>
            <a:r>
              <a:rPr lang="es-AR" baseline="0" dirty="0" smtClean="0"/>
              <a:t> un grupo de alumnos de 4º ESO B ha realizado dos maquetas:</a:t>
            </a:r>
          </a:p>
          <a:p>
            <a:pPr>
              <a:buFontTx/>
              <a:buChar char="-"/>
            </a:pPr>
            <a:r>
              <a:rPr lang="es-AR" baseline="0" dirty="0" smtClean="0"/>
              <a:t>Tornillo de Arquímedes, que aparece citado en el libro como uno de los grandes inventos que Arquímedes puso en funcionamiento durante su estancia en Alejandría.</a:t>
            </a:r>
          </a:p>
          <a:p>
            <a:pPr>
              <a:buFontTx/>
              <a:buChar char="-"/>
            </a:pPr>
            <a:r>
              <a:rPr lang="es-AR" baseline="0" dirty="0" smtClean="0"/>
              <a:t>La catapulta: que aplicó para ayudar a resistir el asedio de las tropas romanas en Siracusa, y que es uno de los ejes argumentales del libro</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Tanto</a:t>
            </a:r>
            <a:r>
              <a:rPr lang="es-ES" baseline="0" dirty="0" smtClean="0"/>
              <a:t> el tornillo de Arquímedes como la catapulta han sido probadas satisfactoriamente.</a:t>
            </a:r>
          </a:p>
          <a:p>
            <a:r>
              <a:rPr lang="es-ES" baseline="0" dirty="0" smtClean="0"/>
              <a:t>No se han traído para su exposición debido a las dificultades de transporte.</a:t>
            </a:r>
          </a:p>
          <a:p>
            <a:endParaRPr lang="es-ES" baseline="0" dirty="0" smtClean="0"/>
          </a:p>
          <a:p>
            <a:r>
              <a:rPr lang="es-ES" dirty="0" smtClean="0"/>
              <a:t>O </a:t>
            </a:r>
            <a:r>
              <a:rPr lang="es-ES" dirty="0" err="1" smtClean="0"/>
              <a:t>parafuso</a:t>
            </a:r>
            <a:r>
              <a:rPr lang="es-ES" dirty="0" smtClean="0"/>
              <a:t> de </a:t>
            </a:r>
            <a:r>
              <a:rPr lang="es-ES" dirty="0" err="1" smtClean="0"/>
              <a:t>Archimedes</a:t>
            </a:r>
            <a:r>
              <a:rPr lang="es-ES" dirty="0" smtClean="0"/>
              <a:t>:</a:t>
            </a:r>
          </a:p>
          <a:p>
            <a:r>
              <a:rPr lang="es-ES" dirty="0" err="1" smtClean="0"/>
              <a:t>Mobil</a:t>
            </a:r>
            <a:r>
              <a:rPr lang="es-ES" dirty="0" smtClean="0"/>
              <a:t> perpetuo de </a:t>
            </a:r>
            <a:r>
              <a:rPr lang="es-ES" dirty="0" err="1" smtClean="0"/>
              <a:t>primeira</a:t>
            </a:r>
            <a:r>
              <a:rPr lang="es-ES" dirty="0" smtClean="0"/>
              <a:t> especie: parece que pode </a:t>
            </a:r>
            <a:r>
              <a:rPr lang="es-ES" dirty="0" err="1" smtClean="0"/>
              <a:t>chegar</a:t>
            </a:r>
            <a:r>
              <a:rPr lang="es-ES" dirty="0" smtClean="0"/>
              <a:t> a funcionar sin gastar </a:t>
            </a:r>
            <a:r>
              <a:rPr lang="es-ES" dirty="0" err="1" smtClean="0"/>
              <a:t>enerxía</a:t>
            </a:r>
            <a:r>
              <a:rPr lang="es-ES" dirty="0" smtClean="0"/>
              <a:t>.</a:t>
            </a:r>
          </a:p>
          <a:p>
            <a:r>
              <a:rPr lang="es-ES" dirty="0" smtClean="0"/>
              <a:t>Utilización de planos inclinados.</a:t>
            </a:r>
          </a:p>
          <a:p>
            <a:r>
              <a:rPr lang="es-ES" dirty="0" smtClean="0"/>
              <a:t>Amplia </a:t>
            </a:r>
            <a:r>
              <a:rPr lang="es-ES" dirty="0" err="1" smtClean="0"/>
              <a:t>utilidade</a:t>
            </a:r>
            <a:r>
              <a:rPr lang="es-ES" dirty="0" smtClean="0"/>
              <a:t>, non solo no pasado, </a:t>
            </a:r>
            <a:r>
              <a:rPr lang="es-ES" dirty="0" err="1" smtClean="0"/>
              <a:t>senón</a:t>
            </a:r>
            <a:r>
              <a:rPr lang="es-ES" dirty="0" smtClean="0"/>
              <a:t> </a:t>
            </a:r>
            <a:r>
              <a:rPr lang="es-ES" dirty="0" err="1" smtClean="0"/>
              <a:t>na</a:t>
            </a:r>
            <a:r>
              <a:rPr lang="es-ES" dirty="0" smtClean="0"/>
              <a:t> </a:t>
            </a:r>
            <a:r>
              <a:rPr lang="es-ES" dirty="0" err="1" smtClean="0"/>
              <a:t>actualidade</a:t>
            </a:r>
            <a:r>
              <a:rPr lang="es-ES" dirty="0" smtClean="0"/>
              <a:t>.</a:t>
            </a:r>
          </a:p>
          <a:p>
            <a:r>
              <a:rPr lang="es-ES" dirty="0" err="1" smtClean="0"/>
              <a:t>Deseño</a:t>
            </a:r>
            <a:r>
              <a:rPr lang="es-ES" dirty="0" smtClean="0"/>
              <a:t> </a:t>
            </a:r>
            <a:r>
              <a:rPr lang="es-ES" dirty="0" err="1" smtClean="0"/>
              <a:t>tecnolóxico</a:t>
            </a:r>
            <a:r>
              <a:rPr lang="es-ES" dirty="0" smtClean="0"/>
              <a:t> </a:t>
            </a:r>
            <a:r>
              <a:rPr lang="es-ES" dirty="0" err="1" smtClean="0"/>
              <a:t>ainda</a:t>
            </a:r>
            <a:r>
              <a:rPr lang="es-ES" dirty="0" smtClean="0"/>
              <a:t> </a:t>
            </a:r>
            <a:r>
              <a:rPr lang="es-ES" dirty="0" err="1" smtClean="0"/>
              <a:t>vixente</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Aunque no es</a:t>
            </a:r>
            <a:r>
              <a:rPr lang="es-ES" baseline="0" dirty="0" smtClean="0"/>
              <a:t> exactamente igual a la que diseñó Arquímedes, porque nuestra capacidad está lejos de ser la suya, sí sirvió para simular el efecto que estos artefactos podían producir en el enemigo (el profe estuvo a punto de constatarlo en carne propia).</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a:t>
            </a:r>
            <a:r>
              <a:rPr lang="es-ES" baseline="0" dirty="0" smtClean="0"/>
              <a:t> alumnos que escogimos las experiencias que más nos gustaron del libro nos encontramos con ciertas dificultades (disponibilidad de reactivos, dificultad técnica o riesgo en la ejecución…) para su realización.</a:t>
            </a:r>
          </a:p>
          <a:p>
            <a:r>
              <a:rPr lang="es-ES" baseline="0" dirty="0" smtClean="0"/>
              <a:t>De algunas de estas experiencias recurrimos a videos extraídos de </a:t>
            </a:r>
            <a:r>
              <a:rPr lang="es-ES" baseline="0" dirty="0" err="1" smtClean="0"/>
              <a:t>youtube</a:t>
            </a:r>
            <a:r>
              <a:rPr lang="es-ES" baseline="0" dirty="0" smtClean="0"/>
              <a:t> para su observación.</a:t>
            </a:r>
          </a:p>
          <a:p>
            <a:r>
              <a:rPr lang="es-ES" baseline="0" dirty="0" smtClean="0"/>
              <a:t>Y otras las realizamos, como experiencias de laboratorio, en la materia de Química.</a:t>
            </a:r>
            <a:endParaRPr lang="es-ES" dirty="0"/>
          </a:p>
        </p:txBody>
      </p:sp>
      <p:sp>
        <p:nvSpPr>
          <p:cNvPr id="4" name="3 Marcador de número de diapositiva"/>
          <p:cNvSpPr>
            <a:spLocks noGrp="1"/>
          </p:cNvSpPr>
          <p:nvPr>
            <p:ph type="sldNum" sz="quarter" idx="10"/>
          </p:nvPr>
        </p:nvSpPr>
        <p:spPr/>
        <p:txBody>
          <a:bodyPr/>
          <a:lstStyle/>
          <a:p>
            <a:fld id="{7D1CCA30-146C-4C61-82C5-8D629CC936F6}"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57C0A8-8654-46C0-A2FF-4EE498FC8F2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CAFFE00-1DDC-4542-936A-BC08992DBB9F}" type="datetimeFigureOut">
              <a:rPr lang="es-ES" smtClean="0"/>
              <a:pPr/>
              <a:t>27/05/2011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CD57C0A8-8654-46C0-A2FF-4EE498FC8F29}"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AFFE00-1DDC-4542-936A-BC08992DBB9F}" type="datetimeFigureOut">
              <a:rPr lang="es-ES" smtClean="0"/>
              <a:pPr/>
              <a:t>27/05/2011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57C0A8-8654-46C0-A2FF-4EE498FC8F29}"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hyperlink" Target="MARIECURIE.pdf" TargetMode="Externa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hyperlink" Target="ciencialectura2011/Carta%20Scheele%20para%20Suso.pdf" TargetMode="External"/><Relationship Id="rId12"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ciencialectura2011/Letter%20to%20Suso%20about%20Humphry%20Davy%20Carlos%20e%20Ram&#243;n.pdf" TargetMode="External"/><Relationship Id="rId11" Type="http://schemas.openxmlformats.org/officeDocument/2006/relationships/hyperlink" Target="ciencialectura2011/prensarubidio.pdf" TargetMode="External"/><Relationship Id="rId5" Type="http://schemas.openxmlformats.org/officeDocument/2006/relationships/hyperlink" Target="ciencialectura2011/carta%20de%20Elisa%20a%20MmmCurie.pdf" TargetMode="External"/><Relationship Id="rId10" Type="http://schemas.openxmlformats.org/officeDocument/2006/relationships/hyperlink" Target="ciencialectura2011/trabajomendeleiev.pdf" TargetMode="External"/><Relationship Id="rId4" Type="http://schemas.openxmlformats.org/officeDocument/2006/relationships/hyperlink" Target="ciencialectura2011/carta%20de%20Mayte%20a%20MmeCurie.pdf" TargetMode="External"/><Relationship Id="rId9" Type="http://schemas.openxmlformats.org/officeDocument/2006/relationships/hyperlink" Target="ciencialectura2011/MARIECURI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ciencialectura2011/Respostas.pdf" TargetMode="External"/><Relationship Id="rId5" Type="http://schemas.openxmlformats.org/officeDocument/2006/relationships/hyperlink" Target="ciencialectura2011/TT.pdf" TargetMode="External"/><Relationship Id="rId4" Type="http://schemas.openxmlformats.org/officeDocument/2006/relationships/hyperlink" Target="ciencialectura2011/Uncle_Tungsten_Game.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ciencialectura2011/EL_CONTADOR_DE_ARENA_regals_del_juego.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ciencialectura2011/EL_CONTADOR_DE_ARENA_esquema_trabajo.pdf" TargetMode="External"/><Relationship Id="rId5" Type="http://schemas.openxmlformats.org/officeDocument/2006/relationships/image" Target="../media/image23.jpe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G:\lector10_11\ciencialectura2011\marc\Dimitri%20Mendeleiev.wmv" TargetMode="External"/><Relationship Id="rId6" Type="http://schemas.openxmlformats.org/officeDocument/2006/relationships/slide" Target="slide16.xml"/><Relationship Id="rId5" Type="http://schemas.openxmlformats.org/officeDocument/2006/relationships/slide" Target="slide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17.xml"/><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gif"/><Relationship Id="rId4" Type="http://schemas.openxmlformats.org/officeDocument/2006/relationships/image" Target="../media/image5.jpeg"/><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hyperlink" Target="http://fqlectoriesames.blogspot.com/2011/01/uncle-tungsten-writing-assignmen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physcheminenglish.blogspot.com/2010/11/uncle-tungsten.html"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ciencialectura2011/eureka.pptx" TargetMode="External"/><Relationship Id="rId4" Type="http://schemas.openxmlformats.org/officeDocument/2006/relationships/hyperlink" Target="ciencialectura2011/XIGANTES.pptx"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hyperlink" Target="https://www.math.nyu.edu/~crorres/Archimedes/Screw/applications/ScrewMemphisMed.jpg" TargetMode="External"/><Relationship Id="rId18" Type="http://schemas.openxmlformats.org/officeDocument/2006/relationships/hyperlink" Target="https://www.math.nyu.edu/~crorres/Archimedes/Screw/applications/SeaWorld_screw_big.jpg" TargetMode="External"/><Relationship Id="rId3" Type="http://schemas.openxmlformats.org/officeDocument/2006/relationships/slide" Target="slide6.xml"/><Relationship Id="rId7" Type="http://schemas.openxmlformats.org/officeDocument/2006/relationships/hyperlink" Target="https://www.math.nyu.edu/~crorres/Archimedes/Screw/animations/2-bladed_med.mov" TargetMode="External"/><Relationship Id="rId12" Type="http://schemas.openxmlformats.org/officeDocument/2006/relationships/image" Target="../media/image14.jpeg"/><Relationship Id="rId17" Type="http://schemas.openxmlformats.org/officeDocument/2006/relationships/image" Target="../media/image17.jpeg"/><Relationship Id="rId2" Type="http://schemas.openxmlformats.org/officeDocument/2006/relationships/notesSlide" Target="../notesSlides/notesSlide7.xml"/><Relationship Id="rId16" Type="http://schemas.openxmlformats.org/officeDocument/2006/relationships/hyperlink" Target="https://www.math.nyu.edu/~crorres/Archimedes/Screw/applications/Kinderdijk_screw_big.jpg" TargetMode="External"/><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3.jpeg"/><Relationship Id="rId5" Type="http://schemas.openxmlformats.org/officeDocument/2006/relationships/hyperlink" Target="https://www.math.nyu.edu/~crorres/Archimedes/Screw/animations/screw_small.mov" TargetMode="External"/><Relationship Id="rId15" Type="http://schemas.openxmlformats.org/officeDocument/2006/relationships/image" Target="../media/image16.jpeg"/><Relationship Id="rId10" Type="http://schemas.openxmlformats.org/officeDocument/2006/relationships/image" Target="../media/image12.gif"/><Relationship Id="rId19" Type="http://schemas.openxmlformats.org/officeDocument/2006/relationships/image" Target="../media/image18.jpeg"/><Relationship Id="rId4" Type="http://schemas.openxmlformats.org/officeDocument/2006/relationships/image" Target="../media/image9.jpeg"/><Relationship Id="rId9" Type="http://schemas.openxmlformats.org/officeDocument/2006/relationships/hyperlink" Target="https://www.math.nyu.edu/~crorres/Archimedes/Screw/animations/8-bladed_med.mov" TargetMode="Externa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ciencialectura2011/quimicatiotungstenoH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ciencialectura2011/quimicatiotungstenoCOL.pdf" TargetMode="External"/><Relationship Id="rId5" Type="http://schemas.openxmlformats.org/officeDocument/2006/relationships/hyperlink" Target="ciencialectura2011/quimicatiotungstenoEXPL.pdf" TargetMode="External"/><Relationship Id="rId4" Type="http://schemas.openxmlformats.org/officeDocument/2006/relationships/hyperlink" Target="ciencialectura2011/quimicatiotungsteno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4857760"/>
            <a:ext cx="8566028" cy="1828800"/>
          </a:xfrm>
        </p:spPr>
        <p:txBody>
          <a:bodyPr/>
          <a:lstStyle/>
          <a:p>
            <a:r>
              <a:rPr lang="es-ES" dirty="0" smtClean="0"/>
              <a:t>4º  ESO IES DE AMES</a:t>
            </a:r>
            <a:endParaRPr lang="es-ES" dirty="0"/>
          </a:p>
        </p:txBody>
      </p:sp>
      <p:sp>
        <p:nvSpPr>
          <p:cNvPr id="3" name="2 Subtítulo"/>
          <p:cNvSpPr>
            <a:spLocks noGrp="1"/>
          </p:cNvSpPr>
          <p:nvPr>
            <p:ph type="subTitle" idx="1"/>
          </p:nvPr>
        </p:nvSpPr>
        <p:spPr>
          <a:xfrm>
            <a:off x="357158" y="1000108"/>
            <a:ext cx="7858180" cy="571504"/>
          </a:xfrm>
        </p:spPr>
        <p:txBody>
          <a:bodyPr/>
          <a:lstStyle/>
          <a:p>
            <a:pPr algn="l"/>
            <a:r>
              <a:rPr lang="es-ES" dirty="0" smtClean="0"/>
              <a:t>PROXECTO INTEGRADO</a:t>
            </a:r>
            <a:endParaRPr lang="es-ES" dirty="0"/>
          </a:p>
        </p:txBody>
      </p:sp>
      <p:sp>
        <p:nvSpPr>
          <p:cNvPr id="7" name="6 Rectángulo"/>
          <p:cNvSpPr/>
          <p:nvPr/>
        </p:nvSpPr>
        <p:spPr>
          <a:xfrm>
            <a:off x="0" y="2000240"/>
            <a:ext cx="8929718" cy="1015663"/>
          </a:xfrm>
          <a:prstGeom prst="rect">
            <a:avLst/>
          </a:prstGeom>
          <a:noFill/>
        </p:spPr>
        <p:txBody>
          <a:bodyPr wrap="square" lIns="91440" tIns="45720" rIns="91440" bIns="45720">
            <a:spAutoFit/>
          </a:bodyPr>
          <a:lstStyle/>
          <a:p>
            <a:pPr algn="ct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CIENCIA    E  LECTURA</a:t>
            </a:r>
            <a:endParaRPr lang="es-ES" sz="6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4 Imagen" descr="9788498380323.png"/>
          <p:cNvPicPr>
            <a:picLocks noChangeAspect="1"/>
          </p:cNvPicPr>
          <p:nvPr/>
        </p:nvPicPr>
        <p:blipFill>
          <a:blip r:embed="rId3"/>
          <a:stretch>
            <a:fillRect/>
          </a:stretch>
        </p:blipFill>
        <p:spPr>
          <a:xfrm>
            <a:off x="285721" y="150427"/>
            <a:ext cx="3936948" cy="5564589"/>
          </a:xfrm>
          <a:prstGeom prst="rect">
            <a:avLst/>
          </a:prstGeom>
        </p:spPr>
      </p:pic>
      <p:pic>
        <p:nvPicPr>
          <p:cNvPr id="6" name="5 Imagen" descr="lib-el-tio-tunsteno-bolsillo-9788433972866.gif"/>
          <p:cNvPicPr>
            <a:picLocks noChangeAspect="1"/>
          </p:cNvPicPr>
          <p:nvPr/>
        </p:nvPicPr>
        <p:blipFill>
          <a:blip r:embed="rId4"/>
          <a:stretch>
            <a:fillRect/>
          </a:stretch>
        </p:blipFill>
        <p:spPr>
          <a:xfrm>
            <a:off x="5000628" y="142852"/>
            <a:ext cx="3571900" cy="5536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229600" cy="1143000"/>
          </a:xfrm>
        </p:spPr>
        <p:txBody>
          <a:bodyPr>
            <a:normAutofit/>
          </a:bodyPr>
          <a:lstStyle/>
          <a:p>
            <a:r>
              <a:rPr lang="es-ES" dirty="0" smtClean="0"/>
              <a:t>Actividades Historia da Química</a:t>
            </a:r>
            <a:endParaRPr lang="es-ES" dirty="0"/>
          </a:p>
        </p:txBody>
      </p:sp>
      <p:sp>
        <p:nvSpPr>
          <p:cNvPr id="5" name="2 Marcador de contenido">
            <a:hlinkClick r:id="rId3" action="ppaction://hlinksldjump"/>
          </p:cNvPr>
          <p:cNvSpPr txBox="1">
            <a:spLocks/>
          </p:cNvSpPr>
          <p:nvPr/>
        </p:nvSpPr>
        <p:spPr>
          <a:xfrm>
            <a:off x="609600" y="2087880"/>
            <a:ext cx="8229600" cy="438912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Comentarios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escritos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sobre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algún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feito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destacable</a:t>
            </a:r>
            <a:r>
              <a:rPr lang="en-US" sz="2600" dirty="0" smtClean="0"/>
              <a:t> </a:t>
            </a:r>
            <a:r>
              <a:rPr lang="en-US" sz="2600" dirty="0" err="1" smtClean="0"/>
              <a:t>ou</a:t>
            </a:r>
            <a:r>
              <a:rPr lang="en-US" sz="2600" dirty="0" smtClean="0"/>
              <a:t> </a:t>
            </a:r>
            <a:r>
              <a:rPr lang="en-US" sz="2600" dirty="0" err="1" smtClean="0"/>
              <a:t>sobre</a:t>
            </a:r>
            <a:r>
              <a:rPr lang="en-US" sz="2600" dirty="0" smtClean="0"/>
              <a:t> </a:t>
            </a:r>
            <a:r>
              <a:rPr lang="en-US" sz="2600" dirty="0" err="1" smtClean="0"/>
              <a:t>algún</a:t>
            </a:r>
            <a:r>
              <a:rPr lang="en-US" sz="2600" dirty="0" smtClean="0"/>
              <a:t> dos </a:t>
            </a:r>
            <a:r>
              <a:rPr lang="en-US" sz="2600" dirty="0" err="1" smtClean="0"/>
              <a:t>científicos</a:t>
            </a:r>
            <a:r>
              <a:rPr lang="en-US" sz="2600" dirty="0" smtClean="0"/>
              <a:t> </a:t>
            </a:r>
            <a:r>
              <a:rPr lang="en-US" sz="2600" dirty="0" err="1" smtClean="0"/>
              <a:t>que</a:t>
            </a:r>
            <a:r>
              <a:rPr lang="en-US" sz="2600" dirty="0" smtClean="0"/>
              <a:t> </a:t>
            </a:r>
            <a:r>
              <a:rPr lang="en-US" sz="2600" dirty="0" err="1" smtClean="0"/>
              <a:t>aparecen</a:t>
            </a:r>
            <a:r>
              <a:rPr lang="en-US" sz="2600" dirty="0" smtClean="0"/>
              <a:t> no </a:t>
            </a:r>
            <a:r>
              <a:rPr lang="en-US" sz="2600" dirty="0" err="1" smtClean="0"/>
              <a:t>libro</a:t>
            </a:r>
            <a:r>
              <a:rPr lang="en-US" sz="2600" dirty="0" smtClean="0"/>
              <a:t> e </a:t>
            </a:r>
            <a:r>
              <a:rPr lang="en-US" sz="2600" dirty="0" err="1" smtClean="0"/>
              <a:t>que</a:t>
            </a:r>
            <a:r>
              <a:rPr lang="en-US" sz="2600" dirty="0" smtClean="0"/>
              <a:t> </a:t>
            </a:r>
            <a:r>
              <a:rPr lang="en-US" sz="2600" dirty="0" err="1" smtClean="0"/>
              <a:t>mais</a:t>
            </a:r>
            <a:r>
              <a:rPr lang="en-US" sz="2600" dirty="0" smtClean="0"/>
              <a:t> </a:t>
            </a:r>
            <a:r>
              <a:rPr lang="en-US" sz="2600" dirty="0" err="1" smtClean="0"/>
              <a:t>nos</a:t>
            </a:r>
            <a:r>
              <a:rPr lang="en-US" sz="2600" dirty="0" smtClean="0"/>
              <a:t> </a:t>
            </a:r>
            <a:r>
              <a:rPr lang="en-US" sz="2600" dirty="0" err="1" smtClean="0"/>
              <a:t>chamaron</a:t>
            </a:r>
            <a:r>
              <a:rPr lang="en-US" sz="2600" dirty="0" smtClean="0"/>
              <a:t> a </a:t>
            </a:r>
            <a:r>
              <a:rPr lang="en-US" sz="2600" dirty="0" err="1" smtClean="0"/>
              <a:t>atención</a:t>
            </a:r>
            <a:r>
              <a:rPr lang="en-US" sz="2600" dirty="0" smtClean="0"/>
              <a:t>:</a:t>
            </a:r>
          </a:p>
          <a:p>
            <a:pPr marL="731520" lvl="1" indent="-274320" algn="just">
              <a:spcBef>
                <a:spcPct val="20000"/>
              </a:spcBef>
              <a:buClr>
                <a:schemeClr val="accent3"/>
              </a:buClr>
              <a:buSzPct val="95000"/>
              <a:buFont typeface="Wingdings 2"/>
              <a:buChar char=""/>
              <a:defRPr/>
            </a:pPr>
            <a:r>
              <a:rPr lang="en-US" sz="2600" dirty="0" err="1" smtClean="0"/>
              <a:t>Cartas</a:t>
            </a:r>
            <a:r>
              <a:rPr lang="en-US" sz="2600" dirty="0" smtClean="0"/>
              <a:t> a Marie Curie: </a:t>
            </a:r>
            <a:r>
              <a:rPr lang="en-US" sz="2600" dirty="0" err="1" smtClean="0">
                <a:hlinkClick r:id="rId4" action="ppaction://hlinkfile"/>
              </a:rPr>
              <a:t>Mayte</a:t>
            </a:r>
            <a:r>
              <a:rPr lang="en-US" sz="2600" dirty="0" smtClean="0"/>
              <a:t>, </a:t>
            </a:r>
            <a:r>
              <a:rPr lang="en-US" sz="2600" dirty="0" smtClean="0">
                <a:hlinkClick r:id="rId5" action="ppaction://hlinkfile"/>
              </a:rPr>
              <a:t>Elisa</a:t>
            </a:r>
            <a:endParaRPr lang="en-US" sz="2600" dirty="0" smtClean="0"/>
          </a:p>
          <a:p>
            <a:pPr marL="731520" lvl="1" indent="-274320" algn="just">
              <a:spcBef>
                <a:spcPct val="20000"/>
              </a:spcBef>
              <a:buClr>
                <a:schemeClr val="accent3"/>
              </a:buClr>
              <a:buSzPct val="95000"/>
              <a:buFont typeface="Wingdings 2"/>
              <a:buChar char=""/>
              <a:defRPr/>
            </a:pPr>
            <a:r>
              <a:rPr lang="en-US" sz="2600" dirty="0" err="1" smtClean="0"/>
              <a:t>Comentarios</a:t>
            </a:r>
            <a:r>
              <a:rPr lang="en-US" sz="2600" dirty="0" smtClean="0"/>
              <a:t> </a:t>
            </a:r>
            <a:r>
              <a:rPr lang="en-US" sz="2600" dirty="0" err="1" smtClean="0"/>
              <a:t>sobre</a:t>
            </a:r>
            <a:r>
              <a:rPr lang="en-US" sz="2600" dirty="0" smtClean="0"/>
              <a:t> </a:t>
            </a:r>
            <a:r>
              <a:rPr lang="en-US" sz="2600" dirty="0" err="1" smtClean="0"/>
              <a:t>científicos</a:t>
            </a:r>
            <a:r>
              <a:rPr lang="en-US" sz="2600" dirty="0" smtClean="0"/>
              <a:t>: </a:t>
            </a:r>
            <a:r>
              <a:rPr lang="en-US" sz="2600" dirty="0" smtClean="0">
                <a:hlinkClick r:id="rId6" action="ppaction://hlinkfile"/>
              </a:rPr>
              <a:t>Davy</a:t>
            </a:r>
            <a:r>
              <a:rPr lang="en-US" sz="2600" dirty="0" smtClean="0"/>
              <a:t>, </a:t>
            </a:r>
            <a:r>
              <a:rPr lang="en-US" sz="2600" dirty="0" smtClean="0">
                <a:hlinkClick r:id="rId7" action="ppaction://hlinkfile"/>
              </a:rPr>
              <a:t>Scheele</a:t>
            </a:r>
            <a:r>
              <a:rPr lang="en-US" sz="2600" dirty="0" smtClean="0">
                <a:hlinkClick r:id="rId8" action="ppaction://hlinkfile"/>
              </a:rPr>
              <a:t>,</a:t>
            </a:r>
            <a:r>
              <a:rPr lang="en-US" sz="2600" dirty="0" smtClean="0"/>
              <a:t> </a:t>
            </a:r>
            <a:r>
              <a:rPr lang="en-US" sz="2600" dirty="0" smtClean="0">
                <a:hlinkClick r:id="rId9" action="ppaction://hlinkfile"/>
              </a:rPr>
              <a:t>Marie Curie</a:t>
            </a:r>
            <a:r>
              <a:rPr lang="en-US" sz="2600" dirty="0" smtClean="0"/>
              <a:t>, </a:t>
            </a:r>
            <a:r>
              <a:rPr lang="en-US" sz="2600" dirty="0" err="1" smtClean="0">
                <a:hlinkClick r:id="rId10" action="ppaction://hlinkfile"/>
              </a:rPr>
              <a:t>Mendeleiev</a:t>
            </a:r>
            <a:r>
              <a:rPr lang="en-US" sz="2600" dirty="0" smtClean="0"/>
              <a:t>.</a:t>
            </a:r>
          </a:p>
          <a:p>
            <a:pPr marL="731520" lvl="1" indent="-274320" algn="just">
              <a:spcBef>
                <a:spcPct val="20000"/>
              </a:spcBef>
              <a:buClr>
                <a:schemeClr val="accent3"/>
              </a:buClr>
              <a:buSzPct val="95000"/>
              <a:buFont typeface="Wingdings 2"/>
              <a:buChar char=""/>
              <a:defRPr/>
            </a:pPr>
            <a:r>
              <a:rPr lang="en-US" sz="2600" dirty="0" err="1" smtClean="0"/>
              <a:t>Publicando</a:t>
            </a:r>
            <a:r>
              <a:rPr lang="en-US" sz="2600" dirty="0" smtClean="0"/>
              <a:t> un </a:t>
            </a:r>
            <a:r>
              <a:rPr lang="en-US" sz="2600" dirty="0" err="1" smtClean="0"/>
              <a:t>descubrimento</a:t>
            </a:r>
            <a:r>
              <a:rPr lang="en-US" sz="2600" dirty="0" smtClean="0"/>
              <a:t>: </a:t>
            </a:r>
            <a:r>
              <a:rPr lang="en-US" sz="2600" dirty="0" err="1" smtClean="0">
                <a:hlinkClick r:id="rId11" action="ppaction://hlinkfile"/>
              </a:rPr>
              <a:t>Rubidio</a:t>
            </a:r>
            <a:endParaRPr lang="en-US" sz="2600" dirty="0" smtClean="0"/>
          </a:p>
          <a:p>
            <a:pPr marL="731520" lvl="1" indent="-274320" algn="just">
              <a:spcBef>
                <a:spcPct val="20000"/>
              </a:spcBef>
              <a:buClr>
                <a:schemeClr val="accent3"/>
              </a:buClr>
              <a:buSzPct val="95000"/>
              <a:buFont typeface="Wingdings 2"/>
              <a:buChar char=""/>
              <a:defRPr/>
            </a:pPr>
            <a:r>
              <a:rPr lang="en-US" sz="2600" dirty="0" err="1" smtClean="0"/>
              <a:t>Xogo</a:t>
            </a:r>
            <a:r>
              <a:rPr lang="en-US" sz="2600" dirty="0" smtClean="0"/>
              <a:t>: </a:t>
            </a:r>
            <a:r>
              <a:rPr lang="en-US" sz="2600" dirty="0" smtClean="0">
                <a:hlinkClick r:id="rId12" action="ppaction://hlinksldjump"/>
              </a:rPr>
              <a:t>O </a:t>
            </a:r>
            <a:r>
              <a:rPr lang="en-US" sz="2600" dirty="0" err="1" smtClean="0">
                <a:hlinkClick r:id="rId12" action="ppaction://hlinksldjump"/>
              </a:rPr>
              <a:t>tio</a:t>
            </a:r>
            <a:r>
              <a:rPr lang="en-US" sz="2600" dirty="0" smtClean="0">
                <a:hlinkClick r:id="rId12" action="ppaction://hlinksldjump"/>
              </a:rPr>
              <a:t> W</a:t>
            </a:r>
            <a:endParaRPr lang="en-US" sz="2600" dirty="0" smtClean="0"/>
          </a:p>
          <a:p>
            <a:pPr marL="731520" lvl="1" indent="-274320">
              <a:spcBef>
                <a:spcPct val="20000"/>
              </a:spcBef>
              <a:buClr>
                <a:schemeClr val="accent3"/>
              </a:buClr>
              <a:buSzPct val="95000"/>
              <a:buFont typeface="Wingdings 2"/>
              <a:buChar char=""/>
            </a:pPr>
            <a:r>
              <a:rPr lang="en-US" sz="2600" dirty="0" smtClean="0"/>
              <a:t>Video: </a:t>
            </a:r>
            <a:r>
              <a:rPr lang="en-US" sz="2600" dirty="0" smtClean="0">
                <a:hlinkClick r:id="rId13" action="ppaction://hlinksldjump"/>
              </a:rPr>
              <a:t>Dmitri Mendeleev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Flecha derecha">
            <a:hlinkClick r:id="rId3" action="ppaction://hlinksldjump"/>
          </p:cNvPr>
          <p:cNvSpPr/>
          <p:nvPr/>
        </p:nvSpPr>
        <p:spPr>
          <a:xfrm rot="10800000">
            <a:off x="285720" y="6000768"/>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oto0095.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a:xfrm>
            <a:off x="914400" y="0"/>
            <a:ext cx="5443550" cy="1428736"/>
          </a:xfrm>
        </p:spPr>
        <p:txBody>
          <a:bodyPr>
            <a:normAutofit fontScale="90000"/>
          </a:bodyPr>
          <a:lstStyle/>
          <a:p>
            <a:r>
              <a:rPr lang="es-ES" dirty="0" err="1" smtClean="0">
                <a:solidFill>
                  <a:srgbClr val="FFFF00"/>
                </a:solidFill>
              </a:rPr>
              <a:t>Xogo</a:t>
            </a:r>
            <a:r>
              <a:rPr lang="es-ES" dirty="0" smtClean="0">
                <a:solidFill>
                  <a:srgbClr val="FFFF00"/>
                </a:solidFill>
              </a:rPr>
              <a:t>: O </a:t>
            </a:r>
            <a:r>
              <a:rPr lang="es-ES" dirty="0" err="1" smtClean="0">
                <a:solidFill>
                  <a:srgbClr val="FFFF00"/>
                </a:solidFill>
              </a:rPr>
              <a:t>tio</a:t>
            </a:r>
            <a:r>
              <a:rPr lang="es-ES" dirty="0" smtClean="0">
                <a:solidFill>
                  <a:srgbClr val="FFFF00"/>
                </a:solidFill>
              </a:rPr>
              <a:t> W</a:t>
            </a:r>
            <a:r>
              <a:rPr lang="es-ES" dirty="0" smtClean="0"/>
              <a:t/>
            </a:r>
            <a:br>
              <a:rPr lang="es-ES" dirty="0" smtClean="0"/>
            </a:br>
            <a:endParaRPr lang="es-ES" dirty="0"/>
          </a:p>
        </p:txBody>
      </p:sp>
      <p:sp>
        <p:nvSpPr>
          <p:cNvPr id="5" name="2 Marcador de contenido">
            <a:hlinkClick r:id="" action="ppaction://hlinkshowjump?jump=previousslide"/>
          </p:cNvPr>
          <p:cNvSpPr txBox="1">
            <a:spLocks/>
          </p:cNvSpPr>
          <p:nvPr/>
        </p:nvSpPr>
        <p:spPr>
          <a:xfrm>
            <a:off x="2786050" y="5929330"/>
            <a:ext cx="5286412" cy="928670"/>
          </a:xfrm>
          <a:prstGeom prst="rect">
            <a:avLst/>
          </a:prstGeom>
        </p:spPr>
        <p:txBody>
          <a:bodyPr vert="horz">
            <a:normAutofit lnSpcReduction="10000"/>
          </a:bodyPr>
          <a:lstStyle/>
          <a:p>
            <a:pPr marL="274320" indent="-274320">
              <a:spcBef>
                <a:spcPct val="20000"/>
              </a:spcBef>
              <a:buClr>
                <a:schemeClr val="accent3"/>
              </a:buClr>
              <a:buSzPct val="95000"/>
              <a:buFont typeface="Wingdings 2"/>
              <a:buChar char=""/>
              <a:defRPr/>
            </a:pPr>
            <a:r>
              <a:rPr lang="en-US" sz="2600" dirty="0" smtClean="0">
                <a:hlinkClick r:id="rId4" action="ppaction://hlinkfile"/>
              </a:rPr>
              <a:t>Bases do </a:t>
            </a:r>
            <a:r>
              <a:rPr lang="en-US" sz="2600" dirty="0" err="1" smtClean="0">
                <a:hlinkClick r:id="rId4" action="ppaction://hlinkfile"/>
              </a:rPr>
              <a:t>Xogo</a:t>
            </a:r>
            <a:endParaRPr lang="en-US" sz="2600" dirty="0" smtClean="0"/>
          </a:p>
          <a:p>
            <a:pPr marL="274320" indent="-274320">
              <a:spcBef>
                <a:spcPct val="20000"/>
              </a:spcBef>
              <a:buClr>
                <a:schemeClr val="accent3"/>
              </a:buClr>
              <a:buSzPct val="95000"/>
              <a:buFont typeface="Wingdings 2"/>
              <a:buChar char=""/>
              <a:defRPr/>
            </a:pPr>
            <a:r>
              <a:rPr lang="en-US" sz="2600" dirty="0" err="1" smtClean="0">
                <a:hlinkClick r:id="rId5" action="ppaction://hlinkfile"/>
              </a:rPr>
              <a:t>Preguntas</a:t>
            </a:r>
            <a:r>
              <a:rPr lang="en-US" sz="2600" dirty="0" smtClean="0"/>
              <a:t> e </a:t>
            </a:r>
            <a:r>
              <a:rPr lang="en-US" sz="2600" dirty="0" err="1" smtClean="0">
                <a:hlinkClick r:id="rId6" action="ppaction://hlinkfile"/>
              </a:rPr>
              <a:t>respostas</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Flecha derecha">
            <a:hlinkClick r:id="rId7" action="ppaction://hlinksldjump"/>
          </p:cNvPr>
          <p:cNvSpPr/>
          <p:nvPr/>
        </p:nvSpPr>
        <p:spPr>
          <a:xfrm rot="10800000">
            <a:off x="357158" y="5857892"/>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071546"/>
            <a:ext cx="8229600" cy="1143000"/>
          </a:xfrm>
        </p:spPr>
        <p:txBody>
          <a:bodyPr>
            <a:normAutofit fontScale="90000"/>
          </a:bodyPr>
          <a:lstStyle/>
          <a:p>
            <a:r>
              <a:rPr lang="es-ES" dirty="0" smtClean="0"/>
              <a:t>Actividades Cultura Clásica</a:t>
            </a:r>
            <a:br>
              <a:rPr lang="es-ES" dirty="0" smtClean="0"/>
            </a:br>
            <a:endParaRPr lang="es-ES" dirty="0"/>
          </a:p>
        </p:txBody>
      </p:sp>
      <p:sp>
        <p:nvSpPr>
          <p:cNvPr id="5" name="2 Marcador de contenido"/>
          <p:cNvSpPr txBox="1">
            <a:spLocks/>
          </p:cNvSpPr>
          <p:nvPr/>
        </p:nvSpPr>
        <p:spPr>
          <a:xfrm>
            <a:off x="571472" y="2468880"/>
            <a:ext cx="8229600" cy="4389120"/>
          </a:xfrm>
          <a:prstGeom prst="rect">
            <a:avLst/>
          </a:prstGeom>
        </p:spPr>
        <p:txBody>
          <a:bodyPr vert="horz">
            <a:normAutofit/>
          </a:bodyPr>
          <a:lstStyle/>
          <a:p>
            <a:pPr marL="274320" indent="-274320">
              <a:spcBef>
                <a:spcPct val="20000"/>
              </a:spcBef>
              <a:buClr>
                <a:schemeClr val="accent3"/>
              </a:buClr>
              <a:buSzPct val="95000"/>
              <a:buFont typeface="Wingdings 2"/>
              <a:buChar char=""/>
              <a:defRPr/>
            </a:pPr>
            <a:r>
              <a:rPr lang="en-US" sz="2600" dirty="0" err="1" smtClean="0"/>
              <a:t>Lectura</a:t>
            </a:r>
            <a:r>
              <a:rPr lang="en-US" sz="2600" dirty="0" smtClean="0"/>
              <a:t> do </a:t>
            </a:r>
            <a:r>
              <a:rPr lang="en-US" sz="2600" dirty="0" err="1" smtClean="0"/>
              <a:t>libro</a:t>
            </a:r>
            <a:r>
              <a:rPr lang="en-US" sz="2600" dirty="0" smtClean="0"/>
              <a:t> e </a:t>
            </a:r>
            <a:r>
              <a:rPr lang="en-US" sz="2600" dirty="0" err="1" smtClean="0"/>
              <a:t>búsqueda</a:t>
            </a:r>
            <a:r>
              <a:rPr lang="en-US" sz="2600" dirty="0" smtClean="0"/>
              <a:t> de </a:t>
            </a:r>
            <a:r>
              <a:rPr lang="en-US" sz="2600" dirty="0" err="1" smtClean="0"/>
              <a:t>información</a:t>
            </a:r>
            <a:r>
              <a:rPr lang="en-US" sz="2600" dirty="0" smtClean="0"/>
              <a:t> </a:t>
            </a:r>
            <a:r>
              <a:rPr lang="en-US" sz="2600" dirty="0" err="1" smtClean="0"/>
              <a:t>sobre</a:t>
            </a:r>
            <a:r>
              <a:rPr lang="en-US" sz="2600" dirty="0" smtClean="0"/>
              <a:t> </a:t>
            </a:r>
            <a:r>
              <a:rPr lang="en-US" sz="2600" dirty="0" err="1" smtClean="0"/>
              <a:t>os</a:t>
            </a:r>
            <a:r>
              <a:rPr lang="en-US" sz="2600" dirty="0" smtClean="0"/>
              <a:t> </a:t>
            </a:r>
            <a:r>
              <a:rPr lang="en-US" sz="2600" dirty="0" err="1" smtClean="0"/>
              <a:t>acontecementos</a:t>
            </a:r>
            <a:r>
              <a:rPr lang="en-US" sz="2600" dirty="0" smtClean="0"/>
              <a:t> </a:t>
            </a:r>
            <a:r>
              <a:rPr lang="en-US" sz="2600" dirty="0" err="1" smtClean="0"/>
              <a:t>narrados</a:t>
            </a:r>
            <a:endParaRPr lang="en-US" sz="2600" dirty="0" smtClean="0"/>
          </a:p>
          <a:p>
            <a:pPr marL="274320" indent="-274320">
              <a:spcBef>
                <a:spcPct val="20000"/>
              </a:spcBef>
              <a:buClr>
                <a:schemeClr val="accent3"/>
              </a:buClr>
              <a:buSzPct val="95000"/>
              <a:buFont typeface="Wingdings 2"/>
              <a:buChar char=""/>
              <a:defRPr/>
            </a:pPr>
            <a:r>
              <a:rPr lang="en-US" sz="2600" dirty="0" smtClean="0"/>
              <a:t>A Magna </a:t>
            </a:r>
            <a:r>
              <a:rPr lang="en-US" sz="2600" dirty="0" err="1" smtClean="0"/>
              <a:t>Grecia</a:t>
            </a:r>
            <a:endParaRPr lang="en-US" sz="2600" dirty="0" smtClean="0"/>
          </a:p>
          <a:p>
            <a:pPr marL="274320" indent="-274320">
              <a:spcBef>
                <a:spcPct val="20000"/>
              </a:spcBef>
              <a:buClr>
                <a:schemeClr val="accent3"/>
              </a:buClr>
              <a:buSzPct val="95000"/>
              <a:buFont typeface="Wingdings 2"/>
              <a:buChar char=""/>
              <a:defRPr/>
            </a:pPr>
            <a:r>
              <a:rPr lang="en-US" sz="2600" dirty="0" err="1" smtClean="0"/>
              <a:t>Guías</a:t>
            </a:r>
            <a:r>
              <a:rPr lang="en-US" sz="2600" dirty="0" smtClean="0"/>
              <a:t> de </a:t>
            </a:r>
            <a:r>
              <a:rPr lang="en-US" sz="2600" dirty="0" err="1" smtClean="0"/>
              <a:t>lectura</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hlinkClick r:id="rId3" action="ppaction://hlinksldjump"/>
              </a:rPr>
              <a:t>Un</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3" action="ppaction://hlinksldjump"/>
              </a:rPr>
              <a:t>ha</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3" action="ppaction://hlinksldjump"/>
              </a:rPr>
              <a:t> “</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3" action="ppaction://hlinksldjump"/>
              </a:rPr>
              <a:t>oca</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3" action="ppaction://hlinksldjump"/>
              </a:rPr>
              <a:t>” </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3" action="ppaction://hlinksldjump"/>
              </a:rPr>
              <a:t>sobre</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3" action="ppaction://hlinksldjump"/>
              </a:rPr>
              <a:t> “El </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3" action="ppaction://hlinksldjump"/>
              </a:rPr>
              <a:t>Contador</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3" action="ppaction://hlinksldjump"/>
              </a:rPr>
              <a:t> de Arena”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Flecha derecha">
            <a:hlinkClick r:id="rId4" action="ppaction://hlinksldjump"/>
          </p:cNvPr>
          <p:cNvSpPr/>
          <p:nvPr/>
        </p:nvSpPr>
        <p:spPr>
          <a:xfrm rot="10800000">
            <a:off x="428596"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ontadorjuego2.JPG"/>
          <p:cNvPicPr>
            <a:picLocks noChangeAspect="1"/>
          </p:cNvPicPr>
          <p:nvPr/>
        </p:nvPicPr>
        <p:blipFill>
          <a:blip r:embed="rId3" cstate="print"/>
          <a:stretch>
            <a:fillRect/>
          </a:stretch>
        </p:blipFill>
        <p:spPr>
          <a:xfrm>
            <a:off x="0" y="-142900"/>
            <a:ext cx="9144000" cy="7286676"/>
          </a:xfrm>
          <a:prstGeom prst="rect">
            <a:avLst/>
          </a:prstGeom>
        </p:spPr>
      </p:pic>
      <p:sp>
        <p:nvSpPr>
          <p:cNvPr id="2" name="1 Título"/>
          <p:cNvSpPr>
            <a:spLocks noGrp="1"/>
          </p:cNvSpPr>
          <p:nvPr>
            <p:ph type="title"/>
          </p:nvPr>
        </p:nvSpPr>
        <p:spPr>
          <a:xfrm>
            <a:off x="428596" y="857232"/>
            <a:ext cx="8229600" cy="1143000"/>
          </a:xfrm>
        </p:spPr>
        <p:txBody>
          <a:bodyPr>
            <a:normAutofit fontScale="90000"/>
          </a:bodyPr>
          <a:lstStyle/>
          <a:p>
            <a:r>
              <a:rPr lang="es-ES" dirty="0" err="1" smtClean="0">
                <a:solidFill>
                  <a:srgbClr val="FFFF00"/>
                </a:solidFill>
              </a:rPr>
              <a:t>Xogando</a:t>
            </a:r>
            <a:r>
              <a:rPr lang="es-ES" dirty="0" smtClean="0">
                <a:solidFill>
                  <a:srgbClr val="FFFF00"/>
                </a:solidFill>
              </a:rPr>
              <a:t> á oca </a:t>
            </a:r>
            <a:r>
              <a:rPr lang="es-ES" dirty="0" err="1" smtClean="0">
                <a:solidFill>
                  <a:srgbClr val="FFFF00"/>
                </a:solidFill>
              </a:rPr>
              <a:t>co</a:t>
            </a:r>
            <a:r>
              <a:rPr lang="es-ES" dirty="0" smtClean="0">
                <a:solidFill>
                  <a:srgbClr val="FFFF00"/>
                </a:solidFill>
              </a:rPr>
              <a:t> contador de </a:t>
            </a:r>
            <a:r>
              <a:rPr lang="es-ES" dirty="0" err="1" smtClean="0">
                <a:solidFill>
                  <a:srgbClr val="FFFF00"/>
                </a:solidFill>
              </a:rPr>
              <a:t>area</a:t>
            </a:r>
            <a:r>
              <a:rPr lang="es-ES" dirty="0" smtClean="0"/>
              <a:t/>
            </a:r>
            <a:br>
              <a:rPr lang="es-ES" dirty="0" smtClean="0"/>
            </a:br>
            <a:endParaRPr lang="es-ES" dirty="0"/>
          </a:p>
        </p:txBody>
      </p:sp>
      <p:sp>
        <p:nvSpPr>
          <p:cNvPr id="4" name="3 Flecha derecha">
            <a:hlinkClick r:id="rId4" action="ppaction://hlinksldjump"/>
          </p:cNvPr>
          <p:cNvSpPr/>
          <p:nvPr/>
        </p:nvSpPr>
        <p:spPr>
          <a:xfrm rot="10800000">
            <a:off x="214282" y="5786454"/>
            <a:ext cx="500066" cy="42862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6" name="5 Imagen" descr="contadorjuego1.JPG"/>
          <p:cNvPicPr>
            <a:picLocks noChangeAspect="1"/>
          </p:cNvPicPr>
          <p:nvPr/>
        </p:nvPicPr>
        <p:blipFill>
          <a:blip r:embed="rId5" cstate="print"/>
          <a:stretch>
            <a:fillRect/>
          </a:stretch>
        </p:blipFill>
        <p:spPr>
          <a:xfrm>
            <a:off x="2357422" y="5000636"/>
            <a:ext cx="6786578" cy="2176057"/>
          </a:xfrm>
          <a:prstGeom prst="rect">
            <a:avLst/>
          </a:prstGeom>
        </p:spPr>
      </p:pic>
      <p:sp>
        <p:nvSpPr>
          <p:cNvPr id="10" name="9 CuadroTexto"/>
          <p:cNvSpPr txBox="1"/>
          <p:nvPr/>
        </p:nvSpPr>
        <p:spPr>
          <a:xfrm>
            <a:off x="2928926" y="3071810"/>
            <a:ext cx="4132350" cy="1200329"/>
          </a:xfrm>
          <a:prstGeom prst="rect">
            <a:avLst/>
          </a:prstGeom>
          <a:noFill/>
        </p:spPr>
        <p:txBody>
          <a:bodyPr wrap="none" rtlCol="0">
            <a:spAutoFit/>
          </a:bodyPr>
          <a:lstStyle/>
          <a:p>
            <a:r>
              <a:rPr lang="es-ES" dirty="0" smtClean="0">
                <a:solidFill>
                  <a:schemeClr val="bg1"/>
                </a:solidFill>
                <a:hlinkClick r:id="rId6" action="ppaction://hlinkfile"/>
              </a:rPr>
              <a:t>DESENVOLVEMENTO DO TRABALLO</a:t>
            </a:r>
            <a:endParaRPr lang="es-ES" dirty="0" smtClean="0">
              <a:solidFill>
                <a:schemeClr val="bg1"/>
              </a:solidFill>
            </a:endParaRPr>
          </a:p>
          <a:p>
            <a:endParaRPr lang="es-ES" dirty="0" smtClean="0">
              <a:solidFill>
                <a:schemeClr val="bg1"/>
              </a:solidFill>
            </a:endParaRPr>
          </a:p>
          <a:p>
            <a:r>
              <a:rPr lang="es-ES" dirty="0" smtClean="0">
                <a:solidFill>
                  <a:schemeClr val="bg1"/>
                </a:solidFill>
                <a:hlinkClick r:id="rId7" action="ppaction://hlinkfile"/>
              </a:rPr>
              <a:t>AS BASES DO XOGO</a:t>
            </a:r>
            <a:endParaRPr lang="es-ES" dirty="0" smtClean="0">
              <a:solidFill>
                <a:schemeClr val="bg1"/>
              </a:solidFill>
            </a:endParaRP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142984"/>
            <a:ext cx="8229600" cy="1143000"/>
          </a:xfrm>
        </p:spPr>
        <p:txBody>
          <a:bodyPr>
            <a:normAutofit fontScale="90000"/>
          </a:bodyPr>
          <a:lstStyle/>
          <a:p>
            <a:r>
              <a:rPr lang="es-ES" dirty="0" smtClean="0"/>
              <a:t>Actividades TIC</a:t>
            </a:r>
            <a:br>
              <a:rPr lang="es-ES" dirty="0" smtClean="0"/>
            </a:br>
            <a:endParaRPr lang="es-ES" dirty="0"/>
          </a:p>
        </p:txBody>
      </p:sp>
      <p:sp>
        <p:nvSpPr>
          <p:cNvPr id="3" name="2 Marcador de contenido"/>
          <p:cNvSpPr>
            <a:spLocks noGrp="1"/>
          </p:cNvSpPr>
          <p:nvPr>
            <p:ph idx="1"/>
          </p:nvPr>
        </p:nvSpPr>
        <p:spPr>
          <a:xfrm>
            <a:off x="428596" y="2357430"/>
            <a:ext cx="8229600" cy="1779272"/>
          </a:xfrm>
        </p:spPr>
        <p:txBody>
          <a:bodyPr>
            <a:normAutofit/>
          </a:bodyPr>
          <a:lstStyle/>
          <a:p>
            <a:r>
              <a:rPr lang="en-US" dirty="0" err="1" smtClean="0"/>
              <a:t>Búsqueda</a:t>
            </a:r>
            <a:r>
              <a:rPr lang="en-US" dirty="0" smtClean="0"/>
              <a:t> de </a:t>
            </a:r>
            <a:r>
              <a:rPr lang="en-US" dirty="0" err="1" smtClean="0"/>
              <a:t>información</a:t>
            </a:r>
            <a:r>
              <a:rPr lang="en-US" dirty="0" smtClean="0"/>
              <a:t> en internet</a:t>
            </a:r>
          </a:p>
          <a:p>
            <a:r>
              <a:rPr lang="en-US" dirty="0" err="1" smtClean="0"/>
              <a:t>Elaboración</a:t>
            </a:r>
            <a:r>
              <a:rPr lang="en-US" dirty="0" smtClean="0"/>
              <a:t> de </a:t>
            </a:r>
            <a:r>
              <a:rPr lang="en-US" dirty="0" err="1" smtClean="0"/>
              <a:t>informes</a:t>
            </a:r>
            <a:r>
              <a:rPr lang="en-US" dirty="0" smtClean="0"/>
              <a:t> con </a:t>
            </a:r>
            <a:r>
              <a:rPr lang="en-US" dirty="0" err="1" smtClean="0"/>
              <a:t>procesadores</a:t>
            </a:r>
            <a:r>
              <a:rPr lang="en-US" dirty="0" smtClean="0"/>
              <a:t> de </a:t>
            </a:r>
            <a:r>
              <a:rPr lang="en-US" dirty="0" err="1" smtClean="0"/>
              <a:t>texto</a:t>
            </a:r>
            <a:endParaRPr lang="en-US" dirty="0" smtClean="0"/>
          </a:p>
          <a:p>
            <a:r>
              <a:rPr lang="en-US" dirty="0" err="1" smtClean="0"/>
              <a:t>Presentacións</a:t>
            </a:r>
            <a:r>
              <a:rPr lang="en-US" dirty="0" smtClean="0"/>
              <a:t> </a:t>
            </a:r>
            <a:r>
              <a:rPr lang="en-US" dirty="0" err="1" smtClean="0"/>
              <a:t>powerpoint</a:t>
            </a:r>
            <a:endParaRPr lang="en-US" dirty="0" smtClean="0"/>
          </a:p>
          <a:p>
            <a:pPr>
              <a:buNone/>
            </a:pPr>
            <a:endParaRPr lang="es-ES" dirty="0">
              <a:hlinkClick r:id="rId3" action="ppaction://hlinksldjump"/>
            </a:endParaRPr>
          </a:p>
        </p:txBody>
      </p:sp>
      <p:sp>
        <p:nvSpPr>
          <p:cNvPr id="4" name="3 Flecha derecha">
            <a:hlinkClick r:id="rId3" action="ppaction://hlinksldjump"/>
          </p:cNvPr>
          <p:cNvSpPr/>
          <p:nvPr/>
        </p:nvSpPr>
        <p:spPr>
          <a:xfrm rot="10800000">
            <a:off x="357158"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video</a:t>
            </a:r>
            <a:endParaRPr lang="es-ES" dirty="0"/>
          </a:p>
        </p:txBody>
      </p:sp>
      <p:pic>
        <p:nvPicPr>
          <p:cNvPr id="7" name="Dimitri Mendeleiev.wmv">
            <a:hlinkClick r:id="" action="ppaction://media"/>
          </p:cNvPr>
          <p:cNvPicPr>
            <a:picLocks noRot="1" noChangeAspect="1"/>
          </p:cNvPicPr>
          <p:nvPr>
            <a:videoFile r:link="rId1"/>
          </p:nvPr>
        </p:nvPicPr>
        <p:blipFill>
          <a:blip r:embed="rId4"/>
          <a:stretch>
            <a:fillRect/>
          </a:stretch>
        </p:blipFill>
        <p:spPr>
          <a:xfrm>
            <a:off x="0" y="1075103"/>
            <a:ext cx="9144000" cy="5249702"/>
          </a:xfrm>
          <a:prstGeom prst="rect">
            <a:avLst/>
          </a:prstGeom>
        </p:spPr>
      </p:pic>
      <p:sp>
        <p:nvSpPr>
          <p:cNvPr id="8" name="7 Flecha derecha">
            <a:hlinkClick r:id="rId5" action="ppaction://hlinksldjump"/>
          </p:cNvPr>
          <p:cNvSpPr/>
          <p:nvPr/>
        </p:nvSpPr>
        <p:spPr>
          <a:xfrm rot="10800000">
            <a:off x="500034" y="557214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a:hlinkClick r:id="rId6" action="ppaction://hlinksldjump"/>
          </p:cNvPr>
          <p:cNvSpPr/>
          <p:nvPr/>
        </p:nvSpPr>
        <p:spPr>
          <a:xfrm>
            <a:off x="8001024" y="542926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9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857232"/>
            <a:ext cx="8229600" cy="1143000"/>
          </a:xfrm>
        </p:spPr>
        <p:txBody>
          <a:bodyPr>
            <a:normAutofit fontScale="90000"/>
          </a:bodyPr>
          <a:lstStyle/>
          <a:p>
            <a:r>
              <a:rPr lang="es-ES" dirty="0" smtClean="0"/>
              <a:t>Participaron os Departamentos de:</a:t>
            </a:r>
            <a:endParaRPr lang="es-ES" dirty="0"/>
          </a:p>
        </p:txBody>
      </p:sp>
      <p:sp>
        <p:nvSpPr>
          <p:cNvPr id="3" name="2 Marcador de contenido"/>
          <p:cNvSpPr>
            <a:spLocks noGrp="1"/>
          </p:cNvSpPr>
          <p:nvPr>
            <p:ph idx="1"/>
          </p:nvPr>
        </p:nvSpPr>
        <p:spPr>
          <a:xfrm>
            <a:off x="428596" y="2357430"/>
            <a:ext cx="8143932" cy="1928826"/>
          </a:xfrm>
        </p:spPr>
        <p:txBody>
          <a:bodyPr>
            <a:normAutofit/>
          </a:bodyPr>
          <a:lstStyle/>
          <a:p>
            <a:r>
              <a:rPr lang="en-US" dirty="0" err="1" smtClean="0"/>
              <a:t>Física</a:t>
            </a:r>
            <a:r>
              <a:rPr lang="en-US" dirty="0" smtClean="0"/>
              <a:t> e </a:t>
            </a:r>
            <a:r>
              <a:rPr lang="en-US" dirty="0" err="1" smtClean="0"/>
              <a:t>Química</a:t>
            </a:r>
            <a:r>
              <a:rPr lang="en-US" dirty="0" smtClean="0"/>
              <a:t>: </a:t>
            </a:r>
            <a:r>
              <a:rPr lang="en-US" dirty="0" err="1" smtClean="0"/>
              <a:t>Jesús</a:t>
            </a:r>
            <a:r>
              <a:rPr lang="en-US" dirty="0" smtClean="0"/>
              <a:t> </a:t>
            </a:r>
            <a:r>
              <a:rPr lang="en-US" dirty="0" err="1" smtClean="0"/>
              <a:t>Fidalgo</a:t>
            </a:r>
            <a:r>
              <a:rPr lang="en-US" dirty="0" smtClean="0"/>
              <a:t> e Mercedes </a:t>
            </a:r>
            <a:r>
              <a:rPr lang="en-US" dirty="0" err="1" smtClean="0"/>
              <a:t>Neira</a:t>
            </a:r>
            <a:endParaRPr lang="en-US" dirty="0" smtClean="0"/>
          </a:p>
          <a:p>
            <a:r>
              <a:rPr lang="en-US" dirty="0" err="1" smtClean="0"/>
              <a:t>Cultura</a:t>
            </a:r>
            <a:r>
              <a:rPr lang="en-US" dirty="0" smtClean="0"/>
              <a:t> </a:t>
            </a:r>
            <a:r>
              <a:rPr lang="en-US" dirty="0" err="1" smtClean="0"/>
              <a:t>Clásica</a:t>
            </a:r>
            <a:r>
              <a:rPr lang="en-US" dirty="0" smtClean="0"/>
              <a:t>: Margarita </a:t>
            </a:r>
            <a:r>
              <a:rPr lang="en-US" dirty="0" err="1" smtClean="0"/>
              <a:t>Olivar</a:t>
            </a:r>
            <a:endParaRPr lang="en-US" dirty="0" smtClean="0"/>
          </a:p>
          <a:p>
            <a:r>
              <a:rPr lang="en-US" dirty="0" err="1" smtClean="0"/>
              <a:t>Tecnoloxía</a:t>
            </a:r>
            <a:r>
              <a:rPr lang="en-US" dirty="0" smtClean="0"/>
              <a:t>: Antonio </a:t>
            </a:r>
            <a:r>
              <a:rPr lang="en-US" dirty="0" err="1" smtClean="0"/>
              <a:t>Vázquez</a:t>
            </a:r>
            <a:endParaRPr lang="en-US" dirty="0" smtClean="0"/>
          </a:p>
          <a:p>
            <a:r>
              <a:rPr lang="en-US" dirty="0" err="1" smtClean="0"/>
              <a:t>Inglés</a:t>
            </a:r>
            <a:r>
              <a:rPr lang="en-US" dirty="0" smtClean="0"/>
              <a:t>: Lucinda Sousa</a:t>
            </a:r>
          </a:p>
          <a:p>
            <a:pPr>
              <a:buNone/>
            </a:pPr>
            <a:endParaRPr lang="es-ES" dirty="0"/>
          </a:p>
        </p:txBody>
      </p:sp>
      <p:sp>
        <p:nvSpPr>
          <p:cNvPr id="4" name="3 Flecha derecha">
            <a:hlinkClick r:id="rId2" action="ppaction://hlinksldjump"/>
          </p:cNvPr>
          <p:cNvSpPr/>
          <p:nvPr/>
        </p:nvSpPr>
        <p:spPr>
          <a:xfrm>
            <a:off x="8143900" y="5929330"/>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26" y="357166"/>
            <a:ext cx="8786874" cy="1000132"/>
          </a:xfrm>
        </p:spPr>
        <p:txBody>
          <a:bodyPr>
            <a:noAutofit/>
          </a:bodyPr>
          <a:lstStyle/>
          <a:p>
            <a:r>
              <a:rPr lang="es-ES" sz="3200" dirty="0" smtClean="0"/>
              <a:t>…e os </a:t>
            </a:r>
            <a:r>
              <a:rPr lang="es-ES" sz="3200" dirty="0" err="1" smtClean="0"/>
              <a:t>seguintes</a:t>
            </a:r>
            <a:r>
              <a:rPr lang="es-ES" sz="3200" dirty="0" smtClean="0"/>
              <a:t> alumnos e alumnas do IES de Ames:</a:t>
            </a:r>
            <a:endParaRPr lang="es-ES" sz="3200" dirty="0"/>
          </a:p>
        </p:txBody>
      </p:sp>
      <p:sp>
        <p:nvSpPr>
          <p:cNvPr id="3" name="2 Marcador de contenido"/>
          <p:cNvSpPr>
            <a:spLocks noGrp="1"/>
          </p:cNvSpPr>
          <p:nvPr>
            <p:ph idx="1"/>
          </p:nvPr>
        </p:nvSpPr>
        <p:spPr>
          <a:xfrm>
            <a:off x="285720" y="1928802"/>
            <a:ext cx="8643998" cy="3429024"/>
          </a:xfrm>
        </p:spPr>
        <p:txBody>
          <a:bodyPr numCol="2">
            <a:normAutofit fontScale="47500" lnSpcReduction="20000"/>
          </a:bodyPr>
          <a:lstStyle/>
          <a:p>
            <a:r>
              <a:rPr lang="es-ES" dirty="0" smtClean="0"/>
              <a:t>Irene Adán </a:t>
            </a:r>
            <a:r>
              <a:rPr lang="es-ES" dirty="0" smtClean="0"/>
              <a:t>Barrientos</a:t>
            </a:r>
          </a:p>
          <a:p>
            <a:r>
              <a:rPr lang="es-ES" dirty="0" smtClean="0"/>
              <a:t>Verónica </a:t>
            </a:r>
            <a:r>
              <a:rPr lang="es-ES" dirty="0" err="1" smtClean="0"/>
              <a:t>Arnejo</a:t>
            </a:r>
            <a:r>
              <a:rPr lang="es-ES" dirty="0" smtClean="0"/>
              <a:t> Rodríguez</a:t>
            </a:r>
            <a:endParaRPr lang="es-ES" dirty="0" smtClean="0"/>
          </a:p>
          <a:p>
            <a:r>
              <a:rPr lang="es-ES" dirty="0" smtClean="0"/>
              <a:t>Andrea Blanco Codeso</a:t>
            </a:r>
            <a:endParaRPr lang="es-ES" dirty="0" smtClean="0"/>
          </a:p>
          <a:p>
            <a:r>
              <a:rPr lang="es-ES" dirty="0" smtClean="0"/>
              <a:t>Elisa Caamaño Lado</a:t>
            </a:r>
          </a:p>
          <a:p>
            <a:r>
              <a:rPr lang="es-ES" dirty="0" smtClean="0"/>
              <a:t>Jaime Cid Fernández-Rial</a:t>
            </a:r>
          </a:p>
          <a:p>
            <a:r>
              <a:rPr lang="es-ES" dirty="0" smtClean="0"/>
              <a:t>Carmen Clavero Fernández</a:t>
            </a:r>
          </a:p>
          <a:p>
            <a:r>
              <a:rPr lang="es-ES" dirty="0" smtClean="0"/>
              <a:t>Andrés Crespo </a:t>
            </a:r>
            <a:r>
              <a:rPr lang="es-ES" dirty="0" err="1" smtClean="0"/>
              <a:t>Bris</a:t>
            </a:r>
            <a:endParaRPr lang="es-ES" dirty="0" smtClean="0"/>
          </a:p>
          <a:p>
            <a:r>
              <a:rPr lang="es-ES" dirty="0" smtClean="0"/>
              <a:t>Lorena Fernández Núñez</a:t>
            </a:r>
          </a:p>
          <a:p>
            <a:r>
              <a:rPr lang="es-ES" dirty="0" smtClean="0"/>
              <a:t>Alejandra Ferro </a:t>
            </a:r>
            <a:r>
              <a:rPr lang="es-ES" dirty="0" err="1" smtClean="0"/>
              <a:t>Pampín</a:t>
            </a:r>
            <a:endParaRPr lang="es-ES" dirty="0" smtClean="0"/>
          </a:p>
          <a:p>
            <a:r>
              <a:rPr lang="es-ES" dirty="0" smtClean="0"/>
              <a:t>Alicia Frade Mato</a:t>
            </a:r>
          </a:p>
          <a:p>
            <a:r>
              <a:rPr lang="es-ES" dirty="0" smtClean="0"/>
              <a:t>Javier García Vidal</a:t>
            </a:r>
          </a:p>
          <a:p>
            <a:r>
              <a:rPr lang="es-ES" dirty="0" err="1" smtClean="0"/>
              <a:t>Anxo</a:t>
            </a:r>
            <a:r>
              <a:rPr lang="es-ES" dirty="0" smtClean="0"/>
              <a:t> </a:t>
            </a:r>
            <a:r>
              <a:rPr lang="es-ES" dirty="0" err="1" smtClean="0"/>
              <a:t>Gende</a:t>
            </a:r>
            <a:r>
              <a:rPr lang="es-ES" dirty="0" smtClean="0"/>
              <a:t> </a:t>
            </a:r>
            <a:r>
              <a:rPr lang="es-ES" dirty="0" err="1" smtClean="0"/>
              <a:t>Seoane</a:t>
            </a:r>
            <a:endParaRPr lang="es-ES" dirty="0" smtClean="0"/>
          </a:p>
          <a:p>
            <a:r>
              <a:rPr lang="es-ES" dirty="0" smtClean="0"/>
              <a:t>Guillermo Gómez </a:t>
            </a:r>
            <a:r>
              <a:rPr lang="es-ES" dirty="0" err="1" smtClean="0"/>
              <a:t>Lestón</a:t>
            </a:r>
            <a:endParaRPr lang="es-ES" dirty="0" smtClean="0"/>
          </a:p>
          <a:p>
            <a:r>
              <a:rPr lang="es-ES" dirty="0" smtClean="0"/>
              <a:t>Mª Teresa Guerra </a:t>
            </a:r>
            <a:r>
              <a:rPr lang="es-ES" dirty="0" smtClean="0"/>
              <a:t>Prieto</a:t>
            </a:r>
          </a:p>
          <a:p>
            <a:endParaRPr lang="es-ES" dirty="0" smtClean="0"/>
          </a:p>
          <a:p>
            <a:endParaRPr lang="es-ES" dirty="0" smtClean="0"/>
          </a:p>
          <a:p>
            <a:pPr>
              <a:buNone/>
            </a:pPr>
            <a:endParaRPr lang="es-ES" dirty="0" smtClean="0"/>
          </a:p>
          <a:p>
            <a:endParaRPr lang="es-ES" dirty="0" smtClean="0"/>
          </a:p>
          <a:p>
            <a:r>
              <a:rPr lang="es-ES" dirty="0" smtClean="0"/>
              <a:t>Mauricio Heredia </a:t>
            </a:r>
            <a:r>
              <a:rPr lang="es-ES" dirty="0" smtClean="0"/>
              <a:t>García</a:t>
            </a:r>
          </a:p>
          <a:p>
            <a:r>
              <a:rPr lang="es-ES" dirty="0" smtClean="0"/>
              <a:t>Susana </a:t>
            </a:r>
            <a:r>
              <a:rPr lang="es-ES" dirty="0" smtClean="0"/>
              <a:t>Lista Rama</a:t>
            </a:r>
          </a:p>
          <a:p>
            <a:r>
              <a:rPr lang="es-ES" dirty="0" smtClean="0"/>
              <a:t>Dolores </a:t>
            </a:r>
            <a:r>
              <a:rPr lang="es-ES" dirty="0" err="1" smtClean="0"/>
              <a:t>Lizuaín</a:t>
            </a:r>
            <a:r>
              <a:rPr lang="es-ES" dirty="0" smtClean="0"/>
              <a:t> </a:t>
            </a:r>
            <a:r>
              <a:rPr lang="es-ES" dirty="0" smtClean="0"/>
              <a:t>Puertas</a:t>
            </a:r>
          </a:p>
          <a:p>
            <a:r>
              <a:rPr lang="es-ES" dirty="0" smtClean="0"/>
              <a:t>Sergio Lorenzo Villaverde</a:t>
            </a:r>
            <a:endParaRPr lang="es-ES" dirty="0" smtClean="0"/>
          </a:p>
          <a:p>
            <a:r>
              <a:rPr lang="es-ES" dirty="0" smtClean="0"/>
              <a:t>Ana Mato Iglesias</a:t>
            </a:r>
          </a:p>
          <a:p>
            <a:r>
              <a:rPr lang="es-ES" dirty="0" smtClean="0"/>
              <a:t>Ramón </a:t>
            </a:r>
            <a:r>
              <a:rPr lang="es-ES" dirty="0" err="1" smtClean="0"/>
              <a:t>Maceiras</a:t>
            </a:r>
            <a:r>
              <a:rPr lang="es-ES" dirty="0" smtClean="0"/>
              <a:t> Castillo</a:t>
            </a:r>
          </a:p>
          <a:p>
            <a:r>
              <a:rPr lang="es-ES" dirty="0" smtClean="0"/>
              <a:t>Marc </a:t>
            </a:r>
            <a:r>
              <a:rPr lang="es-ES" dirty="0" err="1" smtClean="0"/>
              <a:t>Millet</a:t>
            </a:r>
            <a:r>
              <a:rPr lang="es-ES" dirty="0" smtClean="0"/>
              <a:t>  Capdevila</a:t>
            </a:r>
          </a:p>
          <a:p>
            <a:r>
              <a:rPr lang="es-ES" dirty="0" smtClean="0"/>
              <a:t>Carlos Núñez </a:t>
            </a:r>
            <a:r>
              <a:rPr lang="es-ES" dirty="0" err="1" smtClean="0"/>
              <a:t>Sabucedo</a:t>
            </a:r>
            <a:endParaRPr lang="es-ES" dirty="0" smtClean="0"/>
          </a:p>
          <a:p>
            <a:r>
              <a:rPr lang="es-ES" dirty="0" smtClean="0"/>
              <a:t>Raquel Rodríguez  </a:t>
            </a:r>
            <a:r>
              <a:rPr lang="es-ES" dirty="0" smtClean="0"/>
              <a:t>Fernández</a:t>
            </a:r>
          </a:p>
          <a:p>
            <a:r>
              <a:rPr lang="es-ES" dirty="0" smtClean="0"/>
              <a:t>Jesús Manuel Rodríguez Ferreiro</a:t>
            </a:r>
            <a:endParaRPr lang="es-ES" dirty="0" smtClean="0"/>
          </a:p>
          <a:p>
            <a:r>
              <a:rPr lang="es-ES" dirty="0" smtClean="0"/>
              <a:t>Lía </a:t>
            </a:r>
            <a:r>
              <a:rPr lang="es-ES" dirty="0" err="1" smtClean="0"/>
              <a:t>Segade</a:t>
            </a:r>
            <a:r>
              <a:rPr lang="es-ES" dirty="0" smtClean="0"/>
              <a:t> </a:t>
            </a:r>
            <a:r>
              <a:rPr lang="es-ES" dirty="0" smtClean="0"/>
              <a:t>Valdés</a:t>
            </a:r>
          </a:p>
          <a:p>
            <a:r>
              <a:rPr lang="es-ES" dirty="0" smtClean="0"/>
              <a:t>Andrés </a:t>
            </a:r>
            <a:r>
              <a:rPr lang="es-ES" dirty="0" err="1" smtClean="0"/>
              <a:t>Spinetti</a:t>
            </a:r>
            <a:r>
              <a:rPr lang="es-ES" dirty="0" smtClean="0"/>
              <a:t> </a:t>
            </a:r>
            <a:r>
              <a:rPr lang="es-ES" dirty="0" err="1" smtClean="0"/>
              <a:t>Garbia</a:t>
            </a:r>
            <a:endParaRPr lang="es-ES" dirty="0" smtClean="0"/>
          </a:p>
          <a:p>
            <a:r>
              <a:rPr lang="es-ES" dirty="0" smtClean="0"/>
              <a:t>Martina </a:t>
            </a:r>
            <a:r>
              <a:rPr lang="es-ES" dirty="0" err="1" smtClean="0"/>
              <a:t>Vilariño</a:t>
            </a:r>
            <a:r>
              <a:rPr lang="es-ES" dirty="0" smtClean="0"/>
              <a:t> </a:t>
            </a:r>
            <a:r>
              <a:rPr lang="es-ES" dirty="0" err="1" smtClean="0"/>
              <a:t>Bercero</a:t>
            </a:r>
            <a:endParaRPr lang="es-ES" dirty="0" smtClean="0"/>
          </a:p>
          <a:p>
            <a:r>
              <a:rPr lang="es-ES" dirty="0" err="1" smtClean="0"/>
              <a:t>Jeny</a:t>
            </a:r>
            <a:r>
              <a:rPr lang="es-ES" dirty="0" smtClean="0"/>
              <a:t> Teo </a:t>
            </a:r>
            <a:r>
              <a:rPr lang="es-ES" dirty="0" err="1" smtClean="0"/>
              <a:t>Loy</a:t>
            </a:r>
            <a:endParaRPr lang="es-ES" dirty="0" smtClean="0"/>
          </a:p>
          <a:p>
            <a:endParaRPr lang="es-ES" dirty="0" smtClean="0"/>
          </a:p>
          <a:p>
            <a:endParaRPr lang="es-ES" dirty="0" smtClean="0"/>
          </a:p>
        </p:txBody>
      </p:sp>
      <p:sp>
        <p:nvSpPr>
          <p:cNvPr id="4" name="1 Título"/>
          <p:cNvSpPr txBox="1">
            <a:spLocks/>
          </p:cNvSpPr>
          <p:nvPr/>
        </p:nvSpPr>
        <p:spPr>
          <a:xfrm>
            <a:off x="3929058" y="5786454"/>
            <a:ext cx="4857784" cy="64294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err="1" smtClean="0">
                <a:ln>
                  <a:noFill/>
                </a:ln>
                <a:solidFill>
                  <a:schemeClr val="tx2"/>
                </a:solidFill>
                <a:effectLst/>
                <a:uLnTx/>
                <a:uFillTx/>
                <a:latin typeface="+mj-lt"/>
                <a:ea typeface="+mj-ea"/>
                <a:cs typeface="+mj-cs"/>
              </a:rPr>
              <a:t>Moitas</a:t>
            </a:r>
            <a:r>
              <a:rPr kumimoji="0" lang="es-ES" sz="3200" b="0" i="0" u="none" strike="noStrike" kern="1200" cap="none" spc="0" normalizeH="0" baseline="0" noProof="0" dirty="0" smtClean="0">
                <a:ln>
                  <a:noFill/>
                </a:ln>
                <a:solidFill>
                  <a:schemeClr val="tx2"/>
                </a:solidFill>
                <a:effectLst/>
                <a:uLnTx/>
                <a:uFillTx/>
                <a:latin typeface="+mj-lt"/>
                <a:ea typeface="+mj-ea"/>
                <a:cs typeface="+mj-cs"/>
              </a:rPr>
              <a:t> </a:t>
            </a:r>
            <a:r>
              <a:rPr kumimoji="0" lang="es-ES" sz="3200" b="0" i="0" u="none" strike="noStrike" kern="1200" cap="none" spc="0" normalizeH="0" baseline="0" noProof="0" dirty="0" err="1" smtClean="0">
                <a:ln>
                  <a:noFill/>
                </a:ln>
                <a:solidFill>
                  <a:schemeClr val="tx2"/>
                </a:solidFill>
                <a:effectLst/>
                <a:uLnTx/>
                <a:uFillTx/>
                <a:latin typeface="+mj-lt"/>
                <a:ea typeface="+mj-ea"/>
                <a:cs typeface="+mj-cs"/>
              </a:rPr>
              <a:t>grazas</a:t>
            </a:r>
            <a:r>
              <a:rPr kumimoji="0" lang="es-ES" sz="3200" b="0" i="0" u="none" strike="noStrike" kern="1200" cap="none" spc="0" normalizeH="0" baseline="0" noProof="0" dirty="0" smtClean="0">
                <a:ln>
                  <a:noFill/>
                </a:ln>
                <a:solidFill>
                  <a:schemeClr val="tx2"/>
                </a:solidFill>
                <a:effectLst/>
                <a:uLnTx/>
                <a:uFillTx/>
                <a:latin typeface="+mj-lt"/>
                <a:ea typeface="+mj-ea"/>
                <a:cs typeface="+mj-cs"/>
              </a:rPr>
              <a:t> no </a:t>
            </a:r>
            <a:r>
              <a:rPr kumimoji="0" lang="es-ES" sz="3200" b="0" i="0" u="none" strike="noStrike" kern="1200" cap="none" spc="0" normalizeH="0" baseline="0" noProof="0" dirty="0" err="1" smtClean="0">
                <a:ln>
                  <a:noFill/>
                </a:ln>
                <a:solidFill>
                  <a:schemeClr val="tx2"/>
                </a:solidFill>
                <a:effectLst/>
                <a:uLnTx/>
                <a:uFillTx/>
                <a:latin typeface="+mj-lt"/>
                <a:ea typeface="+mj-ea"/>
                <a:cs typeface="+mj-cs"/>
              </a:rPr>
              <a:t>seu</a:t>
            </a:r>
            <a:r>
              <a:rPr kumimoji="0" lang="es-ES" sz="3200" b="0" i="0" u="none" strike="noStrike" kern="1200" cap="none" spc="0" normalizeH="0" baseline="0" noProof="0" dirty="0" smtClean="0">
                <a:ln>
                  <a:noFill/>
                </a:ln>
                <a:solidFill>
                  <a:schemeClr val="tx2"/>
                </a:solidFill>
                <a:effectLst/>
                <a:uLnTx/>
                <a:uFillTx/>
                <a:latin typeface="+mj-lt"/>
                <a:ea typeface="+mj-ea"/>
                <a:cs typeface="+mj-cs"/>
              </a:rPr>
              <a:t> </a:t>
            </a:r>
            <a:r>
              <a:rPr kumimoji="0" lang="es-ES" sz="3200" b="0" i="0" u="none" strike="noStrike" kern="1200" cap="none" spc="0" normalizeH="0" baseline="0" noProof="0" dirty="0" err="1" smtClean="0">
                <a:ln>
                  <a:noFill/>
                </a:ln>
                <a:solidFill>
                  <a:schemeClr val="tx2"/>
                </a:solidFill>
                <a:effectLst/>
                <a:uLnTx/>
                <a:uFillTx/>
                <a:latin typeface="+mj-lt"/>
                <a:ea typeface="+mj-ea"/>
                <a:cs typeface="+mj-cs"/>
              </a:rPr>
              <a:t>nome</a:t>
            </a:r>
            <a:endParaRPr kumimoji="0" lang="es-E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lojdearenaroto.jpg"/>
          <p:cNvPicPr>
            <a:picLocks noChangeAspect="1"/>
          </p:cNvPicPr>
          <p:nvPr/>
        </p:nvPicPr>
        <p:blipFill>
          <a:blip r:embed="rId3"/>
          <a:stretch>
            <a:fillRect/>
          </a:stretch>
        </p:blipFill>
        <p:spPr>
          <a:xfrm>
            <a:off x="1033681" y="0"/>
            <a:ext cx="6997959" cy="6858000"/>
          </a:xfrm>
          <a:prstGeom prst="rect">
            <a:avLst/>
          </a:prstGeom>
          <a:effectLst>
            <a:softEdge rad="635000"/>
          </a:effectLst>
        </p:spPr>
      </p:pic>
      <p:graphicFrame>
        <p:nvGraphicFramePr>
          <p:cNvPr id="5" name="4 Diagrama"/>
          <p:cNvGraphicFramePr/>
          <p:nvPr/>
        </p:nvGraphicFramePr>
        <p:xfrm>
          <a:off x="1357290" y="1142984"/>
          <a:ext cx="6500858"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 Imagen" descr="9788498380323.png"/>
          <p:cNvPicPr>
            <a:picLocks noChangeAspect="1"/>
          </p:cNvPicPr>
          <p:nvPr/>
        </p:nvPicPr>
        <p:blipFill>
          <a:blip r:embed="rId8"/>
          <a:stretch>
            <a:fillRect/>
          </a:stretch>
        </p:blipFill>
        <p:spPr>
          <a:xfrm>
            <a:off x="142844" y="1714488"/>
            <a:ext cx="1928825" cy="2726254"/>
          </a:xfrm>
          <a:prstGeom prst="rect">
            <a:avLst/>
          </a:prstGeom>
        </p:spPr>
      </p:pic>
      <p:sp>
        <p:nvSpPr>
          <p:cNvPr id="6" name="5 Flecha derecha">
            <a:hlinkClick r:id="rId9" action="ppaction://hlinksldjump"/>
          </p:cNvPr>
          <p:cNvSpPr/>
          <p:nvPr/>
        </p:nvSpPr>
        <p:spPr>
          <a:xfrm>
            <a:off x="8143900" y="6000768"/>
            <a:ext cx="57150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arie-curie-era-nuclear-L-5.jpeg">
            <a:hlinkClick r:id="rId3" action="ppaction://hlinksldjump"/>
          </p:cNvPr>
          <p:cNvPicPr>
            <a:picLocks noChangeAspect="1"/>
          </p:cNvPicPr>
          <p:nvPr/>
        </p:nvPicPr>
        <p:blipFill>
          <a:blip r:embed="rId4"/>
          <a:stretch>
            <a:fillRect/>
          </a:stretch>
        </p:blipFill>
        <p:spPr>
          <a:xfrm>
            <a:off x="571472" y="1"/>
            <a:ext cx="8001056"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graphicFrame>
        <p:nvGraphicFramePr>
          <p:cNvPr id="5" name="4 Diagrama"/>
          <p:cNvGraphicFramePr/>
          <p:nvPr/>
        </p:nvGraphicFramePr>
        <p:xfrm>
          <a:off x="2214546" y="785794"/>
          <a:ext cx="6667504" cy="4564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5 Flecha derecha">
            <a:hlinkClick r:id="rId9" action="ppaction://hlinksldjump"/>
          </p:cNvPr>
          <p:cNvSpPr/>
          <p:nvPr/>
        </p:nvSpPr>
        <p:spPr>
          <a:xfrm>
            <a:off x="8286776" y="6143644"/>
            <a:ext cx="57150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descr="lib-el-tio-tunsteno-bolsillo-9788433972866.gif"/>
          <p:cNvPicPr>
            <a:picLocks noChangeAspect="1"/>
          </p:cNvPicPr>
          <p:nvPr/>
        </p:nvPicPr>
        <p:blipFill>
          <a:blip r:embed="rId10"/>
          <a:stretch>
            <a:fillRect/>
          </a:stretch>
        </p:blipFill>
        <p:spPr>
          <a:xfrm>
            <a:off x="500034" y="1714488"/>
            <a:ext cx="1797472" cy="278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229600" cy="1143000"/>
          </a:xfrm>
        </p:spPr>
        <p:txBody>
          <a:bodyPr>
            <a:normAutofit/>
          </a:bodyPr>
          <a:lstStyle/>
          <a:p>
            <a:r>
              <a:rPr lang="es-ES" dirty="0" err="1" smtClean="0"/>
              <a:t>Activities</a:t>
            </a:r>
            <a:r>
              <a:rPr lang="es-ES" dirty="0" smtClean="0"/>
              <a:t> in </a:t>
            </a:r>
            <a:r>
              <a:rPr lang="es-ES" dirty="0" err="1" smtClean="0"/>
              <a:t>English</a:t>
            </a:r>
            <a:endParaRPr lang="es-ES" dirty="0"/>
          </a:p>
        </p:txBody>
      </p:sp>
      <p:sp>
        <p:nvSpPr>
          <p:cNvPr id="3" name="2 Marcador de contenido"/>
          <p:cNvSpPr>
            <a:spLocks noGrp="1"/>
          </p:cNvSpPr>
          <p:nvPr>
            <p:ph idx="1"/>
          </p:nvPr>
        </p:nvSpPr>
        <p:spPr>
          <a:xfrm>
            <a:off x="457200" y="1571612"/>
            <a:ext cx="8401080" cy="3643338"/>
          </a:xfrm>
        </p:spPr>
        <p:txBody>
          <a:bodyPr>
            <a:normAutofit/>
          </a:bodyPr>
          <a:lstStyle/>
          <a:p>
            <a:endParaRPr lang="en-US" dirty="0" smtClean="0"/>
          </a:p>
          <a:p>
            <a:r>
              <a:rPr lang="en-US" sz="2000" dirty="0" err="1" smtClean="0"/>
              <a:t>Alumnos</a:t>
            </a:r>
            <a:r>
              <a:rPr lang="en-US" sz="2000" dirty="0" smtClean="0"/>
              <a:t> </a:t>
            </a:r>
            <a:r>
              <a:rPr lang="en-US" sz="2000" dirty="0" err="1" smtClean="0"/>
              <a:t>sección</a:t>
            </a:r>
            <a:r>
              <a:rPr lang="en-US" sz="2000" dirty="0" smtClean="0"/>
              <a:t> </a:t>
            </a:r>
            <a:r>
              <a:rPr lang="en-US" sz="2000" dirty="0" err="1" smtClean="0"/>
              <a:t>bilingüe</a:t>
            </a:r>
            <a:r>
              <a:rPr lang="en-US" sz="2000" dirty="0" smtClean="0"/>
              <a:t>: </a:t>
            </a:r>
            <a:r>
              <a:rPr lang="es-ES" sz="2000" dirty="0" smtClean="0">
                <a:hlinkClick r:id="rId3"/>
              </a:rPr>
              <a:t>http://fqlectoriesames.blogspot.com/2011/01/uncle-tungsten-writing-assignment.html</a:t>
            </a:r>
            <a:endParaRPr lang="es-ES" sz="2000" dirty="0" smtClean="0"/>
          </a:p>
          <a:p>
            <a:r>
              <a:rPr lang="en-US" sz="2000" dirty="0" smtClean="0"/>
              <a:t>Talking about the book: </a:t>
            </a:r>
            <a:r>
              <a:rPr lang="es-ES" sz="2000" dirty="0" smtClean="0">
                <a:hlinkClick r:id="rId4"/>
              </a:rPr>
              <a:t>http://physcheminenglish.blogspot.com/2010/11/uncle-tungsten.html</a:t>
            </a:r>
            <a:endParaRPr lang="es-ES" sz="2000" dirty="0" smtClean="0"/>
          </a:p>
          <a:p>
            <a:pPr>
              <a:buNone/>
            </a:pPr>
            <a:endParaRPr lang="en-US" dirty="0" smtClean="0"/>
          </a:p>
          <a:p>
            <a:pPr>
              <a:buNone/>
            </a:pPr>
            <a:endParaRPr lang="es-ES" dirty="0"/>
          </a:p>
        </p:txBody>
      </p:sp>
      <p:sp>
        <p:nvSpPr>
          <p:cNvPr id="4" name="3 Flecha derecha">
            <a:hlinkClick r:id="rId5" action="ppaction://hlinksldjump"/>
          </p:cNvPr>
          <p:cNvSpPr/>
          <p:nvPr/>
        </p:nvSpPr>
        <p:spPr>
          <a:xfrm rot="10800000">
            <a:off x="285720" y="614364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229600" cy="1143000"/>
          </a:xfrm>
        </p:spPr>
        <p:txBody>
          <a:bodyPr>
            <a:normAutofit/>
          </a:bodyPr>
          <a:lstStyle/>
          <a:p>
            <a:r>
              <a:rPr lang="es-ES" dirty="0" smtClean="0"/>
              <a:t>Actividades Física</a:t>
            </a:r>
            <a:endParaRPr lang="es-ES" dirty="0"/>
          </a:p>
        </p:txBody>
      </p:sp>
      <p:sp>
        <p:nvSpPr>
          <p:cNvPr id="5" name="2 Marcador de contenido">
            <a:hlinkClick r:id="rId3" action="ppaction://hlinksldjump"/>
          </p:cNvPr>
          <p:cNvSpPr txBox="1">
            <a:spLocks/>
          </p:cNvSpPr>
          <p:nvPr/>
        </p:nvSpPr>
        <p:spPr>
          <a:xfrm>
            <a:off x="428596" y="1500174"/>
            <a:ext cx="6072230" cy="428628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Unhas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breves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reseñas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sobre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Arquímedes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hlinkClick r:id="rId4" action="ppaction://hlinkpres?slideindex=1&amp;slidetitle="/>
              </a:rPr>
              <a:t>Xigantes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Dádeme</a:t>
            </a:r>
            <a:r>
              <a:rPr kumimoji="0" lang="en-US" sz="2600" b="0" i="0" u="none" strike="noStrike" kern="1200" cap="none" spc="0" normalizeH="0" noProof="0" dirty="0" smtClean="0">
                <a:ln>
                  <a:noFill/>
                </a:ln>
                <a:solidFill>
                  <a:schemeClr val="tx1"/>
                </a:solidFill>
                <a:effectLst/>
                <a:uLnTx/>
                <a:uFillTx/>
                <a:latin typeface="+mn-lt"/>
                <a:ea typeface="+mn-ea"/>
                <a:cs typeface="+mn-cs"/>
              </a:rPr>
              <a:t> un </a:t>
            </a:r>
            <a:r>
              <a:rPr kumimoji="0" lang="en-US" sz="2600" b="0" i="0" u="none" strike="noStrike" kern="1200" cap="none" spc="0" normalizeH="0" noProof="0" dirty="0" err="1" smtClean="0">
                <a:ln>
                  <a:noFill/>
                </a:ln>
                <a:solidFill>
                  <a:schemeClr val="tx1"/>
                </a:solidFill>
                <a:effectLst/>
                <a:uLnTx/>
                <a:uFillTx/>
                <a:latin typeface="+mn-lt"/>
                <a:ea typeface="+mn-ea"/>
                <a:cs typeface="+mn-cs"/>
              </a:rPr>
              <a:t>punto</a:t>
            </a:r>
            <a:r>
              <a:rPr kumimoji="0" lang="en-US" sz="2600" b="0" i="0" u="none" strike="noStrike" kern="1200" cap="none" spc="0" normalizeH="0" noProof="0" dirty="0" smtClean="0">
                <a:ln>
                  <a:noFill/>
                </a:ln>
                <a:solidFill>
                  <a:schemeClr val="tx1"/>
                </a:solidFill>
                <a:effectLst/>
                <a:uLnTx/>
                <a:uFillTx/>
                <a:latin typeface="+mn-lt"/>
                <a:ea typeface="+mn-ea"/>
                <a:cs typeface="+mn-cs"/>
              </a:rPr>
              <a:t> de </a:t>
            </a:r>
            <a:r>
              <a:rPr kumimoji="0" lang="en-US" sz="2600" b="0" i="0" u="none" strike="noStrike" kern="1200" cap="none" spc="0" normalizeH="0" noProof="0" dirty="0" err="1" smtClean="0">
                <a:ln>
                  <a:noFill/>
                </a:ln>
                <a:solidFill>
                  <a:schemeClr val="tx1"/>
                </a:solidFill>
                <a:effectLst/>
                <a:uLnTx/>
                <a:uFillTx/>
                <a:latin typeface="+mn-lt"/>
                <a:ea typeface="+mn-ea"/>
                <a:cs typeface="+mn-cs"/>
              </a:rPr>
              <a:t>apoio</a:t>
            </a:r>
            <a:r>
              <a:rPr kumimoji="0" lang="en-US" sz="2600" b="0" i="0" u="none" strike="noStrike" kern="1200" cap="none" spc="0" normalizeH="0" noProof="0" dirty="0" smtClean="0">
                <a:ln>
                  <a:noFill/>
                </a:ln>
                <a:solidFill>
                  <a:schemeClr val="tx1"/>
                </a:solidFill>
                <a:effectLst/>
                <a:uLnTx/>
                <a:uFillTx/>
                <a:latin typeface="+mn-lt"/>
                <a:ea typeface="+mn-ea"/>
                <a:cs typeface="+mn-cs"/>
              </a:rPr>
              <a:t> e </a:t>
            </a:r>
            <a:r>
              <a:rPr kumimoji="0" lang="en-US" sz="2600" b="0" i="0" u="none" strike="noStrike" kern="1200" cap="none" spc="0" normalizeH="0" noProof="0" dirty="0" err="1" smtClean="0">
                <a:ln>
                  <a:noFill/>
                </a:ln>
                <a:solidFill>
                  <a:schemeClr val="tx1"/>
                </a:solidFill>
                <a:effectLst/>
                <a:uLnTx/>
                <a:uFillTx/>
                <a:latin typeface="+mn-lt"/>
                <a:ea typeface="+mn-ea"/>
                <a:cs typeface="+mn-cs"/>
              </a:rPr>
              <a:t>erguerei</a:t>
            </a:r>
            <a:r>
              <a:rPr kumimoji="0" lang="en-US" sz="2600" b="0" i="0" u="none" strike="noStrike" kern="1200" cap="none" spc="0" normalizeH="0" noProof="0" dirty="0" smtClean="0">
                <a:ln>
                  <a:noFill/>
                </a:ln>
                <a:solidFill>
                  <a:schemeClr val="tx1"/>
                </a:solidFill>
                <a:effectLst/>
                <a:uLnTx/>
                <a:uFillTx/>
                <a:latin typeface="+mn-lt"/>
                <a:ea typeface="+mn-ea"/>
                <a:cs typeface="+mn-cs"/>
              </a:rPr>
              <a:t> o </a:t>
            </a:r>
            <a:r>
              <a:rPr kumimoji="0" lang="en-US" sz="2600" b="0" i="0" u="none" strike="noStrike" kern="1200" cap="none" spc="0" normalizeH="0" noProof="0" dirty="0" err="1" smtClean="0">
                <a:ln>
                  <a:noFill/>
                </a:ln>
                <a:solidFill>
                  <a:schemeClr val="tx1"/>
                </a:solidFill>
                <a:effectLst/>
                <a:uLnTx/>
                <a:uFillTx/>
                <a:latin typeface="+mn-lt"/>
                <a:ea typeface="+mn-ea"/>
                <a:cs typeface="+mn-cs"/>
              </a:rPr>
              <a:t>mundo</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err="1" smtClean="0">
                <a:ln>
                  <a:noFill/>
                </a:ln>
                <a:solidFill>
                  <a:schemeClr val="tx1"/>
                </a:solidFill>
                <a:effectLst/>
                <a:uLnTx/>
                <a:uFillTx/>
                <a:latin typeface="+mn-lt"/>
                <a:ea typeface="+mn-ea"/>
                <a:cs typeface="+mn-cs"/>
              </a:rPr>
              <a:t>Pancas</a:t>
            </a:r>
            <a:r>
              <a:rPr kumimoji="0" lang="en-US" sz="2600" b="0" i="0" u="none" strike="noStrike" kern="1200" cap="none" spc="0" normalizeH="0" noProof="0" dirty="0" smtClean="0">
                <a:ln>
                  <a:noFill/>
                </a:ln>
                <a:solidFill>
                  <a:schemeClr val="tx1"/>
                </a:solidFill>
                <a:effectLst/>
                <a:uLnTx/>
                <a:uFillTx/>
                <a:latin typeface="+mn-lt"/>
                <a:ea typeface="+mn-ea"/>
                <a:cs typeface="+mn-cs"/>
              </a:rPr>
              <a:t> e </a:t>
            </a:r>
            <a:r>
              <a:rPr kumimoji="0" lang="en-US" sz="2600" b="0" i="0" u="none" strike="noStrike" kern="1200" cap="none" spc="0" normalizeH="0" noProof="0" dirty="0" err="1" smtClean="0">
                <a:ln>
                  <a:noFill/>
                </a:ln>
                <a:solidFill>
                  <a:schemeClr val="tx1"/>
                </a:solidFill>
                <a:effectLst/>
                <a:uLnTx/>
                <a:uFillTx/>
                <a:latin typeface="+mn-lt"/>
                <a:ea typeface="+mn-ea"/>
                <a:cs typeface="+mn-cs"/>
              </a:rPr>
              <a:t>polias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err="1" smtClean="0">
                <a:ln>
                  <a:noFill/>
                </a:ln>
                <a:solidFill>
                  <a:schemeClr val="tx1"/>
                </a:solidFill>
                <a:effectLst/>
                <a:uLnTx/>
                <a:uFillTx/>
                <a:latin typeface="+mn-lt"/>
                <a:ea typeface="+mn-ea"/>
                <a:cs typeface="+mn-cs"/>
              </a:rPr>
              <a:t>Lectura</a:t>
            </a:r>
            <a:r>
              <a:rPr kumimoji="0" lang="en-US" sz="2600" b="0" i="0" u="none" strike="noStrike" kern="1200" cap="none" spc="0" normalizeH="0" noProof="0" dirty="0" smtClean="0">
                <a:ln>
                  <a:noFill/>
                </a:ln>
                <a:solidFill>
                  <a:schemeClr val="tx1"/>
                </a:solidFill>
                <a:effectLst/>
                <a:uLnTx/>
                <a:uFillTx/>
                <a:latin typeface="+mn-lt"/>
                <a:ea typeface="+mn-ea"/>
                <a:cs typeface="+mn-cs"/>
              </a:rPr>
              <a:t> do </a:t>
            </a:r>
            <a:r>
              <a:rPr kumimoji="0" lang="en-US" sz="2600" b="0" i="0" u="none" strike="noStrike" kern="1200" cap="none" spc="0" normalizeH="0" noProof="0" dirty="0" err="1" smtClean="0">
                <a:ln>
                  <a:noFill/>
                </a:ln>
                <a:solidFill>
                  <a:schemeClr val="tx1"/>
                </a:solidFill>
                <a:effectLst/>
                <a:uLnTx/>
                <a:uFillTx/>
                <a:latin typeface="+mn-lt"/>
                <a:ea typeface="+mn-ea"/>
                <a:cs typeface="+mn-cs"/>
              </a:rPr>
              <a:t>capítulo</a:t>
            </a:r>
            <a:r>
              <a:rPr kumimoji="0" lang="en-US" sz="2600" b="0" i="0" u="none" strike="noStrike" kern="1200" cap="none" spc="0" normalizeH="0" noProof="0" dirty="0" smtClean="0">
                <a:ln>
                  <a:noFill/>
                </a:ln>
                <a:solidFill>
                  <a:schemeClr val="tx1"/>
                </a:solidFill>
                <a:effectLst/>
                <a:uLnTx/>
                <a:uFillTx/>
                <a:latin typeface="+mn-lt"/>
                <a:ea typeface="+mn-ea"/>
                <a:cs typeface="+mn-cs"/>
              </a:rPr>
              <a:t> 8 do </a:t>
            </a:r>
            <a:r>
              <a:rPr kumimoji="0" lang="en-US" sz="2600" b="0" i="0" u="none" strike="noStrike" kern="1200" cap="none" spc="0" normalizeH="0" noProof="0" dirty="0" err="1" smtClean="0">
                <a:ln>
                  <a:noFill/>
                </a:ln>
                <a:solidFill>
                  <a:schemeClr val="tx1"/>
                </a:solidFill>
                <a:effectLst/>
                <a:uLnTx/>
                <a:uFillTx/>
                <a:latin typeface="+mn-lt"/>
                <a:ea typeface="+mn-ea"/>
                <a:cs typeface="+mn-cs"/>
              </a:rPr>
              <a:t>libro</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0250" lvl="1" indent="-17463">
              <a:spcBef>
                <a:spcPct val="20000"/>
              </a:spcBef>
              <a:buClr>
                <a:schemeClr val="accent3"/>
              </a:buClr>
              <a:buSzPct val="95000"/>
              <a:defRPr/>
            </a:pPr>
            <a:r>
              <a:rPr lang="en-US" sz="1200" dirty="0" smtClean="0">
                <a:solidFill>
                  <a:schemeClr val="accent2">
                    <a:lumMod val="75000"/>
                  </a:schemeClr>
                </a:solidFill>
              </a:rPr>
              <a:t>“</a:t>
            </a:r>
            <a:r>
              <a:rPr lang="en-US" sz="1200" i="1" dirty="0" err="1" smtClean="0">
                <a:solidFill>
                  <a:schemeClr val="accent2">
                    <a:lumMod val="75000"/>
                  </a:schemeClr>
                </a:solidFill>
              </a:rPr>
              <a:t>Lenta</a:t>
            </a:r>
            <a:r>
              <a:rPr lang="en-US" sz="1200" i="1" dirty="0" smtClean="0">
                <a:solidFill>
                  <a:schemeClr val="accent2">
                    <a:lumMod val="75000"/>
                  </a:schemeClr>
                </a:solidFill>
              </a:rPr>
              <a:t> </a:t>
            </a:r>
            <a:r>
              <a:rPr lang="en-US" sz="1200" i="1" dirty="0" err="1" smtClean="0">
                <a:solidFill>
                  <a:schemeClr val="accent2">
                    <a:lumMod val="75000"/>
                  </a:schemeClr>
                </a:solidFill>
              </a:rPr>
              <a:t>pero</a:t>
            </a:r>
            <a:r>
              <a:rPr lang="en-US" sz="1200" i="1" dirty="0" smtClean="0">
                <a:solidFill>
                  <a:schemeClr val="accent2">
                    <a:lumMod val="75000"/>
                  </a:schemeClr>
                </a:solidFill>
              </a:rPr>
              <a:t> </a:t>
            </a:r>
            <a:r>
              <a:rPr lang="en-US" sz="1200" i="1" dirty="0" err="1" smtClean="0">
                <a:solidFill>
                  <a:schemeClr val="accent2">
                    <a:lumMod val="75000"/>
                  </a:schemeClr>
                </a:solidFill>
              </a:rPr>
              <a:t>firmemente</a:t>
            </a:r>
            <a:r>
              <a:rPr lang="en-US" sz="1200" i="1" dirty="0" smtClean="0">
                <a:solidFill>
                  <a:schemeClr val="accent2">
                    <a:lumMod val="75000"/>
                  </a:schemeClr>
                </a:solidFill>
              </a:rPr>
              <a:t> </a:t>
            </a:r>
            <a:r>
              <a:rPr lang="en-US" sz="1200" i="1" dirty="0" err="1" smtClean="0">
                <a:solidFill>
                  <a:schemeClr val="accent2">
                    <a:lumMod val="75000"/>
                  </a:schemeClr>
                </a:solidFill>
              </a:rPr>
              <a:t>tiró</a:t>
            </a:r>
            <a:r>
              <a:rPr lang="en-US" sz="1200" i="1" dirty="0" smtClean="0">
                <a:solidFill>
                  <a:schemeClr val="accent2">
                    <a:lumMod val="75000"/>
                  </a:schemeClr>
                </a:solidFill>
              </a:rPr>
              <a:t> de la </a:t>
            </a:r>
            <a:r>
              <a:rPr lang="en-US" sz="1200" i="1" dirty="0" err="1" smtClean="0">
                <a:solidFill>
                  <a:schemeClr val="accent2">
                    <a:lumMod val="75000"/>
                  </a:schemeClr>
                </a:solidFill>
              </a:rPr>
              <a:t>cuerda</a:t>
            </a:r>
            <a:r>
              <a:rPr lang="en-US" sz="1200" i="1" dirty="0" smtClean="0">
                <a:solidFill>
                  <a:schemeClr val="accent2">
                    <a:lumMod val="75000"/>
                  </a:schemeClr>
                </a:solidFill>
              </a:rPr>
              <a:t>; </a:t>
            </a:r>
            <a:r>
              <a:rPr lang="en-US" sz="1200" i="1" dirty="0" err="1" smtClean="0">
                <a:solidFill>
                  <a:schemeClr val="accent2">
                    <a:lumMod val="75000"/>
                  </a:schemeClr>
                </a:solidFill>
              </a:rPr>
              <a:t>ésta</a:t>
            </a:r>
            <a:r>
              <a:rPr lang="en-US" sz="1200" i="1" dirty="0" smtClean="0">
                <a:solidFill>
                  <a:schemeClr val="accent2">
                    <a:lumMod val="75000"/>
                  </a:schemeClr>
                </a:solidFill>
              </a:rPr>
              <a:t> </a:t>
            </a:r>
            <a:r>
              <a:rPr lang="en-US" sz="1200" i="1" dirty="0" err="1" smtClean="0">
                <a:solidFill>
                  <a:schemeClr val="accent2">
                    <a:lumMod val="75000"/>
                  </a:schemeClr>
                </a:solidFill>
              </a:rPr>
              <a:t>empezó</a:t>
            </a:r>
            <a:r>
              <a:rPr lang="en-US" sz="1200" i="1" dirty="0" smtClean="0">
                <a:solidFill>
                  <a:schemeClr val="accent2">
                    <a:lumMod val="75000"/>
                  </a:schemeClr>
                </a:solidFill>
              </a:rPr>
              <a:t> a </a:t>
            </a:r>
            <a:r>
              <a:rPr lang="en-US" sz="1200" i="1" dirty="0" err="1" smtClean="0">
                <a:solidFill>
                  <a:schemeClr val="accent2">
                    <a:lumMod val="75000"/>
                  </a:schemeClr>
                </a:solidFill>
              </a:rPr>
              <a:t>deslizarse</a:t>
            </a:r>
            <a:r>
              <a:rPr lang="en-US" sz="1200" i="1" dirty="0" smtClean="0">
                <a:solidFill>
                  <a:schemeClr val="accent2">
                    <a:lumMod val="75000"/>
                  </a:schemeClr>
                </a:solidFill>
              </a:rPr>
              <a:t> </a:t>
            </a:r>
            <a:r>
              <a:rPr lang="en-US" sz="1200" i="1" dirty="0" err="1" smtClean="0">
                <a:solidFill>
                  <a:schemeClr val="accent2">
                    <a:lumMod val="75000"/>
                  </a:schemeClr>
                </a:solidFill>
              </a:rPr>
              <a:t>por</a:t>
            </a:r>
            <a:r>
              <a:rPr lang="en-US" sz="1200" i="1" dirty="0" smtClean="0">
                <a:solidFill>
                  <a:schemeClr val="accent2">
                    <a:lumMod val="75000"/>
                  </a:schemeClr>
                </a:solidFill>
              </a:rPr>
              <a:t> </a:t>
            </a:r>
            <a:r>
              <a:rPr lang="en-US" sz="1200" i="1" dirty="0" err="1" smtClean="0">
                <a:solidFill>
                  <a:schemeClr val="accent2">
                    <a:lumMod val="75000"/>
                  </a:schemeClr>
                </a:solidFill>
              </a:rPr>
              <a:t>las</a:t>
            </a:r>
            <a:r>
              <a:rPr lang="en-US" sz="1200" i="1" dirty="0" smtClean="0">
                <a:solidFill>
                  <a:schemeClr val="accent2">
                    <a:lumMod val="75000"/>
                  </a:schemeClr>
                </a:solidFill>
              </a:rPr>
              <a:t> </a:t>
            </a:r>
            <a:r>
              <a:rPr lang="en-US" sz="1200" i="1" dirty="0" err="1" smtClean="0">
                <a:solidFill>
                  <a:schemeClr val="accent2">
                    <a:lumMod val="75000"/>
                  </a:schemeClr>
                </a:solidFill>
              </a:rPr>
              <a:t>poleas</a:t>
            </a:r>
            <a:r>
              <a:rPr lang="en-US" sz="1200" i="1" dirty="0" smtClean="0">
                <a:solidFill>
                  <a:schemeClr val="accent2">
                    <a:lumMod val="75000"/>
                  </a:schemeClr>
                </a:solidFill>
              </a:rPr>
              <a:t>, </a:t>
            </a:r>
            <a:r>
              <a:rPr lang="en-US" sz="1200" i="1" dirty="0" err="1" smtClean="0">
                <a:solidFill>
                  <a:schemeClr val="accent2">
                    <a:lumMod val="75000"/>
                  </a:schemeClr>
                </a:solidFill>
              </a:rPr>
              <a:t>disminuyendo</a:t>
            </a:r>
            <a:r>
              <a:rPr lang="en-US" sz="1200" i="1" dirty="0" smtClean="0">
                <a:solidFill>
                  <a:schemeClr val="accent2">
                    <a:lumMod val="75000"/>
                  </a:schemeClr>
                </a:solidFill>
              </a:rPr>
              <a:t> la </a:t>
            </a:r>
            <a:r>
              <a:rPr lang="en-US" sz="1200" i="1" dirty="0" err="1" smtClean="0">
                <a:solidFill>
                  <a:schemeClr val="accent2">
                    <a:lumMod val="75000"/>
                  </a:schemeClr>
                </a:solidFill>
              </a:rPr>
              <a:t>carga</a:t>
            </a:r>
            <a:r>
              <a:rPr lang="en-US" sz="1200" i="1" dirty="0" smtClean="0">
                <a:solidFill>
                  <a:schemeClr val="accent2">
                    <a:lumMod val="75000"/>
                  </a:schemeClr>
                </a:solidFill>
              </a:rPr>
              <a:t> </a:t>
            </a:r>
            <a:r>
              <a:rPr lang="en-US" sz="1200" i="1" dirty="0" err="1" smtClean="0">
                <a:solidFill>
                  <a:schemeClr val="accent2">
                    <a:lumMod val="75000"/>
                  </a:schemeClr>
                </a:solidFill>
              </a:rPr>
              <a:t>una</a:t>
            </a:r>
            <a:r>
              <a:rPr lang="en-US" sz="1200" i="1" dirty="0" smtClean="0">
                <a:solidFill>
                  <a:schemeClr val="accent2">
                    <a:lumMod val="75000"/>
                  </a:schemeClr>
                </a:solidFill>
              </a:rPr>
              <a:t> y </a:t>
            </a:r>
            <a:r>
              <a:rPr lang="en-US" sz="1200" i="1" dirty="0" err="1" smtClean="0">
                <a:solidFill>
                  <a:schemeClr val="accent2">
                    <a:lumMod val="75000"/>
                  </a:schemeClr>
                </a:solidFill>
              </a:rPr>
              <a:t>otra</a:t>
            </a:r>
            <a:r>
              <a:rPr lang="en-US" sz="1200" i="1" dirty="0" smtClean="0">
                <a:solidFill>
                  <a:schemeClr val="accent2">
                    <a:lumMod val="75000"/>
                  </a:schemeClr>
                </a:solidFill>
              </a:rPr>
              <a:t> </a:t>
            </a:r>
            <a:r>
              <a:rPr lang="en-US" sz="1200" i="1" dirty="0" err="1" smtClean="0">
                <a:solidFill>
                  <a:schemeClr val="accent2">
                    <a:lumMod val="75000"/>
                  </a:schemeClr>
                </a:solidFill>
              </a:rPr>
              <a:t>vez</a:t>
            </a:r>
            <a:r>
              <a:rPr lang="en-US" sz="1200" i="1" dirty="0" smtClean="0">
                <a:solidFill>
                  <a:schemeClr val="accent2">
                    <a:lumMod val="75000"/>
                  </a:schemeClr>
                </a:solidFill>
              </a:rPr>
              <a:t> </a:t>
            </a:r>
            <a:r>
              <a:rPr lang="en-US" sz="1200" i="1" dirty="0" err="1" smtClean="0">
                <a:solidFill>
                  <a:schemeClr val="accent2">
                    <a:lumMod val="75000"/>
                  </a:schemeClr>
                </a:solidFill>
              </a:rPr>
              <a:t>debido</a:t>
            </a:r>
            <a:r>
              <a:rPr lang="en-US" sz="1200" i="1" dirty="0" smtClean="0">
                <a:solidFill>
                  <a:schemeClr val="accent2">
                    <a:lumMod val="75000"/>
                  </a:schemeClr>
                </a:solidFill>
              </a:rPr>
              <a:t> a la </a:t>
            </a:r>
            <a:r>
              <a:rPr lang="en-US" sz="1200" i="1" dirty="0" err="1" smtClean="0">
                <a:solidFill>
                  <a:schemeClr val="accent2">
                    <a:lumMod val="75000"/>
                  </a:schemeClr>
                </a:solidFill>
              </a:rPr>
              <a:t>distancia</a:t>
            </a:r>
            <a:r>
              <a:rPr lang="en-US" sz="1200" i="1" dirty="0" smtClean="0">
                <a:solidFill>
                  <a:schemeClr val="accent2">
                    <a:lumMod val="75000"/>
                  </a:schemeClr>
                </a:solidFill>
              </a:rPr>
              <a:t> </a:t>
            </a:r>
            <a:r>
              <a:rPr lang="en-US" sz="1200" i="1" dirty="0" err="1" smtClean="0">
                <a:solidFill>
                  <a:schemeClr val="accent2">
                    <a:lumMod val="75000"/>
                  </a:schemeClr>
                </a:solidFill>
              </a:rPr>
              <a:t>que</a:t>
            </a:r>
            <a:r>
              <a:rPr lang="en-US" sz="1200" i="1" dirty="0" smtClean="0">
                <a:solidFill>
                  <a:schemeClr val="accent2">
                    <a:lumMod val="75000"/>
                  </a:schemeClr>
                </a:solidFill>
              </a:rPr>
              <a:t> </a:t>
            </a:r>
            <a:r>
              <a:rPr lang="en-US" sz="1200" i="1" dirty="0" err="1" smtClean="0">
                <a:solidFill>
                  <a:schemeClr val="accent2">
                    <a:lumMod val="75000"/>
                  </a:schemeClr>
                </a:solidFill>
              </a:rPr>
              <a:t>desplazaba</a:t>
            </a:r>
            <a:r>
              <a:rPr lang="en-US" sz="1200" i="1" dirty="0" smtClean="0">
                <a:solidFill>
                  <a:schemeClr val="accent2">
                    <a:lumMod val="75000"/>
                  </a:schemeClr>
                </a:solidFill>
              </a:rPr>
              <a:t>, </a:t>
            </a:r>
            <a:r>
              <a:rPr lang="en-US" sz="1200" i="1" dirty="0" err="1" smtClean="0">
                <a:solidFill>
                  <a:schemeClr val="accent2">
                    <a:lumMod val="75000"/>
                  </a:schemeClr>
                </a:solidFill>
              </a:rPr>
              <a:t>hasta</a:t>
            </a:r>
            <a:r>
              <a:rPr lang="en-US" sz="1200" i="1" dirty="0" smtClean="0">
                <a:solidFill>
                  <a:schemeClr val="accent2">
                    <a:lumMod val="75000"/>
                  </a:schemeClr>
                </a:solidFill>
              </a:rPr>
              <a:t> </a:t>
            </a:r>
            <a:r>
              <a:rPr lang="en-US" sz="1200" i="1" dirty="0" err="1" smtClean="0">
                <a:solidFill>
                  <a:schemeClr val="accent2">
                    <a:lumMod val="75000"/>
                  </a:schemeClr>
                </a:solidFill>
              </a:rPr>
              <a:t>que</a:t>
            </a:r>
            <a:r>
              <a:rPr lang="en-US" sz="1200" i="1" dirty="0" smtClean="0">
                <a:solidFill>
                  <a:schemeClr val="accent2">
                    <a:lumMod val="75000"/>
                  </a:schemeClr>
                </a:solidFill>
              </a:rPr>
              <a:t> </a:t>
            </a:r>
            <a:r>
              <a:rPr lang="en-US" sz="1200" i="1" dirty="0" err="1" smtClean="0">
                <a:solidFill>
                  <a:schemeClr val="accent2">
                    <a:lumMod val="75000"/>
                  </a:schemeClr>
                </a:solidFill>
              </a:rPr>
              <a:t>quedó</a:t>
            </a:r>
            <a:r>
              <a:rPr lang="en-US" sz="1200" i="1" dirty="0" smtClean="0">
                <a:solidFill>
                  <a:schemeClr val="accent2">
                    <a:lumMod val="75000"/>
                  </a:schemeClr>
                </a:solidFill>
              </a:rPr>
              <a:t> </a:t>
            </a:r>
            <a:r>
              <a:rPr lang="en-US" sz="1200" i="1" dirty="0" err="1" smtClean="0">
                <a:solidFill>
                  <a:schemeClr val="accent2">
                    <a:lumMod val="75000"/>
                  </a:schemeClr>
                </a:solidFill>
              </a:rPr>
              <a:t>proporcionada</a:t>
            </a:r>
            <a:r>
              <a:rPr lang="en-US" sz="1200" i="1" dirty="0" smtClean="0">
                <a:solidFill>
                  <a:schemeClr val="accent2">
                    <a:lumMod val="75000"/>
                  </a:schemeClr>
                </a:solidFill>
              </a:rPr>
              <a:t> con </a:t>
            </a:r>
            <a:r>
              <a:rPr lang="en-US" sz="1200" i="1" dirty="0" err="1" smtClean="0">
                <a:solidFill>
                  <a:schemeClr val="accent2">
                    <a:lumMod val="75000"/>
                  </a:schemeClr>
                </a:solidFill>
              </a:rPr>
              <a:t>su</a:t>
            </a:r>
            <a:r>
              <a:rPr lang="en-US" sz="1200" i="1" dirty="0" smtClean="0">
                <a:solidFill>
                  <a:schemeClr val="accent2">
                    <a:lumMod val="75000"/>
                  </a:schemeClr>
                </a:solidFill>
              </a:rPr>
              <a:t> </a:t>
            </a:r>
            <a:r>
              <a:rPr lang="en-US" sz="1200" i="1" dirty="0" err="1" smtClean="0">
                <a:solidFill>
                  <a:schemeClr val="accent2">
                    <a:lumMod val="75000"/>
                  </a:schemeClr>
                </a:solidFill>
              </a:rPr>
              <a:t>esfuerzo</a:t>
            </a:r>
            <a:r>
              <a:rPr lang="en-US" sz="1200" i="1" dirty="0" smtClean="0">
                <a:solidFill>
                  <a:schemeClr val="accent2">
                    <a:lumMod val="75000"/>
                  </a:schemeClr>
                </a:solidFill>
              </a:rPr>
              <a:t>”</a:t>
            </a:r>
            <a:endParaRPr kumimoji="0" lang="en-US" sz="1200" b="0" i="1" u="none" strike="noStrike" kern="1200" cap="none" spc="0" normalizeH="0" noProof="0" dirty="0" smtClean="0">
              <a:ln>
                <a:noFill/>
              </a:ln>
              <a:solidFill>
                <a:schemeClr val="accent2">
                  <a:lumMod val="75000"/>
                </a:schemeClr>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lang="en-US" sz="2600" dirty="0" smtClean="0"/>
              <a:t>O principio dos </a:t>
            </a:r>
            <a:r>
              <a:rPr lang="en-US" sz="2600" dirty="0" err="1" smtClean="0"/>
              <a:t>momentos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hlinkClick r:id="rId5" action="ppaction://hlinkpres?slideindex=1&amp;slidetitle="/>
              </a:rPr>
              <a:t>Eureka!</a:t>
            </a:r>
            <a:endParaRPr lang="en-US" sz="2600" baseline="0" dirty="0" smtClean="0"/>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rPr>
              <a:t>A </a:t>
            </a:r>
            <a:r>
              <a:rPr kumimoji="0" lang="en-US" sz="2600" b="0" i="0" u="none" strike="noStrike" kern="1200" cap="none" spc="0" normalizeH="0" noProof="0" dirty="0" err="1" smtClean="0">
                <a:ln>
                  <a:noFill/>
                </a:ln>
                <a:solidFill>
                  <a:schemeClr val="tx1"/>
                </a:solidFill>
                <a:effectLst/>
                <a:uLnTx/>
                <a:uFillTx/>
                <a:latin typeface="+mn-lt"/>
                <a:ea typeface="+mn-ea"/>
                <a:cs typeface="+mn-cs"/>
              </a:rPr>
              <a:t>historia</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err="1" smtClean="0">
                <a:ln>
                  <a:noFill/>
                </a:ln>
                <a:solidFill>
                  <a:schemeClr val="tx1"/>
                </a:solidFill>
                <a:effectLst/>
                <a:uLnTx/>
                <a:uFillTx/>
                <a:latin typeface="+mn-lt"/>
                <a:ea typeface="+mn-ea"/>
                <a:cs typeface="+mn-cs"/>
              </a:rPr>
              <a:t>da</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err="1" smtClean="0">
                <a:ln>
                  <a:noFill/>
                </a:ln>
                <a:solidFill>
                  <a:schemeClr val="tx1"/>
                </a:solidFill>
                <a:effectLst/>
                <a:uLnTx/>
                <a:uFillTx/>
                <a:latin typeface="+mn-lt"/>
                <a:ea typeface="+mn-ea"/>
                <a:cs typeface="+mn-cs"/>
              </a:rPr>
              <a:t>coroa</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rPr>
              <a:t>O principio de </a:t>
            </a:r>
            <a:r>
              <a:rPr kumimoji="0" lang="en-US" sz="2600" b="0" i="0" u="none" strike="noStrike" kern="1200" cap="none" spc="0" normalizeH="0" noProof="0" dirty="0" err="1" smtClean="0">
                <a:ln>
                  <a:noFill/>
                </a:ln>
                <a:solidFill>
                  <a:schemeClr val="tx1"/>
                </a:solidFill>
                <a:effectLst/>
                <a:uLnTx/>
                <a:uFillTx/>
                <a:latin typeface="+mn-lt"/>
                <a:ea typeface="+mn-ea"/>
                <a:cs typeface="+mn-cs"/>
              </a:rPr>
              <a:t>flotación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Flecha derecha">
            <a:hlinkClick r:id="rId3" action="ppaction://hlinksldjump"/>
          </p:cNvPr>
          <p:cNvSpPr/>
          <p:nvPr/>
        </p:nvSpPr>
        <p:spPr>
          <a:xfrm rot="10800000">
            <a:off x="285720" y="6000768"/>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descr="http://www.organizacionislam.org.ar/images/cuhistoria/cuhistoria13.jpg"/>
          <p:cNvPicPr>
            <a:picLocks noChangeAspect="1" noChangeArrowheads="1"/>
          </p:cNvPicPr>
          <p:nvPr/>
        </p:nvPicPr>
        <p:blipFill>
          <a:blip r:embed="rId6"/>
          <a:srcRect/>
          <a:stretch>
            <a:fillRect/>
          </a:stretch>
        </p:blipFill>
        <p:spPr bwMode="auto">
          <a:xfrm>
            <a:off x="6786578" y="1785926"/>
            <a:ext cx="1571636" cy="1571637"/>
          </a:xfrm>
          <a:prstGeom prst="rect">
            <a:avLst/>
          </a:prstGeom>
          <a:noFill/>
        </p:spPr>
      </p:pic>
      <p:pic>
        <p:nvPicPr>
          <p:cNvPr id="11268" name="Picture 4" descr="http://t1.gstatic.com/images?q=tbn:ANd9GcS4bOjFgzch0jnCdlvPT7p4OfDnPzatUG60BI92ooBXaTqOiAmc"/>
          <p:cNvPicPr>
            <a:picLocks noChangeAspect="1" noChangeArrowheads="1"/>
          </p:cNvPicPr>
          <p:nvPr/>
        </p:nvPicPr>
        <p:blipFill>
          <a:blip r:embed="rId7"/>
          <a:srcRect/>
          <a:stretch>
            <a:fillRect/>
          </a:stretch>
        </p:blipFill>
        <p:spPr bwMode="auto">
          <a:xfrm>
            <a:off x="6786578" y="3500438"/>
            <a:ext cx="1540890" cy="1714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00108"/>
            <a:ext cx="8229600" cy="714380"/>
          </a:xfrm>
        </p:spPr>
        <p:txBody>
          <a:bodyPr>
            <a:normAutofit fontScale="90000"/>
          </a:bodyPr>
          <a:lstStyle/>
          <a:p>
            <a:r>
              <a:rPr lang="es-ES" dirty="0" smtClean="0"/>
              <a:t>Actividades </a:t>
            </a:r>
            <a:r>
              <a:rPr lang="es-ES" dirty="0" err="1" smtClean="0"/>
              <a:t>Tecnoloxía</a:t>
            </a:r>
            <a:endParaRPr lang="es-ES" dirty="0"/>
          </a:p>
        </p:txBody>
      </p:sp>
      <p:sp>
        <p:nvSpPr>
          <p:cNvPr id="5" name="2 Marcador de contenido">
            <a:hlinkClick r:id="rId3" action="ppaction://hlinksldjump"/>
          </p:cNvPr>
          <p:cNvSpPr txBox="1">
            <a:spLocks/>
          </p:cNvSpPr>
          <p:nvPr/>
        </p:nvSpPr>
        <p:spPr>
          <a:xfrm>
            <a:off x="1000100" y="1928802"/>
            <a:ext cx="7891490" cy="162687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Construción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maquetas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kumimoji="0" lang="en-US" sz="2600" b="0" i="0" u="none" strike="noStrike" kern="1200" cap="none" spc="0" normalizeH="0" noProof="0" dirty="0" smtClean="0">
                <a:ln>
                  <a:noFill/>
                </a:ln>
                <a:solidFill>
                  <a:schemeClr val="tx1"/>
                </a:solidFill>
                <a:effectLst/>
                <a:uLnTx/>
                <a:uFillTx/>
                <a:latin typeface="+mn-lt"/>
                <a:ea typeface="+mn-ea"/>
                <a:cs typeface="+mn-cs"/>
                <a:hlinkClick r:id="rId4" action="ppaction://hlinksldjump"/>
              </a:rPr>
              <a:t>O </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4" action="ppaction://hlinksldjump"/>
              </a:rPr>
              <a:t>parafuso</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4" action="ppaction://hlinksldjump"/>
              </a:rPr>
              <a:t> de </a:t>
            </a:r>
            <a:r>
              <a:rPr kumimoji="0" lang="en-US" sz="2600" b="0" i="0" u="none" strike="noStrike" kern="1200" cap="none" spc="0" normalizeH="0" noProof="0" dirty="0" err="1" smtClean="0">
                <a:ln>
                  <a:noFill/>
                </a:ln>
                <a:solidFill>
                  <a:schemeClr val="tx1"/>
                </a:solidFill>
                <a:effectLst/>
                <a:uLnTx/>
                <a:uFillTx/>
                <a:latin typeface="+mn-lt"/>
                <a:ea typeface="+mn-ea"/>
                <a:cs typeface="+mn-cs"/>
                <a:hlinkClick r:id="rId4" action="ppaction://hlinksldjump"/>
              </a:rPr>
              <a:t>Arquímedes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lang="en-US" sz="2600" dirty="0" smtClean="0">
                <a:hlinkClick r:id="rId5" action="ppaction://hlinksldjump"/>
              </a:rPr>
              <a:t>A </a:t>
            </a:r>
            <a:r>
              <a:rPr lang="en-US" sz="2600" dirty="0" err="1" smtClean="0">
                <a:hlinkClick r:id="rId5" action="ppaction://hlinksldjump"/>
              </a:rPr>
              <a:t>catapulta</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Flecha derecha">
            <a:hlinkClick r:id="rId3" action="ppaction://hlinksldjump"/>
          </p:cNvPr>
          <p:cNvSpPr/>
          <p:nvPr/>
        </p:nvSpPr>
        <p:spPr>
          <a:xfrm rot="10800000">
            <a:off x="428596"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Foto0093.jpg"/>
          <p:cNvPicPr>
            <a:picLocks noChangeAspect="1"/>
          </p:cNvPicPr>
          <p:nvPr/>
        </p:nvPicPr>
        <p:blipFill>
          <a:blip r:embed="rId6" cstate="print"/>
          <a:stretch>
            <a:fillRect/>
          </a:stretch>
        </p:blipFill>
        <p:spPr>
          <a:xfrm>
            <a:off x="2786050" y="3571876"/>
            <a:ext cx="3214710" cy="24110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229600" cy="714380"/>
          </a:xfrm>
        </p:spPr>
        <p:txBody>
          <a:bodyPr>
            <a:normAutofit fontScale="90000"/>
          </a:bodyPr>
          <a:lstStyle/>
          <a:p>
            <a:r>
              <a:rPr lang="es-ES" dirty="0" smtClean="0"/>
              <a:t>O </a:t>
            </a:r>
            <a:r>
              <a:rPr lang="es-ES" dirty="0" err="1" smtClean="0"/>
              <a:t>parafuso</a:t>
            </a:r>
            <a:r>
              <a:rPr lang="es-ES" dirty="0" smtClean="0"/>
              <a:t> de Arquímedes</a:t>
            </a:r>
            <a:endParaRPr lang="es-ES" dirty="0"/>
          </a:p>
        </p:txBody>
      </p:sp>
      <p:sp>
        <p:nvSpPr>
          <p:cNvPr id="4" name="3 Flecha derecha">
            <a:hlinkClick r:id="rId3" action="ppaction://hlinksldjump"/>
          </p:cNvPr>
          <p:cNvSpPr/>
          <p:nvPr/>
        </p:nvSpPr>
        <p:spPr>
          <a:xfrm rot="10800000">
            <a:off x="428596"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Foto0091.jpg"/>
          <p:cNvPicPr>
            <a:picLocks noChangeAspect="1"/>
          </p:cNvPicPr>
          <p:nvPr/>
        </p:nvPicPr>
        <p:blipFill>
          <a:blip r:embed="rId4" cstate="print"/>
          <a:stretch>
            <a:fillRect/>
          </a:stretch>
        </p:blipFill>
        <p:spPr>
          <a:xfrm>
            <a:off x="5357818" y="1571612"/>
            <a:ext cx="2976583" cy="2232437"/>
          </a:xfrm>
          <a:prstGeom prst="rect">
            <a:avLst/>
          </a:prstGeom>
          <a:ln>
            <a:solidFill>
              <a:schemeClr val="tx2">
                <a:lumMod val="75000"/>
              </a:schemeClr>
            </a:solidFill>
          </a:ln>
          <a:effectLst>
            <a:outerShdw blurRad="50800" dir="8160000" sx="112000" sy="112000" algn="ctr" rotWithShape="0">
              <a:srgbClr val="000000">
                <a:alpha val="68000"/>
              </a:srgbClr>
            </a:outerShdw>
          </a:effectLst>
        </p:spPr>
      </p:pic>
      <p:pic>
        <p:nvPicPr>
          <p:cNvPr id="8" name="Picture 10" descr="Animated Screw">
            <a:hlinkClick r:id="rId5"/>
          </p:cNvPr>
          <p:cNvPicPr>
            <a:picLocks noChangeAspect="1" noChangeArrowheads="1" noCrop="1"/>
          </p:cNvPicPr>
          <p:nvPr/>
        </p:nvPicPr>
        <p:blipFill>
          <a:blip r:embed="rId6"/>
          <a:srcRect/>
          <a:stretch>
            <a:fillRect/>
          </a:stretch>
        </p:blipFill>
        <p:spPr bwMode="auto">
          <a:xfrm>
            <a:off x="468313" y="1557338"/>
            <a:ext cx="1981200" cy="1524000"/>
          </a:xfrm>
          <a:prstGeom prst="rect">
            <a:avLst/>
          </a:prstGeom>
          <a:noFill/>
        </p:spPr>
      </p:pic>
      <p:pic>
        <p:nvPicPr>
          <p:cNvPr id="9" name="Picture 13" descr="Frame">
            <a:hlinkClick r:id="rId7"/>
          </p:cNvPr>
          <p:cNvPicPr>
            <a:picLocks noChangeAspect="1" noChangeArrowheads="1" noCrop="1"/>
          </p:cNvPicPr>
          <p:nvPr/>
        </p:nvPicPr>
        <p:blipFill>
          <a:blip r:embed="rId8"/>
          <a:srcRect/>
          <a:stretch>
            <a:fillRect/>
          </a:stretch>
        </p:blipFill>
        <p:spPr bwMode="auto">
          <a:xfrm>
            <a:off x="2643174" y="1000108"/>
            <a:ext cx="1081087" cy="1081087"/>
          </a:xfrm>
          <a:prstGeom prst="rect">
            <a:avLst/>
          </a:prstGeom>
          <a:noFill/>
        </p:spPr>
      </p:pic>
      <p:pic>
        <p:nvPicPr>
          <p:cNvPr id="10" name="Picture 15" descr="Frame">
            <a:hlinkClick r:id="rId9"/>
          </p:cNvPr>
          <p:cNvPicPr>
            <a:picLocks noChangeAspect="1" noChangeArrowheads="1" noCrop="1"/>
          </p:cNvPicPr>
          <p:nvPr/>
        </p:nvPicPr>
        <p:blipFill>
          <a:blip r:embed="rId10"/>
          <a:srcRect/>
          <a:stretch>
            <a:fillRect/>
          </a:stretch>
        </p:blipFill>
        <p:spPr bwMode="auto">
          <a:xfrm>
            <a:off x="2643174" y="2214554"/>
            <a:ext cx="1081088" cy="1081087"/>
          </a:xfrm>
          <a:prstGeom prst="rect">
            <a:avLst/>
          </a:prstGeom>
          <a:noFill/>
        </p:spPr>
      </p:pic>
      <p:pic>
        <p:nvPicPr>
          <p:cNvPr id="12" name="Picture 21" descr="ScrewTube"/>
          <p:cNvPicPr>
            <a:picLocks noChangeAspect="1" noChangeArrowheads="1"/>
          </p:cNvPicPr>
          <p:nvPr/>
        </p:nvPicPr>
        <p:blipFill>
          <a:blip r:embed="rId11"/>
          <a:srcRect/>
          <a:stretch>
            <a:fillRect/>
          </a:stretch>
        </p:blipFill>
        <p:spPr bwMode="auto">
          <a:xfrm>
            <a:off x="357158" y="3286124"/>
            <a:ext cx="1800225" cy="1435100"/>
          </a:xfrm>
          <a:prstGeom prst="rect">
            <a:avLst/>
          </a:prstGeom>
          <a:noFill/>
        </p:spPr>
      </p:pic>
      <p:pic>
        <p:nvPicPr>
          <p:cNvPr id="13" name="Picture 23" descr="ScrewSlide19"/>
          <p:cNvPicPr>
            <a:picLocks noChangeAspect="1" noChangeArrowheads="1"/>
          </p:cNvPicPr>
          <p:nvPr/>
        </p:nvPicPr>
        <p:blipFill>
          <a:blip r:embed="rId12"/>
          <a:srcRect/>
          <a:stretch>
            <a:fillRect/>
          </a:stretch>
        </p:blipFill>
        <p:spPr bwMode="auto">
          <a:xfrm>
            <a:off x="2143108" y="3357562"/>
            <a:ext cx="1642553" cy="1285884"/>
          </a:xfrm>
          <a:prstGeom prst="rect">
            <a:avLst/>
          </a:prstGeom>
          <a:noFill/>
        </p:spPr>
      </p:pic>
      <p:pic>
        <p:nvPicPr>
          <p:cNvPr id="15" name="Picture 29" descr="Archimedes Screw">
            <a:hlinkClick r:id="rId13"/>
          </p:cNvPr>
          <p:cNvPicPr>
            <a:picLocks noChangeAspect="1" noChangeArrowheads="1"/>
          </p:cNvPicPr>
          <p:nvPr/>
        </p:nvPicPr>
        <p:blipFill>
          <a:blip r:embed="rId14"/>
          <a:srcRect/>
          <a:stretch>
            <a:fillRect/>
          </a:stretch>
        </p:blipFill>
        <p:spPr bwMode="auto">
          <a:xfrm>
            <a:off x="1500166" y="4929198"/>
            <a:ext cx="1944687" cy="1362075"/>
          </a:xfrm>
          <a:prstGeom prst="rect">
            <a:avLst/>
          </a:prstGeom>
          <a:noFill/>
        </p:spPr>
      </p:pic>
      <p:pic>
        <p:nvPicPr>
          <p:cNvPr id="16" name="Picture 31" descr="Archimedes Screw"/>
          <p:cNvPicPr>
            <a:picLocks noChangeAspect="1" noChangeArrowheads="1"/>
          </p:cNvPicPr>
          <p:nvPr/>
        </p:nvPicPr>
        <p:blipFill>
          <a:blip r:embed="rId15"/>
          <a:srcRect/>
          <a:stretch>
            <a:fillRect/>
          </a:stretch>
        </p:blipFill>
        <p:spPr bwMode="auto">
          <a:xfrm>
            <a:off x="3428992" y="4929198"/>
            <a:ext cx="1368425" cy="1368425"/>
          </a:xfrm>
          <a:prstGeom prst="rect">
            <a:avLst/>
          </a:prstGeom>
          <a:noFill/>
        </p:spPr>
      </p:pic>
      <p:pic>
        <p:nvPicPr>
          <p:cNvPr id="17" name="Picture 33" descr="Archimedes' Screw">
            <a:hlinkClick r:id="rId16"/>
          </p:cNvPr>
          <p:cNvPicPr>
            <a:picLocks noChangeAspect="1" noChangeArrowheads="1"/>
          </p:cNvPicPr>
          <p:nvPr/>
        </p:nvPicPr>
        <p:blipFill>
          <a:blip r:embed="rId17"/>
          <a:srcRect/>
          <a:stretch>
            <a:fillRect/>
          </a:stretch>
        </p:blipFill>
        <p:spPr bwMode="auto">
          <a:xfrm>
            <a:off x="4786314" y="4929198"/>
            <a:ext cx="1800225" cy="1350962"/>
          </a:xfrm>
          <a:prstGeom prst="rect">
            <a:avLst/>
          </a:prstGeom>
          <a:noFill/>
        </p:spPr>
      </p:pic>
      <p:pic>
        <p:nvPicPr>
          <p:cNvPr id="18" name="Picture 35" descr="Archimedes Screw">
            <a:hlinkClick r:id="rId18"/>
          </p:cNvPr>
          <p:cNvPicPr>
            <a:picLocks noChangeAspect="1" noChangeArrowheads="1"/>
          </p:cNvPicPr>
          <p:nvPr/>
        </p:nvPicPr>
        <p:blipFill>
          <a:blip r:embed="rId19"/>
          <a:srcRect/>
          <a:stretch>
            <a:fillRect/>
          </a:stretch>
        </p:blipFill>
        <p:spPr bwMode="auto">
          <a:xfrm>
            <a:off x="6572264" y="4929198"/>
            <a:ext cx="2051050"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00108"/>
            <a:ext cx="8229600" cy="714380"/>
          </a:xfrm>
        </p:spPr>
        <p:txBody>
          <a:bodyPr>
            <a:normAutofit fontScale="90000"/>
          </a:bodyPr>
          <a:lstStyle/>
          <a:p>
            <a:r>
              <a:rPr lang="es-ES" dirty="0" smtClean="0"/>
              <a:t>A catapulta</a:t>
            </a:r>
            <a:endParaRPr lang="es-ES" dirty="0"/>
          </a:p>
        </p:txBody>
      </p:sp>
      <p:sp>
        <p:nvSpPr>
          <p:cNvPr id="4" name="3 Flecha derecha">
            <a:hlinkClick r:id="rId3" action="ppaction://hlinksldjump"/>
          </p:cNvPr>
          <p:cNvSpPr/>
          <p:nvPr/>
        </p:nvSpPr>
        <p:spPr>
          <a:xfrm rot="10800000">
            <a:off x="428596"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Catapulta.jpg"/>
          <p:cNvPicPr>
            <a:picLocks noChangeAspect="1"/>
          </p:cNvPicPr>
          <p:nvPr/>
        </p:nvPicPr>
        <p:blipFill>
          <a:blip r:embed="rId4"/>
          <a:stretch>
            <a:fillRect/>
          </a:stretch>
        </p:blipFill>
        <p:spPr>
          <a:xfrm>
            <a:off x="785786" y="2285992"/>
            <a:ext cx="2928958" cy="2113731"/>
          </a:xfrm>
          <a:prstGeom prst="rect">
            <a:avLst/>
          </a:prstGeom>
        </p:spPr>
      </p:pic>
      <p:pic>
        <p:nvPicPr>
          <p:cNvPr id="9" name="8 Imagen" descr="Foto0086.jpg"/>
          <p:cNvPicPr>
            <a:picLocks noChangeAspect="1"/>
          </p:cNvPicPr>
          <p:nvPr/>
        </p:nvPicPr>
        <p:blipFill>
          <a:blip r:embed="rId5" cstate="print"/>
          <a:stretch>
            <a:fillRect/>
          </a:stretch>
        </p:blipFill>
        <p:spPr>
          <a:xfrm rot="16200000">
            <a:off x="3734183" y="2123677"/>
            <a:ext cx="4416517" cy="3312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rmAutofit/>
          </a:bodyPr>
          <a:lstStyle/>
          <a:p>
            <a:r>
              <a:rPr lang="es-ES" dirty="0" smtClean="0"/>
              <a:t>Actividades Química</a:t>
            </a:r>
            <a:endParaRPr lang="es-ES" dirty="0"/>
          </a:p>
        </p:txBody>
      </p:sp>
      <p:sp>
        <p:nvSpPr>
          <p:cNvPr id="5" name="2 Marcador de contenido">
            <a:hlinkClick r:id="rId3" action="ppaction://hlinksldjump"/>
          </p:cNvPr>
          <p:cNvSpPr txBox="1">
            <a:spLocks/>
          </p:cNvSpPr>
          <p:nvPr/>
        </p:nvSpPr>
        <p:spPr>
          <a:xfrm>
            <a:off x="428596" y="2214554"/>
            <a:ext cx="8229600" cy="300039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Actividades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laboratorio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sobre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“O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tío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Tungsteno</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731520" lvl="1" indent="-274320">
              <a:spcBef>
                <a:spcPct val="20000"/>
              </a:spcBef>
              <a:buClr>
                <a:schemeClr val="accent3"/>
              </a:buClr>
              <a:buSzPct val="95000"/>
              <a:buFont typeface="Wingdings 2"/>
              <a:buChar char=""/>
              <a:defRPr/>
            </a:pPr>
            <a:r>
              <a:rPr lang="en-US" sz="2600" dirty="0" err="1" smtClean="0">
                <a:hlinkClick r:id="rId4" action="ppaction://hlinkfile"/>
              </a:rPr>
              <a:t>Reaccións</a:t>
            </a:r>
            <a:r>
              <a:rPr lang="en-US" sz="2600" dirty="0" smtClean="0">
                <a:hlinkClick r:id="rId4" action="ppaction://hlinkfile"/>
              </a:rPr>
              <a:t> co </a:t>
            </a:r>
            <a:r>
              <a:rPr lang="en-US" sz="2600" dirty="0" err="1" smtClean="0">
                <a:hlinkClick r:id="rId4" action="ppaction://hlinkfile"/>
              </a:rPr>
              <a:t>Aluminio</a:t>
            </a:r>
            <a:endParaRPr lang="en-US" sz="2600" dirty="0" smtClean="0"/>
          </a:p>
          <a:p>
            <a:pPr marL="731520" lvl="1" indent="-274320">
              <a:spcBef>
                <a:spcPct val="20000"/>
              </a:spcBef>
              <a:buClr>
                <a:schemeClr val="accent3"/>
              </a:buClr>
              <a:buSzPct val="95000"/>
              <a:buFont typeface="Wingdings 2"/>
              <a:buChar char=""/>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hlinkClick r:id="rId5" action="ppaction://hlinkfile"/>
              </a:rPr>
              <a:t>Explosiones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3"/>
              </a:buClr>
              <a:buSzPct val="95000"/>
              <a:buFont typeface="Wingdings 2"/>
              <a:buChar char=""/>
              <a:defRPr/>
            </a:pPr>
            <a:r>
              <a:rPr lang="en-US" sz="2600" dirty="0" err="1" smtClean="0">
                <a:hlinkClick r:id="rId6" action="ppaction://hlinkfile"/>
              </a:rPr>
              <a:t>Colores</a:t>
            </a:r>
            <a:endParaRPr lang="en-US" sz="2600" dirty="0" smtClean="0"/>
          </a:p>
          <a:p>
            <a:pPr marL="731520" lvl="1" indent="-274320">
              <a:spcBef>
                <a:spcPct val="20000"/>
              </a:spcBef>
              <a:buClr>
                <a:schemeClr val="accent3"/>
              </a:buClr>
              <a:buSzPct val="95000"/>
              <a:buFont typeface="Wingdings 2"/>
              <a:buChar char=""/>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7" action="ppaction://hlinkfile"/>
              </a:rPr>
              <a:t>En honor a Boyle</a:t>
            </a:r>
            <a:r>
              <a:rPr kumimoji="0" lang="en-US" sz="2600" b="0" i="0" u="none" strike="noStrike" kern="1200" cap="none" spc="0" normalizeH="0" noProof="0" dirty="0" smtClean="0">
                <a:ln>
                  <a:noFill/>
                </a:ln>
                <a:solidFill>
                  <a:schemeClr val="tx1"/>
                </a:solidFill>
                <a:effectLst/>
                <a:uLnTx/>
                <a:uFillTx/>
                <a:latin typeface="+mn-lt"/>
                <a:ea typeface="+mn-ea"/>
                <a:cs typeface="+mn-cs"/>
                <a:hlinkClick r:id="rId7" action="ppaction://hlinkfile"/>
              </a:rPr>
              <a:t> y Davy</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Flecha derecha">
            <a:hlinkClick r:id="rId3" action="ppaction://hlinksldjump"/>
          </p:cNvPr>
          <p:cNvSpPr/>
          <p:nvPr/>
        </p:nvSpPr>
        <p:spPr>
          <a:xfrm rot="10800000">
            <a:off x="428596" y="5786454"/>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1887</TotalTime>
  <Words>1564</Words>
  <Application>Microsoft Office PowerPoint</Application>
  <PresentationFormat>Presentación en pantalla (4:3)</PresentationFormat>
  <Paragraphs>162</Paragraphs>
  <Slides>17</Slides>
  <Notes>16</Notes>
  <HiddenSlides>0</HiddenSlides>
  <MMClips>1</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Flujo</vt:lpstr>
      <vt:lpstr>4º  ESO IES DE AMES</vt:lpstr>
      <vt:lpstr>Diapositiva 2</vt:lpstr>
      <vt:lpstr>Diapositiva 3</vt:lpstr>
      <vt:lpstr>Activities in English</vt:lpstr>
      <vt:lpstr>Actividades Física</vt:lpstr>
      <vt:lpstr>Actividades Tecnoloxía</vt:lpstr>
      <vt:lpstr>O parafuso de Arquímedes</vt:lpstr>
      <vt:lpstr>A catapulta</vt:lpstr>
      <vt:lpstr>Actividades Química</vt:lpstr>
      <vt:lpstr>Actividades Historia da Química</vt:lpstr>
      <vt:lpstr>Xogo: O tio W </vt:lpstr>
      <vt:lpstr>Actividades Cultura Clásica </vt:lpstr>
      <vt:lpstr>Xogando á oca co contador de area </vt:lpstr>
      <vt:lpstr>Actividades TIC </vt:lpstr>
      <vt:lpstr>video</vt:lpstr>
      <vt:lpstr>Participaron os Departamentos de:</vt:lpstr>
      <vt:lpstr>…e os seguintes alumnos e alumnas do IES de Ames:</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usuario</cp:lastModifiedBy>
  <cp:revision>116</cp:revision>
  <dcterms:created xsi:type="dcterms:W3CDTF">2011-04-28T15:16:14Z</dcterms:created>
  <dcterms:modified xsi:type="dcterms:W3CDTF">2011-05-27T07:31:47Z</dcterms:modified>
</cp:coreProperties>
</file>