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01448-D28D-94A9-114C-F2D1DA292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BA35C8-25D9-49AB-D02A-9388F1910E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EE6B46-3CDE-26D6-F77C-84A72056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323518-E113-5A25-29F1-E6E0BBEF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BD1AD8-B997-807D-48D2-763F12438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812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DDBC0-5562-881C-CEDD-50252F70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A490C4-1665-CD23-7F30-86247B6D3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E804E-05FD-982F-68E9-29F8002D4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572708-E7E8-A351-6B59-28813C8C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1982C2-6E51-1154-C77D-F2688B6D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56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AD0956-09D0-5EEC-BCFA-3689C097B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93735-EEDF-FB54-766F-2A897756E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52F036-5971-7910-06A2-0E80C9B3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F6F59-A2B7-3475-194E-E2D7013D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64A58-B8E3-AB04-0D3D-9F78B5565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1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422F3-E4A4-C2D2-9785-9EC29D16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BE662-7B9F-663D-F46F-98CA6ED1E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E246D-583C-6361-5A27-9F1B762E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170C0-EEBC-EAD1-AAE6-A0D38CEA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8E401-6A78-52E9-0315-E06FD401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07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D0A5B-A25F-F23C-03F4-3EFFBB676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85589-6939-CBE8-8FE6-007378ADD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0A4A1-1A91-DCD3-E63B-8E53C24B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998A9E-58F2-1F35-7D8B-AA45EED2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B8F1A5-ED50-E741-BC0A-CCBAA079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1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31113-DF58-1192-33CD-890542D6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A6A950-E761-AB19-77E7-8ACC5E781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CF65BD-E72C-FAC1-C095-D18B668D0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A28D52-822D-2E83-9EA6-AA665D24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CF1F4D-7803-5148-576B-E6622122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0AA9E6-4563-AF8E-B60B-7A39150D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03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B1EC1-E9F7-4A5B-AC54-72C6D49D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F2774A-CF5A-27EA-962D-224FAEA4A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D970C9-8FC1-F0C5-B230-5C08CA4F9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9B020B-7D83-4FDF-B4B3-B063C9CBC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F711000-27EB-D651-15A1-9151DFF48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832560-BFAE-C42A-7AEE-2D84BA73D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ED1C92-8C7A-5A62-856A-7610FA4C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7FFD62-8B9B-3B45-8117-07810B54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9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A8D5E-168C-EF18-EADF-902DABBD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F2E25E-7E7C-5B29-C02A-A8A9C715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36C59C-BE81-0CF3-8620-AA8B2903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67ED35-84C9-3E06-5846-7068A5D0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98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C28A7F-24C5-1CA7-1AC8-8FA207D9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36EE9A-67D6-88F3-5BA2-93C708A0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1A6FCD-8DAC-0DE3-8D36-ABC4206A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86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D37538-DF90-8E72-31C2-7243E57B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C8A22-2618-E8B7-D9E4-AEDAF06C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37795F-7D56-861A-4782-81A41632F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C83B3-AE8E-E47F-34A5-F6C1F9B1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3A6BB-5E47-05A5-DB7D-8D35CD89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94EC54-289D-BA9E-4138-F0F86E97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9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42EE7-2F3E-236F-FA1F-DE5B4728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CB8E5D-54AD-1198-DBFD-8E134FACBB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82EC86-346C-F7B4-7FF3-B41546239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A4EECD-3272-914C-1173-7A3F422D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1BDAFB-A6D4-F16A-E076-FD240C9C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E5BFDE-1FC6-CADD-E765-2E2773B3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11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BEBE6E-A984-6A50-E8FF-400B0903C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249D3B-AB43-C5A8-B3C8-9CD4FBE7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0FC64E-0878-EF57-489A-D3A55B859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01F54-A6DE-4C33-A5DF-EF2C1CF8C4C4}" type="datetimeFigureOut">
              <a:rPr lang="es-ES" smtClean="0"/>
              <a:t>04/10/2022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1D92BE-27DC-4F1F-75B7-B6D8F4569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3839A7-9511-AAFA-E399-48504B512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5F1C-8149-466C-9463-6741F9374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6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33F90-7243-E3DB-4E94-95AA8D309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52B400-2573-C1B0-465E-C344AF213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3632518"/>
            <a:ext cx="9144000" cy="1655762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0000"/>
                </a:solidFill>
                <a:highlight>
                  <a:srgbClr val="C0C0C0"/>
                </a:highlight>
              </a:rPr>
              <a:t>Tema 3:Mineraís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338101-E69F-BE7F-482F-4C8C078E4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42900"/>
            <a:ext cx="9363075" cy="31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7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184B39-65F5-70F6-D824-EBB48519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Ordenamento</a:t>
            </a:r>
            <a:r>
              <a:rPr lang="es-ES" dirty="0"/>
              <a:t> atómico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52D2F9B-0CC8-B2ED-78EB-6A4E7B8E9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520" y="2064226"/>
            <a:ext cx="9032240" cy="4631214"/>
          </a:xfrm>
        </p:spPr>
      </p:pic>
    </p:spTree>
    <p:extLst>
      <p:ext uri="{BB962C8B-B14F-4D97-AF65-F5344CB8AC3E}">
        <p14:creationId xmlns:p14="http://schemas.microsoft.com/office/powerpoint/2010/main" val="155725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4AED8-C4B1-3B93-55DE-DA912DD7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Ordenamento</a:t>
            </a:r>
            <a:r>
              <a:rPr lang="es-ES" dirty="0"/>
              <a:t> atómico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71710EB-77C5-1E54-5A0B-89FE6D34E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1816100"/>
            <a:ext cx="8644467" cy="4676775"/>
          </a:xfrm>
        </p:spPr>
      </p:pic>
    </p:spTree>
    <p:extLst>
      <p:ext uri="{BB962C8B-B14F-4D97-AF65-F5344CB8AC3E}">
        <p14:creationId xmlns:p14="http://schemas.microsoft.com/office/powerpoint/2010/main" val="2639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4151C-33ED-0CCC-EE9C-6CCDA8BD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highlight>
                  <a:srgbClr val="FF0000"/>
                </a:highlight>
              </a:rPr>
              <a:t>Hábito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89772E1-D89B-0740-E846-30D5CB800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137" y="1690688"/>
            <a:ext cx="6807730" cy="3715543"/>
          </a:xfrm>
        </p:spPr>
      </p:pic>
    </p:spTree>
    <p:extLst>
      <p:ext uri="{BB962C8B-B14F-4D97-AF65-F5344CB8AC3E}">
        <p14:creationId xmlns:p14="http://schemas.microsoft.com/office/powerpoint/2010/main" val="3188201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308C5-E79F-78AD-8618-79053DE59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Polimorfismo e isomorfismo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EB8B7-38A3-BD07-8251-E56577642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Grafito/Diamante				Halita(NaCl)/Galena(</a:t>
            </a:r>
            <a:r>
              <a:rPr lang="es-ES" dirty="0" err="1"/>
              <a:t>PbS</a:t>
            </a:r>
            <a:r>
              <a:rPr lang="es-ES" dirty="0"/>
              <a:t>)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D939BC6-22A3-1A0E-B809-E428F2742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" y="2624667"/>
            <a:ext cx="4914900" cy="2895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578F952-3300-87BD-4DE4-91D589DB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675467"/>
            <a:ext cx="2733675" cy="22479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F27A82E-6A61-6165-F9A9-9AC0D6FE1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8" name="Imagen 17" descr="Gráfico&#10;&#10;Descripción generada automáticamente">
            <a:extLst>
              <a:ext uri="{FF2B5EF4-FFF2-40B4-BE49-F238E27FC236}">
                <a16:creationId xmlns:a16="http://schemas.microsoft.com/office/drawing/2014/main" id="{F5AA7DE4-69FA-2959-F14B-205ADC2ECA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59" y="2624667"/>
            <a:ext cx="2522008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1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2AB87-7D99-B21D-6D5A-CE2E47B8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highlight>
                  <a:srgbClr val="00FF00"/>
                </a:highlight>
              </a:rPr>
              <a:t>Maclas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48804D-C0AE-6239-B994-4EB77233E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1" y="1617044"/>
            <a:ext cx="9365380" cy="4466121"/>
          </a:xfrm>
        </p:spPr>
      </p:pic>
    </p:spTree>
    <p:extLst>
      <p:ext uri="{BB962C8B-B14F-4D97-AF65-F5344CB8AC3E}">
        <p14:creationId xmlns:p14="http://schemas.microsoft.com/office/powerpoint/2010/main" val="276084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A064A-155E-F200-35A0-C892E6DA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Propiedades físicas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5B3FDD-8E8D-B4EC-ED20-5303AC8E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Son o resultado da 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súa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ordenación cristalina interna</a:t>
            </a:r>
            <a:b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E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Mecánicas: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                                      	</a:t>
            </a:r>
            <a:r>
              <a:rPr lang="es-E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Ópticas:</a:t>
            </a:r>
            <a:b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tenacidade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				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cor</a:t>
            </a:r>
            <a:b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dureza 					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raia</a:t>
            </a:r>
            <a:b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exfoliación 				brillo</a:t>
            </a:r>
            <a:b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fractura 					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diafanidade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(Transparencia)</a:t>
            </a:r>
            <a:b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</a:b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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Ademáis presentan propiedades </a:t>
            </a:r>
            <a:r>
              <a:rPr lang="es-E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eléctricas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e  </a:t>
            </a:r>
            <a:r>
              <a:rPr lang="es-ES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magnéticas</a:t>
            </a:r>
            <a:br>
              <a:rPr lang="es-ES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</a:b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 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 </a:t>
            </a:r>
            <a:r>
              <a:rPr lang="es-ES" dirty="0" err="1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outras</a:t>
            </a:r>
            <a:r>
              <a:rPr lang="es-ES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</a:rPr>
              <a:t> como: sabor, tacto, peso específico</a:t>
            </a:r>
            <a:endParaRPr lang="es-E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0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E303B-AC8A-A686-969C-D9C36E68C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Tenacidade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5901DC-C436-EDDD-D937-1457C5393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Times New Roman" panose="02020603050405020304" pitchFamily="18" charset="0"/>
              </a:rPr>
              <a:t>É</a:t>
            </a:r>
            <a:r>
              <a:rPr lang="es-ES" dirty="0">
                <a:effectLst/>
                <a:latin typeface="Times New Roman" panose="02020603050405020304" pitchFamily="18" charset="0"/>
              </a:rPr>
              <a:t> o grado de resistencia á rotura, deformación,</a:t>
            </a:r>
            <a:br>
              <a:rPr lang="es-ES" dirty="0"/>
            </a:br>
            <a:r>
              <a:rPr lang="es-ES" dirty="0">
                <a:effectLst/>
                <a:latin typeface="Times New Roman" panose="02020603050405020304" pitchFamily="18" charset="0"/>
              </a:rPr>
              <a:t>curvatura,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esmagamento</a:t>
            </a:r>
            <a:r>
              <a:rPr lang="es-ES" dirty="0"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ou</a:t>
            </a:r>
            <a:r>
              <a:rPr lang="es-ES" dirty="0">
                <a:effectLst/>
                <a:latin typeface="Times New Roman" panose="02020603050405020304" pitchFamily="18" charset="0"/>
              </a:rPr>
              <a:t> pulverización.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</a:t>
            </a:r>
            <a:r>
              <a:rPr lang="es-ES" dirty="0" err="1">
                <a:effectLst/>
                <a:latin typeface="Arial" panose="020B0604020202020204" pitchFamily="34" charset="0"/>
              </a:rPr>
              <a:t>Fráxil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Maleable (láminas)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Dúctil (Fios)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Flexible (no recobra)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Elástico (recobra)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02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281B4-B939-1C40-C721-145EECA7C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Propiedades mecánicas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7C48DB-BF85-500F-1987-6A85DE58F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  <a:highlight>
                  <a:srgbClr val="C0C0C0"/>
                </a:highlight>
              </a:rPr>
              <a:t>Cando un mineral </a:t>
            </a:r>
            <a:r>
              <a:rPr lang="es-ES" dirty="0" err="1">
                <a:solidFill>
                  <a:schemeClr val="accent1"/>
                </a:solidFill>
                <a:highlight>
                  <a:srgbClr val="C0C0C0"/>
                </a:highlight>
              </a:rPr>
              <a:t>sofre</a:t>
            </a:r>
            <a:r>
              <a:rPr lang="es-ES" dirty="0">
                <a:solidFill>
                  <a:schemeClr val="accent1"/>
                </a:solidFill>
                <a:highlight>
                  <a:srgbClr val="C0C0C0"/>
                </a:highlight>
              </a:rPr>
              <a:t> un golpe </a:t>
            </a:r>
            <a:r>
              <a:rPr lang="es-ES" dirty="0" err="1">
                <a:solidFill>
                  <a:schemeClr val="accent1"/>
                </a:solidFill>
                <a:highlight>
                  <a:srgbClr val="C0C0C0"/>
                </a:highlight>
              </a:rPr>
              <a:t>ou</a:t>
            </a:r>
            <a:r>
              <a:rPr lang="es-ES" dirty="0">
                <a:solidFill>
                  <a:schemeClr val="accent1"/>
                </a:solidFill>
                <a:highlight>
                  <a:srgbClr val="C0C0C0"/>
                </a:highlight>
              </a:rPr>
              <a:t> </a:t>
            </a:r>
            <a:r>
              <a:rPr lang="es-ES" dirty="0" err="1">
                <a:solidFill>
                  <a:schemeClr val="accent1"/>
                </a:solidFill>
                <a:highlight>
                  <a:srgbClr val="C0C0C0"/>
                </a:highlight>
              </a:rPr>
              <a:t>unha</a:t>
            </a:r>
            <a:r>
              <a:rPr lang="es-ES" dirty="0">
                <a:solidFill>
                  <a:schemeClr val="accent1"/>
                </a:solidFill>
                <a:highlight>
                  <a:srgbClr val="C0C0C0"/>
                </a:highlight>
              </a:rPr>
              <a:t> </a:t>
            </a:r>
            <a:r>
              <a:rPr lang="es-ES" dirty="0" err="1">
                <a:solidFill>
                  <a:schemeClr val="accent1"/>
                </a:solidFill>
                <a:highlight>
                  <a:srgbClr val="C0C0C0"/>
                </a:highlight>
              </a:rPr>
              <a:t>forte</a:t>
            </a:r>
            <a:r>
              <a:rPr lang="es-ES" dirty="0">
                <a:solidFill>
                  <a:schemeClr val="accent1"/>
                </a:solidFill>
                <a:highlight>
                  <a:srgbClr val="C0C0C0"/>
                </a:highlight>
              </a:rPr>
              <a:t> presión</a:t>
            </a:r>
            <a:r>
              <a:rPr lang="es-ES" dirty="0">
                <a:highlight>
                  <a:srgbClr val="C0C0C0"/>
                </a:highlight>
              </a:rPr>
              <a:t>:</a:t>
            </a:r>
          </a:p>
          <a:p>
            <a:endParaRPr lang="es-ES" dirty="0">
              <a:highlight>
                <a:srgbClr val="C0C0C0"/>
              </a:highlight>
            </a:endParaRPr>
          </a:p>
          <a:p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Exfoliable: se parte por un </a:t>
            </a:r>
            <a:r>
              <a:rPr lang="es-ES" dirty="0" err="1">
                <a:solidFill>
                  <a:srgbClr val="FF0000"/>
                </a:solidFill>
                <a:highlight>
                  <a:srgbClr val="C0C0C0"/>
                </a:highlight>
              </a:rPr>
              <a:t>ou</a:t>
            </a:r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 varios planos preferentes.</a:t>
            </a:r>
          </a:p>
          <a:p>
            <a:endParaRPr lang="es-ES" dirty="0">
              <a:solidFill>
                <a:srgbClr val="FF0000"/>
              </a:solidFill>
              <a:highlight>
                <a:srgbClr val="C0C0C0"/>
              </a:highlight>
            </a:endParaRPr>
          </a:p>
          <a:p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Fractura: é </a:t>
            </a:r>
            <a:r>
              <a:rPr lang="es-ES" dirty="0" err="1">
                <a:solidFill>
                  <a:srgbClr val="FF0000"/>
                </a:solidFill>
                <a:highlight>
                  <a:srgbClr val="C0C0C0"/>
                </a:highlight>
              </a:rPr>
              <a:t>arotura</a:t>
            </a:r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 </a:t>
            </a:r>
            <a:r>
              <a:rPr lang="es-ES" dirty="0" err="1">
                <a:solidFill>
                  <a:srgbClr val="FF0000"/>
                </a:solidFill>
                <a:highlight>
                  <a:srgbClr val="C0C0C0"/>
                </a:highlight>
              </a:rPr>
              <a:t>dun</a:t>
            </a:r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 mineral </a:t>
            </a:r>
            <a:r>
              <a:rPr lang="es-ES" dirty="0" err="1">
                <a:solidFill>
                  <a:srgbClr val="FF0000"/>
                </a:solidFill>
                <a:highlight>
                  <a:srgbClr val="C0C0C0"/>
                </a:highlight>
              </a:rPr>
              <a:t>ao</a:t>
            </a:r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 longo </a:t>
            </a:r>
            <a:r>
              <a:rPr lang="es-ES" dirty="0" err="1">
                <a:solidFill>
                  <a:srgbClr val="FF0000"/>
                </a:solidFill>
                <a:highlight>
                  <a:srgbClr val="C0C0C0"/>
                </a:highlight>
              </a:rPr>
              <a:t>dunha</a:t>
            </a:r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 superficie irregular</a:t>
            </a:r>
          </a:p>
        </p:txBody>
      </p:sp>
    </p:spTree>
    <p:extLst>
      <p:ext uri="{BB962C8B-B14F-4D97-AF65-F5344CB8AC3E}">
        <p14:creationId xmlns:p14="http://schemas.microsoft.com/office/powerpoint/2010/main" val="2715757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53487-E625-2FF7-CB55-8AD5922A9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</a:rPr>
              <a:t>Exfoliación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41B567D-7E31-5B7B-60E7-8817B8C25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É a tendencia </a:t>
            </a:r>
            <a:r>
              <a:rPr lang="es-ES" dirty="0" err="1"/>
              <a:t>dun</a:t>
            </a:r>
            <a:r>
              <a:rPr lang="es-ES" dirty="0"/>
              <a:t> mineral de romperse o longo de planos preferentes, con enlaces débiles.</a:t>
            </a:r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2236B8A-EA47-B05F-7993-3456F869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2581274"/>
            <a:ext cx="8702039" cy="330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6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90EFB-06F6-8DB8-440C-2DA74E4E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</a:rPr>
              <a:t>Fractura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6415B7-4FA8-FA89-A40F-CE851E2B8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Ruptura sen seguir </a:t>
            </a:r>
            <a:r>
              <a:rPr lang="es-ES" dirty="0" err="1"/>
              <a:t>uns</a:t>
            </a:r>
            <a:r>
              <a:rPr lang="es-ES" dirty="0"/>
              <a:t> planos preferentes.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38ACB4-85F0-B786-9236-628EBA57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360" y="2500312"/>
            <a:ext cx="9870440" cy="33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2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F0718-E243-BBD4-6452-1D9942A2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0000"/>
                </a:solidFill>
                <a:highlight>
                  <a:srgbClr val="C0C0C0"/>
                </a:highlight>
              </a:rPr>
              <a:t>Tema 3:Minerais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DC4D3D-AEA8-EFEC-734D-6CB6E11D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effectLst/>
                <a:latin typeface="Arial" panose="020B0604020202020204" pitchFamily="34" charset="0"/>
              </a:rPr>
              <a:t> </a:t>
            </a:r>
            <a:r>
              <a:rPr lang="es-ES" dirty="0">
                <a:effectLst/>
                <a:latin typeface="Times New Roman" panose="02020603050405020304" pitchFamily="18" charset="0"/>
              </a:rPr>
              <a:t>Diferenciar mineral e rocha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 </a:t>
            </a:r>
            <a:r>
              <a:rPr lang="es-ES" dirty="0">
                <a:effectLst/>
                <a:latin typeface="Times New Roman" panose="02020603050405020304" pitchFamily="18" charset="0"/>
              </a:rPr>
              <a:t>Concepto de rocha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 </a:t>
            </a:r>
            <a:r>
              <a:rPr lang="es-ES" dirty="0">
                <a:effectLst/>
                <a:latin typeface="Times New Roman" panose="02020603050405020304" pitchFamily="18" charset="0"/>
              </a:rPr>
              <a:t>Concepto de mineral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 </a:t>
            </a:r>
            <a:r>
              <a:rPr lang="es-ES" dirty="0">
                <a:effectLst/>
                <a:latin typeface="Times New Roman" panose="02020603050405020304" pitchFamily="18" charset="0"/>
              </a:rPr>
              <a:t>Que é exactamente un mineral?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 </a:t>
            </a:r>
            <a:r>
              <a:rPr lang="es-ES" dirty="0">
                <a:latin typeface="Times New Roman" panose="02020603050405020304" pitchFamily="18" charset="0"/>
              </a:rPr>
              <a:t>A</a:t>
            </a:r>
            <a:r>
              <a:rPr lang="es-ES" dirty="0">
                <a:effectLst/>
                <a:latin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estrutura</a:t>
            </a:r>
            <a:r>
              <a:rPr lang="es-ES" dirty="0">
                <a:effectLst/>
                <a:latin typeface="Times New Roman" panose="02020603050405020304" pitchFamily="18" charset="0"/>
              </a:rPr>
              <a:t> interna dos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mineraís</a:t>
            </a:r>
            <a:br>
              <a:rPr lang="es-ES" dirty="0"/>
            </a:b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 </a:t>
            </a:r>
            <a:r>
              <a:rPr lang="es-ES" dirty="0">
                <a:effectLst/>
                <a:latin typeface="Times New Roman" panose="02020603050405020304" pitchFamily="18" charset="0"/>
              </a:rPr>
              <a:t>Agregados cristalinos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 </a:t>
            </a:r>
            <a:r>
              <a:rPr lang="es-ES" dirty="0">
                <a:effectLst/>
                <a:latin typeface="Times New Roman" panose="02020603050405020304" pitchFamily="18" charset="0"/>
              </a:rPr>
              <a:t>Propiedades físicas dos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mineraí</a:t>
            </a:r>
            <a:r>
              <a:rPr lang="es-ES" dirty="0" err="1"/>
              <a:t>s</a:t>
            </a:r>
            <a:endParaRPr lang="es-ES" dirty="0"/>
          </a:p>
          <a:p>
            <a:r>
              <a:rPr lang="es-ES" dirty="0">
                <a:effectLst/>
                <a:latin typeface="Arial" panose="020B0604020202020204" pitchFamily="34" charset="0"/>
              </a:rPr>
              <a:t> </a:t>
            </a:r>
            <a:r>
              <a:rPr lang="es-ES" dirty="0">
                <a:effectLst/>
                <a:latin typeface="Times New Roman" panose="02020603050405020304" pitchFamily="18" charset="0"/>
              </a:rPr>
              <a:t>Clasificación dos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mineraís</a:t>
            </a:r>
            <a:br>
              <a:rPr lang="es-ES" dirty="0"/>
            </a:br>
            <a:r>
              <a:rPr lang="es-ES" dirty="0">
                <a:effectLst/>
                <a:latin typeface="Arial" panose="020B0604020202020204" pitchFamily="34" charset="0"/>
              </a:rPr>
              <a:t> </a:t>
            </a:r>
            <a:r>
              <a:rPr lang="es-ES" dirty="0">
                <a:effectLst/>
                <a:latin typeface="Times New Roman" panose="02020603050405020304" pitchFamily="18" charset="0"/>
              </a:rPr>
              <a:t>Utilidades dos </a:t>
            </a:r>
            <a:r>
              <a:rPr lang="es-ES" dirty="0" err="1">
                <a:effectLst/>
                <a:latin typeface="Times New Roman" panose="02020603050405020304" pitchFamily="18" charset="0"/>
              </a:rPr>
              <a:t>mineraís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8779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D8B9C-09D0-0792-892E-B71DA790D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B0F0"/>
                </a:solidFill>
                <a:highlight>
                  <a:srgbClr val="FFFF00"/>
                </a:highlight>
              </a:rPr>
              <a:t>Dureza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371CBD-3688-4E74-2977-9DE05BA07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É a resistencia </a:t>
            </a:r>
            <a:r>
              <a:rPr lang="es-ES" dirty="0" err="1"/>
              <a:t>dunha</a:t>
            </a:r>
            <a:r>
              <a:rPr lang="es-ES" dirty="0"/>
              <a:t> superficie lisa do mineral a ser </a:t>
            </a:r>
            <a:r>
              <a:rPr lang="es-ES" dirty="0" err="1"/>
              <a:t>raiado</a:t>
            </a:r>
            <a:r>
              <a:rPr lang="es-ES" dirty="0"/>
              <a:t>.</a:t>
            </a:r>
          </a:p>
          <a:p>
            <a:r>
              <a:rPr lang="es-ES" dirty="0"/>
              <a:t>A Dureza </a:t>
            </a:r>
            <a:r>
              <a:rPr lang="es-ES" dirty="0" err="1"/>
              <a:t>dun</a:t>
            </a:r>
            <a:r>
              <a:rPr lang="es-ES" dirty="0"/>
              <a:t> mineral calculase  mediante a escala de Mohs(1822).</a:t>
            </a:r>
          </a:p>
          <a:p>
            <a:r>
              <a:rPr lang="es-ES" dirty="0">
                <a:solidFill>
                  <a:schemeClr val="accent2"/>
                </a:solidFill>
              </a:rPr>
              <a:t>É </a:t>
            </a:r>
            <a:r>
              <a:rPr lang="es-ES" dirty="0" err="1">
                <a:solidFill>
                  <a:schemeClr val="accent2"/>
                </a:solidFill>
              </a:rPr>
              <a:t>unha</a:t>
            </a:r>
            <a:r>
              <a:rPr lang="es-ES" dirty="0">
                <a:solidFill>
                  <a:schemeClr val="accent2"/>
                </a:solidFill>
              </a:rPr>
              <a:t> escala non lineal</a:t>
            </a:r>
          </a:p>
          <a:p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505BBD-11A6-3B6A-63FF-5AF852F7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9857927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34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AD5A8-BAF3-17BE-D671-6A418A23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5E5404-4366-97C6-8256-C1AE77393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468" y="982133"/>
            <a:ext cx="7663920" cy="5342467"/>
          </a:xfrm>
        </p:spPr>
      </p:pic>
    </p:spTree>
    <p:extLst>
      <p:ext uri="{BB962C8B-B14F-4D97-AF65-F5344CB8AC3E}">
        <p14:creationId xmlns:p14="http://schemas.microsoft.com/office/powerpoint/2010/main" val="4226705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25A82-C725-30C3-03B5-21B2FECD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>
                <a:solidFill>
                  <a:schemeClr val="accent2"/>
                </a:solidFill>
              </a:rPr>
              <a:t>Cor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E53C14-2688-E7AB-7727-F6425B2FB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As </a:t>
            </a:r>
            <a:r>
              <a:rPr lang="es-ES" dirty="0" err="1"/>
              <a:t>cores</a:t>
            </a:r>
            <a:r>
              <a:rPr lang="es-ES" dirty="0"/>
              <a:t> poden cambiar por:</a:t>
            </a:r>
          </a:p>
          <a:p>
            <a:r>
              <a:rPr lang="es-ES" dirty="0"/>
              <a:t>A presencia de impurezas por </a:t>
            </a:r>
            <a:r>
              <a:rPr lang="es-ES" dirty="0" err="1"/>
              <a:t>exemplo</a:t>
            </a:r>
            <a:r>
              <a:rPr lang="es-ES" dirty="0"/>
              <a:t> o </a:t>
            </a:r>
            <a:r>
              <a:rPr lang="es-ES" dirty="0" err="1"/>
              <a:t>seixo</a:t>
            </a:r>
            <a:r>
              <a:rPr lang="es-ES" dirty="0"/>
              <a:t>( cuarzo).</a:t>
            </a:r>
          </a:p>
          <a:p>
            <a:r>
              <a:rPr lang="es-ES" dirty="0" err="1"/>
              <a:t>Alteracións</a:t>
            </a:r>
            <a:r>
              <a:rPr lang="es-ES" dirty="0"/>
              <a:t> debidas a meteorización.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65ED3E-CB25-539F-8BC2-5DDE27E40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3496733"/>
            <a:ext cx="7140575" cy="229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7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6952A1-E5D7-C8CC-6DDF-406F41F7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6" y="365125"/>
            <a:ext cx="10253133" cy="1325563"/>
          </a:xfrm>
        </p:spPr>
        <p:txBody>
          <a:bodyPr/>
          <a:lstStyle/>
          <a:p>
            <a:r>
              <a:rPr lang="es-ES" dirty="0">
                <a:solidFill>
                  <a:schemeClr val="accent2"/>
                </a:solidFill>
                <a:highlight>
                  <a:srgbClr val="C0C0C0"/>
                </a:highlight>
              </a:rPr>
              <a:t>A </a:t>
            </a:r>
            <a:r>
              <a:rPr lang="es-ES" dirty="0" err="1">
                <a:solidFill>
                  <a:schemeClr val="accent2"/>
                </a:solidFill>
                <a:highlight>
                  <a:srgbClr val="C0C0C0"/>
                </a:highlight>
              </a:rPr>
              <a:t>cor</a:t>
            </a:r>
            <a:r>
              <a:rPr lang="es-ES" dirty="0">
                <a:solidFill>
                  <a:schemeClr val="accent2"/>
                </a:solidFill>
                <a:highlight>
                  <a:srgbClr val="C0C0C0"/>
                </a:highlight>
              </a:rPr>
              <a:t> da </a:t>
            </a:r>
            <a:r>
              <a:rPr lang="es-ES" dirty="0" err="1">
                <a:solidFill>
                  <a:schemeClr val="accent2"/>
                </a:solidFill>
                <a:highlight>
                  <a:srgbClr val="C0C0C0"/>
                </a:highlight>
              </a:rPr>
              <a:t>raia</a:t>
            </a:r>
            <a:endParaRPr lang="es-ES" dirty="0">
              <a:solidFill>
                <a:schemeClr val="accent2"/>
              </a:solidFill>
              <a:highlight>
                <a:srgbClr val="C0C0C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E904C3-AD37-CAA6-3CEF-197A8B90F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2"/>
            <a:ext cx="10515600" cy="4351338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É a </a:t>
            </a:r>
            <a:r>
              <a:rPr lang="es-ES" dirty="0" err="1"/>
              <a:t>cor</a:t>
            </a:r>
            <a:r>
              <a:rPr lang="es-ES" dirty="0"/>
              <a:t> do mineral finamente pulverizado sobre </a:t>
            </a:r>
            <a:r>
              <a:rPr lang="es-ES" dirty="0" err="1"/>
              <a:t>unha</a:t>
            </a:r>
            <a:r>
              <a:rPr lang="es-ES" dirty="0"/>
              <a:t> placa de porcelana sen vitrificar.</a:t>
            </a:r>
          </a:p>
          <a:p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E61704-BB4F-E496-86BC-6AB2A974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33" y="3543828"/>
            <a:ext cx="4360333" cy="27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1C681-CBFD-7A14-B900-0BA08FF0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92D050"/>
                </a:solidFill>
              </a:rPr>
              <a:t>O brillo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99D44D-7757-6E1E-9CD6-15CE99973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 brillo é o aspecto que presenta a superficie do mineral cando </a:t>
            </a:r>
            <a:r>
              <a:rPr lang="es-ES" dirty="0" err="1"/>
              <a:t>reflicte</a:t>
            </a:r>
            <a:r>
              <a:rPr lang="es-ES" dirty="0"/>
              <a:t> a luz.</a:t>
            </a:r>
          </a:p>
          <a:p>
            <a:r>
              <a:rPr lang="es-ES" dirty="0"/>
              <a:t>O brillo pode ser </a:t>
            </a:r>
            <a:r>
              <a:rPr lang="es-ES" dirty="0">
                <a:solidFill>
                  <a:srgbClr val="FF0000"/>
                </a:solidFill>
              </a:rPr>
              <a:t>vitreo</a:t>
            </a:r>
            <a:r>
              <a:rPr lang="es-ES" dirty="0"/>
              <a:t>, </a:t>
            </a:r>
            <a:r>
              <a:rPr lang="es-ES" dirty="0">
                <a:solidFill>
                  <a:srgbClr val="FF0000"/>
                </a:solidFill>
              </a:rPr>
              <a:t>metálico</a:t>
            </a:r>
            <a:r>
              <a:rPr lang="es-ES" dirty="0"/>
              <a:t>, adamantino </a:t>
            </a:r>
            <a:r>
              <a:rPr lang="es-ES" dirty="0" err="1"/>
              <a:t>ou</a:t>
            </a:r>
            <a:r>
              <a:rPr lang="es-ES" dirty="0"/>
              <a:t> sedoso.</a:t>
            </a:r>
          </a:p>
          <a:p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EX Cuarzo vítreo Pirita brillo metálico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E1C7FD-10D5-73A3-09E3-B123FCA4E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3762374"/>
            <a:ext cx="3535680" cy="2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0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B670E-B8DC-3724-2BD0-887813E5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5"/>
                </a:solidFill>
              </a:rPr>
              <a:t>Transparencia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BABDB3-70EC-E2BF-7453-36953F5FE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mineral é transparente cando </a:t>
            </a:r>
            <a:r>
              <a:rPr lang="es-ES" dirty="0" err="1"/>
              <a:t>deixa</a:t>
            </a:r>
            <a:r>
              <a:rPr lang="es-ES" dirty="0"/>
              <a:t> pasar a luz e, polo tanto, permite ver o </a:t>
            </a:r>
            <a:r>
              <a:rPr lang="es-ES" dirty="0" err="1"/>
              <a:t>seu</a:t>
            </a:r>
            <a:r>
              <a:rPr lang="es-ES" dirty="0"/>
              <a:t> través.					</a:t>
            </a:r>
            <a:r>
              <a:rPr lang="es-ES" dirty="0">
                <a:solidFill>
                  <a:schemeClr val="accent2"/>
                </a:solidFill>
              </a:rPr>
              <a:t>opaco</a:t>
            </a:r>
          </a:p>
          <a:p>
            <a:r>
              <a:rPr lang="es-ES" dirty="0">
                <a:solidFill>
                  <a:schemeClr val="accent2"/>
                </a:solidFill>
              </a:rPr>
              <a:t>Transparente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568296-B456-982C-EF43-136EE65C9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4" y="2905761"/>
            <a:ext cx="6083935" cy="39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2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724EE-4A22-2A4D-DD23-806E65D93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Magnetismo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0ECC4B-CC45-C5AD-C1E4-02718930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2"/>
                </a:solidFill>
              </a:rPr>
              <a:t>Ferromagnéticos alto </a:t>
            </a:r>
            <a:r>
              <a:rPr lang="es-ES" dirty="0" err="1">
                <a:solidFill>
                  <a:schemeClr val="accent2"/>
                </a:solidFill>
              </a:rPr>
              <a:t>contido</a:t>
            </a:r>
            <a:r>
              <a:rPr lang="es-ES" dirty="0">
                <a:solidFill>
                  <a:schemeClr val="accent2"/>
                </a:solidFill>
              </a:rPr>
              <a:t> en Ferro </a:t>
            </a:r>
            <a:r>
              <a:rPr lang="es-ES" dirty="0" err="1">
                <a:solidFill>
                  <a:schemeClr val="accent2"/>
                </a:solidFill>
              </a:rPr>
              <a:t>fortemente</a:t>
            </a:r>
            <a:r>
              <a:rPr lang="es-ES" dirty="0">
                <a:solidFill>
                  <a:schemeClr val="accent2"/>
                </a:solidFill>
              </a:rPr>
              <a:t> atraídos por un imán Ex Magnetita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442551-01EE-B021-CE3A-07B9D59E9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3" y="2395537"/>
            <a:ext cx="2920271" cy="219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5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4C100-6F54-9F63-C735-07BBBF83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Sabor e Tacto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19B323-65BD-10E6-54FB-4DA0E2F30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Sabor:Podese</a:t>
            </a:r>
            <a:r>
              <a:rPr lang="es-ES" dirty="0"/>
              <a:t> </a:t>
            </a:r>
            <a:r>
              <a:rPr lang="es-ES" dirty="0" err="1"/>
              <a:t>recoñecer</a:t>
            </a:r>
            <a:r>
              <a:rPr lang="es-ES" dirty="0"/>
              <a:t> </a:t>
            </a:r>
            <a:r>
              <a:rPr lang="es-ES" dirty="0" err="1"/>
              <a:t>nalgúns</a:t>
            </a:r>
            <a:r>
              <a:rPr lang="es-ES" dirty="0"/>
              <a:t> halogenuros </a:t>
            </a:r>
            <a:r>
              <a:rPr lang="es-ES" dirty="0" err="1"/>
              <a:t>moi</a:t>
            </a:r>
            <a:r>
              <a:rPr lang="es-ES" dirty="0"/>
              <a:t> soluble </a:t>
            </a:r>
            <a:r>
              <a:rPr lang="es-ES" dirty="0" err="1"/>
              <a:t>ex.Halita</a:t>
            </a:r>
            <a:r>
              <a:rPr lang="es-ES" dirty="0"/>
              <a:t> ,Silvina.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Tacto algún </a:t>
            </a:r>
            <a:r>
              <a:rPr lang="es-ES" dirty="0" err="1"/>
              <a:t>minerais</a:t>
            </a:r>
            <a:r>
              <a:rPr lang="es-ES" dirty="0"/>
              <a:t> como talco con tacto untuoso</a:t>
            </a:r>
          </a:p>
        </p:txBody>
      </p:sp>
    </p:spTree>
    <p:extLst>
      <p:ext uri="{BB962C8B-B14F-4D97-AF65-F5344CB8AC3E}">
        <p14:creationId xmlns:p14="http://schemas.microsoft.com/office/powerpoint/2010/main" val="3930861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D6C04E-FFC6-FFFA-0B21-AA248A3E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  <a:highlight>
                  <a:srgbClr val="00FF00"/>
                </a:highlight>
              </a:rPr>
              <a:t>Peso especifico/ </a:t>
            </a:r>
            <a:r>
              <a:rPr lang="es-ES" dirty="0" err="1">
                <a:solidFill>
                  <a:schemeClr val="accent1"/>
                </a:solidFill>
                <a:highlight>
                  <a:srgbClr val="00FF00"/>
                </a:highlight>
              </a:rPr>
              <a:t>Densidade</a:t>
            </a:r>
            <a:endParaRPr lang="es-ES" dirty="0">
              <a:solidFill>
                <a:schemeClr val="accent1"/>
              </a:solidFill>
              <a:highlight>
                <a:srgbClr val="00FF00"/>
              </a:highligh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D78CB-FB27-771E-8E67-A9F8712B4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Densidade</a:t>
            </a:r>
            <a:r>
              <a:rPr lang="es-ES" dirty="0"/>
              <a:t>: Masa </a:t>
            </a:r>
            <a:r>
              <a:rPr lang="es-ES" dirty="0" err="1"/>
              <a:t>dun</a:t>
            </a:r>
            <a:r>
              <a:rPr lang="es-ES" dirty="0"/>
              <a:t> mineral por </a:t>
            </a:r>
            <a:r>
              <a:rPr lang="es-ES" dirty="0" err="1"/>
              <a:t>unidade</a:t>
            </a:r>
            <a:r>
              <a:rPr lang="es-ES" dirty="0"/>
              <a:t> de </a:t>
            </a:r>
            <a:r>
              <a:rPr lang="es-ES" dirty="0" err="1"/>
              <a:t>volume.g</a:t>
            </a:r>
            <a:r>
              <a:rPr lang="es-ES" dirty="0"/>
              <a:t>/cm 3</a:t>
            </a:r>
          </a:p>
          <a:p>
            <a:r>
              <a:rPr lang="es-ES" dirty="0"/>
              <a:t>Si se expresa en relación coa </a:t>
            </a:r>
            <a:r>
              <a:rPr lang="es-ES" dirty="0" err="1"/>
              <a:t>densidade</a:t>
            </a:r>
            <a:r>
              <a:rPr lang="es-ES" dirty="0"/>
              <a:t> da </a:t>
            </a:r>
            <a:r>
              <a:rPr lang="es-ES" dirty="0" err="1"/>
              <a:t>auga</a:t>
            </a:r>
            <a:r>
              <a:rPr lang="es-ES" dirty="0"/>
              <a:t> denominase </a:t>
            </a:r>
            <a:r>
              <a:rPr lang="es-ES" dirty="0">
                <a:solidFill>
                  <a:srgbClr val="FF0000"/>
                </a:solidFill>
              </a:rPr>
              <a:t>Peso especifico.</a:t>
            </a:r>
          </a:p>
          <a:p>
            <a:r>
              <a:rPr lang="es-ES" b="1" dirty="0">
                <a:solidFill>
                  <a:schemeClr val="tx2"/>
                </a:solidFill>
              </a:rPr>
              <a:t>O </a:t>
            </a:r>
            <a:r>
              <a:rPr lang="es-ES" b="1" dirty="0" err="1">
                <a:solidFill>
                  <a:schemeClr val="tx2"/>
                </a:solidFill>
              </a:rPr>
              <a:t>seu</a:t>
            </a:r>
            <a:r>
              <a:rPr lang="es-ES" b="1" dirty="0">
                <a:solidFill>
                  <a:schemeClr val="tx2"/>
                </a:solidFill>
              </a:rPr>
              <a:t> valor serve para </a:t>
            </a:r>
            <a:r>
              <a:rPr lang="es-ES" b="1" dirty="0" err="1">
                <a:solidFill>
                  <a:schemeClr val="tx2"/>
                </a:solidFill>
              </a:rPr>
              <a:t>recoñecer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algúns</a:t>
            </a:r>
            <a:r>
              <a:rPr lang="es-ES" b="1" dirty="0">
                <a:solidFill>
                  <a:schemeClr val="tx2"/>
                </a:solidFill>
              </a:rPr>
              <a:t> </a:t>
            </a:r>
            <a:r>
              <a:rPr lang="es-ES" b="1" dirty="0" err="1">
                <a:solidFill>
                  <a:schemeClr val="tx2"/>
                </a:solidFill>
              </a:rPr>
              <a:t>minerais</a:t>
            </a:r>
            <a:r>
              <a:rPr lang="es-ES" b="1" dirty="0">
                <a:solidFill>
                  <a:schemeClr val="tx2"/>
                </a:solidFill>
              </a:rPr>
              <a:t> como os </a:t>
            </a:r>
            <a:r>
              <a:rPr lang="es-ES" b="1" dirty="0" err="1">
                <a:solidFill>
                  <a:schemeClr val="tx2"/>
                </a:solidFill>
              </a:rPr>
              <a:t>minerais</a:t>
            </a:r>
            <a:r>
              <a:rPr lang="es-ES" b="1" dirty="0">
                <a:solidFill>
                  <a:schemeClr val="tx2"/>
                </a:solidFill>
              </a:rPr>
              <a:t> metálicos.</a:t>
            </a:r>
          </a:p>
          <a:p>
            <a:r>
              <a:rPr lang="es-ES" b="1" dirty="0">
                <a:solidFill>
                  <a:schemeClr val="tx2"/>
                </a:solidFill>
              </a:rPr>
              <a:t>Galena(</a:t>
            </a:r>
            <a:r>
              <a:rPr lang="es-ES" b="1" dirty="0" err="1">
                <a:solidFill>
                  <a:schemeClr val="tx2"/>
                </a:solidFill>
              </a:rPr>
              <a:t>PbS</a:t>
            </a:r>
            <a:r>
              <a:rPr lang="es-ES" b="1" dirty="0">
                <a:solidFill>
                  <a:schemeClr val="tx2"/>
                </a:solidFill>
              </a:rPr>
              <a:t>) d=7,5g/cm3</a:t>
            </a:r>
          </a:p>
          <a:p>
            <a:r>
              <a:rPr lang="es-ES" b="1" dirty="0">
                <a:solidFill>
                  <a:schemeClr val="tx2"/>
                </a:solidFill>
              </a:rPr>
              <a:t>Ouro Au d=19,3 g/cm3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7E19F7-485D-3D68-C8DF-28BEA6F53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22" y="3850640"/>
            <a:ext cx="3129598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2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FB2570-EB8F-ACB5-1A22-D9EA072E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/>
                </a:solidFill>
                <a:highlight>
                  <a:srgbClr val="FFFF00"/>
                </a:highlight>
              </a:rPr>
              <a:t>Clasificación dos </a:t>
            </a:r>
            <a:r>
              <a:rPr lang="es-ES" b="1" dirty="0" err="1">
                <a:solidFill>
                  <a:schemeClr val="tx2"/>
                </a:solidFill>
                <a:highlight>
                  <a:srgbClr val="FFFF00"/>
                </a:highlight>
              </a:rPr>
              <a:t>minerais</a:t>
            </a:r>
            <a:endParaRPr lang="es-ES" b="1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7BAED7A-F4E9-0A57-F321-449502DA5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315" y="2371408"/>
            <a:ext cx="9471025" cy="4486592"/>
          </a:xfrm>
        </p:spPr>
      </p:pic>
    </p:spTree>
    <p:extLst>
      <p:ext uri="{BB962C8B-B14F-4D97-AF65-F5344CB8AC3E}">
        <p14:creationId xmlns:p14="http://schemas.microsoft.com/office/powerpoint/2010/main" val="147147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CE452-6AC4-ACBE-EF2C-41546F7D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Pedras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E53700-B97B-A68C-5A3D-3E8DA08F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851" y="2057401"/>
            <a:ext cx="8943974" cy="4080034"/>
          </a:xfrm>
        </p:spPr>
      </p:pic>
    </p:spTree>
    <p:extLst>
      <p:ext uri="{BB962C8B-B14F-4D97-AF65-F5344CB8AC3E}">
        <p14:creationId xmlns:p14="http://schemas.microsoft.com/office/powerpoint/2010/main" val="4264213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30F39-DFD1-BEBE-D92F-75A40CC6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nativos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BF0CCA-6105-4A31-6508-7904C6A20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Formados por un </a:t>
            </a:r>
            <a:r>
              <a:rPr lang="es-ES" dirty="0" err="1"/>
              <a:t>só</a:t>
            </a:r>
            <a:r>
              <a:rPr lang="es-ES" dirty="0"/>
              <a:t> elemento químico:</a:t>
            </a:r>
          </a:p>
          <a:p>
            <a:r>
              <a:rPr lang="es-ES" dirty="0">
                <a:solidFill>
                  <a:srgbClr val="FF0000"/>
                </a:solidFill>
              </a:rPr>
              <a:t>Diamante C</a:t>
            </a:r>
          </a:p>
          <a:p>
            <a:r>
              <a:rPr lang="es-ES" dirty="0" err="1">
                <a:solidFill>
                  <a:srgbClr val="FF0000"/>
                </a:solidFill>
              </a:rPr>
              <a:t>Xofre</a:t>
            </a:r>
            <a:r>
              <a:rPr lang="es-ES" dirty="0">
                <a:solidFill>
                  <a:srgbClr val="FF0000"/>
                </a:solidFill>
              </a:rPr>
              <a:t> S</a:t>
            </a:r>
          </a:p>
          <a:p>
            <a:r>
              <a:rPr lang="es-ES" dirty="0">
                <a:solidFill>
                  <a:srgbClr val="FF0000"/>
                </a:solidFill>
              </a:rPr>
              <a:t>Grafito </a:t>
            </a:r>
            <a:r>
              <a:rPr lang="es-ES" dirty="0"/>
              <a:t>C</a:t>
            </a:r>
          </a:p>
          <a:p>
            <a:r>
              <a:rPr lang="es-ES" dirty="0"/>
              <a:t>Importantes aplicación prácticas</a:t>
            </a:r>
          </a:p>
        </p:txBody>
      </p:sp>
    </p:spTree>
    <p:extLst>
      <p:ext uri="{BB962C8B-B14F-4D97-AF65-F5344CB8AC3E}">
        <p14:creationId xmlns:p14="http://schemas.microsoft.com/office/powerpoint/2010/main" val="364131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5542D-0247-5354-52F8-BBD93CBCD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Sulfuros e </a:t>
            </a:r>
            <a:r>
              <a:rPr lang="es-ES" dirty="0" err="1"/>
              <a:t>afíns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BA86EB-941F-F489-FB8F-E8E2BA615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combinación de </a:t>
            </a:r>
            <a:r>
              <a:rPr lang="es-ES" dirty="0" err="1"/>
              <a:t>xofre</a:t>
            </a:r>
            <a:r>
              <a:rPr lang="es-ES" dirty="0"/>
              <a:t> e un metal </a:t>
            </a:r>
            <a:r>
              <a:rPr lang="es-ES" dirty="0" err="1"/>
              <a:t>ou</a:t>
            </a:r>
            <a:r>
              <a:rPr lang="es-ES" dirty="0"/>
              <a:t> metaloide.</a:t>
            </a:r>
          </a:p>
          <a:p>
            <a:r>
              <a:rPr lang="es-ES" dirty="0">
                <a:solidFill>
                  <a:srgbClr val="FF0000"/>
                </a:solidFill>
              </a:rPr>
              <a:t>Pirita (Fe2S)</a:t>
            </a:r>
          </a:p>
          <a:p>
            <a:r>
              <a:rPr lang="es-ES" dirty="0">
                <a:solidFill>
                  <a:srgbClr val="FF0000"/>
                </a:solidFill>
              </a:rPr>
              <a:t>Galena(</a:t>
            </a:r>
            <a:r>
              <a:rPr lang="es-ES" dirty="0" err="1">
                <a:solidFill>
                  <a:srgbClr val="FF0000"/>
                </a:solidFill>
              </a:rPr>
              <a:t>PbS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r>
              <a:rPr lang="es-ES" dirty="0">
                <a:solidFill>
                  <a:srgbClr val="FF0000"/>
                </a:solidFill>
              </a:rPr>
              <a:t>Cinabrio(</a:t>
            </a:r>
            <a:r>
              <a:rPr lang="es-ES" dirty="0" err="1">
                <a:solidFill>
                  <a:srgbClr val="FF0000"/>
                </a:solidFill>
              </a:rPr>
              <a:t>HgS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r>
              <a:rPr lang="es-ES" dirty="0">
                <a:solidFill>
                  <a:srgbClr val="FF0000"/>
                </a:solidFill>
              </a:rPr>
              <a:t>Calcopirita(FeCuS2)</a:t>
            </a:r>
          </a:p>
          <a:p>
            <a:r>
              <a:rPr lang="es-ES" dirty="0">
                <a:solidFill>
                  <a:srgbClr val="FF0000"/>
                </a:solidFill>
              </a:rPr>
              <a:t>Blenda(</a:t>
            </a:r>
            <a:r>
              <a:rPr lang="es-ES" dirty="0" err="1">
                <a:solidFill>
                  <a:srgbClr val="FF0000"/>
                </a:solidFill>
              </a:rPr>
              <a:t>ZnS</a:t>
            </a:r>
            <a:r>
              <a:rPr lang="es-ES" dirty="0">
                <a:solidFill>
                  <a:srgbClr val="FF0000"/>
                </a:solidFill>
              </a:rPr>
              <a:t>)</a:t>
            </a:r>
          </a:p>
          <a:p>
            <a:r>
              <a:rPr lang="es-ES" dirty="0">
                <a:solidFill>
                  <a:schemeClr val="tx2"/>
                </a:solidFill>
              </a:rPr>
              <a:t>Económicamente </a:t>
            </a:r>
            <a:r>
              <a:rPr lang="es-ES" dirty="0" err="1">
                <a:solidFill>
                  <a:schemeClr val="tx2"/>
                </a:solidFill>
              </a:rPr>
              <a:t>moi</a:t>
            </a:r>
            <a:r>
              <a:rPr lang="es-ES" dirty="0">
                <a:solidFill>
                  <a:schemeClr val="tx2"/>
                </a:solidFill>
              </a:rPr>
              <a:t> importantes son menas de Pb, Hg, </a:t>
            </a:r>
            <a:r>
              <a:rPr lang="es-ES" dirty="0" err="1">
                <a:solidFill>
                  <a:schemeClr val="tx2"/>
                </a:solidFill>
              </a:rPr>
              <a:t>Fe,Zn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etc</a:t>
            </a:r>
            <a:r>
              <a:rPr lang="es-ES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807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559A3-2BB5-5D62-08AA-31B46110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/>
                </a:solidFill>
                <a:highlight>
                  <a:srgbClr val="00FFFF"/>
                </a:highlight>
              </a:rPr>
              <a:t>Óxidos e Hidróxidos</a:t>
            </a:r>
            <a:r>
              <a:rPr lang="es-ES" dirty="0"/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D41E4-7706-6222-39DB-1D55F7FD9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Metaís</a:t>
            </a:r>
            <a:r>
              <a:rPr lang="es-ES" dirty="0"/>
              <a:t> combinados con O </a:t>
            </a:r>
            <a:r>
              <a:rPr lang="es-ES" dirty="0" err="1"/>
              <a:t>ou</a:t>
            </a:r>
            <a:r>
              <a:rPr lang="es-ES" dirty="0"/>
              <a:t>/e OH.</a:t>
            </a:r>
          </a:p>
          <a:p>
            <a:r>
              <a:rPr lang="es-ES" dirty="0"/>
              <a:t>Oligisto o hematíes Fe2O3</a:t>
            </a:r>
          </a:p>
          <a:p>
            <a:r>
              <a:rPr lang="es-ES" dirty="0"/>
              <a:t>Magnetita Fe3O4 </a:t>
            </a:r>
          </a:p>
          <a:p>
            <a:r>
              <a:rPr lang="es-ES" dirty="0"/>
              <a:t>  BauxitaAl2O3.OH</a:t>
            </a:r>
          </a:p>
          <a:p>
            <a:r>
              <a:rPr lang="es-ES" dirty="0"/>
              <a:t>Limonita Fe2O3.3H2O(amorfo).</a:t>
            </a:r>
          </a:p>
          <a:p>
            <a:r>
              <a:rPr lang="es-ES" dirty="0" err="1"/>
              <a:t>Inclúe</a:t>
            </a:r>
            <a:r>
              <a:rPr lang="es-ES" dirty="0"/>
              <a:t> </a:t>
            </a:r>
            <a:r>
              <a:rPr lang="es-ES" dirty="0" err="1"/>
              <a:t>minerais</a:t>
            </a:r>
            <a:r>
              <a:rPr lang="es-ES" dirty="0"/>
              <a:t> importantes de Ferro e Aluminio.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18B996-3404-0CC3-4368-D3B4DB7EA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2204720"/>
            <a:ext cx="2407920" cy="205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8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952E85-6F18-A4BF-5D5E-9E400C14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/>
                </a:solidFill>
                <a:highlight>
                  <a:srgbClr val="808080"/>
                </a:highlight>
              </a:rPr>
              <a:t>Haluros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04DE1A-10BB-948F-4FB8-AE77D544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Son </a:t>
            </a:r>
            <a:r>
              <a:rPr lang="es-ES" dirty="0" err="1"/>
              <a:t>minerais</a:t>
            </a:r>
            <a:r>
              <a:rPr lang="es-ES" dirty="0"/>
              <a:t> </a:t>
            </a:r>
            <a:r>
              <a:rPr lang="es-ES" dirty="0" err="1"/>
              <a:t>compostos</a:t>
            </a:r>
            <a:r>
              <a:rPr lang="es-ES" dirty="0"/>
              <a:t> por un </a:t>
            </a:r>
            <a:r>
              <a:rPr lang="es-ES" dirty="0" err="1"/>
              <a:t>halóxeno</a:t>
            </a:r>
            <a:r>
              <a:rPr lang="es-ES" dirty="0"/>
              <a:t> e </a:t>
            </a:r>
            <a:r>
              <a:rPr lang="es-ES" dirty="0" err="1"/>
              <a:t>dun</a:t>
            </a:r>
            <a:r>
              <a:rPr lang="es-ES" dirty="0"/>
              <a:t> metal, </a:t>
            </a:r>
          </a:p>
          <a:p>
            <a:r>
              <a:rPr lang="es-ES" dirty="0"/>
              <a:t>solubles en </a:t>
            </a:r>
            <a:r>
              <a:rPr lang="es-ES" dirty="0" err="1"/>
              <a:t>auga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8B25C4-7B98-C67C-5D92-2615386B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3122612"/>
            <a:ext cx="7701280" cy="23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59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2B43C-1628-92ED-ADBD-F8A1294C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Carbonatos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4EA57A-00A3-3ECA-D63B-9CBAE814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Están formados pola combinación de un  metal e do grupo carbonato</a:t>
            </a:r>
          </a:p>
          <a:p>
            <a:r>
              <a:rPr lang="es-ES" dirty="0"/>
              <a:t>(CO3)2- A calcita reacciona </a:t>
            </a:r>
            <a:r>
              <a:rPr lang="es-ES" dirty="0" err="1"/>
              <a:t>co</a:t>
            </a:r>
            <a:r>
              <a:rPr lang="es-ES" dirty="0"/>
              <a:t> </a:t>
            </a:r>
            <a:r>
              <a:rPr lang="es-ES" dirty="0" err="1"/>
              <a:t>ClH</a:t>
            </a:r>
            <a:r>
              <a:rPr lang="es-ES" dirty="0"/>
              <a:t> diluido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5FB6F2-87E6-B994-FA46-D093DA2F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3057843"/>
            <a:ext cx="7346315" cy="31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56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CD9E0-36E3-4799-1033-EC4FBDD1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Sulfatos:</a:t>
            </a:r>
            <a:br>
              <a:rPr lang="es-ES" dirty="0"/>
            </a:br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37AE36-BA85-219E-5286-870623FAF0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587" y="2643981"/>
            <a:ext cx="5076825" cy="2714625"/>
          </a:xfrm>
        </p:spPr>
      </p:pic>
    </p:spTree>
    <p:extLst>
      <p:ext uri="{BB962C8B-B14F-4D97-AF65-F5344CB8AC3E}">
        <p14:creationId xmlns:p14="http://schemas.microsoft.com/office/powerpoint/2010/main" val="245720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DFCFE-18ED-BDEF-A9F5-7F5E6F69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4"/>
                </a:solidFill>
                <a:highlight>
                  <a:srgbClr val="000080"/>
                </a:highlight>
              </a:rPr>
              <a:t>Silicatos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E92D5-B446-38DB-E0D4-1AEA8DFA6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 grupo </a:t>
            </a:r>
            <a:r>
              <a:rPr lang="es-ES" dirty="0" err="1"/>
              <a:t>máis</a:t>
            </a:r>
            <a:r>
              <a:rPr lang="es-ES" dirty="0"/>
              <a:t> importante tetraedro fundamental: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538465-B889-314A-20D3-F2BEA3DD8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0" y="2400300"/>
            <a:ext cx="363728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80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8F096-7369-C823-5DA4-1C073363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4"/>
                </a:solidFill>
                <a:highlight>
                  <a:srgbClr val="000080"/>
                </a:highlight>
              </a:rPr>
              <a:t>Exemplos</a:t>
            </a:r>
            <a:r>
              <a:rPr lang="es-ES" dirty="0">
                <a:solidFill>
                  <a:schemeClr val="accent4"/>
                </a:solidFill>
                <a:highlight>
                  <a:srgbClr val="000080"/>
                </a:highlight>
              </a:rPr>
              <a:t> de silicatos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42D686-FB17-FFCB-8B5B-F84867E18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" y="1330960"/>
            <a:ext cx="10622280" cy="4413409"/>
          </a:xfrm>
        </p:spPr>
      </p:pic>
    </p:spTree>
    <p:extLst>
      <p:ext uri="{BB962C8B-B14F-4D97-AF65-F5344CB8AC3E}">
        <p14:creationId xmlns:p14="http://schemas.microsoft.com/office/powerpoint/2010/main" val="3858454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C8483-A8AF-F2DA-B64E-1311FEAF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accent4"/>
                </a:solidFill>
                <a:highlight>
                  <a:srgbClr val="000080"/>
                </a:highlight>
              </a:rPr>
              <a:t>Importancia dos </a:t>
            </a:r>
            <a:r>
              <a:rPr lang="es-ES" dirty="0" err="1">
                <a:solidFill>
                  <a:schemeClr val="accent4"/>
                </a:solidFill>
                <a:highlight>
                  <a:srgbClr val="000080"/>
                </a:highlight>
              </a:rPr>
              <a:t>minerais</a:t>
            </a:r>
            <a:endParaRPr lang="es-ES" dirty="0">
              <a:solidFill>
                <a:schemeClr val="accent4"/>
              </a:solidFill>
              <a:highlight>
                <a:srgbClr val="000080"/>
              </a:highlight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A01A733-8672-2934-A63C-8CA3FBBF7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520" y="1614487"/>
            <a:ext cx="6604000" cy="4491673"/>
          </a:xfrm>
        </p:spPr>
      </p:pic>
    </p:spTree>
    <p:extLst>
      <p:ext uri="{BB962C8B-B14F-4D97-AF65-F5344CB8AC3E}">
        <p14:creationId xmlns:p14="http://schemas.microsoft.com/office/powerpoint/2010/main" val="2882989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FC1E9B-D4CF-BE2C-0A92-874C068F2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78" y="323199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 dirty="0"/>
              <a:t>Concepto de rocha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6E44E9-875E-8FEB-FADD-CEF2C1DF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es-ES" sz="2000" b="1" dirty="0"/>
              <a:t>Parte sólida da superficie terrestre;</a:t>
            </a:r>
          </a:p>
          <a:p>
            <a:r>
              <a:rPr lang="es-ES" sz="2000" dirty="0">
                <a:solidFill>
                  <a:srgbClr val="FF0000"/>
                </a:solidFill>
              </a:rPr>
              <a:t>Agregado de 2 </a:t>
            </a:r>
            <a:r>
              <a:rPr lang="es-ES" sz="2000" dirty="0" err="1">
                <a:solidFill>
                  <a:srgbClr val="FF0000"/>
                </a:solidFill>
              </a:rPr>
              <a:t>ou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máis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mineraís</a:t>
            </a:r>
            <a:endParaRPr lang="es-ES" sz="2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s-ES" b="1" dirty="0"/>
              <a:t>Tipos:</a:t>
            </a:r>
          </a:p>
          <a:p>
            <a:pPr lvl="2"/>
            <a:r>
              <a:rPr lang="es-ES" b="1" dirty="0" err="1">
                <a:solidFill>
                  <a:srgbClr val="FF0000"/>
                </a:solidFill>
              </a:rPr>
              <a:t>Igneas</a:t>
            </a:r>
            <a:endParaRPr lang="es-ES" b="1" dirty="0">
              <a:solidFill>
                <a:srgbClr val="FF0000"/>
              </a:solidFill>
            </a:endParaRPr>
          </a:p>
          <a:p>
            <a:pPr lvl="2"/>
            <a:r>
              <a:rPr lang="es-ES" b="1" dirty="0">
                <a:solidFill>
                  <a:srgbClr val="FF0000"/>
                </a:solidFill>
              </a:rPr>
              <a:t>Metamórficas.</a:t>
            </a:r>
          </a:p>
          <a:p>
            <a:pPr lvl="2"/>
            <a:r>
              <a:rPr lang="es-ES" b="1" dirty="0">
                <a:solidFill>
                  <a:srgbClr val="FF0000"/>
                </a:solidFill>
              </a:rPr>
              <a:t>Sedimentarias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616160FD-8A78-3B48-B685-3FFC6FF01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13280"/>
            <a:ext cx="5820666" cy="420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49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84990C-EF4E-1BFC-1DD6-9702587A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s-ES" sz="3600" b="1">
                <a:highlight>
                  <a:srgbClr val="00FFFF"/>
                </a:highlight>
              </a:rPr>
              <a:t>Exemplos de Rochas: policristalinas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F2777D-A167-64FE-EAFE-F39307C3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675DE7-39E4-0B79-744E-07BB5A1A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1935309"/>
            <a:ext cx="8705850" cy="28545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975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7C50B-1C17-9520-1F6E-FF161B02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075"/>
            <a:ext cx="10515600" cy="1325563"/>
          </a:xfrm>
        </p:spPr>
        <p:txBody>
          <a:bodyPr/>
          <a:lstStyle/>
          <a:p>
            <a:r>
              <a:rPr lang="es-ES" b="1" dirty="0" err="1">
                <a:highlight>
                  <a:srgbClr val="00FFFF"/>
                </a:highlight>
              </a:rPr>
              <a:t>Exemplos</a:t>
            </a:r>
            <a:r>
              <a:rPr lang="es-ES" b="1" dirty="0">
                <a:highlight>
                  <a:srgbClr val="00FFFF"/>
                </a:highlight>
              </a:rPr>
              <a:t> de rochas: monocristalina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1C8FE2D-A6A7-3361-1DEB-4E24AA6E8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7705" y="2310606"/>
            <a:ext cx="8834120" cy="4201319"/>
          </a:xfrm>
        </p:spPr>
      </p:pic>
    </p:spTree>
    <p:extLst>
      <p:ext uri="{BB962C8B-B14F-4D97-AF65-F5344CB8AC3E}">
        <p14:creationId xmlns:p14="http://schemas.microsoft.com/office/powerpoint/2010/main" val="371654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286D2-CA99-4F15-D4D4-1D805D22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Concepto de mineral</a:t>
            </a:r>
            <a:br>
              <a:rPr lang="es-ES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</a:br>
            <a:br>
              <a:rPr lang="es-ES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</a:br>
            <a:r>
              <a:rPr lang="es-ES" b="1" dirty="0" err="1">
                <a:highlight>
                  <a:srgbClr val="C0C0C0"/>
                </a:highlight>
                <a:latin typeface="Times New Roman" panose="02020603050405020304" pitchFamily="18" charset="0"/>
              </a:rPr>
              <a:t>C</a:t>
            </a:r>
            <a:r>
              <a:rPr lang="es-ES" b="1" dirty="0" err="1"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ompoñente</a:t>
            </a:r>
            <a:r>
              <a:rPr lang="es-ES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 </a:t>
            </a:r>
            <a:r>
              <a:rPr lang="es-ES" b="1" dirty="0" err="1"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dunha</a:t>
            </a:r>
            <a:r>
              <a:rPr lang="es-ES" b="1" dirty="0">
                <a:effectLst/>
                <a:highlight>
                  <a:srgbClr val="C0C0C0"/>
                </a:highlight>
                <a:latin typeface="Times New Roman" panose="02020603050405020304" pitchFamily="18" charset="0"/>
              </a:rPr>
              <a:t> rocha</a:t>
            </a:r>
            <a:endParaRPr lang="es-ES" b="1" dirty="0">
              <a:highlight>
                <a:srgbClr val="C0C0C0"/>
              </a:highlight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80EC8D2-70E4-B630-2895-3D37D8A4E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11121"/>
            <a:ext cx="3439160" cy="2751296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2E98AE1-5690-4AF0-CEC1-0968FA3A4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40" y="2453004"/>
            <a:ext cx="6350000" cy="32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4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5F75FE-24B8-63A3-A59B-F367C95D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5400" b="1">
                <a:highlight>
                  <a:srgbClr val="FF00FF"/>
                </a:highlight>
              </a:rPr>
              <a:t>Definición de mineral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C771DC-C5A9-96C9-2078-0F342B43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ES" sz="2200" b="1" dirty="0"/>
              <a:t>Sólido.</a:t>
            </a:r>
          </a:p>
          <a:p>
            <a:r>
              <a:rPr lang="es-ES" sz="2200" b="1" dirty="0"/>
              <a:t>Natural.</a:t>
            </a:r>
          </a:p>
          <a:p>
            <a:r>
              <a:rPr lang="es-ES" sz="2200" b="1" dirty="0"/>
              <a:t>Inorgánico.</a:t>
            </a:r>
          </a:p>
          <a:p>
            <a:r>
              <a:rPr lang="es-ES" sz="2200" b="1" dirty="0"/>
              <a:t>Cristalino</a:t>
            </a:r>
          </a:p>
          <a:p>
            <a:r>
              <a:rPr lang="es-ES" sz="2200" b="1" dirty="0" err="1"/>
              <a:t>Homoxéneo</a:t>
            </a:r>
            <a:r>
              <a:rPr lang="es-ES" sz="2200" dirty="0"/>
              <a:t>:</a:t>
            </a:r>
          </a:p>
          <a:p>
            <a:r>
              <a:rPr lang="es-ES" sz="2200" dirty="0"/>
              <a:t>Composición química definida</a:t>
            </a:r>
          </a:p>
          <a:p>
            <a:endParaRPr lang="es-ES" sz="2200" dirty="0"/>
          </a:p>
          <a:p>
            <a:pPr marL="0" indent="0">
              <a:buNone/>
            </a:pPr>
            <a:endParaRPr lang="es-ES" sz="2200" dirty="0"/>
          </a:p>
          <a:p>
            <a:r>
              <a:rPr lang="es-ES" sz="2200" dirty="0"/>
              <a:t>Propiedades físicas constantes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A761E9F-489D-7889-4378-89F694E18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7" r="10641"/>
          <a:stretch/>
        </p:blipFill>
        <p:spPr>
          <a:xfrm>
            <a:off x="7055898" y="2082646"/>
            <a:ext cx="4678902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0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ADCEA-E5CE-EBAB-277F-6E9A86F86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rgbClr val="FF0000"/>
                </a:solidFill>
              </a:rPr>
              <a:t>Cristalico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EBD468-2ED1-EB6E-5A05-0216982F5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accent1"/>
                </a:solidFill>
              </a:rPr>
              <a:t>Ordenamento</a:t>
            </a:r>
            <a:r>
              <a:rPr lang="es-ES" dirty="0">
                <a:solidFill>
                  <a:schemeClr val="accent1"/>
                </a:solidFill>
              </a:rPr>
              <a:t> atómico tridimensional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91557C-F72C-7D97-2F86-254489204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89567"/>
            <a:ext cx="9088120" cy="35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41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715</Words>
  <Application>Microsoft Office PowerPoint</Application>
  <PresentationFormat>Panorámica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Tema 3:Minerais</vt:lpstr>
      <vt:lpstr>Pedras</vt:lpstr>
      <vt:lpstr>Concepto de rocha</vt:lpstr>
      <vt:lpstr>Exemplos de Rochas: policristalinas</vt:lpstr>
      <vt:lpstr>Exemplos de rochas: monocristalina</vt:lpstr>
      <vt:lpstr>Concepto de mineral  Compoñente dunha rocha</vt:lpstr>
      <vt:lpstr>Definición de mineral</vt:lpstr>
      <vt:lpstr>Cristalico</vt:lpstr>
      <vt:lpstr>Ordenamento atómico</vt:lpstr>
      <vt:lpstr>Ordenamento atómico</vt:lpstr>
      <vt:lpstr>Hábito</vt:lpstr>
      <vt:lpstr>Polimorfismo e isomorfismo</vt:lpstr>
      <vt:lpstr>Maclas</vt:lpstr>
      <vt:lpstr>Propiedades físicas</vt:lpstr>
      <vt:lpstr>Tenacidade</vt:lpstr>
      <vt:lpstr>Propiedades mecánicas</vt:lpstr>
      <vt:lpstr>Exfoliación</vt:lpstr>
      <vt:lpstr>Fractura</vt:lpstr>
      <vt:lpstr>Dureza</vt:lpstr>
      <vt:lpstr>Presentación de PowerPoint</vt:lpstr>
      <vt:lpstr>Cor</vt:lpstr>
      <vt:lpstr>A cor da raia</vt:lpstr>
      <vt:lpstr>O brillo</vt:lpstr>
      <vt:lpstr>Transparencia</vt:lpstr>
      <vt:lpstr>Magnetismo</vt:lpstr>
      <vt:lpstr>Sabor e Tacto</vt:lpstr>
      <vt:lpstr>Peso especifico/ Densidade</vt:lpstr>
      <vt:lpstr>Clasificación dos minerais</vt:lpstr>
      <vt:lpstr>Elementos nativos</vt:lpstr>
      <vt:lpstr>Sulfuros e afíns </vt:lpstr>
      <vt:lpstr>Óxidos e Hidróxidos.</vt:lpstr>
      <vt:lpstr>Haluros</vt:lpstr>
      <vt:lpstr>Carbonatos</vt:lpstr>
      <vt:lpstr>Sulfatos: </vt:lpstr>
      <vt:lpstr>Silicatos</vt:lpstr>
      <vt:lpstr>Exemplos de silicatos</vt:lpstr>
      <vt:lpstr>Importancia dos minerais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IGLESIAS CASAL ANA</dc:creator>
  <cp:lastModifiedBy>IGLESIAS CASAL ANA</cp:lastModifiedBy>
  <cp:revision>30</cp:revision>
  <dcterms:created xsi:type="dcterms:W3CDTF">2022-09-27T16:44:36Z</dcterms:created>
  <dcterms:modified xsi:type="dcterms:W3CDTF">2022-10-04T18:25:23Z</dcterms:modified>
</cp:coreProperties>
</file>