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56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8FC885-FD3D-24E7-97FE-B9CF8E6B87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65588F-00D6-C035-F0FD-D27BA04F4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66D47B-EF31-6817-5635-C377B085D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26EA9B-96AC-DA0E-D371-6308EEACC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28FA8E-81F4-1889-DDED-9273E0DAB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061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0E5E8-6299-38CF-C5CF-B1F3D9593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B7772F-DBDC-BFC4-CB5F-CA9BBDDA3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BD5198-DBB1-947D-F66F-373B3445E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790A95-C75D-8B2F-307D-767F2479B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EA8397-42C5-F4A5-C008-AD0A9972E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296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3BA4770-655B-8AE5-F596-6A0118FA8E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B3DFC86-5083-1B3E-071F-D855B14E7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C1DF53-D3AE-B95D-3525-A0EF3419F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0CE75F-1DF9-6C88-FA27-3FE06F6E1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4CC1F1-C3E8-F031-E3A5-F82DB4CF8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797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8C9941-9243-6DCE-5772-C0B4262F2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0E0BDC-2A43-FFA6-A154-2FCE40D66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568ED4-A7CB-6044-9442-19E6EAC15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661013-4193-56EB-56C1-EC00FA099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B5E516-119E-5231-E4F5-351C6AD4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530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4562A-0434-C618-84C9-07F135A19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0CEC4E-4319-D432-E13C-D4B1C07FAB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93C63B-71F1-977E-8F72-10C927D9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8E1BDC-D8CC-DCB9-D7FB-82F28C6B9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84A198-A0CD-4E13-FCED-D416313F7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890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38B04-FA02-9B3E-F1BB-86B6FA293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DA3076-8AFC-32C8-4EE8-A90C78562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DB6DF7E-7764-3336-555B-1B6196FB8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24C6175-359F-C07B-64F5-1F3EC177C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B6856-817D-8A28-F914-709397E1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A2B29D-ED65-1439-E4AF-FF18A488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728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32F881-D735-03A1-F3F0-02D389D77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A834B1-EEFD-F7EE-4178-1F04BFF1B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9BE79AF-E6DD-561E-C135-67A8B1774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09D5C7A-1BDF-56F7-CE20-FD0963B16F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7B28C55-A546-617B-629A-168D9F065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F02FF58-E81D-920D-8B48-79AF91071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3BE19BA-E715-F7BF-4AF5-98393C2A0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5758A4-392A-7AB7-0001-584BBC5F3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861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8C2754-E414-5BB1-7DEB-3BBE8FA18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234D65-3820-265C-FF7D-2A187C84C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54D9A6E-6868-255C-2D76-64EC75AD3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E4AF3CE-9131-CD59-7506-4CDEFB18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9657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7B1D1A0-1D63-9E78-2C07-FC7CC58C0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6EC4D-74D6-339D-F9B8-F9F1B3424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6B79FF2-65DA-AE54-6D85-B6B527F36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5122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C4C33-282B-0523-5AAC-B260E081A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2BA1F5-8EC9-6D7D-E066-A000962F7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CB82972-997A-9E68-5EB4-B34BEF68E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A79069-E076-441D-1DAB-E545BB7A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B10ACC-6425-D1DD-A0F1-0CB17AC2E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1C8F21-822D-ABB6-4DC5-E11625CFB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731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FAD198-2395-193C-2C9B-4574126B2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95B34C5-3CA1-2C8E-C196-3F119EA2A8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0D8551-B435-A50B-268A-EAFE4E6C75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739313-0795-9E61-9D34-4CCCF3FD4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B20DC8-E22D-A761-63B5-93DC546CE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ACA414-402D-B23E-9FE7-122EA0C7F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443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575D086-E9F7-934A-25CF-04BDC92CD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2536D2-72BF-0523-B310-7758B2CF0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FFB435-24AA-B3DE-3C7F-8549DCB9C2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89257-E4F9-4A5A-9913-E26310C679DE}" type="datetimeFigureOut">
              <a:rPr lang="es-ES" smtClean="0"/>
              <a:t>11/09/2022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7B9E18-BDE4-B79C-FD96-2056A33003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68BFF2-DCE4-E287-F3F1-725C6DF479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BB04F-B390-4542-B1F5-C15062131A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1880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40DE19-5783-28CC-DCBB-CBF5A3DC4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5694"/>
          </a:xfrm>
          <a:solidFill>
            <a:schemeClr val="accent6"/>
          </a:solidFill>
        </p:spPr>
        <p:txBody>
          <a:bodyPr/>
          <a:lstStyle/>
          <a:p>
            <a:r>
              <a:rPr lang="es-ES" b="1" i="1" dirty="0"/>
              <a:t>O Método Científico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9B212644-2C20-1E54-19A0-D9D3B22E3A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67125" y="2615406"/>
            <a:ext cx="4857750" cy="2771775"/>
          </a:xfrm>
        </p:spPr>
      </p:pic>
    </p:spTree>
    <p:extLst>
      <p:ext uri="{BB962C8B-B14F-4D97-AF65-F5344CB8AC3E}">
        <p14:creationId xmlns:p14="http://schemas.microsoft.com/office/powerpoint/2010/main" val="1492953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204B7C-50E8-4726-1906-FA038EFE3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 b="1" dirty="0">
                <a:solidFill>
                  <a:srgbClr val="0070C0"/>
                </a:solidFill>
                <a:highlight>
                  <a:srgbClr val="FFFF00"/>
                </a:highlight>
              </a:rPr>
              <a:t>Avance da ciencia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E2EFBD-FCAA-8CB8-5EFB-6E8ABF055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867" y="2325159"/>
            <a:ext cx="10515600" cy="4351338"/>
          </a:xfrm>
        </p:spPr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As verdades da ciencia non son absolutas</a:t>
            </a:r>
          </a:p>
          <a:p>
            <a:endParaRPr lang="es-ES" dirty="0">
              <a:solidFill>
                <a:srgbClr val="FF0000"/>
              </a:solidFill>
            </a:endParaRPr>
          </a:p>
          <a:p>
            <a:r>
              <a:rPr lang="es-ES" dirty="0" err="1">
                <a:solidFill>
                  <a:srgbClr val="FF0000"/>
                </a:solidFill>
              </a:rPr>
              <a:t>Novos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coñecementos</a:t>
            </a:r>
            <a:r>
              <a:rPr lang="es-ES" dirty="0">
                <a:solidFill>
                  <a:srgbClr val="FF0000"/>
                </a:solidFill>
              </a:rPr>
              <a:t> e distintos puntos de vista suponen modificación e avances </a:t>
            </a:r>
            <a:r>
              <a:rPr lang="es-ES" dirty="0" err="1">
                <a:solidFill>
                  <a:srgbClr val="FF0000"/>
                </a:solidFill>
              </a:rPr>
              <a:t>na</a:t>
            </a:r>
            <a:r>
              <a:rPr lang="es-ES" dirty="0">
                <a:solidFill>
                  <a:srgbClr val="FF0000"/>
                </a:solidFill>
              </a:rPr>
              <a:t> ciencia</a:t>
            </a:r>
          </a:p>
        </p:txBody>
      </p:sp>
    </p:spTree>
    <p:extLst>
      <p:ext uri="{BB962C8B-B14F-4D97-AF65-F5344CB8AC3E}">
        <p14:creationId xmlns:p14="http://schemas.microsoft.com/office/powerpoint/2010/main" val="3135610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0DF7C6-94FE-4F20-4987-AF459B3E34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E534C1-4B62-AEBD-58FC-0E2AF2B893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4A0464F-B3E3-99D6-9B72-94E1BC67C7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560" y="548640"/>
            <a:ext cx="10241279" cy="536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770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32FD9B-CD07-FD7D-268F-2BAC9A7C1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56941"/>
          </a:xfrm>
          <a:solidFill>
            <a:schemeClr val="accent2"/>
          </a:solidFill>
        </p:spPr>
        <p:txBody>
          <a:bodyPr/>
          <a:lstStyle/>
          <a:p>
            <a:r>
              <a:rPr lang="es-ES" b="1" dirty="0"/>
              <a:t>Que é o método científico?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6C9EEE-1A4A-AC87-3D60-BF5853D3F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1" y="2297927"/>
            <a:ext cx="10515600" cy="4134678"/>
          </a:xfrm>
        </p:spPr>
        <p:txBody>
          <a:bodyPr>
            <a:normAutofit/>
          </a:bodyPr>
          <a:lstStyle/>
          <a:p>
            <a:pPr lvl="1" algn="just"/>
            <a:endParaRPr lang="es-ES" dirty="0"/>
          </a:p>
          <a:p>
            <a:pPr lvl="1" algn="just"/>
            <a:r>
              <a:rPr lang="es-ES" dirty="0"/>
              <a:t>É o </a:t>
            </a:r>
            <a:r>
              <a:rPr lang="es-ES" dirty="0" err="1"/>
              <a:t>mellor</a:t>
            </a:r>
            <a:r>
              <a:rPr lang="es-ES" dirty="0"/>
              <a:t> </a:t>
            </a:r>
            <a:r>
              <a:rPr lang="es-ES" dirty="0" err="1"/>
              <a:t>camiño</a:t>
            </a:r>
            <a:r>
              <a:rPr lang="es-ES" dirty="0"/>
              <a:t> para descubrir a </a:t>
            </a:r>
            <a:r>
              <a:rPr lang="es-ES" dirty="0" err="1"/>
              <a:t>verdade</a:t>
            </a:r>
            <a:r>
              <a:rPr lang="es-ES" dirty="0"/>
              <a:t> entre diferentes </a:t>
            </a:r>
            <a:r>
              <a:rPr lang="es-ES" dirty="0" err="1"/>
              <a:t>opcións</a:t>
            </a:r>
            <a:r>
              <a:rPr lang="es-ES" dirty="0"/>
              <a:t>.</a:t>
            </a:r>
          </a:p>
          <a:p>
            <a:pPr lvl="1" algn="just"/>
            <a:r>
              <a:rPr lang="es-ES" dirty="0"/>
              <a:t>Permite comparar o que </a:t>
            </a:r>
            <a:r>
              <a:rPr lang="es-ES" dirty="0" err="1"/>
              <a:t>estudamos</a:t>
            </a:r>
            <a:r>
              <a:rPr lang="es-ES" dirty="0"/>
              <a:t> </a:t>
            </a:r>
            <a:r>
              <a:rPr lang="es-ES" dirty="0" err="1"/>
              <a:t>co</a:t>
            </a:r>
            <a:r>
              <a:rPr lang="es-ES" dirty="0"/>
              <a:t> que </a:t>
            </a:r>
            <a:r>
              <a:rPr lang="es-ES" dirty="0" err="1"/>
              <a:t>estudan</a:t>
            </a:r>
            <a:r>
              <a:rPr lang="es-ES" dirty="0"/>
              <a:t> </a:t>
            </a:r>
            <a:r>
              <a:rPr lang="es-ES" dirty="0" err="1"/>
              <a:t>outras</a:t>
            </a:r>
            <a:r>
              <a:rPr lang="es-ES" dirty="0"/>
              <a:t> </a:t>
            </a:r>
            <a:r>
              <a:rPr lang="es-ES" dirty="0" err="1"/>
              <a:t>persoas</a:t>
            </a:r>
            <a:r>
              <a:rPr lang="es-ES" dirty="0"/>
              <a:t>.</a:t>
            </a:r>
          </a:p>
          <a:p>
            <a:pPr lvl="1" algn="just"/>
            <a:r>
              <a:rPr lang="es-ES" dirty="0" err="1"/>
              <a:t>Tamén</a:t>
            </a:r>
            <a:r>
              <a:rPr lang="es-ES" dirty="0"/>
              <a:t> permite repetir a investigación de forma consistente e comprobar a </a:t>
            </a:r>
            <a:r>
              <a:rPr lang="es-ES" dirty="0" err="1"/>
              <a:t>súa</a:t>
            </a:r>
            <a:r>
              <a:rPr lang="es-ES" dirty="0"/>
              <a:t> </a:t>
            </a:r>
            <a:r>
              <a:rPr lang="es-ES" dirty="0" err="1"/>
              <a:t>veracidade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887543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8FBB00-19F0-2442-A348-F8AB716BF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614" y="1783959"/>
            <a:ext cx="4087306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Etapas do método científico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Marcador de contenido 13" descr="Diagrama&#10;&#10;Descripción generada automáticamente">
            <a:extLst>
              <a:ext uri="{FF2B5EF4-FFF2-40B4-BE49-F238E27FC236}">
                <a16:creationId xmlns:a16="http://schemas.microsoft.com/office/drawing/2014/main" id="{3ABE353C-73E0-4DD7-8ABE-99F3635931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277" y="1107440"/>
            <a:ext cx="4071043" cy="4450080"/>
          </a:xfrm>
        </p:spPr>
      </p:pic>
    </p:spTree>
    <p:extLst>
      <p:ext uri="{BB962C8B-B14F-4D97-AF65-F5344CB8AC3E}">
        <p14:creationId xmlns:p14="http://schemas.microsoft.com/office/powerpoint/2010/main" val="27781199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F9CE9D-1025-6ABE-A221-5FD2B5B20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highlight>
                  <a:srgbClr val="FFFF00"/>
                </a:highlight>
              </a:rPr>
              <a:t>Polo </a:t>
            </a:r>
            <a:r>
              <a:rPr lang="es-ES" dirty="0" err="1">
                <a:highlight>
                  <a:srgbClr val="FFFF00"/>
                </a:highlight>
              </a:rPr>
              <a:t>miudo</a:t>
            </a:r>
            <a:endParaRPr lang="es-ES" dirty="0">
              <a:highlight>
                <a:srgbClr val="FFFF00"/>
              </a:highligh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BFBBF3-14DF-1340-D26D-051DCA8E9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6213"/>
            <a:ext cx="10515600" cy="4351338"/>
          </a:xfrm>
        </p:spPr>
        <p:txBody>
          <a:bodyPr>
            <a:normAutofit fontScale="62500" lnSpcReduction="20000"/>
          </a:bodyPr>
          <a:lstStyle/>
          <a:p>
            <a:r>
              <a:rPr lang="es-ES" dirty="0">
                <a:highlight>
                  <a:srgbClr val="FFFF00"/>
                </a:highlight>
              </a:rPr>
              <a:t>1.Observación</a:t>
            </a:r>
          </a:p>
          <a:p>
            <a:r>
              <a:rPr lang="es-ES" dirty="0"/>
              <a:t>-Planificada debe ser rigurosa e sistemática, trata de ser </a:t>
            </a:r>
            <a:r>
              <a:rPr lang="es-ES" dirty="0" err="1"/>
              <a:t>obxectiva</a:t>
            </a:r>
            <a:r>
              <a:rPr lang="es-ES" dirty="0"/>
              <a:t>.</a:t>
            </a:r>
          </a:p>
          <a:p>
            <a:r>
              <a:rPr lang="es-ES" dirty="0">
                <a:highlight>
                  <a:srgbClr val="FFFF00"/>
                </a:highlight>
              </a:rPr>
              <a:t>2.Hipótese</a:t>
            </a:r>
            <a:r>
              <a:rPr lang="es-ES" dirty="0"/>
              <a:t>.</a:t>
            </a:r>
          </a:p>
          <a:p>
            <a:r>
              <a:rPr lang="es-ES" dirty="0"/>
              <a:t>Explicación </a:t>
            </a:r>
            <a:r>
              <a:rPr lang="es-ES" dirty="0" err="1"/>
              <a:t>razoada</a:t>
            </a:r>
            <a:r>
              <a:rPr lang="es-ES" dirty="0"/>
              <a:t> provisional, relaciona causas e efectos.</a:t>
            </a:r>
          </a:p>
          <a:p>
            <a:r>
              <a:rPr lang="es-ES" dirty="0">
                <a:highlight>
                  <a:srgbClr val="FFFF00"/>
                </a:highlight>
              </a:rPr>
              <a:t>3.Experimentación</a:t>
            </a:r>
            <a:r>
              <a:rPr lang="es-ES" dirty="0"/>
              <a:t>.</a:t>
            </a:r>
          </a:p>
          <a:p>
            <a:r>
              <a:rPr lang="es-ES" dirty="0"/>
              <a:t>Pon a proba, </a:t>
            </a:r>
            <a:r>
              <a:rPr lang="es-ES" dirty="0" err="1"/>
              <a:t>comproba</a:t>
            </a:r>
            <a:r>
              <a:rPr lang="es-ES" dirty="0"/>
              <a:t> a </a:t>
            </a:r>
            <a:r>
              <a:rPr lang="es-ES" dirty="0" err="1"/>
              <a:t>veracidade</a:t>
            </a:r>
            <a:r>
              <a:rPr lang="es-ES" dirty="0"/>
              <a:t> da </a:t>
            </a:r>
            <a:r>
              <a:rPr lang="es-ES" dirty="0" err="1"/>
              <a:t>hipótese</a:t>
            </a:r>
            <a:r>
              <a:rPr lang="es-ES" dirty="0"/>
              <a:t>.</a:t>
            </a:r>
          </a:p>
          <a:p>
            <a:r>
              <a:rPr lang="es-ES" dirty="0">
                <a:highlight>
                  <a:srgbClr val="FFFF00"/>
                </a:highlight>
              </a:rPr>
              <a:t>4.Resultados</a:t>
            </a:r>
            <a:r>
              <a:rPr lang="es-ES" dirty="0"/>
              <a:t>.</a:t>
            </a:r>
          </a:p>
          <a:p>
            <a:r>
              <a:rPr lang="es-ES" dirty="0" err="1"/>
              <a:t>Obtidos</a:t>
            </a:r>
            <a:r>
              <a:rPr lang="es-ES" dirty="0"/>
              <a:t> da experimentación, </a:t>
            </a:r>
            <a:r>
              <a:rPr lang="es-ES" dirty="0" err="1"/>
              <a:t>obxectivos</a:t>
            </a:r>
            <a:r>
              <a:rPr lang="es-ES" dirty="0"/>
              <a:t>.</a:t>
            </a:r>
          </a:p>
          <a:p>
            <a:r>
              <a:rPr lang="es-ES" dirty="0">
                <a:highlight>
                  <a:srgbClr val="FFFF00"/>
                </a:highlight>
              </a:rPr>
              <a:t>5. </a:t>
            </a:r>
            <a:r>
              <a:rPr lang="es-ES" dirty="0" err="1">
                <a:highlight>
                  <a:srgbClr val="FFFF00"/>
                </a:highlight>
              </a:rPr>
              <a:t>Conclusións</a:t>
            </a:r>
            <a:r>
              <a:rPr lang="es-ES" dirty="0"/>
              <a:t>.</a:t>
            </a:r>
          </a:p>
          <a:p>
            <a:r>
              <a:rPr lang="es-ES" dirty="0"/>
              <a:t>Interpretación dos </a:t>
            </a:r>
            <a:r>
              <a:rPr lang="es-ES" dirty="0" err="1"/>
              <a:t>resultados,confirman</a:t>
            </a:r>
            <a:r>
              <a:rPr lang="es-ES" dirty="0"/>
              <a:t> </a:t>
            </a:r>
            <a:r>
              <a:rPr lang="es-ES" dirty="0" err="1"/>
              <a:t>ou</a:t>
            </a:r>
            <a:r>
              <a:rPr lang="es-ES" dirty="0"/>
              <a:t> refutan a </a:t>
            </a:r>
            <a:r>
              <a:rPr lang="es-ES" dirty="0" err="1"/>
              <a:t>hipótese</a:t>
            </a:r>
            <a:r>
              <a:rPr lang="es-ES" dirty="0"/>
              <a:t>.</a:t>
            </a:r>
          </a:p>
          <a:p>
            <a:r>
              <a:rPr lang="es-ES" dirty="0">
                <a:highlight>
                  <a:srgbClr val="FFFF00"/>
                </a:highlight>
              </a:rPr>
              <a:t>6. Comunicación</a:t>
            </a:r>
            <a:r>
              <a:rPr lang="es-ES" dirty="0"/>
              <a:t>.</a:t>
            </a:r>
          </a:p>
          <a:p>
            <a:r>
              <a:rPr lang="es-ES" dirty="0"/>
              <a:t>Permite o avance da ciencia</a:t>
            </a:r>
          </a:p>
          <a:p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6654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C9F27-3396-6B4B-FFBF-E957B18CC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Termos en uso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96A713-0D9C-D067-0560-4C936F1D2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>
                <a:highlight>
                  <a:srgbClr val="FFFF00"/>
                </a:highlight>
              </a:rPr>
              <a:t>Hipótese</a:t>
            </a:r>
            <a:endParaRPr lang="es-ES" dirty="0">
              <a:highlight>
                <a:srgbClr val="FFFF00"/>
              </a:highlight>
            </a:endParaRPr>
          </a:p>
          <a:p>
            <a:r>
              <a:rPr lang="es-ES" dirty="0">
                <a:solidFill>
                  <a:schemeClr val="accent1"/>
                </a:solidFill>
              </a:rPr>
              <a:t>Suposición </a:t>
            </a:r>
            <a:r>
              <a:rPr lang="es-ES" dirty="0" err="1">
                <a:solidFill>
                  <a:schemeClr val="accent1"/>
                </a:solidFill>
              </a:rPr>
              <a:t>razoada</a:t>
            </a:r>
            <a:r>
              <a:rPr lang="es-ES" dirty="0">
                <a:solidFill>
                  <a:schemeClr val="accent1"/>
                </a:solidFill>
              </a:rPr>
              <a:t> que relaciona causa e efecto </a:t>
            </a:r>
            <a:r>
              <a:rPr lang="es-ES" dirty="0" err="1">
                <a:solidFill>
                  <a:schemeClr val="accent1"/>
                </a:solidFill>
              </a:rPr>
              <a:t>nunha</a:t>
            </a:r>
            <a:r>
              <a:rPr lang="es-ES" dirty="0">
                <a:solidFill>
                  <a:schemeClr val="accent1"/>
                </a:solidFill>
              </a:rPr>
              <a:t> situación dada</a:t>
            </a:r>
            <a:r>
              <a:rPr lang="es-ES" dirty="0"/>
              <a:t>.</a:t>
            </a:r>
          </a:p>
          <a:p>
            <a:r>
              <a:rPr lang="es-ES" dirty="0">
                <a:highlight>
                  <a:srgbClr val="FFFF00"/>
                </a:highlight>
              </a:rPr>
              <a:t>Teoría</a:t>
            </a:r>
          </a:p>
          <a:p>
            <a:r>
              <a:rPr lang="es-ES" dirty="0">
                <a:solidFill>
                  <a:schemeClr val="accent1"/>
                </a:solidFill>
              </a:rPr>
              <a:t>Confirmación da </a:t>
            </a:r>
            <a:r>
              <a:rPr lang="es-ES" dirty="0" err="1">
                <a:solidFill>
                  <a:schemeClr val="accent1"/>
                </a:solidFill>
              </a:rPr>
              <a:t>hipótese</a:t>
            </a:r>
            <a:r>
              <a:rPr lang="es-ES" dirty="0">
                <a:solidFill>
                  <a:schemeClr val="accent1"/>
                </a:solidFill>
              </a:rPr>
              <a:t> cando </a:t>
            </a:r>
            <a:r>
              <a:rPr lang="es-ES" dirty="0" err="1">
                <a:solidFill>
                  <a:schemeClr val="accent1"/>
                </a:solidFill>
              </a:rPr>
              <a:t>foi</a:t>
            </a:r>
            <a:r>
              <a:rPr lang="es-ES" dirty="0">
                <a:solidFill>
                  <a:schemeClr val="accent1"/>
                </a:solidFill>
              </a:rPr>
              <a:t> confirmada en </a:t>
            </a:r>
            <a:r>
              <a:rPr lang="es-ES" dirty="0" err="1">
                <a:solidFill>
                  <a:schemeClr val="accent1"/>
                </a:solidFill>
              </a:rPr>
              <a:t>moitas</a:t>
            </a:r>
            <a:r>
              <a:rPr lang="es-ES" dirty="0">
                <a:solidFill>
                  <a:schemeClr val="accent1"/>
                </a:solidFill>
              </a:rPr>
              <a:t> </a:t>
            </a:r>
            <a:r>
              <a:rPr lang="es-ES" dirty="0" err="1">
                <a:solidFill>
                  <a:schemeClr val="accent1"/>
                </a:solidFill>
              </a:rPr>
              <a:t>ocasións</a:t>
            </a:r>
            <a:endParaRPr lang="es-ES" dirty="0">
              <a:solidFill>
                <a:schemeClr val="accent1"/>
              </a:solidFill>
            </a:endParaRPr>
          </a:p>
          <a:p>
            <a:r>
              <a:rPr lang="es-ES" b="1" dirty="0" err="1">
                <a:highlight>
                  <a:srgbClr val="FFFF00"/>
                </a:highlight>
              </a:rPr>
              <a:t>Lei</a:t>
            </a:r>
            <a:r>
              <a:rPr lang="es-ES" dirty="0">
                <a:highlight>
                  <a:srgbClr val="FFFF00"/>
                </a:highlight>
              </a:rPr>
              <a:t>.</a:t>
            </a:r>
          </a:p>
          <a:p>
            <a:r>
              <a:rPr lang="es-ES" dirty="0">
                <a:solidFill>
                  <a:schemeClr val="accent1"/>
                </a:solidFill>
              </a:rPr>
              <a:t>Norma universal que </a:t>
            </a:r>
            <a:r>
              <a:rPr lang="es-ES" dirty="0" err="1">
                <a:solidFill>
                  <a:schemeClr val="accent1"/>
                </a:solidFill>
              </a:rPr>
              <a:t>rixe</a:t>
            </a:r>
            <a:r>
              <a:rPr lang="es-ES" dirty="0">
                <a:solidFill>
                  <a:schemeClr val="accent1"/>
                </a:solidFill>
              </a:rPr>
              <a:t> as </a:t>
            </a:r>
            <a:r>
              <a:rPr lang="es-ES" dirty="0" err="1">
                <a:solidFill>
                  <a:schemeClr val="accent1"/>
                </a:solidFill>
              </a:rPr>
              <a:t>relacións</a:t>
            </a:r>
            <a:r>
              <a:rPr lang="es-ES" dirty="0">
                <a:solidFill>
                  <a:schemeClr val="accent1"/>
                </a:solidFill>
              </a:rPr>
              <a:t> entre diversos fenómenos </a:t>
            </a:r>
            <a:r>
              <a:rPr lang="es-ES" dirty="0" err="1">
                <a:solidFill>
                  <a:schemeClr val="accent1"/>
                </a:solidFill>
              </a:rPr>
              <a:t>na</a:t>
            </a:r>
            <a:r>
              <a:rPr lang="es-ES" dirty="0">
                <a:solidFill>
                  <a:schemeClr val="accent1"/>
                </a:solidFill>
              </a:rPr>
              <a:t> </a:t>
            </a:r>
            <a:r>
              <a:rPr lang="es-ES" dirty="0" err="1">
                <a:solidFill>
                  <a:schemeClr val="accent1"/>
                </a:solidFill>
              </a:rPr>
              <a:t>natureza</a:t>
            </a:r>
            <a:r>
              <a:rPr lang="es-ES" dirty="0">
                <a:solidFill>
                  <a:schemeClr val="accent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47326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65B4B-1586-4565-C597-45E219585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Vocabulario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9E05A5-52BE-40B7-3D13-F92109A90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734" y="189335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s-ES" dirty="0">
                <a:solidFill>
                  <a:srgbClr val="00B050"/>
                </a:solidFill>
              </a:rPr>
              <a:t>Emitir</a:t>
            </a:r>
            <a:r>
              <a:rPr lang="es-ES" dirty="0"/>
              <a:t>:</a:t>
            </a:r>
          </a:p>
          <a:p>
            <a:r>
              <a:rPr lang="es-ES" dirty="0"/>
              <a:t>-</a:t>
            </a:r>
            <a:r>
              <a:rPr lang="es-ES" dirty="0" err="1"/>
              <a:t>Enunciar,formular</a:t>
            </a:r>
            <a:r>
              <a:rPr lang="es-ES" dirty="0"/>
              <a:t> (</a:t>
            </a:r>
            <a:r>
              <a:rPr lang="es-ES" dirty="0" err="1"/>
              <a:t>hipóteses</a:t>
            </a:r>
            <a:r>
              <a:rPr lang="es-ES" dirty="0"/>
              <a:t>).</a:t>
            </a:r>
          </a:p>
          <a:p>
            <a:r>
              <a:rPr lang="es-ES" dirty="0">
                <a:solidFill>
                  <a:srgbClr val="00B050"/>
                </a:solidFill>
              </a:rPr>
              <a:t>Verificar </a:t>
            </a:r>
            <a:r>
              <a:rPr lang="es-ES" dirty="0" err="1">
                <a:solidFill>
                  <a:srgbClr val="00B050"/>
                </a:solidFill>
              </a:rPr>
              <a:t>ou</a:t>
            </a:r>
            <a:r>
              <a:rPr lang="es-ES" dirty="0">
                <a:solidFill>
                  <a:srgbClr val="00B050"/>
                </a:solidFill>
              </a:rPr>
              <a:t> contrastar</a:t>
            </a:r>
            <a:r>
              <a:rPr lang="es-ES" dirty="0"/>
              <a:t>.</a:t>
            </a:r>
          </a:p>
          <a:p>
            <a:r>
              <a:rPr lang="es-ES" dirty="0"/>
              <a:t>- comprobar a </a:t>
            </a:r>
            <a:r>
              <a:rPr lang="es-ES" dirty="0" err="1"/>
              <a:t>hipótese</a:t>
            </a:r>
            <a:r>
              <a:rPr lang="es-ES" dirty="0"/>
              <a:t>.</a:t>
            </a:r>
          </a:p>
          <a:p>
            <a:r>
              <a:rPr lang="es-ES" dirty="0">
                <a:solidFill>
                  <a:srgbClr val="00B050"/>
                </a:solidFill>
              </a:rPr>
              <a:t>Refutar:</a:t>
            </a:r>
          </a:p>
          <a:p>
            <a:r>
              <a:rPr lang="es-ES" dirty="0"/>
              <a:t>.Negar a </a:t>
            </a:r>
            <a:r>
              <a:rPr lang="es-ES" dirty="0" err="1"/>
              <a:t>hipótese,demostrar</a:t>
            </a:r>
            <a:r>
              <a:rPr lang="es-ES" dirty="0"/>
              <a:t> que é falsa.</a:t>
            </a:r>
          </a:p>
          <a:p>
            <a:r>
              <a:rPr lang="es-ES" dirty="0">
                <a:solidFill>
                  <a:srgbClr val="00B050"/>
                </a:solidFill>
              </a:rPr>
              <a:t>Fase inductiva:</a:t>
            </a:r>
          </a:p>
          <a:p>
            <a:r>
              <a:rPr lang="es-ES" dirty="0" err="1"/>
              <a:t>Conxunto</a:t>
            </a:r>
            <a:r>
              <a:rPr lang="es-ES" dirty="0"/>
              <a:t> de observación que conducen a </a:t>
            </a:r>
            <a:r>
              <a:rPr lang="es-ES" dirty="0" err="1"/>
              <a:t>hipótese</a:t>
            </a:r>
            <a:r>
              <a:rPr lang="es-ES" dirty="0"/>
              <a:t>.</a:t>
            </a:r>
          </a:p>
          <a:p>
            <a:r>
              <a:rPr lang="es-ES" dirty="0">
                <a:solidFill>
                  <a:srgbClr val="00B050"/>
                </a:solidFill>
              </a:rPr>
              <a:t>Fase deductiva:</a:t>
            </a:r>
          </a:p>
          <a:p>
            <a:r>
              <a:rPr lang="es-ES" dirty="0" err="1"/>
              <a:t>Conxunto</a:t>
            </a:r>
            <a:r>
              <a:rPr lang="es-ES" dirty="0"/>
              <a:t> de experimentos que conducen a conclusión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9362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0B1FF6-8431-6DEF-D0F3-05A75BB16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B050"/>
                </a:solidFill>
              </a:rPr>
              <a:t>A ciencia pode responder todas as preguntas?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94E06D-CF2F-A7D5-4DC8-54A55E846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Cal é a función das mitocondrias </a:t>
            </a:r>
            <a:r>
              <a:rPr lang="es-ES" dirty="0" err="1">
                <a:solidFill>
                  <a:srgbClr val="FF0000"/>
                </a:solidFill>
              </a:rPr>
              <a:t>na</a:t>
            </a:r>
            <a:r>
              <a:rPr lang="es-ES" dirty="0">
                <a:solidFill>
                  <a:srgbClr val="FF0000"/>
                </a:solidFill>
              </a:rPr>
              <a:t> célula?</a:t>
            </a:r>
          </a:p>
          <a:p>
            <a:endParaRPr lang="es-E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. </a:t>
            </a:r>
            <a:r>
              <a:rPr lang="es-ES" dirty="0">
                <a:solidFill>
                  <a:srgbClr val="FF0000"/>
                </a:solidFill>
              </a:rPr>
              <a:t>É licita a clonación en </a:t>
            </a:r>
            <a:r>
              <a:rPr lang="es-ES" dirty="0" err="1">
                <a:solidFill>
                  <a:srgbClr val="FF0000"/>
                </a:solidFill>
              </a:rPr>
              <a:t>persoas</a:t>
            </a:r>
            <a:r>
              <a:rPr lang="es-ES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66887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A14A99-1F55-18A9-801B-FA313889C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865639"/>
            <a:ext cx="10515600" cy="1325563"/>
          </a:xfrm>
        </p:spPr>
        <p:txBody>
          <a:bodyPr/>
          <a:lstStyle/>
          <a:p>
            <a:r>
              <a:rPr lang="es-ES" b="1" dirty="0" err="1"/>
              <a:t>Limitacións</a:t>
            </a:r>
            <a:r>
              <a:rPr lang="es-ES" b="1" dirty="0"/>
              <a:t> da ciencia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960A02-DB75-2352-AF52-EE7DB1964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05150"/>
            <a:ext cx="10515600" cy="3071812"/>
          </a:xfrm>
        </p:spPr>
        <p:txBody>
          <a:bodyPr/>
          <a:lstStyle/>
          <a:p>
            <a:r>
              <a:rPr lang="es-ES" dirty="0" err="1">
                <a:solidFill>
                  <a:srgbClr val="00B0F0"/>
                </a:solidFill>
              </a:rPr>
              <a:t>Suponse</a:t>
            </a:r>
            <a:r>
              <a:rPr lang="es-ES" dirty="0">
                <a:solidFill>
                  <a:srgbClr val="00B0F0"/>
                </a:solidFill>
              </a:rPr>
              <a:t> que os </a:t>
            </a:r>
            <a:r>
              <a:rPr lang="es-ES" dirty="0" err="1">
                <a:solidFill>
                  <a:srgbClr val="00B0F0"/>
                </a:solidFill>
              </a:rPr>
              <a:t>estudos</a:t>
            </a:r>
            <a:r>
              <a:rPr lang="es-ES" dirty="0">
                <a:solidFill>
                  <a:srgbClr val="00B0F0"/>
                </a:solidFill>
              </a:rPr>
              <a:t> son </a:t>
            </a:r>
            <a:r>
              <a:rPr lang="es-ES" dirty="0" err="1">
                <a:solidFill>
                  <a:srgbClr val="00B0F0"/>
                </a:solidFill>
              </a:rPr>
              <a:t>obxectivos</a:t>
            </a:r>
            <a:r>
              <a:rPr lang="es-ES" dirty="0">
                <a:solidFill>
                  <a:srgbClr val="00B0F0"/>
                </a:solidFill>
              </a:rPr>
              <a:t>.</a:t>
            </a:r>
          </a:p>
          <a:p>
            <a:r>
              <a:rPr lang="es-ES" dirty="0" err="1">
                <a:solidFill>
                  <a:srgbClr val="00B0F0"/>
                </a:solidFill>
              </a:rPr>
              <a:t>Suponse</a:t>
            </a:r>
            <a:r>
              <a:rPr lang="es-ES" dirty="0">
                <a:solidFill>
                  <a:srgbClr val="00B0F0"/>
                </a:solidFill>
              </a:rPr>
              <a:t> que a </a:t>
            </a:r>
            <a:r>
              <a:rPr lang="es-ES" dirty="0" err="1">
                <a:solidFill>
                  <a:srgbClr val="00B0F0"/>
                </a:solidFill>
              </a:rPr>
              <a:t>natureza</a:t>
            </a:r>
            <a:r>
              <a:rPr lang="es-ES" dirty="0">
                <a:solidFill>
                  <a:srgbClr val="00B0F0"/>
                </a:solidFill>
              </a:rPr>
              <a:t> ten </a:t>
            </a:r>
            <a:r>
              <a:rPr lang="es-ES" dirty="0" err="1">
                <a:solidFill>
                  <a:srgbClr val="00B0F0"/>
                </a:solidFill>
              </a:rPr>
              <a:t>regularidade</a:t>
            </a:r>
            <a:r>
              <a:rPr lang="es-ES" dirty="0">
                <a:solidFill>
                  <a:srgbClr val="00B0F0"/>
                </a:solidFill>
              </a:rPr>
              <a:t> e consistencia.</a:t>
            </a:r>
          </a:p>
          <a:p>
            <a:r>
              <a:rPr lang="es-ES" dirty="0" err="1">
                <a:solidFill>
                  <a:srgbClr val="00B0F0"/>
                </a:solidFill>
              </a:rPr>
              <a:t>Suponse</a:t>
            </a:r>
            <a:r>
              <a:rPr lang="es-ES" dirty="0">
                <a:solidFill>
                  <a:srgbClr val="00B0F0"/>
                </a:solidFill>
              </a:rPr>
              <a:t> que os fenómenos </a:t>
            </a:r>
            <a:r>
              <a:rPr lang="es-ES" dirty="0" err="1">
                <a:solidFill>
                  <a:srgbClr val="00B0F0"/>
                </a:solidFill>
              </a:rPr>
              <a:t>teñen</a:t>
            </a:r>
            <a:r>
              <a:rPr lang="es-ES" dirty="0">
                <a:solidFill>
                  <a:srgbClr val="00B0F0"/>
                </a:solidFill>
              </a:rPr>
              <a:t> causas que poden ser </a:t>
            </a:r>
            <a:r>
              <a:rPr lang="es-ES" dirty="0" err="1">
                <a:solidFill>
                  <a:srgbClr val="00B0F0"/>
                </a:solidFill>
              </a:rPr>
              <a:t>descubertas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119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7C00C-ED34-A5AA-CD14-C645CA4D8CF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s-ES" dirty="0"/>
              <a:t>Características da ciencia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41C0B8-3C87-7736-0E6B-92E3498DA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55333"/>
            <a:ext cx="10515600" cy="3806296"/>
          </a:xfrm>
        </p:spPr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Comprende </a:t>
            </a:r>
            <a:r>
              <a:rPr lang="es-ES" dirty="0" err="1">
                <a:solidFill>
                  <a:srgbClr val="FF0000"/>
                </a:solidFill>
              </a:rPr>
              <a:t>moitos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coñecementos</a:t>
            </a:r>
            <a:r>
              <a:rPr lang="es-ES" dirty="0">
                <a:solidFill>
                  <a:srgbClr val="FF0000"/>
                </a:solidFill>
              </a:rPr>
              <a:t> acumulados polo devenir histórico,</a:t>
            </a:r>
          </a:p>
          <a:p>
            <a:r>
              <a:rPr lang="es-ES" dirty="0" err="1">
                <a:solidFill>
                  <a:srgbClr val="FF0000"/>
                </a:solidFill>
              </a:rPr>
              <a:t>Segue</a:t>
            </a:r>
            <a:r>
              <a:rPr lang="es-ES" dirty="0">
                <a:solidFill>
                  <a:srgbClr val="FF0000"/>
                </a:solidFill>
              </a:rPr>
              <a:t> un proceso dinámico de avance continuo.</a:t>
            </a:r>
          </a:p>
          <a:p>
            <a:r>
              <a:rPr lang="es-ES" dirty="0">
                <a:solidFill>
                  <a:srgbClr val="FF0000"/>
                </a:solidFill>
              </a:rPr>
              <a:t>Os </a:t>
            </a:r>
            <a:r>
              <a:rPr lang="es-ES" dirty="0" err="1">
                <a:solidFill>
                  <a:srgbClr val="FF0000"/>
                </a:solidFill>
              </a:rPr>
              <a:t>coñecementos</a:t>
            </a:r>
            <a:r>
              <a:rPr lang="es-ES" dirty="0">
                <a:solidFill>
                  <a:srgbClr val="FF0000"/>
                </a:solidFill>
              </a:rPr>
              <a:t> son contrastados e reproducibles.</a:t>
            </a:r>
          </a:p>
          <a:p>
            <a:r>
              <a:rPr lang="es-ES" dirty="0">
                <a:solidFill>
                  <a:srgbClr val="FF0000"/>
                </a:solidFill>
              </a:rPr>
              <a:t>Ë </a:t>
            </a:r>
            <a:r>
              <a:rPr lang="es-ES" dirty="0" err="1">
                <a:solidFill>
                  <a:srgbClr val="FF0000"/>
                </a:solidFill>
              </a:rPr>
              <a:t>aberta</a:t>
            </a:r>
            <a:r>
              <a:rPr lang="es-ES" dirty="0">
                <a:solidFill>
                  <a:srgbClr val="FF0000"/>
                </a:solidFill>
              </a:rPr>
              <a:t>, comunicase o resto da </a:t>
            </a:r>
            <a:r>
              <a:rPr lang="es-ES" dirty="0" err="1">
                <a:solidFill>
                  <a:srgbClr val="FF0000"/>
                </a:solidFill>
              </a:rPr>
              <a:t>sociedade</a:t>
            </a:r>
            <a:r>
              <a:rPr lang="es-ES" dirty="0">
                <a:solidFill>
                  <a:srgbClr val="FF0000"/>
                </a:solidFill>
              </a:rPr>
              <a:t>.</a:t>
            </a:r>
          </a:p>
          <a:p>
            <a:r>
              <a:rPr lang="es-ES" dirty="0">
                <a:solidFill>
                  <a:srgbClr val="FF0000"/>
                </a:solidFill>
              </a:rPr>
              <a:t>Usa </a:t>
            </a:r>
            <a:r>
              <a:rPr lang="es-ES" dirty="0" err="1">
                <a:solidFill>
                  <a:srgbClr val="FF0000"/>
                </a:solidFill>
              </a:rPr>
              <a:t>unha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linguaxe</a:t>
            </a:r>
            <a:r>
              <a:rPr lang="es-ES" dirty="0">
                <a:solidFill>
                  <a:srgbClr val="FF0000"/>
                </a:solidFill>
              </a:rPr>
              <a:t> precisa e rigurosa.</a:t>
            </a:r>
          </a:p>
          <a:p>
            <a:r>
              <a:rPr lang="es-ES" dirty="0">
                <a:solidFill>
                  <a:srgbClr val="FF0000"/>
                </a:solidFill>
              </a:rPr>
              <a:t>Procura ser </a:t>
            </a:r>
            <a:r>
              <a:rPr lang="es-ES" dirty="0" err="1">
                <a:solidFill>
                  <a:srgbClr val="FF0000"/>
                </a:solidFill>
              </a:rPr>
              <a:t>obxectiva</a:t>
            </a:r>
            <a:r>
              <a:rPr lang="es-ES" dirty="0">
                <a:solidFill>
                  <a:srgbClr val="FF0000"/>
                </a:solidFill>
              </a:rPr>
              <a:t>.</a:t>
            </a:r>
          </a:p>
          <a:p>
            <a:r>
              <a:rPr lang="es-ES" dirty="0">
                <a:solidFill>
                  <a:srgbClr val="FF0000"/>
                </a:solidFill>
              </a:rPr>
              <a:t>Organizase en campos, cada un coas </a:t>
            </a:r>
            <a:r>
              <a:rPr lang="es-ES" dirty="0" err="1">
                <a:solidFill>
                  <a:srgbClr val="FF0000"/>
                </a:solidFill>
              </a:rPr>
              <a:t>súas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 err="1">
                <a:solidFill>
                  <a:srgbClr val="FF0000"/>
                </a:solidFill>
              </a:rPr>
              <a:t>leis</a:t>
            </a:r>
            <a:r>
              <a:rPr lang="es-ES" dirty="0">
                <a:solidFill>
                  <a:srgbClr val="FF0000"/>
                </a:solidFill>
              </a:rPr>
              <a:t> e teorías.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893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4062167FDF08649982E4611B89BA98F" ma:contentTypeVersion="12" ma:contentTypeDescription="Crear nuevo documento." ma:contentTypeScope="" ma:versionID="bc51a65af5073a37386a64bde4d6d3c7">
  <xsd:schema xmlns:xsd="http://www.w3.org/2001/XMLSchema" xmlns:xs="http://www.w3.org/2001/XMLSchema" xmlns:p="http://schemas.microsoft.com/office/2006/metadata/properties" xmlns:ns3="dbdc2a92-e554-4a19-80b3-3ba4d2810c16" xmlns:ns4="783b0654-b9b2-4b98-abab-787b727d2c0c" targetNamespace="http://schemas.microsoft.com/office/2006/metadata/properties" ma:root="true" ma:fieldsID="f81ca46cc8fb840df6a98c37b03b8cb0" ns3:_="" ns4:_="">
    <xsd:import namespace="dbdc2a92-e554-4a19-80b3-3ba4d2810c16"/>
    <xsd:import namespace="783b0654-b9b2-4b98-abab-787b727d2c0c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edWithUser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dc2a92-e554-4a19-80b3-3ba4d2810c16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9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Hash de la sugerencia para comparti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3b0654-b9b2-4b98-abab-787b727d2c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81C0499-DD17-4AFA-8D7A-805B61F15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dc2a92-e554-4a19-80b3-3ba4d2810c16"/>
    <ds:schemaRef ds:uri="783b0654-b9b2-4b98-abab-787b727d2c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DC3D9A-21BD-48AB-AB5A-507D8D23AA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C24867-783F-4A9F-886B-7E2896D66339}">
  <ds:schemaRefs>
    <ds:schemaRef ds:uri="783b0654-b9b2-4b98-abab-787b727d2c0c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dbdc2a92-e554-4a19-80b3-3ba4d2810c16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355</Words>
  <Application>Microsoft Office PowerPoint</Application>
  <PresentationFormat>Panorámica</PresentationFormat>
  <Paragraphs>60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O Método Científico</vt:lpstr>
      <vt:lpstr>Que é o método científico?</vt:lpstr>
      <vt:lpstr>Etapas do método científico</vt:lpstr>
      <vt:lpstr>Polo miudo</vt:lpstr>
      <vt:lpstr>Termos en uso</vt:lpstr>
      <vt:lpstr>Vocabulario</vt:lpstr>
      <vt:lpstr>A ciencia pode responder todas as preguntas?</vt:lpstr>
      <vt:lpstr>Limitacións da ciencia</vt:lpstr>
      <vt:lpstr>Características da ciencia</vt:lpstr>
      <vt:lpstr>Avance da ciencia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IGLESIAS CASAL ANA</dc:creator>
  <cp:lastModifiedBy>IGLESIAS CASAL ANA</cp:lastModifiedBy>
  <cp:revision>4</cp:revision>
  <dcterms:created xsi:type="dcterms:W3CDTF">2022-09-10T20:50:45Z</dcterms:created>
  <dcterms:modified xsi:type="dcterms:W3CDTF">2022-09-11T19:01:23Z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0x01010064062167FDF08649982E4611B89BA98F</vt:lpwstr>
  </property>
</Properties>
</file>