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5" r:id="rId7"/>
    <p:sldId id="262" r:id="rId8"/>
    <p:sldId id="291" r:id="rId9"/>
    <p:sldId id="269" r:id="rId10"/>
    <p:sldId id="282" r:id="rId11"/>
    <p:sldId id="281" r:id="rId12"/>
    <p:sldId id="270" r:id="rId13"/>
    <p:sldId id="283" r:id="rId14"/>
    <p:sldId id="284" r:id="rId15"/>
    <p:sldId id="271" r:id="rId16"/>
    <p:sldId id="266" r:id="rId17"/>
    <p:sldId id="287" r:id="rId18"/>
    <p:sldId id="286" r:id="rId19"/>
    <p:sldId id="272" r:id="rId20"/>
    <p:sldId id="273" r:id="rId21"/>
    <p:sldId id="277" r:id="rId22"/>
    <p:sldId id="274" r:id="rId23"/>
    <p:sldId id="288" r:id="rId24"/>
    <p:sldId id="278" r:id="rId25"/>
    <p:sldId id="279" r:id="rId26"/>
    <p:sldId id="280" r:id="rId27"/>
    <p:sldId id="289" r:id="rId28"/>
  </p:sldIdLst>
  <p:sldSz cx="12192000" cy="685800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9" autoAdjust="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59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80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69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5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54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4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61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06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25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83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78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3968-42A5-43C0-98D7-4237A586945C}" type="datetimeFigureOut">
              <a:rPr lang="es-ES" smtClean="0"/>
              <a:t>14/09/2022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47B1-6052-4861-8E8A-7578E382AA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80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3M1VWPvLyzg&amp;list=PLLsjKUtAEuKMp_UI4XINTy2cPjDJxFESR&amp;index=2&amp;t=0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hyperlink" Target="https://www.youtube.com/watch?v=3M1VWPvLyzg&amp;list=PLLsjKUtAEuKMp_UI4XINTy2cPjDJxFESR&amp;index=2&amp;t=0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0276" y="2042319"/>
            <a:ext cx="10691447" cy="2387600"/>
          </a:xfrm>
        </p:spPr>
        <p:txBody>
          <a:bodyPr>
            <a:norm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ORIXE  E ESTRUTURA DO NOSO PLANETA</a:t>
            </a:r>
          </a:p>
        </p:txBody>
      </p:sp>
    </p:spTree>
    <p:extLst>
      <p:ext uri="{BB962C8B-B14F-4D97-AF65-F5344CB8AC3E}">
        <p14:creationId xmlns:p14="http://schemas.microsoft.com/office/powerpoint/2010/main" val="203926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881892" y="448718"/>
            <a:ext cx="4655593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MÉTODOS INDIRECTOS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6" y="997528"/>
            <a:ext cx="8427180" cy="5597503"/>
          </a:xfrm>
          <a:prstGeom prst="rect">
            <a:avLst/>
          </a:prstGeom>
        </p:spPr>
      </p:pic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6856036" y="558313"/>
            <a:ext cx="4839269" cy="439215"/>
          </a:xfrm>
          <a:ln w="31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Distribución do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fluxo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xeotérmico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2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868037" y="975191"/>
            <a:ext cx="4655593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MÉTODOS INDIRECTOS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098693" y="2221785"/>
            <a:ext cx="8819190" cy="40691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MEDICIÓNS DE GRAVIDADE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(estudos gravimétricos): os materiais de &gt; densidade      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anomalías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gravimétricas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positivas (g &gt; 9´8 m/s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 e os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máis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lixeiros, negativas (g &lt; 9´8 m/s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METODO ELÉCTRICO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propiedades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eléctricas das rochas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distintas zonas. 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Rochas moi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macizas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condutividade eléctrica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	Rochas porosas que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conteñen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auga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condutividade eléctrica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195833" y="1358373"/>
            <a:ext cx="0" cy="844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2638153" y="3081258"/>
            <a:ext cx="427113" cy="83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4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868037" y="975191"/>
            <a:ext cx="4655593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MÉTODOS INDIRECTOS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38213" y="1965278"/>
            <a:ext cx="10168705" cy="41168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MAGNETOGRAFÍA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estudo 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variación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 campo                                                     magnético,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presenza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materiais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metálicos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acuíferos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DATACIÓN RADIOMÉTRICA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para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coñecer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idade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dunha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rocha, 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átomos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radiactivos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desintégranse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noutros átomos 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ritmo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coñecido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>
                <a:hlinkClick r:id="rId4"/>
              </a:rPr>
              <a:t>https://www.youtube.com/watch?v=3M1VWPvLyzg&amp;list=PLLsjKUtAEuKMp_UI4XINTy2cPjDJxFESR&amp;index=2&amp;t=0s</a:t>
            </a:r>
            <a:endParaRPr lang="pt-B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195833" y="1358373"/>
            <a:ext cx="0" cy="6069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24" y="125310"/>
            <a:ext cx="5018095" cy="36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65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664616" y="117019"/>
            <a:ext cx="4655593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MÉTODOS INDIRECTOS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6865" y="911084"/>
            <a:ext cx="11261523" cy="53912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MÉTODO SÍSMICO: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estudo das ondas sísmicas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producidas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durante os terremotos,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sofren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variacións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súa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velocidade ao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atravesar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distintos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A v    coa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rixiddez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a densidade dos materiais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nunha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capa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composición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uniforme    coa profundidade (a ˃ p ˃ d 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Ondas P: </a:t>
            </a:r>
            <a:r>
              <a:rPr lang="pt-BR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primeiras </a:t>
            </a:r>
            <a:r>
              <a:rPr lang="pt-BR" sz="20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rexistradas</a:t>
            </a:r>
            <a:r>
              <a:rPr lang="pt-BR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súa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rápida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propagación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Lonxitudinais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vibran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	mesm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	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que 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na que se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propagan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Ondas S: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mais lentas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Transversais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(perpendicularmente ao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movemento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das partículas)</a:t>
            </a:r>
            <a:r>
              <a:rPr lang="es-ES" sz="2000" dirty="0">
                <a:hlinkClick r:id="rId4"/>
              </a:rPr>
              <a:t> </a:t>
            </a:r>
            <a:r>
              <a:rPr lang="es-ES" sz="2000" dirty="0"/>
              <a:t>	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atravesan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 líquidos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>
              <a:hlinkClick r:id="rId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Ondas superficiais: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prodúcense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cando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as ondas P e 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tocan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superfície terrestre e só 	se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propagan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por ela. Non se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utilizan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no método sísmico pero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importantes porque 	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causan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	danos nos terremotos.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Ondas Rayleigh ou ondas 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forman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cristas e vales como a ondada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mariña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Ondas Love ou ondas 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desprázanse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no plano horizontal perpendicularmente á 		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propagación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(como as serpes)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2646049" y="514051"/>
            <a:ext cx="169" cy="3587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 flipV="1">
            <a:off x="8020527" y="1289878"/>
            <a:ext cx="1" cy="221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6939872" y="1608533"/>
            <a:ext cx="1" cy="221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9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747743" y="477238"/>
            <a:ext cx="4655593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MÉTODOS INDIRECTOS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8" y="1773383"/>
            <a:ext cx="9711595" cy="4332046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987256" y="1127783"/>
            <a:ext cx="4839269" cy="439215"/>
          </a:xfrm>
          <a:ln w="31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Ondas sísmicas</a:t>
            </a:r>
          </a:p>
        </p:txBody>
      </p:sp>
    </p:spTree>
    <p:extLst>
      <p:ext uri="{BB962C8B-B14F-4D97-AF65-F5344CB8AC3E}">
        <p14:creationId xmlns:p14="http://schemas.microsoft.com/office/powerpoint/2010/main" val="2908605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370955" y="426436"/>
            <a:ext cx="6818763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COMPORTAMENTO DAS ONDAS SÍSMICAS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18655" y="1535188"/>
            <a:ext cx="4621706" cy="46217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Descontinuidades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sísmicas: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superficies que separan capas con distintas propiedades.</a:t>
            </a: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ondas P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sofren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deceleración e refracción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2900 km de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profundidade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pasar do manto (sólido)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núcleo externo (liquido).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Descontinuidade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de Gutenberg.</a:t>
            </a: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ondas S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disípanse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 parte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reflíctense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chegar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núcleo externo,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posto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só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se transmiten nos sólidos.</a:t>
            </a: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61" y="1472530"/>
            <a:ext cx="7206008" cy="47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57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5" y="716281"/>
            <a:ext cx="10537687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47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Que información sobre o interior  da Terra proporciona o campo magnético? Por que?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Que indican as </a:t>
            </a:r>
            <a:r>
              <a:rPr lang="es-ES" dirty="0" err="1"/>
              <a:t>diferenzas</a:t>
            </a:r>
            <a:r>
              <a:rPr lang="es-ES" dirty="0"/>
              <a:t> no </a:t>
            </a:r>
            <a:r>
              <a:rPr lang="es-ES" dirty="0" err="1"/>
              <a:t>fluxo</a:t>
            </a:r>
            <a:r>
              <a:rPr lang="es-ES" dirty="0"/>
              <a:t> </a:t>
            </a:r>
            <a:r>
              <a:rPr lang="es-ES" dirty="0" err="1"/>
              <a:t>xeotérmico</a:t>
            </a:r>
            <a:r>
              <a:rPr lang="es-ES" dirty="0"/>
              <a:t> que se detectan en distintas zonas da Terra?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Explica as </a:t>
            </a:r>
            <a:r>
              <a:rPr lang="es-ES" dirty="0" err="1"/>
              <a:t>diferenzas</a:t>
            </a:r>
            <a:r>
              <a:rPr lang="es-ES" dirty="0"/>
              <a:t> e as </a:t>
            </a:r>
            <a:r>
              <a:rPr lang="es-ES" dirty="0" err="1"/>
              <a:t>semellanzas</a:t>
            </a:r>
            <a:r>
              <a:rPr lang="es-ES" dirty="0"/>
              <a:t> que existen entre as ondas P e S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Que conclusión extraen os </a:t>
            </a:r>
            <a:r>
              <a:rPr lang="es-ES" dirty="0" err="1"/>
              <a:t>xeólogos</a:t>
            </a:r>
            <a:r>
              <a:rPr lang="es-ES" dirty="0"/>
              <a:t> da existencia de </a:t>
            </a:r>
            <a:r>
              <a:rPr lang="es-ES" dirty="0" err="1"/>
              <a:t>descontinuidades</a:t>
            </a:r>
            <a:r>
              <a:rPr lang="es-ES" dirty="0"/>
              <a:t> sísmicas no planeta?</a:t>
            </a:r>
          </a:p>
        </p:txBody>
      </p:sp>
      <p:sp>
        <p:nvSpPr>
          <p:cNvPr id="5" name="Título 3"/>
          <p:cNvSpPr txBox="1">
            <a:spLocks noGrp="1"/>
          </p:cNvSpPr>
          <p:nvPr>
            <p:ph type="title"/>
          </p:nvPr>
        </p:nvSpPr>
        <p:spPr>
          <a:xfrm>
            <a:off x="999356" y="828218"/>
            <a:ext cx="2076354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1896193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1312606"/>
            <a:ext cx="10515600" cy="527992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dirty="0"/>
              <a:t>Os </a:t>
            </a:r>
            <a:r>
              <a:rPr lang="es-ES" dirty="0" err="1"/>
              <a:t>primeiros</a:t>
            </a:r>
            <a:r>
              <a:rPr lang="es-ES" dirty="0"/>
              <a:t> modelos:</a:t>
            </a:r>
            <a:endParaRPr lang="es-ES" sz="105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s-ES" sz="1050" dirty="0"/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ES" dirty="0"/>
              <a:t> </a:t>
            </a:r>
            <a:r>
              <a:rPr lang="es-ES" b="1" dirty="0"/>
              <a:t>Modelo dinámico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dirty="0"/>
              <a:t>     </a:t>
            </a:r>
            <a:r>
              <a:rPr lang="es-ES" dirty="0" err="1"/>
              <a:t>Comportamento</a:t>
            </a:r>
            <a:r>
              <a:rPr lang="es-ES" dirty="0"/>
              <a:t> mecánico de cada capa, depende da </a:t>
            </a:r>
            <a:r>
              <a:rPr lang="es-ES" dirty="0" err="1"/>
              <a:t>súa</a:t>
            </a:r>
            <a:r>
              <a:rPr lang="es-ES" dirty="0"/>
              <a:t> </a:t>
            </a:r>
            <a:r>
              <a:rPr lang="es-ES" dirty="0" err="1"/>
              <a:t>densidade</a:t>
            </a:r>
            <a:r>
              <a:rPr lang="es-ES" dirty="0"/>
              <a:t> e estado físico: Litosfera, </a:t>
            </a:r>
            <a:r>
              <a:rPr lang="es-ES" dirty="0" err="1"/>
              <a:t>astenosfera</a:t>
            </a:r>
            <a:r>
              <a:rPr lang="es-ES" dirty="0"/>
              <a:t>, mesosfera e endosfera.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ES" dirty="0"/>
              <a:t> </a:t>
            </a:r>
            <a:r>
              <a:rPr lang="es-ES" b="1" dirty="0"/>
              <a:t>Modelo </a:t>
            </a:r>
            <a:r>
              <a:rPr lang="es-ES" b="1" dirty="0" err="1"/>
              <a:t>xeoquímico</a:t>
            </a:r>
            <a:endParaRPr lang="es-ES" b="1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dirty="0"/>
              <a:t>     Composición </a:t>
            </a:r>
            <a:r>
              <a:rPr lang="es-ES" dirty="0" err="1"/>
              <a:t>qca</a:t>
            </a:r>
            <a:r>
              <a:rPr lang="es-ES" dirty="0"/>
              <a:t> dos </a:t>
            </a:r>
            <a:r>
              <a:rPr lang="es-ES" dirty="0" err="1"/>
              <a:t>materiais</a:t>
            </a:r>
            <a:r>
              <a:rPr lang="es-ES" dirty="0"/>
              <a:t>: </a:t>
            </a:r>
            <a:r>
              <a:rPr lang="es-ES" dirty="0" err="1"/>
              <a:t>Codia</a:t>
            </a:r>
            <a:r>
              <a:rPr lang="es-ES" dirty="0"/>
              <a:t>, manto e núcleo.</a:t>
            </a:r>
            <a:endParaRPr lang="es-ES" sz="1050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s-ES" sz="1050" dirty="0"/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2800" dirty="0"/>
              <a:t>O modelo actual integrado:</a:t>
            </a:r>
          </a:p>
          <a:p>
            <a:pPr marL="457200" lvl="1" indent="0">
              <a:buNone/>
            </a:pPr>
            <a:r>
              <a:rPr lang="es-ES" dirty="0"/>
              <a:t>Ten en </a:t>
            </a:r>
            <a:r>
              <a:rPr lang="es-ES" dirty="0" err="1"/>
              <a:t>conta</a:t>
            </a:r>
            <a:r>
              <a:rPr lang="es-ES" dirty="0"/>
              <a:t> tanto a composición das capas como o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comportamento</a:t>
            </a:r>
            <a:r>
              <a:rPr lang="es-ES" dirty="0"/>
              <a:t> mecánico. </a:t>
            </a:r>
            <a:r>
              <a:rPr lang="es-ES" b="1" u="sng" dirty="0" err="1"/>
              <a:t>Codia</a:t>
            </a:r>
            <a:r>
              <a:rPr lang="es-ES" b="1" dirty="0"/>
              <a:t>: oceánica e continental</a:t>
            </a:r>
          </a:p>
          <a:p>
            <a:pPr marL="457200" lvl="1" indent="0">
              <a:buNone/>
            </a:pPr>
            <a:r>
              <a:rPr lang="es-ES" dirty="0"/>
              <a:t>                    </a:t>
            </a:r>
            <a:r>
              <a:rPr lang="es-ES" b="1" u="sng" dirty="0"/>
              <a:t>Manto</a:t>
            </a:r>
            <a:r>
              <a:rPr lang="es-ES" b="1" dirty="0"/>
              <a:t>: superior, inferior e capa D </a:t>
            </a:r>
            <a:r>
              <a:rPr lang="es-ES" dirty="0"/>
              <a:t>(de transición)</a:t>
            </a:r>
          </a:p>
          <a:p>
            <a:pPr marL="457200" lvl="1" indent="0">
              <a:buNone/>
            </a:pPr>
            <a:r>
              <a:rPr lang="es-ES" dirty="0"/>
              <a:t>                    </a:t>
            </a:r>
            <a:r>
              <a:rPr lang="es-ES" b="1" u="sng" dirty="0"/>
              <a:t>Núcleo</a:t>
            </a:r>
            <a:r>
              <a:rPr lang="es-ES" b="1" dirty="0"/>
              <a:t>: externo e interno</a:t>
            </a:r>
          </a:p>
        </p:txBody>
      </p:sp>
      <p:sp>
        <p:nvSpPr>
          <p:cNvPr id="5" name="Título 3"/>
          <p:cNvSpPr txBox="1">
            <a:spLocks noGrp="1"/>
          </p:cNvSpPr>
          <p:nvPr>
            <p:ph type="title"/>
          </p:nvPr>
        </p:nvSpPr>
        <p:spPr>
          <a:xfrm>
            <a:off x="1808018" y="551127"/>
            <a:ext cx="7867553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ESTRUTURA DA TERRA</a:t>
            </a:r>
          </a:p>
        </p:txBody>
      </p:sp>
    </p:spTree>
    <p:extLst>
      <p:ext uri="{BB962C8B-B14F-4D97-AF65-F5344CB8AC3E}">
        <p14:creationId xmlns:p14="http://schemas.microsoft.com/office/powerpoint/2010/main" val="4131344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360159" y="154573"/>
            <a:ext cx="8893504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ESTRUTURA DA TERRA  segundo a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súa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COMPOSICIÓN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42876" y="1485848"/>
            <a:ext cx="6881380" cy="51006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separada do manto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descontinuidade de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Mohorovicic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continental: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30-70 km. Formada principalmente por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granito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oceánica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 km. Composta principalmente por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basalto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(+ denso).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Cuberta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por unha grosa capa de sedimentos sobre todo preto aos continentes.</a:t>
            </a:r>
          </a:p>
          <a:p>
            <a:pPr marL="0" indent="0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82% do vol. da Terra. Chega ata a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descontinuidade de Gutemberg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Formado principalmente por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peridotitas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NÚCLEO: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+ 10%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+ 10% O, C e S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probablemente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30" y="665018"/>
            <a:ext cx="4915985" cy="60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1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73195" y="1153551"/>
            <a:ext cx="430471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ORIXE DO SISTEMA SOLAR</a:t>
            </a:r>
          </a:p>
        </p:txBody>
      </p:sp>
      <p:cxnSp>
        <p:nvCxnSpPr>
          <p:cNvPr id="9" name="Conector recto de flecha 8"/>
          <p:cNvCxnSpPr>
            <a:stCxn id="7" idx="2"/>
          </p:cNvCxnSpPr>
          <p:nvPr/>
        </p:nvCxnSpPr>
        <p:spPr>
          <a:xfrm>
            <a:off x="5725551" y="1553661"/>
            <a:ext cx="0" cy="7112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171135" y="2264898"/>
            <a:ext cx="9108831" cy="13388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Contración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dunha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nube molecular composta fundamentalmente por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 gas (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Nebulosa solar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Seguida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dun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colapso e formación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dun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disco plano</a:t>
            </a:r>
          </a:p>
        </p:txBody>
      </p:sp>
      <p:cxnSp>
        <p:nvCxnSpPr>
          <p:cNvPr id="12" name="Conector recto de flecha 11"/>
          <p:cNvCxnSpPr>
            <a:stCxn id="10" idx="2"/>
            <a:endCxn id="13" idx="0"/>
          </p:cNvCxnSpPr>
          <p:nvPr/>
        </p:nvCxnSpPr>
        <p:spPr>
          <a:xfrm flipH="1">
            <a:off x="1751427" y="3603726"/>
            <a:ext cx="3974124" cy="4196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67285" y="4023360"/>
            <a:ext cx="2968283" cy="23083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Formación da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Estrela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no Centro: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Reaccións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 de Fusión Nuclear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O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Hidróxeno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transfórmase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Helio, liberándose gran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cantidade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enerxía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7877907" y="1367674"/>
            <a:ext cx="82999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707902" y="1153551"/>
            <a:ext cx="234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4.600 </a:t>
            </a:r>
            <a:r>
              <a:rPr lang="es-E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aproximadamente</a:t>
            </a:r>
          </a:p>
        </p:txBody>
      </p:sp>
      <p:cxnSp>
        <p:nvCxnSpPr>
          <p:cNvPr id="19" name="Conector recto de flecha 18"/>
          <p:cNvCxnSpPr>
            <a:stCxn id="10" idx="2"/>
          </p:cNvCxnSpPr>
          <p:nvPr/>
        </p:nvCxnSpPr>
        <p:spPr>
          <a:xfrm flipH="1">
            <a:off x="5723207" y="3603726"/>
            <a:ext cx="2344" cy="2648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459460" y="3819770"/>
            <a:ext cx="299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Dispersión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compostos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C, N</a:t>
            </a:r>
            <a:r>
              <a:rPr lang="es-E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s-E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, CO, CH</a:t>
            </a:r>
            <a:r>
              <a:rPr lang="es-E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, etc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5723207" y="4466101"/>
            <a:ext cx="0" cy="5353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4189863" y="5001457"/>
            <a:ext cx="305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Arrefriamiento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progresivo, condensación de gases e formación partículas. </a:t>
            </a:r>
          </a:p>
        </p:txBody>
      </p:sp>
      <p:cxnSp>
        <p:nvCxnSpPr>
          <p:cNvPr id="25" name="Conector recto de flecha 24"/>
          <p:cNvCxnSpPr>
            <a:stCxn id="23" idx="3"/>
          </p:cNvCxnSpPr>
          <p:nvPr/>
        </p:nvCxnSpPr>
        <p:spPr>
          <a:xfrm>
            <a:off x="7244862" y="5463122"/>
            <a:ext cx="633045" cy="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7877908" y="4872167"/>
            <a:ext cx="1854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Acreción de partículas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Formación de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planetesimais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9608822" y="5472331"/>
            <a:ext cx="54746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10279966" y="4862957"/>
            <a:ext cx="1854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Acreción de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</a:rPr>
              <a:t>planetesimais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Formación de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planetas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6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706522" y="237701"/>
            <a:ext cx="8893504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ESTRUTURA DA TERRA  desde o punto de vista DINÁMICO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38546" y="1255390"/>
            <a:ext cx="7010399" cy="54677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LITOSFERA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capa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ríxida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fráxil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formada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a parte + superficial do manto superior 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manto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litosférico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	Litosfera continental: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100-200 km.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Contén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	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continental granítica.</a:t>
            </a:r>
          </a:p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	Litosfera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oceánica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30-50 km.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Contén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oceánica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basáltica.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MESOSFERA: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comportamento fluído e unha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convección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lenta.	</a:t>
            </a:r>
          </a:p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	Manto superior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sublitosférico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(litosfera-	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descontinuidade de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Repetti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). É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ríxido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as 	ondas sísmicas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aumentan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v.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Nalgunhas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	zonas esta veloc.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diminúe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 que deu pé a 	pensar na existência 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astenosfera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	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Manto inferior: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desc. de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Repetti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- desc.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Gutemberg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). ˃ 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715118"/>
            <a:ext cx="4937847" cy="60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470995" y="213697"/>
            <a:ext cx="8893504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ESTRUTURA DA TERRA  desde o punto de vista DINÁMICO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48145" y="1445445"/>
            <a:ext cx="5953125" cy="48756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ENDOSFERA: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	 Núcleo externo: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alta densidade (80% Fe) 	e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estado líquido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alta temperatura. 	Non se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propagan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as ondas S. Separado 	do núcleo interno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desc. de Lehman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	Núcleo interno: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estado sólido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debido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	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presión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existente, a pesar </a:t>
            </a:r>
            <a:r>
              <a:rPr lang="pt-B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dunha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temperatura superior.	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26" y="734291"/>
            <a:ext cx="4933275" cy="60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0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34" y="0"/>
            <a:ext cx="7736158" cy="6858000"/>
          </a:xfrm>
        </p:spPr>
      </p:pic>
    </p:spTree>
    <p:extLst>
      <p:ext uri="{BB962C8B-B14F-4D97-AF65-F5344CB8AC3E}">
        <p14:creationId xmlns:p14="http://schemas.microsoft.com/office/powerpoint/2010/main" val="2743736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>
            <a:normAutofit/>
          </a:bodyPr>
          <a:lstStyle/>
          <a:p>
            <a:r>
              <a:rPr lang="es-ES" dirty="0"/>
              <a:t>Indica as </a:t>
            </a:r>
            <a:r>
              <a:rPr lang="es-ES" dirty="0" err="1"/>
              <a:t>diferenzas</a:t>
            </a:r>
            <a:r>
              <a:rPr lang="es-ES" dirty="0"/>
              <a:t> entre:	litosfera, </a:t>
            </a:r>
            <a:r>
              <a:rPr lang="es-ES" dirty="0" err="1"/>
              <a:t>codia</a:t>
            </a:r>
            <a:r>
              <a:rPr lang="es-ES" dirty="0"/>
              <a:t> e manto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				</a:t>
            </a:r>
            <a:r>
              <a:rPr lang="es-ES" dirty="0" err="1"/>
              <a:t>codia</a:t>
            </a:r>
            <a:r>
              <a:rPr lang="es-ES" dirty="0"/>
              <a:t> oceánica e continental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				núcleo interno e núcleo externo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En que se diferencian os </a:t>
            </a:r>
            <a:r>
              <a:rPr lang="es-ES" dirty="0" err="1"/>
              <a:t>dous</a:t>
            </a:r>
            <a:r>
              <a:rPr lang="es-ES" dirty="0"/>
              <a:t> modelos que explican o interior terrestre?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Título 3"/>
          <p:cNvSpPr txBox="1">
            <a:spLocks noGrp="1"/>
          </p:cNvSpPr>
          <p:nvPr>
            <p:ph type="title"/>
          </p:nvPr>
        </p:nvSpPr>
        <p:spPr>
          <a:xfrm>
            <a:off x="999356" y="828218"/>
            <a:ext cx="2076354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3162246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371541" y="390100"/>
            <a:ext cx="7659150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A CAPA D e a CONVECCIÓN DO MANTO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277091" y="1191491"/>
            <a:ext cx="7107382" cy="55418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Zona de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transición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manto- núcleo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duns 200 km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grosor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tª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3000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ºC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Formada polos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restos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máis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 densos do manto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decantados ao longo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millóns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anos e apoiados sobre o núcleo externo líquido.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manto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atópase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sometido 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movemento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 convectivo moi lento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(coma 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dunha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pota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auga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cano ferve)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materiais menos densos da capa D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arrastrados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polas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correntes de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convección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ascendentes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formando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penachos térmicos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tamén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poden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reconducidos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cara abaixo por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correntes descendentes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representadas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polas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placas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oceánicas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subducen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1304126"/>
            <a:ext cx="4807527" cy="51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79506" y="930428"/>
            <a:ext cx="5761076" cy="3970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Existe a “ASTENOSFERA”?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088789" y="1981200"/>
            <a:ext cx="10224654" cy="40316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Capa débil de baixa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rixidez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debía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situarse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baixo a litosfera e permitir o escorregamento da litosfera sobre a mesma.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hipótese da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súa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existencia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foi formulada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1970 pero nunca foi contrastada.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existise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esta capa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estado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fusión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incipiente para permitir o escorregamento da litosfera sobre o manto, que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debería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observarse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nas gráficas de ondas sísmicas?</a:t>
            </a:r>
          </a:p>
        </p:txBody>
      </p:sp>
    </p:spTree>
    <p:extLst>
      <p:ext uri="{BB962C8B-B14F-4D97-AF65-F5344CB8AC3E}">
        <p14:creationId xmlns:p14="http://schemas.microsoft.com/office/powerpoint/2010/main" val="10812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371541" y="390100"/>
            <a:ext cx="7659150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O  CALOR INTERNO DA TERRA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277090" y="1191491"/>
            <a:ext cx="7148945" cy="55316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arrefriou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moi rápido (só 100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.) 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actúa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pt-BR" sz="2200" u="sng" dirty="0" err="1">
                <a:latin typeface="Arial" panose="020B0604020202020204" pitchFamily="34" charset="0"/>
                <a:cs typeface="Arial" panose="020B0604020202020204" pitchFamily="34" charset="0"/>
              </a:rPr>
              <a:t>illante</a:t>
            </a: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 térmico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que preserva a calor do manto.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Establécese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gradiente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xeotérmico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que é o motor das correntes de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convección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convección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no manto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transporta a calor ata a  superfície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orixinando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vulcanismo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(único mecanismo evacuador de calor do interior terrestre)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convección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no núcleo externo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transporta a calor ata a base do manto.  Estas correntes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arrastran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o Fe líquido (3000ºC)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traxectorias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circulares e ao ser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eléctrico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manteñen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o campo magnético terrestre. Parte do Fe cristaliza e precipita aumentando o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tamaño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do núcleo interno e desprendendo calor.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45" y="853629"/>
            <a:ext cx="2974155" cy="21307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38" y="2837975"/>
            <a:ext cx="3373214" cy="38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6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884903"/>
            <a:ext cx="10515600" cy="6518787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Que método de </a:t>
            </a:r>
            <a:r>
              <a:rPr lang="es-ES" dirty="0" err="1"/>
              <a:t>estudo</a:t>
            </a:r>
            <a:r>
              <a:rPr lang="es-ES" dirty="0"/>
              <a:t> non é directo?</a:t>
            </a:r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O </a:t>
            </a:r>
            <a:r>
              <a:rPr lang="es-ES" dirty="0" err="1"/>
              <a:t>fluxo</a:t>
            </a:r>
            <a:r>
              <a:rPr lang="es-ES" dirty="0"/>
              <a:t> </a:t>
            </a:r>
            <a:r>
              <a:rPr lang="es-ES" dirty="0" err="1"/>
              <a:t>xeotérmico</a:t>
            </a:r>
            <a:endParaRPr lang="es-ES" dirty="0"/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O </a:t>
            </a:r>
            <a:r>
              <a:rPr lang="es-ES" dirty="0" err="1"/>
              <a:t>estudo</a:t>
            </a:r>
            <a:r>
              <a:rPr lang="es-ES" dirty="0"/>
              <a:t> de rochas da superficie</a:t>
            </a:r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As </a:t>
            </a:r>
            <a:r>
              <a:rPr lang="es-ES" dirty="0" err="1"/>
              <a:t>sondaxes</a:t>
            </a:r>
            <a:r>
              <a:rPr lang="es-ES" dirty="0"/>
              <a:t> </a:t>
            </a:r>
          </a:p>
          <a:p>
            <a:r>
              <a:rPr lang="es-ES" dirty="0"/>
              <a:t>As ondas sísmicas que vibran na </a:t>
            </a:r>
            <a:r>
              <a:rPr lang="es-ES" dirty="0" err="1"/>
              <a:t>mesma</a:t>
            </a:r>
            <a:r>
              <a:rPr lang="es-ES" dirty="0"/>
              <a:t> dirección na que se propagan son:</a:t>
            </a:r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As ondas P</a:t>
            </a:r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As ondas S</a:t>
            </a:r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As ondas </a:t>
            </a:r>
            <a:r>
              <a:rPr lang="es-ES" dirty="0" err="1"/>
              <a:t>superficiais</a:t>
            </a:r>
            <a:endParaRPr lang="es-ES" dirty="0"/>
          </a:p>
          <a:p>
            <a:r>
              <a:rPr lang="es-ES" dirty="0"/>
              <a:t>O núcleo externo </a:t>
            </a:r>
            <a:r>
              <a:rPr lang="es-ES" dirty="0" err="1"/>
              <a:t>sepárase</a:t>
            </a:r>
            <a:r>
              <a:rPr lang="es-ES" dirty="0"/>
              <a:t> do interno por:</a:t>
            </a:r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A </a:t>
            </a:r>
            <a:r>
              <a:rPr lang="es-ES" dirty="0" err="1"/>
              <a:t>descontinuidade</a:t>
            </a:r>
            <a:r>
              <a:rPr lang="es-ES" dirty="0"/>
              <a:t> de </a:t>
            </a:r>
            <a:r>
              <a:rPr lang="es-ES" dirty="0" err="1"/>
              <a:t>Mohorovicic</a:t>
            </a:r>
            <a:r>
              <a:rPr lang="es-ES" dirty="0"/>
              <a:t>.</a:t>
            </a:r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A </a:t>
            </a:r>
            <a:r>
              <a:rPr lang="es-ES" dirty="0" err="1"/>
              <a:t>descontinuidade</a:t>
            </a:r>
            <a:r>
              <a:rPr lang="es-ES" dirty="0"/>
              <a:t> de Gutenberg</a:t>
            </a:r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A </a:t>
            </a:r>
            <a:r>
              <a:rPr lang="es-ES" dirty="0" err="1"/>
              <a:t>descontinuidade</a:t>
            </a:r>
            <a:r>
              <a:rPr lang="es-ES" dirty="0"/>
              <a:t> de </a:t>
            </a:r>
            <a:r>
              <a:rPr lang="es-ES" dirty="0" err="1"/>
              <a:t>Wiechert-Lehmann-Jeffreys</a:t>
            </a:r>
            <a:endParaRPr lang="es-ES" dirty="0"/>
          </a:p>
          <a:p>
            <a:r>
              <a:rPr lang="es-ES" dirty="0" err="1"/>
              <a:t>Na</a:t>
            </a:r>
            <a:r>
              <a:rPr lang="es-ES" dirty="0"/>
              <a:t> superficie da </a:t>
            </a:r>
            <a:r>
              <a:rPr lang="es-ES" dirty="0" err="1"/>
              <a:t>codia</a:t>
            </a:r>
            <a:r>
              <a:rPr lang="es-ES" dirty="0"/>
              <a:t> oceánica predominan:</a:t>
            </a:r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Os basaltos</a:t>
            </a:r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Os gabros</a:t>
            </a:r>
          </a:p>
          <a:p>
            <a:pPr marL="811213" indent="-177800">
              <a:buFont typeface="+mj-lt"/>
              <a:buAutoNum type="alphaLcParenR"/>
              <a:tabLst>
                <a:tab pos="633413" algn="l"/>
              </a:tabLst>
            </a:pPr>
            <a:r>
              <a:rPr lang="es-ES" dirty="0"/>
              <a:t> As calcitas </a:t>
            </a:r>
          </a:p>
          <a:p>
            <a:pPr marL="633413" indent="0">
              <a:buNone/>
              <a:tabLst>
                <a:tab pos="633413" algn="l"/>
              </a:tabLst>
            </a:pPr>
            <a:endParaRPr lang="es-ES" dirty="0"/>
          </a:p>
          <a:p>
            <a:pPr marL="633413" indent="0">
              <a:buNone/>
              <a:tabLst>
                <a:tab pos="633413" algn="l"/>
              </a:tabLst>
            </a:pPr>
            <a:r>
              <a:rPr lang="es-ES" dirty="0"/>
              <a:t>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Título 3"/>
          <p:cNvSpPr txBox="1">
            <a:spLocks noGrp="1"/>
          </p:cNvSpPr>
          <p:nvPr>
            <p:ph type="title"/>
          </p:nvPr>
        </p:nvSpPr>
        <p:spPr>
          <a:xfrm>
            <a:off x="838200" y="312024"/>
            <a:ext cx="2076354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343654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73195" y="967564"/>
            <a:ext cx="430471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ORIXEN DO SISTEMA SOLAR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7877907" y="1170727"/>
            <a:ext cx="82999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707902" y="847561"/>
            <a:ext cx="234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4.600 </a:t>
            </a:r>
            <a:r>
              <a:rPr lang="es-E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aproximadamente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403" y="1799881"/>
            <a:ext cx="6147581" cy="48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8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446586" y="928468"/>
            <a:ext cx="509250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SISTEMA SOLAR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17" y="1718693"/>
            <a:ext cx="9492343" cy="49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3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2728" y="1134451"/>
            <a:ext cx="10674720" cy="1193113"/>
          </a:xfrm>
        </p:spPr>
        <p:txBody>
          <a:bodyPr>
            <a:normAutofit/>
          </a:bodyPr>
          <a:lstStyle/>
          <a:p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CONDENSACIÓN DE PLANETESIMAIS E FUSIÓN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Acreción de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asteroides e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planetesimais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con intenso bombardeo de asteroides e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cometas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  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Colisións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que liberaban tanta calor como para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fundilo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039738" y="468670"/>
            <a:ext cx="383502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FORMACIÓN DA TERRA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704754" y="330170"/>
            <a:ext cx="234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4.500 </a:t>
            </a:r>
            <a:r>
              <a:rPr lang="es-E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aproximadamente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7874759" y="653336"/>
            <a:ext cx="82999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2"/>
          <p:cNvSpPr txBox="1">
            <a:spLocks/>
          </p:cNvSpPr>
          <p:nvPr/>
        </p:nvSpPr>
        <p:spPr>
          <a:xfrm>
            <a:off x="692728" y="2327564"/>
            <a:ext cx="8667837" cy="2323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DIFERENCIACIÓN EN CAPAS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(núcleo, manto e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  Distinta composición e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densidade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Co planeta fundido, os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ordenáronse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polas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súas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densidades:        centro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máis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densos,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        ascenso: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máis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lixeiros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basalto</a:t>
            </a: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	                             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saída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dos gases (vapor de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E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582412" y="5447311"/>
            <a:ext cx="10785036" cy="1406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Choque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cun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planeta do tamaño de Marte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(nos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primeiros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)</a:t>
            </a: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- Os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lanzados forman un </a:t>
            </a:r>
            <a:r>
              <a:rPr lang="es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anel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- Formación da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Lúa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por acreción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destes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422" y="2105891"/>
            <a:ext cx="2442752" cy="4318678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581891" y="4502727"/>
            <a:ext cx="8778675" cy="77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ARREFRIAMENTO</a:t>
            </a:r>
          </a:p>
          <a:p>
            <a:pPr marL="0" indent="0">
              <a:buNone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Solidificación da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e condensación da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auga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      hidrosfera.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5790993" y="5000935"/>
            <a:ext cx="332509" cy="13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549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>
            <a:normAutofit/>
          </a:bodyPr>
          <a:lstStyle/>
          <a:p>
            <a:r>
              <a:rPr lang="es-ES" dirty="0"/>
              <a:t>Explica </a:t>
            </a:r>
            <a:r>
              <a:rPr lang="es-ES" dirty="0" err="1"/>
              <a:t>cun</a:t>
            </a:r>
            <a:r>
              <a:rPr lang="es-ES" dirty="0"/>
              <a:t> texto a teoría dos </a:t>
            </a:r>
            <a:r>
              <a:rPr lang="es-ES" dirty="0" err="1"/>
              <a:t>planetesimais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Por que se </a:t>
            </a:r>
            <a:r>
              <a:rPr lang="es-ES" dirty="0" err="1"/>
              <a:t>fundiu</a:t>
            </a:r>
            <a:r>
              <a:rPr lang="es-ES" dirty="0"/>
              <a:t> a Terra durante  o </a:t>
            </a:r>
            <a:r>
              <a:rPr lang="es-ES" dirty="0" err="1"/>
              <a:t>seu</a:t>
            </a:r>
            <a:r>
              <a:rPr lang="es-ES" dirty="0"/>
              <a:t> proceso de formación? Que consecuencia </a:t>
            </a:r>
            <a:r>
              <a:rPr lang="es-ES" dirty="0" err="1"/>
              <a:t>tivo</a:t>
            </a:r>
            <a:r>
              <a:rPr lang="es-ES" dirty="0"/>
              <a:t> este evento?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Como se </a:t>
            </a:r>
            <a:r>
              <a:rPr lang="es-ES" dirty="0" err="1"/>
              <a:t>formou</a:t>
            </a:r>
            <a:r>
              <a:rPr lang="es-ES" dirty="0"/>
              <a:t> a hidrosfera terrestre?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Título 3"/>
          <p:cNvSpPr txBox="1">
            <a:spLocks noGrp="1"/>
          </p:cNvSpPr>
          <p:nvPr>
            <p:ph type="title"/>
          </p:nvPr>
        </p:nvSpPr>
        <p:spPr>
          <a:xfrm>
            <a:off x="999356" y="828218"/>
            <a:ext cx="2076354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3705130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868037" y="975191"/>
            <a:ext cx="4655593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MÉTODOS DIRECTOS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911454" y="700293"/>
            <a:ext cx="4839269" cy="925987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Proporcionan datos contrastables.</a:t>
            </a: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O material de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debe ser accesible.</a:t>
            </a:r>
          </a:p>
        </p:txBody>
      </p:sp>
      <p:cxnSp>
        <p:nvCxnSpPr>
          <p:cNvPr id="6" name="Conector recto de flecha 5"/>
          <p:cNvCxnSpPr>
            <a:endCxn id="5" idx="1"/>
          </p:cNvCxnSpPr>
          <p:nvPr/>
        </p:nvCxnSpPr>
        <p:spPr>
          <a:xfrm flipV="1">
            <a:off x="6523630" y="1163287"/>
            <a:ext cx="387824" cy="104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/>
          <p:cNvSpPr txBox="1">
            <a:spLocks/>
          </p:cNvSpPr>
          <p:nvPr/>
        </p:nvSpPr>
        <p:spPr>
          <a:xfrm>
            <a:off x="290875" y="1965278"/>
            <a:ext cx="7493647" cy="46608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ROCHAS SUPERFICIAIS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das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cordilleiras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(deducir procesos pasados: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deformacións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metamorfismo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modelaxe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VOLCÁNS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expulsan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lava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gases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rochas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que permiten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obter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gran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cantidade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 información do que sucede no interior terrestre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MINAS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estudar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as rochas da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 medir o incremento de temperatura coa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profundidade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(13 km)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SONDAXES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que permiten extraer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mostras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subsolo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 Microscopía electrónica, espectrometría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difractometría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raios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X.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195833" y="1358373"/>
            <a:ext cx="0" cy="6069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94" y="2608396"/>
            <a:ext cx="403395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52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0276" y="1099595"/>
            <a:ext cx="10691447" cy="564844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Novas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tecnoloxías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-Teledetección: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- Os GPS (sistemas de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posicionamento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global).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- Os SIX (sistemas de información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xeográfica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7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868037" y="975191"/>
            <a:ext cx="4655593" cy="397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MÉTODOS INDIRECTOS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911453" y="628218"/>
            <a:ext cx="4907507" cy="127555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Datos de m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ateriais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do interior da Terra aos que non podemos chegar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directamente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Elaborar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hipóteses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e deducir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racterísticas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do interior da Terra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15021" y="2276624"/>
            <a:ext cx="8819190" cy="40691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METEORITOS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formáronse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na mesma época que a Terra, inferimos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composición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da mesma. (fragmentos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dun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protoplaneta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parecido á Terra, que desenvolveu capas ao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formarse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pero que se disgregou polo impacto)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ENERXÍA TÉRMICA EMITIDA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no interior temperatura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xerada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desintegración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átomos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radioactivos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Fluxo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xeotérmico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aprox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1ºC/33m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 primeiros km. 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Rexións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    fluxo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máis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delgada ou rochas quentes do 	manto profundo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Rexións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    fluxo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moi grosa,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masas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continentais antigas.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195833" y="1358373"/>
            <a:ext cx="0" cy="844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6523630" y="1163287"/>
            <a:ext cx="387824" cy="104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54" y="2203162"/>
            <a:ext cx="3260172" cy="4515473"/>
          </a:xfrm>
          <a:prstGeom prst="rect">
            <a:avLst/>
          </a:prstGeom>
        </p:spPr>
      </p:pic>
      <p:cxnSp>
        <p:nvCxnSpPr>
          <p:cNvPr id="16" name="Conector recto de flecha 15"/>
          <p:cNvCxnSpPr/>
          <p:nvPr/>
        </p:nvCxnSpPr>
        <p:spPr>
          <a:xfrm flipV="1">
            <a:off x="2672673" y="5016750"/>
            <a:ext cx="1" cy="221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2672673" y="5690624"/>
            <a:ext cx="1254" cy="263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02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1802</Words>
  <Application>Microsoft Office PowerPoint</Application>
  <PresentationFormat>Panorámica</PresentationFormat>
  <Paragraphs>182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Tema de Office</vt:lpstr>
      <vt:lpstr>ORIXE  E ESTRUTURA DO NOSO PLANETA</vt:lpstr>
      <vt:lpstr>Presentación de PowerPoint</vt:lpstr>
      <vt:lpstr>Presentación de PowerPoint</vt:lpstr>
      <vt:lpstr>Presentación de PowerPoint</vt:lpstr>
      <vt:lpstr>FORMACIÓN DA TERRA</vt:lpstr>
      <vt:lpstr>ACTIVIDADES</vt:lpstr>
      <vt:lpstr>MÉTODOS DIRECTOS</vt:lpstr>
      <vt:lpstr>Novas tecnoloxías: -Teledetección: - Os GPS (sistemas de posicionamento global). - Os SIX (sistemas de información xeográfica)    </vt:lpstr>
      <vt:lpstr>MÉTODOS INDIRECTOS</vt:lpstr>
      <vt:lpstr>MÉTODOS INDIRECTOS</vt:lpstr>
      <vt:lpstr>MÉTODOS INDIRECTOS</vt:lpstr>
      <vt:lpstr>MÉTODOS INDIRECTOS</vt:lpstr>
      <vt:lpstr>MÉTODOS INDIRECTOS</vt:lpstr>
      <vt:lpstr>MÉTODOS INDIRECTOS</vt:lpstr>
      <vt:lpstr>COMPORTAMENTO DAS ONDAS SÍSMICAS</vt:lpstr>
      <vt:lpstr>Presentación de PowerPoint</vt:lpstr>
      <vt:lpstr>ACTIVIDADES</vt:lpstr>
      <vt:lpstr>ESTRUTURA DA TERRA</vt:lpstr>
      <vt:lpstr>ESTRUTURA DA TERRA  segundo a súa COMPOSICIÓN</vt:lpstr>
      <vt:lpstr>ESTRUTURA DA TERRA  desde o punto de vista DINÁMICO</vt:lpstr>
      <vt:lpstr>ESTRUTURA DA TERRA  desde o punto de vista DINÁMICO</vt:lpstr>
      <vt:lpstr>Presentación de PowerPoint</vt:lpstr>
      <vt:lpstr>ACTIVIDADES</vt:lpstr>
      <vt:lpstr> A CAPA D e a CONVECCIÓN DO MANTO</vt:lpstr>
      <vt:lpstr> Existe a “ASTENOSFERA”?</vt:lpstr>
      <vt:lpstr> O  CALOR INTERNO DA TERRA</vt:lpstr>
      <vt:lpstr>ACTIVIDADES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1. ORIGEN DEL SISTEMA SOLAR Y DE LA TIERRA</dc:title>
  <dc:creator>María Lapido Suárez</dc:creator>
  <cp:lastModifiedBy>IGLESIAS CASAL ANA</cp:lastModifiedBy>
  <cp:revision>77</cp:revision>
  <cp:lastPrinted>2017-09-21T20:47:41Z</cp:lastPrinted>
  <dcterms:created xsi:type="dcterms:W3CDTF">2016-09-21T18:13:05Z</dcterms:created>
  <dcterms:modified xsi:type="dcterms:W3CDTF">2022-09-14T18:05:18Z</dcterms:modified>
</cp:coreProperties>
</file>