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Roboto Thin"/>
      <p:regular r:id="rId13"/>
      <p:bold r:id="rId14"/>
      <p:italic r:id="rId15"/>
      <p:boldItalic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Thin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Thin-italic.fntdata"/><Relationship Id="rId14" Type="http://schemas.openxmlformats.org/officeDocument/2006/relationships/font" Target="fonts/RobotoThin-bold.fntdata"/><Relationship Id="rId17" Type="http://schemas.openxmlformats.org/officeDocument/2006/relationships/font" Target="fonts/Oswald-regular.fntdata"/><Relationship Id="rId16" Type="http://schemas.openxmlformats.org/officeDocument/2006/relationships/font" Target="fonts/RobotoThin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acca2a079f_0_16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acca2a079f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11c89d19a_0_8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911c89d19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cca2a079f_0_2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acca2a079f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11c89d19a_0_1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911c89d19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cca2a079f_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acca2a079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acca2a079f_0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acca2a079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5555" r="5555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1769613"/>
            <a:ext cx="9144000" cy="2867400"/>
          </a:xfrm>
          <a:prstGeom prst="rect">
            <a:avLst/>
          </a:prstGeom>
          <a:solidFill>
            <a:srgbClr val="008DD5">
              <a:alpha val="57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6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CIRCUITO AUTOCARGA</a:t>
            </a:r>
            <a:endParaRPr sz="6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94150" y="3966525"/>
            <a:ext cx="84369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gl" sz="36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4</a:t>
            </a:r>
            <a:r>
              <a:rPr lang="gl" sz="36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º ESO</a:t>
            </a:r>
            <a:endParaRPr sz="3600">
              <a:solidFill>
                <a:schemeClr val="lt1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535250" y="3850900"/>
            <a:ext cx="8179500" cy="0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100347"/>
            <a:ext cx="3861780" cy="13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635250" y="5125200"/>
            <a:ext cx="7873500" cy="1592100"/>
          </a:xfrm>
          <a:prstGeom prst="roundRect">
            <a:avLst>
              <a:gd fmla="val 8108" name="adj"/>
            </a:avLst>
          </a:prstGeom>
          <a:solidFill>
            <a:srgbClr val="008DD5">
              <a:alpha val="57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AUTORAS/ES: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1.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2.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3.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0" y="0"/>
            <a:ext cx="9144000" cy="763500"/>
          </a:xfrm>
          <a:prstGeom prst="rect">
            <a:avLst/>
          </a:prstGeom>
          <a:solidFill>
            <a:srgbClr val="008DD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CIRCUITO CON AUTOCARGA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0350"/>
            <a:ext cx="1430100" cy="4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263383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67" name="Google Shape;67;p14"/>
          <p:cNvSpPr txBox="1"/>
          <p:nvPr/>
        </p:nvSpPr>
        <p:spPr>
          <a:xfrm>
            <a:off x="217263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3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715052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69" name="Google Shape;69;p14"/>
          <p:cNvSpPr txBox="1"/>
          <p:nvPr/>
        </p:nvSpPr>
        <p:spPr>
          <a:xfrm>
            <a:off x="2668931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4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5034862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71" name="Google Shape;71;p14"/>
          <p:cNvSpPr txBox="1"/>
          <p:nvPr/>
        </p:nvSpPr>
        <p:spPr>
          <a:xfrm>
            <a:off x="4988742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5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7146687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73" name="Google Shape;73;p14"/>
          <p:cNvSpPr txBox="1"/>
          <p:nvPr/>
        </p:nvSpPr>
        <p:spPr>
          <a:xfrm>
            <a:off x="7100567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6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263383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b="1" sz="1205">
              <a:solidFill>
                <a:srgbClr val="4D4D4D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17263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1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715052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77" name="Google Shape;77;p14"/>
          <p:cNvSpPr txBox="1"/>
          <p:nvPr/>
        </p:nvSpPr>
        <p:spPr>
          <a:xfrm>
            <a:off x="2668931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10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5034862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79" name="Google Shape;79;p14"/>
          <p:cNvSpPr txBox="1"/>
          <p:nvPr/>
        </p:nvSpPr>
        <p:spPr>
          <a:xfrm>
            <a:off x="4988742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9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7146687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81" name="Google Shape;81;p14"/>
          <p:cNvSpPr txBox="1"/>
          <p:nvPr/>
        </p:nvSpPr>
        <p:spPr>
          <a:xfrm>
            <a:off x="7100567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8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217258" y="34488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83" name="Google Shape;83;p14"/>
          <p:cNvSpPr txBox="1"/>
          <p:nvPr/>
        </p:nvSpPr>
        <p:spPr>
          <a:xfrm>
            <a:off x="171138" y="30270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2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7146583" y="34488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85" name="Google Shape;85;p14"/>
          <p:cNvSpPr txBox="1"/>
          <p:nvPr/>
        </p:nvSpPr>
        <p:spPr>
          <a:xfrm>
            <a:off x="7100463" y="30270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7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3005900" y="3266700"/>
            <a:ext cx="3129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Nº de Series: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3005900" y="4074164"/>
            <a:ext cx="3480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Nº de Repeticións/Tempo por estación: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3005900" y="3670443"/>
            <a:ext cx="3187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Descanso entre Series: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2440100" y="2844300"/>
            <a:ext cx="4267230" cy="1882900"/>
          </a:xfrm>
          <a:custGeom>
            <a:rect b="b" l="l" r="r" t="t"/>
            <a:pathLst>
              <a:path extrusionOk="0" h="75316" w="174511">
                <a:moveTo>
                  <a:pt x="0" y="4287"/>
                </a:moveTo>
                <a:lnTo>
                  <a:pt x="0" y="75316"/>
                </a:lnTo>
                <a:lnTo>
                  <a:pt x="174511" y="75316"/>
                </a:lnTo>
                <a:lnTo>
                  <a:pt x="174511" y="0"/>
                </a:lnTo>
                <a:lnTo>
                  <a:pt x="11022" y="0"/>
                </a:ln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3401" r="3401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>
            <p:ph type="ctrTitle"/>
          </p:nvPr>
        </p:nvSpPr>
        <p:spPr>
          <a:xfrm>
            <a:off x="0" y="1769613"/>
            <a:ext cx="9144000" cy="2867400"/>
          </a:xfrm>
          <a:prstGeom prst="rect">
            <a:avLst/>
          </a:prstGeom>
          <a:solidFill>
            <a:srgbClr val="000000">
              <a:alpha val="6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6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CIRCUITO SOBRECARGA</a:t>
            </a:r>
            <a:endParaRPr sz="6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194150" y="3966525"/>
            <a:ext cx="84369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gl" sz="36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4</a:t>
            </a:r>
            <a:r>
              <a:rPr lang="gl" sz="36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º ESO</a:t>
            </a:r>
            <a:endParaRPr sz="3600">
              <a:solidFill>
                <a:schemeClr val="lt1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97" name="Google Shape;97;p15"/>
          <p:cNvCxnSpPr/>
          <p:nvPr/>
        </p:nvCxnSpPr>
        <p:spPr>
          <a:xfrm>
            <a:off x="535250" y="3850900"/>
            <a:ext cx="8179500" cy="0"/>
          </a:xfrm>
          <a:prstGeom prst="straightConnector1">
            <a:avLst/>
          </a:prstGeom>
          <a:noFill/>
          <a:ln cap="flat" cmpd="sng" w="28575">
            <a:solidFill>
              <a:srgbClr val="008DD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100347"/>
            <a:ext cx="3861780" cy="13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635250" y="5125200"/>
            <a:ext cx="7873500" cy="1592100"/>
          </a:xfrm>
          <a:prstGeom prst="roundRect">
            <a:avLst>
              <a:gd fmla="val 8108" name="adj"/>
            </a:avLst>
          </a:prstGeom>
          <a:solidFill>
            <a:srgbClr val="000000">
              <a:alpha val="6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AUTORAS/ES: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1.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2.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3.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ctrTitle"/>
          </p:nvPr>
        </p:nvSpPr>
        <p:spPr>
          <a:xfrm>
            <a:off x="0" y="0"/>
            <a:ext cx="9144000" cy="763500"/>
          </a:xfrm>
          <a:prstGeom prst="rect">
            <a:avLst/>
          </a:prstGeom>
          <a:solidFill>
            <a:srgbClr val="008DD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CIRCUITO CON AUTOCARGA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0350"/>
            <a:ext cx="1430100" cy="4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263383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107" name="Google Shape;107;p16"/>
          <p:cNvSpPr txBox="1"/>
          <p:nvPr/>
        </p:nvSpPr>
        <p:spPr>
          <a:xfrm>
            <a:off x="217263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3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2715052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109" name="Google Shape;109;p16"/>
          <p:cNvSpPr txBox="1"/>
          <p:nvPr/>
        </p:nvSpPr>
        <p:spPr>
          <a:xfrm>
            <a:off x="2668931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4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5034862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111" name="Google Shape;111;p16"/>
          <p:cNvSpPr txBox="1"/>
          <p:nvPr/>
        </p:nvSpPr>
        <p:spPr>
          <a:xfrm>
            <a:off x="4988742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5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7146687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113" name="Google Shape;113;p16"/>
          <p:cNvSpPr txBox="1"/>
          <p:nvPr/>
        </p:nvSpPr>
        <p:spPr>
          <a:xfrm>
            <a:off x="7100567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6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263383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b="1" sz="1205">
              <a:solidFill>
                <a:srgbClr val="4D4D4D"/>
              </a:solidFill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217263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1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2715052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117" name="Google Shape;117;p16"/>
          <p:cNvSpPr txBox="1"/>
          <p:nvPr/>
        </p:nvSpPr>
        <p:spPr>
          <a:xfrm>
            <a:off x="2668931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10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5034862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119" name="Google Shape;119;p16"/>
          <p:cNvSpPr txBox="1"/>
          <p:nvPr/>
        </p:nvSpPr>
        <p:spPr>
          <a:xfrm>
            <a:off x="4988742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9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7146687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121" name="Google Shape;121;p16"/>
          <p:cNvSpPr txBox="1"/>
          <p:nvPr/>
        </p:nvSpPr>
        <p:spPr>
          <a:xfrm>
            <a:off x="7100567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8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217258" y="34488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123" name="Google Shape;123;p16"/>
          <p:cNvSpPr txBox="1"/>
          <p:nvPr/>
        </p:nvSpPr>
        <p:spPr>
          <a:xfrm>
            <a:off x="171138" y="30270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2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7146583" y="34488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VÍDEO</a:t>
            </a:r>
            <a:endParaRPr sz="1205"/>
          </a:p>
        </p:txBody>
      </p:sp>
      <p:sp>
        <p:nvSpPr>
          <p:cNvPr id="125" name="Google Shape;125;p16"/>
          <p:cNvSpPr txBox="1"/>
          <p:nvPr/>
        </p:nvSpPr>
        <p:spPr>
          <a:xfrm>
            <a:off x="7100463" y="30270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7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3005900" y="3266700"/>
            <a:ext cx="3129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Nº de Series: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3005900" y="4074164"/>
            <a:ext cx="3480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Nº de Repeticións/Tempo por estación: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3005900" y="3670443"/>
            <a:ext cx="3187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Descanso entre Series: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2440100" y="2844300"/>
            <a:ext cx="4267230" cy="1882900"/>
          </a:xfrm>
          <a:custGeom>
            <a:rect b="b" l="l" r="r" t="t"/>
            <a:pathLst>
              <a:path extrusionOk="0" h="75316" w="174511">
                <a:moveTo>
                  <a:pt x="0" y="4287"/>
                </a:moveTo>
                <a:lnTo>
                  <a:pt x="0" y="75316"/>
                </a:lnTo>
                <a:lnTo>
                  <a:pt x="174511" y="75316"/>
                </a:lnTo>
                <a:lnTo>
                  <a:pt x="174511" y="0"/>
                </a:lnTo>
                <a:lnTo>
                  <a:pt x="11022" y="0"/>
                </a:ln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6488" r="4622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/>
          <p:nvPr/>
        </p:nvSpPr>
        <p:spPr>
          <a:xfrm>
            <a:off x="-24500" y="0"/>
            <a:ext cx="4209600" cy="1440600"/>
          </a:xfrm>
          <a:prstGeom prst="rect">
            <a:avLst/>
          </a:prstGeom>
          <a:solidFill>
            <a:srgbClr val="000000">
              <a:alpha val="603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"/>
          <p:cNvSpPr txBox="1"/>
          <p:nvPr>
            <p:ph type="ctrTitle"/>
          </p:nvPr>
        </p:nvSpPr>
        <p:spPr>
          <a:xfrm>
            <a:off x="0" y="1769613"/>
            <a:ext cx="9144000" cy="2867400"/>
          </a:xfrm>
          <a:prstGeom prst="rect">
            <a:avLst/>
          </a:prstGeom>
          <a:solidFill>
            <a:srgbClr val="008DD5">
              <a:alpha val="57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6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HIIT /Tabata</a:t>
            </a:r>
            <a:endParaRPr sz="6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" name="Google Shape;137;p17"/>
          <p:cNvSpPr txBox="1"/>
          <p:nvPr>
            <p:ph idx="1" type="subTitle"/>
          </p:nvPr>
        </p:nvSpPr>
        <p:spPr>
          <a:xfrm>
            <a:off x="194150" y="3966525"/>
            <a:ext cx="84369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gl" sz="36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4</a:t>
            </a:r>
            <a:r>
              <a:rPr lang="gl" sz="36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º ESO</a:t>
            </a:r>
            <a:endParaRPr sz="3600">
              <a:solidFill>
                <a:schemeClr val="lt1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138" name="Google Shape;138;p17"/>
          <p:cNvCxnSpPr/>
          <p:nvPr/>
        </p:nvCxnSpPr>
        <p:spPr>
          <a:xfrm>
            <a:off x="535250" y="3850900"/>
            <a:ext cx="8179500" cy="0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9" name="Google Shape;13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100347"/>
            <a:ext cx="3861780" cy="13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/>
          <p:nvPr/>
        </p:nvSpPr>
        <p:spPr>
          <a:xfrm>
            <a:off x="635250" y="5125200"/>
            <a:ext cx="7873500" cy="1592100"/>
          </a:xfrm>
          <a:prstGeom prst="roundRect">
            <a:avLst>
              <a:gd fmla="val 8108" name="adj"/>
            </a:avLst>
          </a:prstGeom>
          <a:solidFill>
            <a:srgbClr val="008DD5">
              <a:alpha val="57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AUTORAS/ES: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1.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2.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3.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ctrTitle"/>
          </p:nvPr>
        </p:nvSpPr>
        <p:spPr>
          <a:xfrm>
            <a:off x="0" y="0"/>
            <a:ext cx="9144000" cy="763500"/>
          </a:xfrm>
          <a:prstGeom prst="rect">
            <a:avLst/>
          </a:prstGeom>
          <a:solidFill>
            <a:srgbClr val="008DD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HIIT / Tabata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0350"/>
            <a:ext cx="1430100" cy="4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/>
          <p:nvPr/>
        </p:nvSpPr>
        <p:spPr>
          <a:xfrm>
            <a:off x="263383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48" name="Google Shape;148;p18"/>
          <p:cNvSpPr txBox="1"/>
          <p:nvPr/>
        </p:nvSpPr>
        <p:spPr>
          <a:xfrm>
            <a:off x="217263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3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715052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50" name="Google Shape;150;p18"/>
          <p:cNvSpPr txBox="1"/>
          <p:nvPr/>
        </p:nvSpPr>
        <p:spPr>
          <a:xfrm>
            <a:off x="2668931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4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5034862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52" name="Google Shape;152;p18"/>
          <p:cNvSpPr txBox="1"/>
          <p:nvPr/>
        </p:nvSpPr>
        <p:spPr>
          <a:xfrm>
            <a:off x="4988742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5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7146687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54" name="Google Shape;154;p18"/>
          <p:cNvSpPr txBox="1"/>
          <p:nvPr/>
        </p:nvSpPr>
        <p:spPr>
          <a:xfrm>
            <a:off x="7100567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6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263383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b="1" sz="1205">
              <a:solidFill>
                <a:srgbClr val="666666"/>
              </a:solidFill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217263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1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2715052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58" name="Google Shape;158;p18"/>
          <p:cNvSpPr txBox="1"/>
          <p:nvPr/>
        </p:nvSpPr>
        <p:spPr>
          <a:xfrm>
            <a:off x="2668931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10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5034862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60" name="Google Shape;160;p18"/>
          <p:cNvSpPr txBox="1"/>
          <p:nvPr/>
        </p:nvSpPr>
        <p:spPr>
          <a:xfrm>
            <a:off x="4988742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9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7146687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62" name="Google Shape;162;p18"/>
          <p:cNvSpPr txBox="1"/>
          <p:nvPr/>
        </p:nvSpPr>
        <p:spPr>
          <a:xfrm>
            <a:off x="7100567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8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217258" y="34488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64" name="Google Shape;164;p18"/>
          <p:cNvSpPr txBox="1"/>
          <p:nvPr/>
        </p:nvSpPr>
        <p:spPr>
          <a:xfrm>
            <a:off x="171138" y="30270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2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7146583" y="34488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66" name="Google Shape;166;p18"/>
          <p:cNvSpPr txBox="1"/>
          <p:nvPr/>
        </p:nvSpPr>
        <p:spPr>
          <a:xfrm>
            <a:off x="7100463" y="30270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7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2916725" y="3320608"/>
            <a:ext cx="34803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Tempo por EXERCICIO: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2916725" y="4051605"/>
            <a:ext cx="3187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Descanso entre EXERCICIOS: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2939875" y="4410700"/>
            <a:ext cx="3187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Duración TOTAL::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2939863" y="284258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800">
                <a:solidFill>
                  <a:schemeClr val="dk1"/>
                </a:solidFill>
              </a:rPr>
              <a:t>Descrición</a:t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2916725" y="3706183"/>
            <a:ext cx="34803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Nº de  EXERCICIOS:</a:t>
            </a:r>
            <a:endParaRPr b="1" sz="1315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ctrTitle"/>
          </p:nvPr>
        </p:nvSpPr>
        <p:spPr>
          <a:xfrm>
            <a:off x="0" y="0"/>
            <a:ext cx="9144000" cy="763500"/>
          </a:xfrm>
          <a:prstGeom prst="rect">
            <a:avLst/>
          </a:prstGeom>
          <a:solidFill>
            <a:srgbClr val="008DD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HIIT / Tabata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0350"/>
            <a:ext cx="1430100" cy="4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147625" y="824100"/>
            <a:ext cx="5537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2400">
                <a:solidFill>
                  <a:schemeClr val="dk2"/>
                </a:solidFill>
              </a:rPr>
              <a:t>Video Final TABATA/HIIT:</a:t>
            </a:r>
            <a:endParaRPr b="1" sz="2400">
              <a:solidFill>
                <a:schemeClr val="dk2"/>
              </a:solidFill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1311050" y="1306500"/>
            <a:ext cx="5844000" cy="3808500"/>
          </a:xfrm>
          <a:prstGeom prst="rect">
            <a:avLst/>
          </a:prstGeom>
          <a:noFill/>
          <a:ln cap="flat" cmpd="sng" w="28575">
            <a:solidFill>
              <a:srgbClr val="4D4D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Arial"/>
              <a:buNone/>
            </a:pPr>
            <a:r>
              <a:rPr b="1" i="0" lang="gl" sz="1800" u="none">
                <a:solidFill>
                  <a:srgbClr val="B2B2B2"/>
                </a:solidFill>
              </a:rPr>
              <a:t>VÍDEO</a:t>
            </a:r>
            <a:endParaRPr b="1"/>
          </a:p>
        </p:txBody>
      </p:sp>
      <p:sp>
        <p:nvSpPr>
          <p:cNvPr id="180" name="Google Shape;180;p19"/>
          <p:cNvSpPr txBox="1"/>
          <p:nvPr/>
        </p:nvSpPr>
        <p:spPr>
          <a:xfrm>
            <a:off x="1311050" y="5115000"/>
            <a:ext cx="5844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0150" spcFirstLastPara="1" rIns="90150" wrap="square" tIns="46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gl" sz="1800"/>
              <a:t>INSTRUCIÓNS</a:t>
            </a:r>
            <a:r>
              <a:rPr b="1" i="0" lang="gl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gl"/>
              <a:t> </a:t>
            </a:r>
            <a:r>
              <a:rPr i="1" lang="gl"/>
              <a:t>(</a:t>
            </a:r>
            <a:r>
              <a:rPr b="0" i="1" lang="gl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Normas de execución</a:t>
            </a:r>
            <a:r>
              <a:rPr i="1" lang="gl"/>
              <a:t>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