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Roboto Thin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Thin-bold.fntdata"/><Relationship Id="rId16" Type="http://schemas.openxmlformats.org/officeDocument/2006/relationships/font" Target="fonts/RobotoThin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Thin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Thin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911c89d19a_0_3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911c89d19a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911c89d19a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911c89d1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11c89d19a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11c89d19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11c89d19a_0_8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911c89d19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11c89d19a_0_4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911c89d19a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11c89d19a_0_44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911c89d19a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11c89d19a_0_1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911c89d19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11c89d19a_0_3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911c89d19a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11c89d19a_0_28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911c89d19a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20660" t="9272"/>
          <a:stretch/>
        </p:blipFill>
        <p:spPr>
          <a:xfrm>
            <a:off x="0" y="0"/>
            <a:ext cx="914399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1769613"/>
            <a:ext cx="9144000" cy="28674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6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CIRCUITO AUTOCARGA</a:t>
            </a:r>
            <a:endParaRPr sz="6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94150" y="3966525"/>
            <a:ext cx="84369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gl" sz="36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1º Bacharelato</a:t>
            </a:r>
            <a:endParaRPr sz="3600">
              <a:solidFill>
                <a:schemeClr val="lt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535250" y="3850900"/>
            <a:ext cx="8179500" cy="0"/>
          </a:xfrm>
          <a:prstGeom prst="straightConnector1">
            <a:avLst/>
          </a:prstGeom>
          <a:noFill/>
          <a:ln cap="flat" cmpd="sng" w="28575">
            <a:solidFill>
              <a:srgbClr val="008DD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100347"/>
            <a:ext cx="3861780" cy="13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635250" y="5125200"/>
            <a:ext cx="7873500" cy="1592100"/>
          </a:xfrm>
          <a:prstGeom prst="roundRect">
            <a:avLst>
              <a:gd fmla="val 8108" name="adj"/>
            </a:avLst>
          </a:prstGeom>
          <a:solidFill>
            <a:srgbClr val="EEEEEE">
              <a:alpha val="66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AUTORAS/ES: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1.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2.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/>
          <p:nvPr>
            <p:ph type="ctrTitle"/>
          </p:nvPr>
        </p:nvSpPr>
        <p:spPr>
          <a:xfrm>
            <a:off x="0" y="0"/>
            <a:ext cx="9144000" cy="763500"/>
          </a:xfrm>
          <a:prstGeom prst="rect">
            <a:avLst/>
          </a:prstGeom>
          <a:solidFill>
            <a:srgbClr val="008DD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HIIT / Tabata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7" name="Google Shape;2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350"/>
            <a:ext cx="1430100" cy="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147625" y="824100"/>
            <a:ext cx="5537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2400">
                <a:solidFill>
                  <a:schemeClr val="dk2"/>
                </a:solidFill>
              </a:rPr>
              <a:t>Video Final TABATA/HIIT:</a:t>
            </a:r>
            <a:endParaRPr b="1" sz="2400">
              <a:solidFill>
                <a:schemeClr val="dk2"/>
              </a:solidFill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1311050" y="1306500"/>
            <a:ext cx="5844000" cy="3808500"/>
          </a:xfrm>
          <a:prstGeom prst="rect">
            <a:avLst/>
          </a:prstGeom>
          <a:noFill/>
          <a:ln cap="flat" cmpd="sng" w="28575">
            <a:solidFill>
              <a:srgbClr val="4D4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B2B2B2"/>
                </a:solidFill>
              </a:rPr>
              <a:t>VÍDEO</a:t>
            </a:r>
            <a:endParaRPr b="1"/>
          </a:p>
        </p:txBody>
      </p:sp>
      <p:sp>
        <p:nvSpPr>
          <p:cNvPr id="220" name="Google Shape;220;p22"/>
          <p:cNvSpPr txBox="1"/>
          <p:nvPr/>
        </p:nvSpPr>
        <p:spPr>
          <a:xfrm>
            <a:off x="1311050" y="5115000"/>
            <a:ext cx="5844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0150" spcFirstLastPara="1" rIns="90150" wrap="square" tIns="46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gl" sz="1800"/>
              <a:t>INSTRUCIÓNS</a:t>
            </a:r>
            <a:r>
              <a:rPr b="1" i="0" lang="gl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gl"/>
              <a:t> </a:t>
            </a:r>
            <a:r>
              <a:rPr i="1" lang="gl"/>
              <a:t>(</a:t>
            </a: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Normas de execución</a:t>
            </a:r>
            <a:r>
              <a:rPr i="1" lang="gl"/>
              <a:t>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4294967295" type="title"/>
          </p:nvPr>
        </p:nvSpPr>
        <p:spPr>
          <a:xfrm>
            <a:off x="0" y="0"/>
            <a:ext cx="9144000" cy="763500"/>
          </a:xfrm>
          <a:prstGeom prst="rect">
            <a:avLst/>
          </a:prstGeom>
          <a:solidFill>
            <a:srgbClr val="008DD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CIRCUITO CON AUTOCARGA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350"/>
            <a:ext cx="1430100" cy="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263383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67" name="Google Shape;67;p14"/>
          <p:cNvSpPr txBox="1"/>
          <p:nvPr/>
        </p:nvSpPr>
        <p:spPr>
          <a:xfrm>
            <a:off x="217263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3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71505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69" name="Google Shape;69;p14"/>
          <p:cNvSpPr txBox="1"/>
          <p:nvPr/>
        </p:nvSpPr>
        <p:spPr>
          <a:xfrm>
            <a:off x="2668931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4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503486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71" name="Google Shape;71;p14"/>
          <p:cNvSpPr txBox="1"/>
          <p:nvPr/>
        </p:nvSpPr>
        <p:spPr>
          <a:xfrm>
            <a:off x="4988742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5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7146687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73" name="Google Shape;73;p14"/>
          <p:cNvSpPr txBox="1"/>
          <p:nvPr/>
        </p:nvSpPr>
        <p:spPr>
          <a:xfrm>
            <a:off x="7100567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6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263383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b="1" sz="1205">
              <a:solidFill>
                <a:srgbClr val="4D4D4D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17263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1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71505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77" name="Google Shape;77;p14"/>
          <p:cNvSpPr txBox="1"/>
          <p:nvPr/>
        </p:nvSpPr>
        <p:spPr>
          <a:xfrm>
            <a:off x="2668931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10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503486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79" name="Google Shape;79;p14"/>
          <p:cNvSpPr txBox="1"/>
          <p:nvPr/>
        </p:nvSpPr>
        <p:spPr>
          <a:xfrm>
            <a:off x="4988742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9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7146687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81" name="Google Shape;81;p14"/>
          <p:cNvSpPr txBox="1"/>
          <p:nvPr/>
        </p:nvSpPr>
        <p:spPr>
          <a:xfrm>
            <a:off x="7100567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8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217258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83" name="Google Shape;83;p14"/>
          <p:cNvSpPr txBox="1"/>
          <p:nvPr/>
        </p:nvSpPr>
        <p:spPr>
          <a:xfrm>
            <a:off x="171138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2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146583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85" name="Google Shape;85;p14"/>
          <p:cNvSpPr txBox="1"/>
          <p:nvPr/>
        </p:nvSpPr>
        <p:spPr>
          <a:xfrm>
            <a:off x="7100463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7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3005900" y="3266700"/>
            <a:ext cx="3129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Nº de Series: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3005900" y="4074164"/>
            <a:ext cx="3480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Nº de Repeticións/Tempo por estación: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3005900" y="3670443"/>
            <a:ext cx="3187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Descanso entre </a:t>
            </a:r>
            <a:r>
              <a:rPr b="1" lang="gl" sz="1315">
                <a:solidFill>
                  <a:schemeClr val="dk2"/>
                </a:solidFill>
              </a:rPr>
              <a:t>Series: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2440100" y="2844300"/>
            <a:ext cx="4267230" cy="1882900"/>
          </a:xfrm>
          <a:custGeom>
            <a:rect b="b" l="l" r="r" t="t"/>
            <a:pathLst>
              <a:path extrusionOk="0" h="75316" w="174511">
                <a:moveTo>
                  <a:pt x="0" y="4287"/>
                </a:moveTo>
                <a:lnTo>
                  <a:pt x="0" y="75316"/>
                </a:lnTo>
                <a:lnTo>
                  <a:pt x="174511" y="75316"/>
                </a:lnTo>
                <a:lnTo>
                  <a:pt x="174511" y="0"/>
                </a:lnTo>
                <a:lnTo>
                  <a:pt x="11022" y="0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idx="4294967295" type="title"/>
          </p:nvPr>
        </p:nvSpPr>
        <p:spPr>
          <a:xfrm>
            <a:off x="0" y="0"/>
            <a:ext cx="9144000" cy="763500"/>
          </a:xfrm>
          <a:prstGeom prst="rect">
            <a:avLst/>
          </a:prstGeom>
          <a:solidFill>
            <a:srgbClr val="008DD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CIRCUITO CON SOBRECARGA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350"/>
            <a:ext cx="1430100" cy="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147625" y="824101"/>
            <a:ext cx="22074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2400">
                <a:solidFill>
                  <a:schemeClr val="dk2"/>
                </a:solidFill>
              </a:rPr>
              <a:t>ESTACIÓN 1</a:t>
            </a:r>
            <a:endParaRPr b="1" sz="2400">
              <a:solidFill>
                <a:schemeClr val="dk2"/>
              </a:solidFill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147625" y="1306500"/>
            <a:ext cx="5297400" cy="3650400"/>
          </a:xfrm>
          <a:prstGeom prst="rect">
            <a:avLst/>
          </a:prstGeom>
          <a:noFill/>
          <a:ln cap="flat" cmpd="sng" w="28575">
            <a:solidFill>
              <a:srgbClr val="4D4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B2B2B2"/>
                </a:solidFill>
              </a:rPr>
              <a:t>VÍDEO</a:t>
            </a:r>
            <a:endParaRPr b="1"/>
          </a:p>
        </p:txBody>
      </p:sp>
      <p:sp>
        <p:nvSpPr>
          <p:cNvPr id="98" name="Google Shape;98;p15"/>
          <p:cNvSpPr txBox="1"/>
          <p:nvPr/>
        </p:nvSpPr>
        <p:spPr>
          <a:xfrm>
            <a:off x="5445025" y="1306500"/>
            <a:ext cx="3613200" cy="3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0150" spcFirstLastPara="1" rIns="90150" wrap="square" tIns="46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Descrición do exercicio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Explica o exercicio.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147625" y="4956900"/>
            <a:ext cx="52974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0150" spcFirstLastPara="1" rIns="90150" wrap="square" tIns="46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Recomendacións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Normas de execución.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5457825" y="4956900"/>
            <a:ext cx="36132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0150" spcFirstLastPara="1" rIns="90150" wrap="square" tIns="46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Variantes: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 a dificultade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5565775" y="5493475"/>
            <a:ext cx="1644600" cy="1212900"/>
          </a:xfrm>
          <a:prstGeom prst="rect">
            <a:avLst/>
          </a:prstGeom>
          <a:noFill/>
          <a:ln cap="flat" cmpd="sng" w="9525">
            <a:solidFill>
              <a:srgbClr val="4D4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None/>
            </a:pPr>
            <a:r>
              <a:rPr b="0" i="0" lang="gl" sz="1800" u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Inxerir IMAXE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7346950" y="5487125"/>
            <a:ext cx="1643100" cy="1212900"/>
          </a:xfrm>
          <a:prstGeom prst="rect">
            <a:avLst/>
          </a:prstGeom>
          <a:noFill/>
          <a:ln cap="flat" cmpd="sng" w="9525">
            <a:solidFill>
              <a:srgbClr val="4D4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None/>
            </a:pPr>
            <a:r>
              <a:rPr b="0" i="0" lang="gl" sz="1800" u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Inxerir IMAXE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 title="pexels-leonmart-1552249.jpg"/>
          <p:cNvPicPr preferRelativeResize="0"/>
          <p:nvPr/>
        </p:nvPicPr>
        <p:blipFill rotWithShape="1">
          <a:blip r:embed="rId3">
            <a:alphaModFix/>
          </a:blip>
          <a:srcRect b="0" l="5728" r="5728" t="0"/>
          <a:stretch/>
        </p:blipFill>
        <p:spPr>
          <a:xfrm>
            <a:off x="0" y="0"/>
            <a:ext cx="9143992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type="ctrTitle"/>
          </p:nvPr>
        </p:nvSpPr>
        <p:spPr>
          <a:xfrm>
            <a:off x="0" y="1769613"/>
            <a:ext cx="9144000" cy="28674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6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CIRCUITO SOBRECARGA</a:t>
            </a:r>
            <a:endParaRPr sz="6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194150" y="3966525"/>
            <a:ext cx="84369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gl" sz="36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1º Bacharelato</a:t>
            </a:r>
            <a:endParaRPr sz="3600">
              <a:solidFill>
                <a:schemeClr val="lt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>
            <a:off x="535250" y="3850900"/>
            <a:ext cx="8179500" cy="0"/>
          </a:xfrm>
          <a:prstGeom prst="straightConnector1">
            <a:avLst/>
          </a:prstGeom>
          <a:noFill/>
          <a:ln cap="flat" cmpd="sng" w="28575">
            <a:solidFill>
              <a:srgbClr val="008DD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100347"/>
            <a:ext cx="3861780" cy="13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635250" y="5125200"/>
            <a:ext cx="7873500" cy="1592100"/>
          </a:xfrm>
          <a:prstGeom prst="roundRect">
            <a:avLst>
              <a:gd fmla="val 8108" name="adj"/>
            </a:avLst>
          </a:prstGeom>
          <a:solidFill>
            <a:srgbClr val="EEEEEE">
              <a:alpha val="66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AUTORAS/ES: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1.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2.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4294967295" type="title"/>
          </p:nvPr>
        </p:nvSpPr>
        <p:spPr>
          <a:xfrm>
            <a:off x="0" y="0"/>
            <a:ext cx="9144000" cy="763500"/>
          </a:xfrm>
          <a:prstGeom prst="rect">
            <a:avLst/>
          </a:prstGeom>
          <a:solidFill>
            <a:srgbClr val="008DD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CIRCUITO CON AUTOCARGA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350"/>
            <a:ext cx="1430100" cy="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263383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120" name="Google Shape;120;p17"/>
          <p:cNvSpPr txBox="1"/>
          <p:nvPr/>
        </p:nvSpPr>
        <p:spPr>
          <a:xfrm>
            <a:off x="217263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3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271505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122" name="Google Shape;122;p17"/>
          <p:cNvSpPr txBox="1"/>
          <p:nvPr/>
        </p:nvSpPr>
        <p:spPr>
          <a:xfrm>
            <a:off x="2668931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4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503486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124" name="Google Shape;124;p17"/>
          <p:cNvSpPr txBox="1"/>
          <p:nvPr/>
        </p:nvSpPr>
        <p:spPr>
          <a:xfrm>
            <a:off x="4988742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5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7146687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126" name="Google Shape;126;p17"/>
          <p:cNvSpPr txBox="1"/>
          <p:nvPr/>
        </p:nvSpPr>
        <p:spPr>
          <a:xfrm>
            <a:off x="7100567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6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263383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b="1" sz="1205">
              <a:solidFill>
                <a:srgbClr val="4D4D4D"/>
              </a:solidFill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217263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1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271505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130" name="Google Shape;130;p17"/>
          <p:cNvSpPr txBox="1"/>
          <p:nvPr/>
        </p:nvSpPr>
        <p:spPr>
          <a:xfrm>
            <a:off x="2668931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10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503486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132" name="Google Shape;132;p17"/>
          <p:cNvSpPr txBox="1"/>
          <p:nvPr/>
        </p:nvSpPr>
        <p:spPr>
          <a:xfrm>
            <a:off x="4988742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9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7146687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134" name="Google Shape;134;p17"/>
          <p:cNvSpPr txBox="1"/>
          <p:nvPr/>
        </p:nvSpPr>
        <p:spPr>
          <a:xfrm>
            <a:off x="7100567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8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217258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136" name="Google Shape;136;p17"/>
          <p:cNvSpPr txBox="1"/>
          <p:nvPr/>
        </p:nvSpPr>
        <p:spPr>
          <a:xfrm>
            <a:off x="171138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2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7146583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4D4D4D"/>
                </a:solidFill>
              </a:rPr>
              <a:t>IMAXE</a:t>
            </a:r>
            <a:endParaRPr sz="1205"/>
          </a:p>
        </p:txBody>
      </p:sp>
      <p:sp>
        <p:nvSpPr>
          <p:cNvPr id="138" name="Google Shape;138;p17"/>
          <p:cNvSpPr txBox="1"/>
          <p:nvPr/>
        </p:nvSpPr>
        <p:spPr>
          <a:xfrm>
            <a:off x="7100463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ESTACIÓN 7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3005900" y="3266700"/>
            <a:ext cx="3129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Nº de Series: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3005900" y="4074164"/>
            <a:ext cx="3480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Nº de Repeticións/Tempo por estación: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3005900" y="3670443"/>
            <a:ext cx="3187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Descanso entre Series: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2440100" y="2844300"/>
            <a:ext cx="4267230" cy="1882900"/>
          </a:xfrm>
          <a:custGeom>
            <a:rect b="b" l="l" r="r" t="t"/>
            <a:pathLst>
              <a:path extrusionOk="0" h="75316" w="174511">
                <a:moveTo>
                  <a:pt x="0" y="4287"/>
                </a:moveTo>
                <a:lnTo>
                  <a:pt x="0" y="75316"/>
                </a:lnTo>
                <a:lnTo>
                  <a:pt x="174511" y="75316"/>
                </a:lnTo>
                <a:lnTo>
                  <a:pt x="174511" y="0"/>
                </a:lnTo>
                <a:lnTo>
                  <a:pt x="11022" y="0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idx="4294967295" type="title"/>
          </p:nvPr>
        </p:nvSpPr>
        <p:spPr>
          <a:xfrm>
            <a:off x="0" y="0"/>
            <a:ext cx="9144000" cy="763500"/>
          </a:xfrm>
          <a:prstGeom prst="rect">
            <a:avLst/>
          </a:prstGeom>
          <a:solidFill>
            <a:srgbClr val="008DD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CIRCUITO CON SOBRECARGA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350"/>
            <a:ext cx="1430100" cy="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147625" y="824101"/>
            <a:ext cx="22074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2400">
                <a:solidFill>
                  <a:schemeClr val="dk2"/>
                </a:solidFill>
              </a:rPr>
              <a:t>ESTACIÓN 1</a:t>
            </a:r>
            <a:endParaRPr b="1" sz="2400">
              <a:solidFill>
                <a:schemeClr val="dk2"/>
              </a:solidFill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147625" y="1306500"/>
            <a:ext cx="5297400" cy="3650400"/>
          </a:xfrm>
          <a:prstGeom prst="rect">
            <a:avLst/>
          </a:prstGeom>
          <a:noFill/>
          <a:ln cap="flat" cmpd="sng" w="28575">
            <a:solidFill>
              <a:srgbClr val="4D4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B2B2B2"/>
                </a:solidFill>
              </a:rPr>
              <a:t>VÍDEO</a:t>
            </a:r>
            <a:endParaRPr b="1"/>
          </a:p>
        </p:txBody>
      </p:sp>
      <p:sp>
        <p:nvSpPr>
          <p:cNvPr id="151" name="Google Shape;151;p18"/>
          <p:cNvSpPr txBox="1"/>
          <p:nvPr/>
        </p:nvSpPr>
        <p:spPr>
          <a:xfrm>
            <a:off x="5445025" y="1306500"/>
            <a:ext cx="3613200" cy="3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0150" spcFirstLastPara="1" rIns="90150" wrap="square" tIns="46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Descrición do exercicio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Explica o exercicio.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147625" y="4956900"/>
            <a:ext cx="52974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0150" spcFirstLastPara="1" rIns="90150" wrap="square" tIns="46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Recomendacións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Normas de execución.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5457825" y="4956900"/>
            <a:ext cx="36132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0150" spcFirstLastPara="1" rIns="90150" wrap="square" tIns="46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Variantes: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 a dificultade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5565775" y="5493475"/>
            <a:ext cx="1644600" cy="1212900"/>
          </a:xfrm>
          <a:prstGeom prst="rect">
            <a:avLst/>
          </a:prstGeom>
          <a:noFill/>
          <a:ln cap="flat" cmpd="sng" w="9525">
            <a:solidFill>
              <a:srgbClr val="4D4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None/>
            </a:pPr>
            <a:r>
              <a:rPr b="0" i="0" lang="gl" sz="1800" u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Inxerir IMAXE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7346950" y="5487125"/>
            <a:ext cx="1643100" cy="1212900"/>
          </a:xfrm>
          <a:prstGeom prst="rect">
            <a:avLst/>
          </a:prstGeom>
          <a:noFill/>
          <a:ln cap="flat" cmpd="sng" w="9525">
            <a:solidFill>
              <a:srgbClr val="4D4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None/>
            </a:pPr>
            <a:r>
              <a:rPr b="0" i="0" lang="gl" sz="1800" u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Inxerir IMAXE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 b="0" l="10482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/>
          <p:nvPr/>
        </p:nvSpPr>
        <p:spPr>
          <a:xfrm>
            <a:off x="-24500" y="0"/>
            <a:ext cx="4209600" cy="1440600"/>
          </a:xfrm>
          <a:prstGeom prst="rect">
            <a:avLst/>
          </a:prstGeom>
          <a:solidFill>
            <a:srgbClr val="000000">
              <a:alpha val="6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 txBox="1"/>
          <p:nvPr>
            <p:ph type="ctrTitle"/>
          </p:nvPr>
        </p:nvSpPr>
        <p:spPr>
          <a:xfrm>
            <a:off x="0" y="1769613"/>
            <a:ext cx="9144000" cy="2867400"/>
          </a:xfrm>
          <a:prstGeom prst="rect">
            <a:avLst/>
          </a:prstGeom>
          <a:solidFill>
            <a:srgbClr val="008DD5">
              <a:alpha val="57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HIIT /Tabata</a:t>
            </a:r>
            <a:endParaRPr sz="6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19"/>
          <p:cNvSpPr txBox="1"/>
          <p:nvPr>
            <p:ph idx="1" type="subTitle"/>
          </p:nvPr>
        </p:nvSpPr>
        <p:spPr>
          <a:xfrm>
            <a:off x="194150" y="3966525"/>
            <a:ext cx="84369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gl" sz="36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1º Bacharelato</a:t>
            </a:r>
            <a:endParaRPr sz="3600">
              <a:solidFill>
                <a:schemeClr val="lt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164" name="Google Shape;164;p19"/>
          <p:cNvCxnSpPr/>
          <p:nvPr/>
        </p:nvCxnSpPr>
        <p:spPr>
          <a:xfrm>
            <a:off x="535250" y="3850900"/>
            <a:ext cx="8179500" cy="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5" name="Google Shape;16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7" y="100347"/>
            <a:ext cx="3861780" cy="13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635250" y="5125200"/>
            <a:ext cx="7873500" cy="1592100"/>
          </a:xfrm>
          <a:prstGeom prst="roundRect">
            <a:avLst>
              <a:gd fmla="val 8108" name="adj"/>
            </a:avLst>
          </a:prstGeom>
          <a:solidFill>
            <a:srgbClr val="008DD5">
              <a:alpha val="57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AUTORAS/ES: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1.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2.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3.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ctrTitle"/>
          </p:nvPr>
        </p:nvSpPr>
        <p:spPr>
          <a:xfrm>
            <a:off x="0" y="0"/>
            <a:ext cx="9144000" cy="763500"/>
          </a:xfrm>
          <a:prstGeom prst="rect">
            <a:avLst/>
          </a:prstGeom>
          <a:solidFill>
            <a:srgbClr val="008DD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HIIT / Tabata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350"/>
            <a:ext cx="1430100" cy="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>
            <a:off x="263383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74" name="Google Shape;174;p20"/>
          <p:cNvSpPr txBox="1"/>
          <p:nvPr/>
        </p:nvSpPr>
        <p:spPr>
          <a:xfrm>
            <a:off x="217263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3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271505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76" name="Google Shape;176;p20"/>
          <p:cNvSpPr txBox="1"/>
          <p:nvPr/>
        </p:nvSpPr>
        <p:spPr>
          <a:xfrm>
            <a:off x="2668931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4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5034862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78" name="Google Shape;178;p20"/>
          <p:cNvSpPr txBox="1"/>
          <p:nvPr/>
        </p:nvSpPr>
        <p:spPr>
          <a:xfrm>
            <a:off x="4988742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5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7146687" y="54851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80" name="Google Shape;180;p20"/>
          <p:cNvSpPr txBox="1"/>
          <p:nvPr/>
        </p:nvSpPr>
        <p:spPr>
          <a:xfrm>
            <a:off x="7100567" y="50633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6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263383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b="1" sz="1205">
              <a:solidFill>
                <a:srgbClr val="666666"/>
              </a:solidFill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217263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1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271505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84" name="Google Shape;184;p20"/>
          <p:cNvSpPr txBox="1"/>
          <p:nvPr/>
        </p:nvSpPr>
        <p:spPr>
          <a:xfrm>
            <a:off x="2668931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10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5034862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86" name="Google Shape;186;p20"/>
          <p:cNvSpPr txBox="1"/>
          <p:nvPr/>
        </p:nvSpPr>
        <p:spPr>
          <a:xfrm>
            <a:off x="4988742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9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7146687" y="1481099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88" name="Google Shape;188;p20"/>
          <p:cNvSpPr txBox="1"/>
          <p:nvPr/>
        </p:nvSpPr>
        <p:spPr>
          <a:xfrm>
            <a:off x="7100567" y="1059238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8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217258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90" name="Google Shape;190;p20"/>
          <p:cNvSpPr txBox="1"/>
          <p:nvPr/>
        </p:nvSpPr>
        <p:spPr>
          <a:xfrm>
            <a:off x="171138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2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7146583" y="3448862"/>
            <a:ext cx="1779900" cy="1068000"/>
          </a:xfrm>
          <a:prstGeom prst="rect">
            <a:avLst/>
          </a:prstGeom>
          <a:solidFill>
            <a:schemeClr val="lt2"/>
          </a:solidFill>
          <a:ln cap="flat" cmpd="sng" w="8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50" lIns="78750" spcFirstLastPara="1" rIns="78750" wrap="square" tIns="7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5">
                <a:solidFill>
                  <a:srgbClr val="666666"/>
                </a:solidFill>
              </a:rPr>
              <a:t>IMAXE</a:t>
            </a:r>
            <a:endParaRPr sz="1205"/>
          </a:p>
        </p:txBody>
      </p:sp>
      <p:sp>
        <p:nvSpPr>
          <p:cNvPr id="192" name="Google Shape;192;p20"/>
          <p:cNvSpPr txBox="1"/>
          <p:nvPr/>
        </p:nvSpPr>
        <p:spPr>
          <a:xfrm>
            <a:off x="7100463" y="3027000"/>
            <a:ext cx="1872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50">
                <a:solidFill>
                  <a:schemeClr val="dk2"/>
                </a:solidFill>
              </a:rPr>
              <a:t>EXERCICIO 7</a:t>
            </a:r>
            <a:endParaRPr b="1" sz="1550">
              <a:solidFill>
                <a:schemeClr val="dk2"/>
              </a:solidFill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916725" y="3320608"/>
            <a:ext cx="34803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Tempo por EXERCICIO: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2916725" y="4051605"/>
            <a:ext cx="3187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Descanso entre EXERCICIOS: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2939875" y="4410700"/>
            <a:ext cx="3187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Duración TOTAL: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2939863" y="284258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800">
                <a:solidFill>
                  <a:schemeClr val="dk1"/>
                </a:solidFill>
              </a:rPr>
              <a:t>Descrición</a:t>
            </a: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2916725" y="3706183"/>
            <a:ext cx="34803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50" lIns="66850" spcFirstLastPara="1" rIns="66850" wrap="square" tIns="66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315">
                <a:solidFill>
                  <a:schemeClr val="dk2"/>
                </a:solidFill>
              </a:rPr>
              <a:t>Nº de  EXERCICIOS:</a:t>
            </a:r>
            <a:endParaRPr b="1" sz="1315">
              <a:solidFill>
                <a:schemeClr val="dk2"/>
              </a:solidFill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2440100" y="2844300"/>
            <a:ext cx="4267230" cy="2120522"/>
          </a:xfrm>
          <a:custGeom>
            <a:rect b="b" l="l" r="r" t="t"/>
            <a:pathLst>
              <a:path extrusionOk="0" h="75316" w="174511">
                <a:moveTo>
                  <a:pt x="0" y="4287"/>
                </a:moveTo>
                <a:lnTo>
                  <a:pt x="0" y="75316"/>
                </a:lnTo>
                <a:lnTo>
                  <a:pt x="174511" y="75316"/>
                </a:lnTo>
                <a:lnTo>
                  <a:pt x="174511" y="0"/>
                </a:lnTo>
                <a:lnTo>
                  <a:pt x="11022" y="0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idx="4294967295" type="title"/>
          </p:nvPr>
        </p:nvSpPr>
        <p:spPr>
          <a:xfrm>
            <a:off x="0" y="0"/>
            <a:ext cx="9144000" cy="763500"/>
          </a:xfrm>
          <a:prstGeom prst="rect">
            <a:avLst/>
          </a:prstGeom>
          <a:solidFill>
            <a:srgbClr val="008DD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CIRCUITO CON SOBRECARGA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350"/>
            <a:ext cx="1430100" cy="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147625" y="824101"/>
            <a:ext cx="22074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8750" lIns="78750" spcFirstLastPara="1" rIns="78750" wrap="square" tIns="78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2400">
                <a:solidFill>
                  <a:schemeClr val="dk2"/>
                </a:solidFill>
              </a:rPr>
              <a:t>Exercicio </a:t>
            </a:r>
            <a:r>
              <a:rPr b="1" lang="gl" sz="2400">
                <a:solidFill>
                  <a:schemeClr val="dk2"/>
                </a:solidFill>
              </a:rPr>
              <a:t>1:</a:t>
            </a:r>
            <a:endParaRPr b="1" sz="2400">
              <a:solidFill>
                <a:schemeClr val="dk2"/>
              </a:solidFill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147625" y="1306500"/>
            <a:ext cx="5297400" cy="3650400"/>
          </a:xfrm>
          <a:prstGeom prst="rect">
            <a:avLst/>
          </a:prstGeom>
          <a:noFill/>
          <a:ln cap="flat" cmpd="sng" w="28575">
            <a:solidFill>
              <a:srgbClr val="4D4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None/>
            </a:pPr>
            <a:r>
              <a:rPr b="0" i="0" lang="gl" sz="1800" u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Inxerir IMAXES/VÍDEO</a:t>
            </a:r>
            <a:r>
              <a:rPr lang="gl" sz="1800">
                <a:solidFill>
                  <a:srgbClr val="B2B2B2"/>
                </a:solidFill>
              </a:rPr>
              <a:t>S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5445025" y="1306500"/>
            <a:ext cx="3613200" cy="3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0150" spcFirstLastPara="1" rIns="90150" wrap="square" tIns="46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Descrición do exercicio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Explica o exercicio.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147625" y="4956900"/>
            <a:ext cx="52974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0150" spcFirstLastPara="1" rIns="90150" wrap="square" tIns="46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Recomendacións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Normas de execución.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5457825" y="4956900"/>
            <a:ext cx="3613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0150" spcFirstLastPara="1" rIns="90150" wrap="square" tIns="46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gl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Variantes: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</a:t>
            </a:r>
            <a:r>
              <a:rPr i="1" lang="gl"/>
              <a:t>ú</a:t>
            </a:r>
            <a:r>
              <a:rPr b="0" i="1" lang="gl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 dificultade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5565775" y="5493475"/>
            <a:ext cx="1644600" cy="1212900"/>
          </a:xfrm>
          <a:prstGeom prst="rect">
            <a:avLst/>
          </a:prstGeom>
          <a:noFill/>
          <a:ln cap="flat" cmpd="sng" w="9525">
            <a:solidFill>
              <a:srgbClr val="4D4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None/>
            </a:pPr>
            <a:r>
              <a:rPr b="0" i="0" lang="gl" sz="1800" u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Inxerir IMAXE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7346950" y="5487125"/>
            <a:ext cx="1643100" cy="1212900"/>
          </a:xfrm>
          <a:prstGeom prst="rect">
            <a:avLst/>
          </a:prstGeom>
          <a:noFill/>
          <a:ln cap="flat" cmpd="sng" w="9525">
            <a:solidFill>
              <a:srgbClr val="4D4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None/>
            </a:pPr>
            <a:r>
              <a:rPr b="0" i="0" lang="gl" sz="1800" u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Inxerir IMAXE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