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3" r:id="rId3"/>
    <p:sldMasterId id="214748368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5670550" cx="10080625"/>
  <p:notesSz cx="7559675" cy="10691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7adec230b0_0_445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7adec230b0_0_445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adec230b0_0_500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7adec230b0_0_500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adec230b0_0_555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adec230b0_0_555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af1f91ec1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af1f91ec1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7adec230b0_0_5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7adec230b0_0_5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adec230b0_0_60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adec230b0_0_60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1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2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7adec230b0_0_115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7adec230b0_0_115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2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3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7adec230b0_0_170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7adec230b0_0_170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3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3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4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4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4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4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4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4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4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adec230b0_0_225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adec230b0_0_225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4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4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4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7adec230b0_0_280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7adec230b0_0_280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adec230b0_0_335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7adec230b0_0_335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7adec230b0_0_390:notes"/>
          <p:cNvSpPr/>
          <p:nvPr>
            <p:ph idx="2" type="sldImg"/>
          </p:nvPr>
        </p:nvSpPr>
        <p:spPr>
          <a:xfrm>
            <a:off x="420430" y="801885"/>
            <a:ext cx="67194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7adec230b0_0_390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2"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3"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4"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3"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4"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5"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6"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">
  <p:cSld name="TITLE_AND_BODY_3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5">
  <p:cSld name="TITLE_AND_BODY_5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">
  <p:cSld name="TITLE_AND_BODY_6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7">
  <p:cSld name="TITLE_AND_BODY_7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">
  <p:cSld name="TITLE_AND_BODY_8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9">
  <p:cSld name="TITLE_AND_BODY_9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0">
  <p:cSld name="TITLE_AND_BODY_10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1">
  <p:cSld name="TITLE_AND_BODY_1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idx="12" type="sldNum"/>
          </p:nvPr>
        </p:nvSpPr>
        <p:spPr>
          <a:xfrm>
            <a:off x="9340296" y="5141053"/>
            <a:ext cx="604800" cy="4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7"/>
          <p:cNvSpPr txBox="1"/>
          <p:nvPr>
            <p:ph idx="1"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8"/>
          <p:cNvSpPr txBox="1"/>
          <p:nvPr>
            <p:ph idx="1"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9"/>
          <p:cNvSpPr txBox="1"/>
          <p:nvPr>
            <p:ph idx="1"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9"/>
          <p:cNvSpPr txBox="1"/>
          <p:nvPr>
            <p:ph idx="2"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 txBox="1"/>
          <p:nvPr>
            <p:ph idx="1"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2"/>
          <p:cNvSpPr txBox="1"/>
          <p:nvPr>
            <p:ph idx="1"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2"/>
          <p:cNvSpPr txBox="1"/>
          <p:nvPr>
            <p:ph idx="2"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2"/>
          <p:cNvSpPr txBox="1"/>
          <p:nvPr>
            <p:ph idx="3"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3"/>
          <p:cNvSpPr txBox="1"/>
          <p:nvPr>
            <p:ph idx="1"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3"/>
          <p:cNvSpPr txBox="1"/>
          <p:nvPr>
            <p:ph idx="2"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3"/>
          <p:cNvSpPr txBox="1"/>
          <p:nvPr>
            <p:ph idx="3"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4"/>
          <p:cNvSpPr txBox="1"/>
          <p:nvPr>
            <p:ph idx="1"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4"/>
          <p:cNvSpPr txBox="1"/>
          <p:nvPr>
            <p:ph idx="2"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4"/>
          <p:cNvSpPr txBox="1"/>
          <p:nvPr>
            <p:ph idx="3"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5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5"/>
          <p:cNvSpPr txBox="1"/>
          <p:nvPr>
            <p:ph idx="1"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5"/>
          <p:cNvSpPr txBox="1"/>
          <p:nvPr>
            <p:ph idx="2"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6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6"/>
          <p:cNvSpPr txBox="1"/>
          <p:nvPr>
            <p:ph idx="1"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6"/>
          <p:cNvSpPr txBox="1"/>
          <p:nvPr>
            <p:ph idx="2"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6"/>
          <p:cNvSpPr txBox="1"/>
          <p:nvPr>
            <p:ph idx="3"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6"/>
          <p:cNvSpPr txBox="1"/>
          <p:nvPr>
            <p:ph idx="4"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7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7"/>
          <p:cNvSpPr txBox="1"/>
          <p:nvPr>
            <p:ph idx="1"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7"/>
          <p:cNvSpPr txBox="1"/>
          <p:nvPr>
            <p:ph idx="2"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7"/>
          <p:cNvSpPr txBox="1"/>
          <p:nvPr>
            <p:ph idx="3"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7"/>
          <p:cNvSpPr txBox="1"/>
          <p:nvPr>
            <p:ph idx="4"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7"/>
          <p:cNvSpPr txBox="1"/>
          <p:nvPr>
            <p:ph idx="5"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7"/>
          <p:cNvSpPr txBox="1"/>
          <p:nvPr>
            <p:ph idx="6"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idx="1"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>
            <p:ph idx="1"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2"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3"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2"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3"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5" name="Google Shape;105;p25"/>
          <p:cNvSpPr txBox="1"/>
          <p:nvPr>
            <p:ph idx="1" type="body"/>
          </p:nvPr>
        </p:nvSpPr>
        <p:spPr>
          <a:xfrm>
            <a:off x="503640" y="132660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6" name="Google Shape;106;p25"/>
          <p:cNvSpPr txBox="1"/>
          <p:nvPr>
            <p:ph idx="10" type="dt"/>
          </p:nvPr>
        </p:nvSpPr>
        <p:spPr>
          <a:xfrm>
            <a:off x="50364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7" name="Google Shape;107;p25"/>
          <p:cNvSpPr txBox="1"/>
          <p:nvPr>
            <p:ph idx="11" type="ftr"/>
          </p:nvPr>
        </p:nvSpPr>
        <p:spPr>
          <a:xfrm>
            <a:off x="3447000" y="5165280"/>
            <a:ext cx="3195000" cy="39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8" name="Google Shape;108;p25"/>
          <p:cNvSpPr txBox="1"/>
          <p:nvPr>
            <p:ph idx="12" type="sldNum"/>
          </p:nvPr>
        </p:nvSpPr>
        <p:spPr>
          <a:xfrm>
            <a:off x="722700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40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40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40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40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40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40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40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40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40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hyperlink" Target="http://youtu.be/ePcRs58wRs8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32.png"/><Relationship Id="rId7" Type="http://schemas.openxmlformats.org/officeDocument/2006/relationships/image" Target="../media/image47.png"/><Relationship Id="rId8" Type="http://schemas.openxmlformats.org/officeDocument/2006/relationships/image" Target="../media/image9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Relationship Id="rId5" Type="http://schemas.openxmlformats.org/officeDocument/2006/relationships/image" Target="../media/image6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Relationship Id="rId4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Relationship Id="rId4" Type="http://schemas.openxmlformats.org/officeDocument/2006/relationships/image" Target="../media/image41.png"/><Relationship Id="rId5" Type="http://schemas.openxmlformats.org/officeDocument/2006/relationships/image" Target="../media/image38.png"/><Relationship Id="rId6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Relationship Id="rId4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Relationship Id="rId4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72.png"/><Relationship Id="rId7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Relationship Id="rId4" Type="http://schemas.openxmlformats.org/officeDocument/2006/relationships/image" Target="../media/image56.png"/><Relationship Id="rId5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7.png"/><Relationship Id="rId4" Type="http://schemas.openxmlformats.org/officeDocument/2006/relationships/image" Target="../media/image97.png"/><Relationship Id="rId5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5.png"/><Relationship Id="rId4" Type="http://schemas.openxmlformats.org/officeDocument/2006/relationships/image" Target="../media/image79.png"/><Relationship Id="rId5" Type="http://schemas.openxmlformats.org/officeDocument/2006/relationships/image" Target="../media/image7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/>
          <p:nvPr/>
        </p:nvSpPr>
        <p:spPr>
          <a:xfrm>
            <a:off x="2311560" y="14238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9520" y="2197080"/>
            <a:ext cx="4272120" cy="329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334120" cy="56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8"/>
          <p:cNvSpPr/>
          <p:nvPr/>
        </p:nvSpPr>
        <p:spPr>
          <a:xfrm>
            <a:off x="5885280" y="1240560"/>
            <a:ext cx="3931560" cy="705240"/>
          </a:xfrm>
          <a:prstGeom prst="rect">
            <a:avLst/>
          </a:prstGeom>
          <a:solidFill>
            <a:srgbClr val="FFF59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DE3232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b="1" sz="1800" strike="noStrike">
              <a:solidFill>
                <a:srgbClr val="DE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youtu.be/ePcRs58wRs8</a:t>
            </a:r>
            <a:endParaRPr b="1" sz="1800" strike="noStrike">
              <a:solidFill>
                <a:srgbClr val="DE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A célula: unidade fundamental dos seres vivos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7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47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383" y="845332"/>
            <a:ext cx="5785858" cy="3979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8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8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4880" y="771825"/>
            <a:ext cx="5890865" cy="412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9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9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626" y="782326"/>
            <a:ext cx="6027373" cy="4105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0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0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80" y="170280"/>
            <a:ext cx="9269280" cy="527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1"/>
          <p:cNvSpPr txBox="1"/>
          <p:nvPr/>
        </p:nvSpPr>
        <p:spPr>
          <a:xfrm>
            <a:off x="70668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>
            <a:off x="0" y="0"/>
            <a:ext cx="10080000" cy="551520"/>
          </a:xfrm>
          <a:prstGeom prst="rect">
            <a:avLst/>
          </a:prstGeom>
          <a:solidFill>
            <a:srgbClr val="FFB74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1. Os niveis de organización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>
            <a:off x="0" y="551520"/>
            <a:ext cx="5042160" cy="2804760"/>
          </a:xfrm>
          <a:prstGeom prst="rect">
            <a:avLst/>
          </a:prstGeom>
          <a:solidFill>
            <a:srgbClr val="FFFDE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A materia viva está organizada en diferentes graos de complexidade chamados </a:t>
            </a:r>
            <a:r>
              <a:rPr b="1" lang="es-ES" sz="1800" strike="noStrike">
                <a:solidFill>
                  <a:srgbClr val="C9211E"/>
                </a:solidFill>
                <a:latin typeface="Arial"/>
                <a:ea typeface="Arial"/>
                <a:cs typeface="Arial"/>
                <a:sym typeface="Arial"/>
              </a:rPr>
              <a:t>niveis de organización.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Tipos de niveis de organización: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Nivel atómico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- Formado polos átomos dos elementos            químicos que constitúen a materia viva           chamados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bioelementos.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- Exemplo: átomo de osíxeno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200">
            <a:off x="852120" y="3592440"/>
            <a:ext cx="3081240" cy="18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1"/>
          <p:cNvSpPr/>
          <p:nvPr/>
        </p:nvSpPr>
        <p:spPr>
          <a:xfrm>
            <a:off x="5012280" y="551520"/>
            <a:ext cx="5042160" cy="2804760"/>
          </a:xfrm>
          <a:prstGeom prst="rect">
            <a:avLst/>
          </a:prstGeom>
          <a:solidFill>
            <a:srgbClr val="FFFDE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Nivel molecular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- Formado por moléculas ( unión de 2 ou máis átomos mediante enlaces químicos).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Biomoléculas: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moléculas que forman parte da materia viva.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.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Biomoléculas orgánicas:</a:t>
            </a:r>
            <a:r>
              <a:rPr b="0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glícidos, lípidos, ácidos nucleicos e proteínas.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.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Biomoléculas inorgánicas:</a:t>
            </a:r>
            <a:r>
              <a:rPr b="1" lang="es-ES" sz="1800" strike="noStrike">
                <a:solidFill>
                  <a:srgbClr val="1584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auga e sales minerais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400">
            <a:off x="5524200" y="3430080"/>
            <a:ext cx="3812040" cy="223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2"/>
          <p:cNvSpPr txBox="1"/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52"/>
          <p:cNvSpPr txBox="1"/>
          <p:nvPr>
            <p:ph idx="1" type="body"/>
          </p:nvPr>
        </p:nvSpPr>
        <p:spPr>
          <a:xfrm>
            <a:off x="504000" y="1326600"/>
            <a:ext cx="9071700" cy="328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017" y="226075"/>
            <a:ext cx="7119357" cy="544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3"/>
          <p:cNvSpPr txBox="1"/>
          <p:nvPr/>
        </p:nvSpPr>
        <p:spPr>
          <a:xfrm>
            <a:off x="70668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3"/>
          <p:cNvSpPr/>
          <p:nvPr/>
        </p:nvSpPr>
        <p:spPr>
          <a:xfrm>
            <a:off x="0" y="0"/>
            <a:ext cx="10080000" cy="551520"/>
          </a:xfrm>
          <a:prstGeom prst="rect">
            <a:avLst/>
          </a:prstGeom>
          <a:solidFill>
            <a:srgbClr val="FFB74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1. Os niveis de organización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3"/>
          <p:cNvSpPr/>
          <p:nvPr/>
        </p:nvSpPr>
        <p:spPr>
          <a:xfrm>
            <a:off x="0" y="551520"/>
            <a:ext cx="5042160" cy="1637280"/>
          </a:xfrm>
          <a:prstGeom prst="rect">
            <a:avLst/>
          </a:prstGeom>
          <a:solidFill>
            <a:srgbClr val="FFFDE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Nivel celular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- Primer nivel con vida.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- A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célula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é a unidade estrutural, funcional e xenética dos seres vivos.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3"/>
          <p:cNvSpPr/>
          <p:nvPr/>
        </p:nvSpPr>
        <p:spPr>
          <a:xfrm>
            <a:off x="5012640" y="551520"/>
            <a:ext cx="5042160" cy="1637280"/>
          </a:xfrm>
          <a:prstGeom prst="rect">
            <a:avLst/>
          </a:prstGeom>
          <a:solidFill>
            <a:srgbClr val="FFFDE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Nivel de tecidos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Un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tecido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está formado por células coa mesma orixe e que están especializadas en realizar unha función determinada.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Exemplo: tecido muscular ( formado por células musculares).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1000">
            <a:off x="172080" y="2202480"/>
            <a:ext cx="4612680" cy="33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000">
            <a:off x="4953240" y="3285000"/>
            <a:ext cx="2118240" cy="15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14640" y="2399760"/>
            <a:ext cx="2367000" cy="241596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3"/>
          <p:cNvSpPr/>
          <p:nvPr/>
        </p:nvSpPr>
        <p:spPr>
          <a:xfrm>
            <a:off x="4920120" y="5139360"/>
            <a:ext cx="2205000" cy="316080"/>
          </a:xfrm>
          <a:prstGeom prst="rect">
            <a:avLst/>
          </a:prstGeom>
          <a:solidFill>
            <a:srgbClr val="C5E1A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Célula muscular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3"/>
          <p:cNvSpPr/>
          <p:nvPr/>
        </p:nvSpPr>
        <p:spPr>
          <a:xfrm>
            <a:off x="7490160" y="4993560"/>
            <a:ext cx="2310120" cy="615960"/>
          </a:xfrm>
          <a:prstGeom prst="rect">
            <a:avLst/>
          </a:prstGeom>
          <a:solidFill>
            <a:srgbClr val="C5E1A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Tecido muscular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4"/>
          <p:cNvSpPr txBox="1"/>
          <p:nvPr/>
        </p:nvSpPr>
        <p:spPr>
          <a:xfrm>
            <a:off x="-1319760" y="101088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4"/>
          <p:cNvSpPr/>
          <p:nvPr/>
        </p:nvSpPr>
        <p:spPr>
          <a:xfrm>
            <a:off x="0" y="0"/>
            <a:ext cx="10080000" cy="421560"/>
          </a:xfrm>
          <a:prstGeom prst="rect">
            <a:avLst/>
          </a:prstGeom>
          <a:solidFill>
            <a:srgbClr val="FFB74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1. Os niveis de organización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4"/>
          <p:cNvSpPr/>
          <p:nvPr/>
        </p:nvSpPr>
        <p:spPr>
          <a:xfrm>
            <a:off x="-1080" y="421560"/>
            <a:ext cx="5042160" cy="1434960"/>
          </a:xfrm>
          <a:prstGeom prst="rect">
            <a:avLst/>
          </a:prstGeom>
          <a:solidFill>
            <a:srgbClr val="FFFDE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Nivel de órganos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- Un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órgano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está formado por tecidos diferentes que se asocian para realizar unha determinada función.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Exemplo: o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corazón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4"/>
          <p:cNvSpPr/>
          <p:nvPr/>
        </p:nvSpPr>
        <p:spPr>
          <a:xfrm>
            <a:off x="5007600" y="421560"/>
            <a:ext cx="5042160" cy="2124000"/>
          </a:xfrm>
          <a:prstGeom prst="rect">
            <a:avLst/>
          </a:prstGeom>
          <a:solidFill>
            <a:srgbClr val="FFFDE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Nivel de sistemas e aparellos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Sistema: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formado por órganos que se asocian para realizar coordinadamente unha ou varias funcións e que teñen unha estrutura parecida ( formados polo mesmo tipos de tecidos).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Exemplo: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sistema muscular, sistema nervioso.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200">
            <a:off x="188640" y="1978920"/>
            <a:ext cx="2037960" cy="18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0800">
            <a:off x="2290680" y="1968480"/>
            <a:ext cx="2529720" cy="187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5400" y="2683080"/>
            <a:ext cx="1157760" cy="287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5920" y="2618640"/>
            <a:ext cx="3754080" cy="301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2000" y="3938040"/>
            <a:ext cx="2432160" cy="166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6600">
            <a:off x="2592000" y="3743280"/>
            <a:ext cx="2496600" cy="191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5"/>
          <p:cNvSpPr txBox="1"/>
          <p:nvPr/>
        </p:nvSpPr>
        <p:spPr>
          <a:xfrm>
            <a:off x="-2112480" y="92268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5"/>
          <p:cNvSpPr/>
          <p:nvPr/>
        </p:nvSpPr>
        <p:spPr>
          <a:xfrm>
            <a:off x="0" y="0"/>
            <a:ext cx="10080000" cy="421560"/>
          </a:xfrm>
          <a:prstGeom prst="rect">
            <a:avLst/>
          </a:prstGeom>
          <a:solidFill>
            <a:srgbClr val="FFB74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1. Os niveis de organización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5"/>
          <p:cNvSpPr/>
          <p:nvPr/>
        </p:nvSpPr>
        <p:spPr>
          <a:xfrm>
            <a:off x="0" y="421560"/>
            <a:ext cx="5042160" cy="1840320"/>
          </a:xfrm>
          <a:prstGeom prst="rect">
            <a:avLst/>
          </a:prstGeom>
          <a:solidFill>
            <a:srgbClr val="FFFDE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Nivel de sistemas e aparellos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Aparello: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formado por órganos que teñen unha estrutura distinta e realizan unha función coordinada.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Exemplo: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aparello circulatorio, aparello dixestivo, aparello respiratorio.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4400" y="2927520"/>
            <a:ext cx="4497120" cy="266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3520" y="552960"/>
            <a:ext cx="4488840" cy="220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1680" y="2261880"/>
            <a:ext cx="3291120" cy="3408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6"/>
          <p:cNvSpPr txBox="1"/>
          <p:nvPr/>
        </p:nvSpPr>
        <p:spPr>
          <a:xfrm>
            <a:off x="-1447920" y="92268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6"/>
          <p:cNvSpPr/>
          <p:nvPr/>
        </p:nvSpPr>
        <p:spPr>
          <a:xfrm>
            <a:off x="0" y="0"/>
            <a:ext cx="10080000" cy="421560"/>
          </a:xfrm>
          <a:prstGeom prst="rect">
            <a:avLst/>
          </a:prstGeom>
          <a:solidFill>
            <a:srgbClr val="FFB74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1. Os niveis de organización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6"/>
          <p:cNvSpPr/>
          <p:nvPr/>
        </p:nvSpPr>
        <p:spPr>
          <a:xfrm>
            <a:off x="0" y="421560"/>
            <a:ext cx="5042160" cy="1351080"/>
          </a:xfrm>
          <a:prstGeom prst="rect">
            <a:avLst/>
          </a:prstGeom>
          <a:solidFill>
            <a:srgbClr val="FFFDE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7.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Nivel de organismo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Conxuntos de aparellos e sistemas que funcionan de xeito coordinado.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-147420" lvl="0" marL="2160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520" y="1863360"/>
            <a:ext cx="2050920" cy="373536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6"/>
          <p:cNvSpPr/>
          <p:nvPr/>
        </p:nvSpPr>
        <p:spPr>
          <a:xfrm>
            <a:off x="6096240" y="585360"/>
            <a:ext cx="3497040" cy="377280"/>
          </a:xfrm>
          <a:prstGeom prst="rect">
            <a:avLst/>
          </a:prstGeom>
          <a:solidFill>
            <a:srgbClr val="E6EE9C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Niveis de organización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6"/>
          <p:cNvSpPr/>
          <p:nvPr/>
        </p:nvSpPr>
        <p:spPr>
          <a:xfrm>
            <a:off x="6087960" y="1186920"/>
            <a:ext cx="3497400" cy="4114800"/>
          </a:xfrm>
          <a:prstGeom prst="rect">
            <a:avLst/>
          </a:prstGeom>
          <a:solidFill>
            <a:srgbClr val="FFF59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1. Nivel atómico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2. Nivel molecular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3. Nivel celular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4. Nivel de tecidos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5. Nivel de órganos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6.Nivel de sistemas e aparellos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7. Nivel de organismo</a:t>
            </a:r>
            <a:endParaRPr b="1" sz="1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9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050" y="447475"/>
            <a:ext cx="8893201" cy="49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000" y="248760"/>
            <a:ext cx="6893280" cy="526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9"/>
          <p:cNvSpPr/>
          <p:nvPr/>
        </p:nvSpPr>
        <p:spPr>
          <a:xfrm>
            <a:off x="504000" y="226080"/>
            <a:ext cx="9070560" cy="945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9"/>
          <p:cNvSpPr/>
          <p:nvPr/>
        </p:nvSpPr>
        <p:spPr>
          <a:xfrm>
            <a:off x="504000" y="1326600"/>
            <a:ext cx="9070560" cy="374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00" y="62640"/>
            <a:ext cx="10078560" cy="533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0"/>
          <p:cNvSpPr/>
          <p:nvPr/>
        </p:nvSpPr>
        <p:spPr>
          <a:xfrm>
            <a:off x="0" y="0"/>
            <a:ext cx="10080000" cy="36864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26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2. As células humanas</a:t>
            </a:r>
            <a:endParaRPr b="0" sz="2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60"/>
          <p:cNvSpPr/>
          <p:nvPr/>
        </p:nvSpPr>
        <p:spPr>
          <a:xfrm>
            <a:off x="-16200" y="368640"/>
            <a:ext cx="5580000" cy="182124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Célula: </a:t>
            </a:r>
            <a:r>
              <a:rPr b="0" lang="es-ES" sz="1600" strike="noStrike">
                <a:latin typeface="Arial"/>
                <a:ea typeface="Arial"/>
                <a:cs typeface="Arial"/>
                <a:sym typeface="Arial"/>
              </a:rPr>
              <a:t>unidade con vida máis sinxela capaz de realizar as funcións de nutrición, relación e reprodución.</a:t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Células humanas: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Célula eucariotas animais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Teñen núcleo ( ADN)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Heterótrofas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60"/>
          <p:cNvSpPr/>
          <p:nvPr/>
        </p:nvSpPr>
        <p:spPr>
          <a:xfrm>
            <a:off x="-8640" y="2189880"/>
            <a:ext cx="5607000" cy="240840"/>
          </a:xfrm>
          <a:prstGeom prst="rect">
            <a:avLst/>
          </a:prstGeom>
          <a:solidFill>
            <a:srgbClr val="FFAA9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55308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1800" strike="noStrike">
                <a:solidFill>
                  <a:srgbClr val="55308D"/>
                </a:solidFill>
                <a:latin typeface="Calibri"/>
                <a:ea typeface="Calibri"/>
                <a:cs typeface="Calibri"/>
                <a:sym typeface="Calibri"/>
              </a:rPr>
              <a:t>Estruturas dunha célula eucariota animal</a:t>
            </a:r>
            <a:endParaRPr b="1" i="1" sz="18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60"/>
          <p:cNvSpPr/>
          <p:nvPr/>
        </p:nvSpPr>
        <p:spPr>
          <a:xfrm>
            <a:off x="-16560" y="2430720"/>
            <a:ext cx="5580000" cy="88236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i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a) Núcleo</a:t>
            </a:r>
            <a:endParaRPr b="0" sz="18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i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b) Membrana celular ou plasmática</a:t>
            </a:r>
            <a:endParaRPr b="0" sz="18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i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c) Citoplasma</a:t>
            </a:r>
            <a:endParaRPr b="0" sz="18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60"/>
          <p:cNvSpPr/>
          <p:nvPr/>
        </p:nvSpPr>
        <p:spPr>
          <a:xfrm>
            <a:off x="5563800" y="368640"/>
            <a:ext cx="4558680" cy="360000"/>
          </a:xfrm>
          <a:prstGeom prst="rect">
            <a:avLst/>
          </a:prstGeom>
          <a:solidFill>
            <a:srgbClr val="FFD54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55308D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a) Núcleo</a:t>
            </a:r>
            <a:endParaRPr b="1" i="1" sz="18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0"/>
          <p:cNvSpPr/>
          <p:nvPr/>
        </p:nvSpPr>
        <p:spPr>
          <a:xfrm rot="5400">
            <a:off x="5561640" y="724680"/>
            <a:ext cx="4558680" cy="241128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Forma</a:t>
            </a:r>
            <a:r>
              <a:rPr b="0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esférica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Dobre envoltura nuclear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( poros: intercambio de substancias entre o núcleo e o citoplasma).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Nucleoplasma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( líquido interno)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Nucléolo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( fabrícanse ribosomas)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Cromatina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( conxunto de filamentos moi longos formados por ADN unido a proteínas).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4600" y="3139920"/>
            <a:ext cx="4529160" cy="253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960" y="3408840"/>
            <a:ext cx="3649680" cy="226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1"/>
          <p:cNvSpPr/>
          <p:nvPr/>
        </p:nvSpPr>
        <p:spPr>
          <a:xfrm rot="5400">
            <a:off x="-1800" y="748440"/>
            <a:ext cx="4668480" cy="241128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 delgada que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envolve a célula e a protexe.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Posúe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receptores: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-Permite ás células</a:t>
            </a: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 identificarse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( linfocito e bacteria).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Permeabilidade selectiva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( entrada e saída de substancias).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61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61"/>
          <p:cNvSpPr txBox="1"/>
          <p:nvPr/>
        </p:nvSpPr>
        <p:spPr>
          <a:xfrm>
            <a:off x="2246400" y="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Estruturas d</a:t>
            </a:r>
            <a:r>
              <a:rPr b="1" lang="es-ES" sz="18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unha célula eucariota animal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61"/>
          <p:cNvSpPr/>
          <p:nvPr/>
        </p:nvSpPr>
        <p:spPr>
          <a:xfrm>
            <a:off x="0" y="384840"/>
            <a:ext cx="468000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b) Membrana celular ou plasmática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12200"/>
            <a:ext cx="4680000" cy="25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6680" y="1323360"/>
            <a:ext cx="5323320" cy="325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2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62"/>
          <p:cNvSpPr txBox="1"/>
          <p:nvPr/>
        </p:nvSpPr>
        <p:spPr>
          <a:xfrm>
            <a:off x="2246400" y="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Estruturas d</a:t>
            </a:r>
            <a:r>
              <a:rPr b="1" lang="es-ES" sz="18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unha célula eucariota animal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2"/>
          <p:cNvSpPr/>
          <p:nvPr/>
        </p:nvSpPr>
        <p:spPr>
          <a:xfrm>
            <a:off x="0" y="384840"/>
            <a:ext cx="443592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c) Citoplasma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2"/>
          <p:cNvSpPr/>
          <p:nvPr/>
        </p:nvSpPr>
        <p:spPr>
          <a:xfrm rot="5400">
            <a:off x="-1080" y="748080"/>
            <a:ext cx="4443840" cy="148104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Citosol </a:t>
            </a: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 medio interno líquido)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Orgánulos celulares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Citoesqueleto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Reaccións químicas da célula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7400">
            <a:off x="4785120" y="716400"/>
            <a:ext cx="5319360" cy="484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720" y="2325960"/>
            <a:ext cx="4467600" cy="334404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2"/>
          <p:cNvSpPr/>
          <p:nvPr/>
        </p:nvSpPr>
        <p:spPr>
          <a:xfrm>
            <a:off x="0" y="3705840"/>
            <a:ext cx="649800" cy="304560"/>
          </a:xfrm>
          <a:prstGeom prst="rect">
            <a:avLst/>
          </a:prstGeom>
          <a:solidFill>
            <a:srgbClr val="FFECB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0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Núcleo</a:t>
            </a:r>
            <a:endParaRPr b="1" sz="10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2"/>
          <p:cNvSpPr/>
          <p:nvPr/>
        </p:nvSpPr>
        <p:spPr>
          <a:xfrm>
            <a:off x="0" y="4507920"/>
            <a:ext cx="745920" cy="304560"/>
          </a:xfrm>
          <a:prstGeom prst="rect">
            <a:avLst/>
          </a:prstGeom>
          <a:solidFill>
            <a:srgbClr val="FFECB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Membrana celular</a:t>
            </a:r>
            <a:endParaRPr b="1" sz="8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62"/>
          <p:cNvSpPr/>
          <p:nvPr/>
        </p:nvSpPr>
        <p:spPr>
          <a:xfrm>
            <a:off x="0" y="5117400"/>
            <a:ext cx="938520" cy="304560"/>
          </a:xfrm>
          <a:prstGeom prst="rect">
            <a:avLst/>
          </a:prstGeom>
          <a:solidFill>
            <a:srgbClr val="FFECB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0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Citoplasma</a:t>
            </a:r>
            <a:endParaRPr b="1" sz="10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3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63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     Orgánulos dunha célula humana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63"/>
          <p:cNvSpPr/>
          <p:nvPr/>
        </p:nvSpPr>
        <p:spPr>
          <a:xfrm>
            <a:off x="0" y="384840"/>
            <a:ext cx="443592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Ribosomas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3"/>
          <p:cNvSpPr/>
          <p:nvPr/>
        </p:nvSpPr>
        <p:spPr>
          <a:xfrm rot="5400">
            <a:off x="-1800" y="748080"/>
            <a:ext cx="4443840" cy="270108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Orgánulos non membranosos 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formados por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dúas subunidades.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Función: fabricación de proteínas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Localización: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Libres no citoplasma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Adosados á envoltura nuclear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Paredes do retículo endoplasmático rugoso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scarga.jpg" id="373" name="Google Shape;37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7560" y="3017880"/>
            <a:ext cx="1730880" cy="210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3640" y="384840"/>
            <a:ext cx="5421240" cy="25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224160"/>
            <a:ext cx="4459680" cy="2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59680" y="2815200"/>
            <a:ext cx="3827880" cy="28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4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4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     Orgánulos dunha célula humana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64"/>
          <p:cNvSpPr/>
          <p:nvPr/>
        </p:nvSpPr>
        <p:spPr>
          <a:xfrm>
            <a:off x="0" y="384840"/>
            <a:ext cx="443592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Mitocondrias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4"/>
          <p:cNvSpPr/>
          <p:nvPr/>
        </p:nvSpPr>
        <p:spPr>
          <a:xfrm rot="5400">
            <a:off x="-1080" y="748080"/>
            <a:ext cx="4443840" cy="163368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Orgánulos con dobre membrana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Función: respiración celular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"/>
              <a:buFont typeface="Noto Sans Symbols"/>
              <a:buChar char="●"/>
            </a:pP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Glicosa+ Osíxeno              CO2 + H2O+ Enerxía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4640" y="384840"/>
            <a:ext cx="526536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4"/>
          <p:cNvSpPr/>
          <p:nvPr/>
        </p:nvSpPr>
        <p:spPr>
          <a:xfrm>
            <a:off x="4812840" y="4273200"/>
            <a:ext cx="5077080" cy="812160"/>
          </a:xfrm>
          <a:prstGeom prst="rect">
            <a:avLst/>
          </a:prstGeom>
          <a:solidFill>
            <a:srgbClr val="FFF9C4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4"/>
          <p:cNvSpPr txBox="1"/>
          <p:nvPr/>
        </p:nvSpPr>
        <p:spPr>
          <a:xfrm>
            <a:off x="4812840" y="4273200"/>
            <a:ext cx="9474120" cy="868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mitocondria</a:t>
            </a: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 aparece rodeada do retículo endoplasmático 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rugoso e algunhas vesículas. A membrana mitocondrial interna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reprégase cara o interior formando as crestas mitocondriais.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670840"/>
            <a:ext cx="4467960" cy="29991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" name="Google Shape;389;p64"/>
          <p:cNvCxnSpPr/>
          <p:nvPr/>
        </p:nvCxnSpPr>
        <p:spPr>
          <a:xfrm>
            <a:off x="1910880" y="2262240"/>
            <a:ext cx="539640" cy="0"/>
          </a:xfrm>
          <a:prstGeom prst="straightConnector1">
            <a:avLst/>
          </a:prstGeom>
          <a:noFill/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5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65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     Orgánulos dunha célula humana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5"/>
          <p:cNvSpPr/>
          <p:nvPr/>
        </p:nvSpPr>
        <p:spPr>
          <a:xfrm>
            <a:off x="0" y="384840"/>
            <a:ext cx="443592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Retículo endoplasmático (RE)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5"/>
          <p:cNvSpPr/>
          <p:nvPr/>
        </p:nvSpPr>
        <p:spPr>
          <a:xfrm rot="5400">
            <a:off x="-2160" y="744480"/>
            <a:ext cx="4443840" cy="313020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Conxunto de sacos e canles membranosos comunicados entre sí.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Tipos de RE: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R.E.Rugoso: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ten ribosomas unidos ás súas membranas. Encárgase da síntese, almacén e transporte de proteínas ata o aparello de Golgi.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 </a:t>
            </a: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R.E. Liso: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non ten ribosomas unidos ás súas membranas. Encárgase da síntese de lípidos.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65"/>
          <p:cNvSpPr/>
          <p:nvPr/>
        </p:nvSpPr>
        <p:spPr>
          <a:xfrm>
            <a:off x="4942080" y="4597200"/>
            <a:ext cx="5077080" cy="769320"/>
          </a:xfrm>
          <a:prstGeom prst="rect">
            <a:avLst/>
          </a:prstGeom>
          <a:solidFill>
            <a:srgbClr val="FFF9C4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Retículo endoplasmático rugoso: </a:t>
            </a: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obsérvanse as canles membranosas en cor rosa e os ribosomas pegados ás membranas externas.</a:t>
            </a:r>
            <a:endParaRPr b="1" sz="14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42760"/>
            <a:ext cx="4466520" cy="2127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p65"/>
          <p:cNvCxnSpPr/>
          <p:nvPr/>
        </p:nvCxnSpPr>
        <p:spPr>
          <a:xfrm>
            <a:off x="0" y="3542760"/>
            <a:ext cx="4443840" cy="0"/>
          </a:xfrm>
          <a:prstGeom prst="straightConnector1">
            <a:avLst/>
          </a:prstGeom>
          <a:noFill/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01" name="Google Shape;40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7520" y="567720"/>
            <a:ext cx="5415120" cy="37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5"/>
          <p:cNvSpPr/>
          <p:nvPr/>
        </p:nvSpPr>
        <p:spPr>
          <a:xfrm>
            <a:off x="4466520" y="4888440"/>
            <a:ext cx="475560" cy="251280"/>
          </a:xfrm>
          <a:custGeom>
            <a:rect b="b" l="l" r="r" t="t"/>
            <a:pathLst>
              <a:path extrusionOk="0" h="700" w="1323">
                <a:moveTo>
                  <a:pt x="0" y="349"/>
                </a:moveTo>
                <a:lnTo>
                  <a:pt x="263" y="0"/>
                </a:lnTo>
                <a:lnTo>
                  <a:pt x="263" y="174"/>
                </a:lnTo>
                <a:lnTo>
                  <a:pt x="1058" y="174"/>
                </a:lnTo>
                <a:lnTo>
                  <a:pt x="1058" y="0"/>
                </a:lnTo>
                <a:lnTo>
                  <a:pt x="1322" y="349"/>
                </a:lnTo>
                <a:lnTo>
                  <a:pt x="1058" y="699"/>
                </a:lnTo>
                <a:lnTo>
                  <a:pt x="1058" y="524"/>
                </a:lnTo>
                <a:lnTo>
                  <a:pt x="263" y="524"/>
                </a:lnTo>
                <a:lnTo>
                  <a:pt x="263" y="699"/>
                </a:lnTo>
                <a:lnTo>
                  <a:pt x="0" y="349"/>
                </a:lnTo>
              </a:path>
            </a:pathLst>
          </a:custGeom>
          <a:solidFill>
            <a:srgbClr val="F9A82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6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66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     Orgánulos dunha célula humana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66"/>
          <p:cNvSpPr/>
          <p:nvPr/>
        </p:nvSpPr>
        <p:spPr>
          <a:xfrm>
            <a:off x="0" y="384840"/>
            <a:ext cx="443592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Aparello de Golgi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66"/>
          <p:cNvSpPr/>
          <p:nvPr/>
        </p:nvSpPr>
        <p:spPr>
          <a:xfrm rot="5400">
            <a:off x="-1440" y="744480"/>
            <a:ext cx="4443840" cy="203580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Conxunto de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cisternas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( sacos aplanados e superpostos) rodeados de vesículas.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Función: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acumular substancias que proveñen do retículo endoplasmático e de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segregar ao exterior estas substancias por medio de vesículas. 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66"/>
          <p:cNvSpPr/>
          <p:nvPr/>
        </p:nvSpPr>
        <p:spPr>
          <a:xfrm>
            <a:off x="4804560" y="4597200"/>
            <a:ext cx="5077080" cy="769320"/>
          </a:xfrm>
          <a:prstGeom prst="rect">
            <a:avLst/>
          </a:prstGeom>
          <a:solidFill>
            <a:srgbClr val="FFF9C4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Na imaxe obsérvanse en vermello os sacos membranosos aplanados dispostos en parelelo e algunhas vesículas de secreción.</a:t>
            </a:r>
            <a:endParaRPr b="1" sz="14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0720" y="494640"/>
            <a:ext cx="5413320" cy="34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66"/>
          <p:cNvSpPr/>
          <p:nvPr/>
        </p:nvSpPr>
        <p:spPr>
          <a:xfrm>
            <a:off x="7368480" y="3956760"/>
            <a:ext cx="284040" cy="640440"/>
          </a:xfrm>
          <a:custGeom>
            <a:rect b="b" l="l" r="r" t="t"/>
            <a:pathLst>
              <a:path extrusionOk="0" h="1780" w="790">
                <a:moveTo>
                  <a:pt x="0" y="354"/>
                </a:moveTo>
                <a:lnTo>
                  <a:pt x="394" y="0"/>
                </a:lnTo>
                <a:lnTo>
                  <a:pt x="789" y="354"/>
                </a:lnTo>
                <a:lnTo>
                  <a:pt x="592" y="354"/>
                </a:lnTo>
                <a:lnTo>
                  <a:pt x="592" y="1425"/>
                </a:lnTo>
                <a:lnTo>
                  <a:pt x="789" y="1425"/>
                </a:lnTo>
                <a:lnTo>
                  <a:pt x="394" y="1779"/>
                </a:lnTo>
                <a:lnTo>
                  <a:pt x="0" y="1425"/>
                </a:lnTo>
                <a:lnTo>
                  <a:pt x="197" y="1425"/>
                </a:lnTo>
                <a:lnTo>
                  <a:pt x="197" y="354"/>
                </a:lnTo>
                <a:lnTo>
                  <a:pt x="0" y="354"/>
                </a:lnTo>
              </a:path>
            </a:pathLst>
          </a:custGeom>
          <a:solidFill>
            <a:srgbClr val="D8431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id="414" name="Google Shape;41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400" y="2869920"/>
            <a:ext cx="4255920" cy="2708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40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9625" y="490625"/>
            <a:ext cx="6220307" cy="446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7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67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     Orgánulos dunha célula humana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67"/>
          <p:cNvSpPr/>
          <p:nvPr/>
        </p:nvSpPr>
        <p:spPr>
          <a:xfrm>
            <a:off x="0" y="384840"/>
            <a:ext cx="443592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Vesículas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7"/>
          <p:cNvSpPr/>
          <p:nvPr/>
        </p:nvSpPr>
        <p:spPr>
          <a:xfrm rot="5400">
            <a:off x="-1440" y="744480"/>
            <a:ext cx="4443840" cy="203580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Función: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 almacenan, transportan ou dixiren diferentes substancias.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Lisosomas: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vesículas que proceden do aparello de Golgi e conteñen encimas que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dixiren os nutrientes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para obter substancias máis sinxelas.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9920" y="3190680"/>
            <a:ext cx="2282400" cy="23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000600"/>
            <a:ext cx="2196720" cy="26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18400" y="2958840"/>
            <a:ext cx="2205000" cy="271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61280" y="491040"/>
            <a:ext cx="5228280" cy="250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44720" y="3193920"/>
            <a:ext cx="2828880" cy="2476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8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8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 </a:t>
            </a:r>
            <a:r>
              <a:rPr b="1" lang="es-ES" sz="26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O citoesqueleto</a:t>
            </a:r>
            <a:endParaRPr b="0" sz="2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8"/>
          <p:cNvSpPr/>
          <p:nvPr/>
        </p:nvSpPr>
        <p:spPr>
          <a:xfrm rot="5400">
            <a:off x="-2520" y="388440"/>
            <a:ext cx="4847400" cy="328392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Filamentos proteicos 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que se extenden polo citoplasma ( rede).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Funcións: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  Sostén á célula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  Dalle forma á célula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- Facilita o movemento da célula, dos orgánulos e das vesículas internas. 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O </a:t>
            </a: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citoesqueleto forma dúas estruturas: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A) Centrosoma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B) Cilios e flaxelos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1440" y="491040"/>
            <a:ext cx="4956480" cy="268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5000">
            <a:off x="5474520" y="3336840"/>
            <a:ext cx="3908160" cy="227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920" y="3761640"/>
            <a:ext cx="3657240" cy="185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9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9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 O citoesqueleto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69"/>
          <p:cNvSpPr/>
          <p:nvPr/>
        </p:nvSpPr>
        <p:spPr>
          <a:xfrm rot="5400">
            <a:off x="-10080" y="748440"/>
            <a:ext cx="4847400" cy="275328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Formado por </a:t>
            </a: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dous centriolos ocos dispostos de forma perpendicular. 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u="sng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Funcións: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- Interveñen na formación de cilios e flaxelos.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- Separación dos cromosomas durante a división celular.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- Dirixen o movemento dos filamentos do citoesqueleto.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69"/>
          <p:cNvSpPr/>
          <p:nvPr/>
        </p:nvSpPr>
        <p:spPr>
          <a:xfrm>
            <a:off x="0" y="384840"/>
            <a:ext cx="483948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A) Centrosoma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9760" y="491040"/>
            <a:ext cx="4790880" cy="34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9"/>
          <p:cNvSpPr/>
          <p:nvPr/>
        </p:nvSpPr>
        <p:spPr>
          <a:xfrm>
            <a:off x="4942080" y="4662000"/>
            <a:ext cx="5077080" cy="769320"/>
          </a:xfrm>
          <a:prstGeom prst="rect">
            <a:avLst/>
          </a:prstGeom>
          <a:solidFill>
            <a:srgbClr val="FFF9C4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Os dous centríolos ( en verde), formados por microtúbulos proteicos, dispóñense de forma perpedicular. Á esquerda obsérvase o aparello de Golgi ( en azul).</a:t>
            </a:r>
            <a:endParaRPr b="1" sz="14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69"/>
          <p:cNvSpPr/>
          <p:nvPr/>
        </p:nvSpPr>
        <p:spPr>
          <a:xfrm>
            <a:off x="7368480" y="4021560"/>
            <a:ext cx="284040" cy="640440"/>
          </a:xfrm>
          <a:custGeom>
            <a:rect b="b" l="l" r="r" t="t"/>
            <a:pathLst>
              <a:path extrusionOk="0" h="1780" w="790">
                <a:moveTo>
                  <a:pt x="0" y="354"/>
                </a:moveTo>
                <a:lnTo>
                  <a:pt x="394" y="0"/>
                </a:lnTo>
                <a:lnTo>
                  <a:pt x="789" y="354"/>
                </a:lnTo>
                <a:lnTo>
                  <a:pt x="592" y="354"/>
                </a:lnTo>
                <a:lnTo>
                  <a:pt x="592" y="1425"/>
                </a:lnTo>
                <a:lnTo>
                  <a:pt x="789" y="1425"/>
                </a:lnTo>
                <a:lnTo>
                  <a:pt x="394" y="1779"/>
                </a:lnTo>
                <a:lnTo>
                  <a:pt x="0" y="1425"/>
                </a:lnTo>
                <a:lnTo>
                  <a:pt x="197" y="1425"/>
                </a:lnTo>
                <a:lnTo>
                  <a:pt x="197" y="354"/>
                </a:lnTo>
                <a:lnTo>
                  <a:pt x="0" y="354"/>
                </a:lnTo>
              </a:path>
            </a:pathLst>
          </a:custGeom>
          <a:solidFill>
            <a:srgbClr val="F57C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id="449" name="Google Shape;44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60" y="3565080"/>
            <a:ext cx="2839320" cy="210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0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70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 O citoesqueleto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0"/>
          <p:cNvSpPr/>
          <p:nvPr/>
        </p:nvSpPr>
        <p:spPr>
          <a:xfrm rot="5400">
            <a:off x="-8640" y="748440"/>
            <a:ext cx="4847400" cy="135900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Prolongacións do citoplasma.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Función: movemento celular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Cilios ( pequenos e numerosos), flaxelos ( longos, pequeno número).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70"/>
          <p:cNvSpPr/>
          <p:nvPr/>
        </p:nvSpPr>
        <p:spPr>
          <a:xfrm>
            <a:off x="0" y="384840"/>
            <a:ext cx="483948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B) Cilios e flaxelos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0"/>
          <p:cNvSpPr/>
          <p:nvPr/>
        </p:nvSpPr>
        <p:spPr>
          <a:xfrm>
            <a:off x="5485320" y="4451400"/>
            <a:ext cx="4436640" cy="420840"/>
          </a:xfrm>
          <a:prstGeom prst="rect">
            <a:avLst/>
          </a:prstGeom>
          <a:solidFill>
            <a:srgbClr val="FFF9C4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                Parte apical do epitelio ciliado.</a:t>
            </a:r>
            <a:endParaRPr b="1" sz="14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7520" y="551520"/>
            <a:ext cx="4433760" cy="36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9200">
            <a:off x="201600" y="2202480"/>
            <a:ext cx="4653000" cy="264852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70"/>
          <p:cNvSpPr/>
          <p:nvPr/>
        </p:nvSpPr>
        <p:spPr>
          <a:xfrm>
            <a:off x="216000" y="4913640"/>
            <a:ext cx="5069520" cy="658800"/>
          </a:xfrm>
          <a:prstGeom prst="rect">
            <a:avLst/>
          </a:prstGeom>
          <a:solidFill>
            <a:srgbClr val="FFF9C4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70"/>
          <p:cNvSpPr txBox="1"/>
          <p:nvPr/>
        </p:nvSpPr>
        <p:spPr>
          <a:xfrm>
            <a:off x="216000" y="4970160"/>
            <a:ext cx="10048320" cy="60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200" strike="noStrike">
                <a:latin typeface="Arial"/>
                <a:ea typeface="Arial"/>
                <a:cs typeface="Arial"/>
                <a:sym typeface="Arial"/>
              </a:rPr>
              <a:t>Imaxe obtenida cun </a:t>
            </a: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microscopio electrónico de transmisión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 da superficie dun epitelio. Obsérvanse as células máis claras e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amosan cilios na súa superficie libre.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1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71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3. A diferenciación celular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1"/>
          <p:cNvSpPr/>
          <p:nvPr/>
        </p:nvSpPr>
        <p:spPr>
          <a:xfrm rot="5400">
            <a:off x="-1440" y="388440"/>
            <a:ext cx="4847400" cy="2156760"/>
          </a:xfrm>
          <a:prstGeom prst="rect">
            <a:avLst/>
          </a:prstGeom>
          <a:solidFill>
            <a:srgbClr val="FFFFD7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-170279" lvl="0" marL="2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None/>
            </a:pPr>
            <a:r>
              <a:t/>
            </a:r>
            <a:endParaRPr b="0" sz="1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persoas</a:t>
            </a: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somos seres </a:t>
            </a:r>
            <a:r>
              <a:rPr b="1" lang="es-ES" sz="18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pluricelares: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Máis de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30 billóns de células.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Máis de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200 tipos celulares diferentes</a:t>
            </a: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 forma e función específica).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000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A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forma que adoptan as células</a:t>
            </a:r>
            <a:r>
              <a:rPr b="0" lang="es-E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é moi variada e está </a:t>
            </a:r>
            <a:r>
              <a:rPr b="1" lang="es-ES" sz="1800" strike="noStrike">
                <a:solidFill>
                  <a:srgbClr val="1E6A39"/>
                </a:solidFill>
                <a:latin typeface="Arial"/>
                <a:ea typeface="Arial"/>
                <a:cs typeface="Arial"/>
                <a:sym typeface="Arial"/>
              </a:rPr>
              <a:t>relacionada coa función que realizan.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4564" lvl="0" marL="2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0" name="Google Shape;47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880" y="3056400"/>
            <a:ext cx="2179080" cy="164556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1"/>
          <p:cNvSpPr/>
          <p:nvPr/>
        </p:nvSpPr>
        <p:spPr>
          <a:xfrm>
            <a:off x="105480" y="4807080"/>
            <a:ext cx="3461400" cy="721800"/>
          </a:xfrm>
          <a:prstGeom prst="rect">
            <a:avLst/>
          </a:prstGeom>
          <a:solidFill>
            <a:srgbClr val="FFE082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Célula do epitelio intestinal:</a:t>
            </a: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es-ES" sz="1200" strike="noStrike">
                <a:latin typeface="Arial"/>
                <a:ea typeface="Arial"/>
                <a:cs typeface="Arial"/>
                <a:sym typeface="Arial"/>
              </a:rPr>
              <a:t>teñen unha</a:t>
            </a: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 forma prismática. </a:t>
            </a:r>
            <a:r>
              <a:rPr b="0" lang="es-ES" sz="1200" strike="noStrike">
                <a:latin typeface="Arial"/>
                <a:ea typeface="Arial"/>
                <a:cs typeface="Arial"/>
                <a:sym typeface="Arial"/>
              </a:rPr>
              <a:t>A súa superficie chea de dobras cuxa función é aumentar a superficie de absorción.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1"/>
          <p:cNvSpPr/>
          <p:nvPr/>
        </p:nvSpPr>
        <p:spPr>
          <a:xfrm>
            <a:off x="316080" y="2612520"/>
            <a:ext cx="3060000" cy="360000"/>
          </a:xfrm>
          <a:prstGeom prst="rect">
            <a:avLst/>
          </a:prstGeom>
          <a:solidFill>
            <a:srgbClr val="FFFFA6"/>
          </a:solidFill>
          <a:ln cap="flat" cmpd="sng" w="18000">
            <a:solidFill>
              <a:srgbClr val="009B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D281E"/>
                </a:solidFill>
                <a:latin typeface="Arial"/>
                <a:ea typeface="Arial"/>
                <a:cs typeface="Arial"/>
                <a:sym typeface="Arial"/>
              </a:rPr>
              <a:t>Forma prismática</a:t>
            </a:r>
            <a:endParaRPr b="1" i="1" sz="1800" strike="noStrike">
              <a:solidFill>
                <a:srgbClr val="8D28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0480" y="1013040"/>
            <a:ext cx="2529360" cy="16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1"/>
          <p:cNvSpPr/>
          <p:nvPr/>
        </p:nvSpPr>
        <p:spPr>
          <a:xfrm>
            <a:off x="5569200" y="491040"/>
            <a:ext cx="3161160" cy="319680"/>
          </a:xfrm>
          <a:prstGeom prst="rect">
            <a:avLst/>
          </a:prstGeom>
          <a:solidFill>
            <a:srgbClr val="FFFFA6"/>
          </a:solidFill>
          <a:ln cap="flat" cmpd="sng" w="18000">
            <a:solidFill>
              <a:srgbClr val="009B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D281E"/>
                </a:solidFill>
                <a:latin typeface="Arial"/>
                <a:ea typeface="Arial"/>
                <a:cs typeface="Arial"/>
                <a:sym typeface="Arial"/>
              </a:rPr>
              <a:t>Forma estrelada</a:t>
            </a:r>
            <a:endParaRPr b="1" i="1" sz="1800" strike="noStrike">
              <a:solidFill>
                <a:srgbClr val="8D28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71"/>
          <p:cNvSpPr/>
          <p:nvPr/>
        </p:nvSpPr>
        <p:spPr>
          <a:xfrm>
            <a:off x="7591320" y="1297440"/>
            <a:ext cx="2444040" cy="1159200"/>
          </a:xfrm>
          <a:prstGeom prst="rect">
            <a:avLst/>
          </a:prstGeom>
          <a:solidFill>
            <a:srgbClr val="FFE082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Neuronas: </a:t>
            </a:r>
            <a:r>
              <a:rPr b="0" lang="es-ES" sz="1200" strike="noStrike">
                <a:latin typeface="Arial"/>
                <a:ea typeface="Arial"/>
                <a:cs typeface="Arial"/>
                <a:sym typeface="Arial"/>
              </a:rPr>
              <a:t>as células do tecido nervioso teñen unha </a:t>
            </a: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forma estrelada</a:t>
            </a:r>
            <a:r>
              <a:rPr b="0" lang="es-ES" sz="1200" strike="noStrike">
                <a:latin typeface="Arial"/>
                <a:ea typeface="Arial"/>
                <a:cs typeface="Arial"/>
                <a:sym typeface="Arial"/>
              </a:rPr>
              <a:t>. A súa función é </a:t>
            </a: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transmitir a información mediante impulsos nerviosos.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71"/>
          <p:cNvSpPr/>
          <p:nvPr/>
        </p:nvSpPr>
        <p:spPr>
          <a:xfrm>
            <a:off x="5575320" y="2972160"/>
            <a:ext cx="3240000" cy="360000"/>
          </a:xfrm>
          <a:prstGeom prst="rect">
            <a:avLst/>
          </a:prstGeom>
          <a:solidFill>
            <a:srgbClr val="FFFFA6"/>
          </a:solidFill>
          <a:ln cap="flat" cmpd="sng" w="18000">
            <a:solidFill>
              <a:srgbClr val="009B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D281E"/>
                </a:solidFill>
                <a:latin typeface="Arial"/>
                <a:ea typeface="Arial"/>
                <a:cs typeface="Arial"/>
                <a:sym typeface="Arial"/>
              </a:rPr>
              <a:t>Fusiforme</a:t>
            </a:r>
            <a:endParaRPr b="1" i="1" sz="1800" strike="noStrike">
              <a:solidFill>
                <a:srgbClr val="8D28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4440" y="3470040"/>
            <a:ext cx="2005920" cy="20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71"/>
          <p:cNvSpPr/>
          <p:nvPr/>
        </p:nvSpPr>
        <p:spPr>
          <a:xfrm>
            <a:off x="7428960" y="4020840"/>
            <a:ext cx="2561400" cy="964440"/>
          </a:xfrm>
          <a:prstGeom prst="rect">
            <a:avLst/>
          </a:prstGeom>
          <a:solidFill>
            <a:srgbClr val="FFE082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Célula muscular: </a:t>
            </a:r>
            <a:r>
              <a:rPr b="0" lang="es-ES" sz="1200" strike="noStrike">
                <a:latin typeface="Arial"/>
                <a:ea typeface="Arial"/>
                <a:cs typeface="Arial"/>
                <a:sym typeface="Arial"/>
              </a:rPr>
              <a:t>é </a:t>
            </a: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alongada</a:t>
            </a:r>
            <a:r>
              <a:rPr b="0" lang="es-ES" sz="1200" strike="noStrike">
                <a:latin typeface="Arial"/>
                <a:ea typeface="Arial"/>
                <a:cs typeface="Arial"/>
                <a:sym typeface="Arial"/>
              </a:rPr>
              <a:t> e ten </a:t>
            </a: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forma fusiforme.</a:t>
            </a:r>
            <a:r>
              <a:rPr b="1" lang="es-ES" sz="1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es-ES" sz="1200" strike="noStrike">
                <a:latin typeface="Arial"/>
                <a:ea typeface="Arial"/>
                <a:cs typeface="Arial"/>
                <a:sym typeface="Arial"/>
              </a:rPr>
              <a:t>Función:</a:t>
            </a:r>
            <a:r>
              <a:rPr b="1" lang="es-ES" sz="1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1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contracción e relaxación muscular.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2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72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3. A diferenciación celular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0" y="491040"/>
            <a:ext cx="9970920" cy="507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3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73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3. A diferenciación celular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3"/>
          <p:cNvSpPr/>
          <p:nvPr/>
        </p:nvSpPr>
        <p:spPr>
          <a:xfrm>
            <a:off x="0" y="384840"/>
            <a:ext cx="511524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Enfermidade asociada ás células: o cancro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960" y="924120"/>
            <a:ext cx="8577720" cy="445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4"/>
          <p:cNvSpPr/>
          <p:nvPr/>
        </p:nvSpPr>
        <p:spPr>
          <a:xfrm>
            <a:off x="0" y="0"/>
            <a:ext cx="10080000" cy="38484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74"/>
          <p:cNvSpPr txBox="1"/>
          <p:nvPr/>
        </p:nvSpPr>
        <p:spPr>
          <a:xfrm>
            <a:off x="2262240" y="23760"/>
            <a:ext cx="4443480" cy="4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                 3. A diferenciación celular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4"/>
          <p:cNvSpPr/>
          <p:nvPr/>
        </p:nvSpPr>
        <p:spPr>
          <a:xfrm>
            <a:off x="0" y="384840"/>
            <a:ext cx="5115240" cy="36000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Enfermidade asociada ás células: o cancro</a:t>
            </a:r>
            <a:endParaRPr b="1" i="1" sz="18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4440" y="851400"/>
            <a:ext cx="6168960" cy="48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5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5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0920" y="3818160"/>
            <a:ext cx="3056040" cy="175104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5"/>
          <p:cNvSpPr/>
          <p:nvPr/>
        </p:nvSpPr>
        <p:spPr>
          <a:xfrm>
            <a:off x="0" y="0"/>
            <a:ext cx="10080000" cy="36864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4. Os tecidos do corpo humano</a:t>
            </a:r>
            <a:endParaRPr b="0" sz="2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75"/>
          <p:cNvSpPr/>
          <p:nvPr/>
        </p:nvSpPr>
        <p:spPr>
          <a:xfrm>
            <a:off x="1126800" y="4614840"/>
            <a:ext cx="4166640" cy="307800"/>
          </a:xfrm>
          <a:prstGeom prst="rect">
            <a:avLst/>
          </a:prstGeom>
          <a:solidFill>
            <a:srgbClr val="FFD54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3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Vídeo: Os tecidos do corpo hunano</a:t>
            </a:r>
            <a:endParaRPr b="1" sz="13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000" y="689040"/>
            <a:ext cx="8820000" cy="316152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5"/>
          <p:cNvSpPr/>
          <p:nvPr/>
        </p:nvSpPr>
        <p:spPr>
          <a:xfrm>
            <a:off x="0" y="368640"/>
            <a:ext cx="10080000" cy="320400"/>
          </a:xfrm>
          <a:prstGeom prst="rect">
            <a:avLst/>
          </a:prstGeom>
          <a:solidFill>
            <a:srgbClr val="FFAA9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strike="noStrike">
                <a:solidFill>
                  <a:srgbClr val="55308D"/>
                </a:solidFill>
                <a:latin typeface="Calibri"/>
                <a:ea typeface="Calibri"/>
                <a:cs typeface="Calibri"/>
                <a:sym typeface="Calibri"/>
              </a:rPr>
              <a:t>Clasificación dos tecidos humanos</a:t>
            </a:r>
            <a:endParaRPr b="1" sz="20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6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6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6"/>
          <p:cNvSpPr/>
          <p:nvPr/>
        </p:nvSpPr>
        <p:spPr>
          <a:xfrm>
            <a:off x="0" y="0"/>
            <a:ext cx="10080000" cy="36864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4. Os tecidos do corpo humano</a:t>
            </a:r>
            <a:endParaRPr b="0" sz="2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76"/>
          <p:cNvSpPr/>
          <p:nvPr/>
        </p:nvSpPr>
        <p:spPr>
          <a:xfrm>
            <a:off x="0" y="368640"/>
            <a:ext cx="10080000" cy="320400"/>
          </a:xfrm>
          <a:prstGeom prst="rect">
            <a:avLst/>
          </a:prstGeom>
          <a:solidFill>
            <a:srgbClr val="FFAA9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strike="noStrike">
                <a:solidFill>
                  <a:srgbClr val="55308D"/>
                </a:solidFill>
                <a:latin typeface="Calibri"/>
                <a:ea typeface="Calibri"/>
                <a:cs typeface="Calibri"/>
                <a:sym typeface="Calibri"/>
              </a:rPr>
              <a:t>Clasificación dos tecidos humanos</a:t>
            </a:r>
            <a:endParaRPr b="1" sz="20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76"/>
          <p:cNvSpPr/>
          <p:nvPr/>
        </p:nvSpPr>
        <p:spPr>
          <a:xfrm>
            <a:off x="0" y="689040"/>
            <a:ext cx="10080000" cy="30816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A.Tecido muscular</a:t>
            </a:r>
            <a:endParaRPr b="1" i="1" sz="1800" strike="noStrike">
              <a:solidFill>
                <a:srgbClr val="BF0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5960" y="1054080"/>
            <a:ext cx="8689680" cy="4563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1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41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875" y="490625"/>
            <a:ext cx="6504501" cy="44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7"/>
          <p:cNvSpPr txBox="1"/>
          <p:nvPr/>
        </p:nvSpPr>
        <p:spPr>
          <a:xfrm>
            <a:off x="504000" y="-3600"/>
            <a:ext cx="9071640" cy="1406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77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080" y="884160"/>
            <a:ext cx="8331840" cy="456336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7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22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Músculo estriado esquelético ( corte transversal)</a:t>
            </a:r>
            <a:endParaRPr b="1" i="1" sz="22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8"/>
          <p:cNvSpPr txBox="1"/>
          <p:nvPr/>
        </p:nvSpPr>
        <p:spPr>
          <a:xfrm>
            <a:off x="504000" y="-3600"/>
            <a:ext cx="9071640" cy="1406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78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78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muscular estriado esquelético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040" y="900000"/>
            <a:ext cx="8551440" cy="44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9"/>
          <p:cNvSpPr txBox="1"/>
          <p:nvPr/>
        </p:nvSpPr>
        <p:spPr>
          <a:xfrm>
            <a:off x="504000" y="-3600"/>
            <a:ext cx="9071640" cy="1406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9"/>
          <p:cNvSpPr txBox="1"/>
          <p:nvPr/>
        </p:nvSpPr>
        <p:spPr>
          <a:xfrm>
            <a:off x="504000" y="71856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9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6" name="Google Shape;546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600" y="856080"/>
            <a:ext cx="7968240" cy="438408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79"/>
          <p:cNvSpPr txBox="1"/>
          <p:nvPr/>
        </p:nvSpPr>
        <p:spPr>
          <a:xfrm>
            <a:off x="1967040" y="123480"/>
            <a:ext cx="7608600" cy="715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Músculo estriado esquelético ( corte lonxitudinal)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0"/>
          <p:cNvSpPr txBox="1"/>
          <p:nvPr/>
        </p:nvSpPr>
        <p:spPr>
          <a:xfrm>
            <a:off x="504000" y="-3600"/>
            <a:ext cx="9071640" cy="1406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80"/>
          <p:cNvSpPr txBox="1"/>
          <p:nvPr/>
        </p:nvSpPr>
        <p:spPr>
          <a:xfrm>
            <a:off x="504000" y="71856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80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muscular estriado cardíaco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" name="Google Shape;555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000" y="718560"/>
            <a:ext cx="8605800" cy="4789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1"/>
          <p:cNvSpPr txBox="1"/>
          <p:nvPr/>
        </p:nvSpPr>
        <p:spPr>
          <a:xfrm>
            <a:off x="504000" y="-3600"/>
            <a:ext cx="9071640" cy="1406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81"/>
          <p:cNvSpPr txBox="1"/>
          <p:nvPr/>
        </p:nvSpPr>
        <p:spPr>
          <a:xfrm>
            <a:off x="504000" y="71856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81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muscular estriado cardíaco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7800" y="632160"/>
            <a:ext cx="7855200" cy="483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2"/>
          <p:cNvSpPr txBox="1"/>
          <p:nvPr/>
        </p:nvSpPr>
        <p:spPr>
          <a:xfrm>
            <a:off x="504000" y="-3600"/>
            <a:ext cx="9071640" cy="1406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82"/>
          <p:cNvSpPr txBox="1"/>
          <p:nvPr/>
        </p:nvSpPr>
        <p:spPr>
          <a:xfrm>
            <a:off x="504000" y="71856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2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muscular estriado cardíaco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760" y="689400"/>
            <a:ext cx="8641440" cy="48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3"/>
          <p:cNvSpPr txBox="1"/>
          <p:nvPr/>
        </p:nvSpPr>
        <p:spPr>
          <a:xfrm>
            <a:off x="504000" y="-3600"/>
            <a:ext cx="9071640" cy="1406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3"/>
          <p:cNvSpPr txBox="1"/>
          <p:nvPr/>
        </p:nvSpPr>
        <p:spPr>
          <a:xfrm>
            <a:off x="504000" y="71856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3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FFFF6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muscular liso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60" y="669960"/>
            <a:ext cx="5204160" cy="48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4440" y="640440"/>
            <a:ext cx="4661640" cy="483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4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84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4"/>
          <p:cNvSpPr/>
          <p:nvPr/>
        </p:nvSpPr>
        <p:spPr>
          <a:xfrm>
            <a:off x="0" y="0"/>
            <a:ext cx="10080000" cy="320400"/>
          </a:xfrm>
          <a:prstGeom prst="rect">
            <a:avLst/>
          </a:prstGeom>
          <a:solidFill>
            <a:srgbClr val="FFAA9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strike="noStrike">
                <a:solidFill>
                  <a:srgbClr val="55308D"/>
                </a:solidFill>
                <a:latin typeface="Calibri"/>
                <a:ea typeface="Calibri"/>
                <a:cs typeface="Calibri"/>
                <a:sym typeface="Calibri"/>
              </a:rPr>
              <a:t>Clasificación dos tecidos humanos</a:t>
            </a:r>
            <a:endParaRPr b="1" sz="20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84"/>
          <p:cNvSpPr/>
          <p:nvPr/>
        </p:nvSpPr>
        <p:spPr>
          <a:xfrm>
            <a:off x="0" y="320400"/>
            <a:ext cx="10080000" cy="30816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B. Tecido epitelial</a:t>
            </a:r>
            <a:endParaRPr b="1" i="1" sz="1800" strike="noStrike">
              <a:solidFill>
                <a:srgbClr val="BF0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200" y="628560"/>
            <a:ext cx="9573840" cy="49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5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440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5"/>
          <p:cNvSpPr txBox="1"/>
          <p:nvPr/>
        </p:nvSpPr>
        <p:spPr>
          <a:xfrm>
            <a:off x="82440" y="429372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85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BBE33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Epitelio de revestimiento pluriestratificado plano queratinizado </a:t>
            </a:r>
            <a:endParaRPr b="1" sz="20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5"/>
          <p:cNvSpPr/>
          <p:nvPr/>
        </p:nvSpPr>
        <p:spPr>
          <a:xfrm>
            <a:off x="89280" y="4709880"/>
            <a:ext cx="9914040" cy="75744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8" name="Google Shape;59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9840" y="718560"/>
            <a:ext cx="4952520" cy="383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1240" y="648720"/>
            <a:ext cx="6006960" cy="39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5"/>
          <p:cNvSpPr txBox="1"/>
          <p:nvPr/>
        </p:nvSpPr>
        <p:spPr>
          <a:xfrm>
            <a:off x="89280" y="4709880"/>
            <a:ext cx="100454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600" strike="noStrike"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b="1" lang="es-ES" sz="16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epitelio estratificado plano queratinizado</a:t>
            </a:r>
            <a:r>
              <a:rPr b="0" lang="es-ES" sz="1600" strike="noStrike">
                <a:latin typeface="Arial"/>
                <a:ea typeface="Arial"/>
                <a:cs typeface="Arial"/>
                <a:sym typeface="Arial"/>
              </a:rPr>
              <a:t>, o epitelio estratificado escamoso queratinizado, es típico de la </a:t>
            </a:r>
            <a:r>
              <a:rPr b="1" lang="es-ES" sz="16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epidermis de vertebrados terrestres</a:t>
            </a:r>
            <a:r>
              <a:rPr b="0" lang="es-ES" sz="1600" strike="noStrike">
                <a:latin typeface="Arial"/>
                <a:ea typeface="Arial"/>
                <a:cs typeface="Arial"/>
                <a:sym typeface="Arial"/>
              </a:rPr>
              <a:t>, pero también aparece en las </a:t>
            </a:r>
            <a:r>
              <a:rPr b="1" lang="es-ES" sz="16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papilas filiformes de la lengua,</a:t>
            </a:r>
            <a:r>
              <a:rPr b="0" lang="es-ES" sz="1600" strike="noStrike">
                <a:latin typeface="Arial"/>
                <a:ea typeface="Arial"/>
                <a:cs typeface="Arial"/>
                <a:sym typeface="Arial"/>
              </a:rPr>
              <a:t> en el </a:t>
            </a:r>
            <a:r>
              <a:rPr b="1" lang="es-ES" sz="16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paladar duro de la cavidad oral </a:t>
            </a:r>
            <a:r>
              <a:rPr b="0" lang="es-ES" sz="1600" strike="noStrike">
                <a:latin typeface="Arial"/>
                <a:ea typeface="Arial"/>
                <a:cs typeface="Arial"/>
                <a:sym typeface="Arial"/>
              </a:rPr>
              <a:t>o en la</a:t>
            </a:r>
            <a:r>
              <a:rPr b="1" lang="es-ES" sz="16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 parte superior del esófago.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6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440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86"/>
          <p:cNvSpPr txBox="1"/>
          <p:nvPr/>
        </p:nvSpPr>
        <p:spPr>
          <a:xfrm>
            <a:off x="82440" y="429372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6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BBE33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Epitelio glandular ( glándulas endócrinas)</a:t>
            </a:r>
            <a:endParaRPr b="1" sz="24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20" y="575280"/>
            <a:ext cx="5990760" cy="358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7560" y="1329120"/>
            <a:ext cx="3862440" cy="134604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86"/>
          <p:cNvSpPr/>
          <p:nvPr/>
        </p:nvSpPr>
        <p:spPr>
          <a:xfrm>
            <a:off x="82440" y="4293720"/>
            <a:ext cx="9896400" cy="137628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86"/>
          <p:cNvSpPr txBox="1"/>
          <p:nvPr/>
        </p:nvSpPr>
        <p:spPr>
          <a:xfrm>
            <a:off x="82440" y="4293720"/>
            <a:ext cx="10256040" cy="128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lang="es-ES" sz="14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glándula tiroides</a:t>
            </a: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 es una de las glándulas endocrinas más grandes del organismo y se sitúa en el </a:t>
            </a: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cuello, debajo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de la laringe y alrededor de la tráquea.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El carácter glandular endocrino de las </a:t>
            </a:r>
            <a:r>
              <a:rPr b="1" lang="es-ES" sz="14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células foliculares y parafoliculares</a:t>
            </a: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 se debe a su capacidad para producir y liberar 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hormonas</a:t>
            </a: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 que serán </a:t>
            </a:r>
            <a:r>
              <a:rPr b="1" lang="es-ES" sz="14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incorporadas y transportadas por los capilares sanguíneos</a:t>
            </a: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 que atraviesan la glándula tiroides.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 Las células foliculares producen las </a:t>
            </a: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hormonas tiroideas T3 (triiodotironina) y T4 (tiroxina)</a:t>
            </a: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, mientras que las 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parafoliculares liberan </a:t>
            </a:r>
            <a:r>
              <a:rPr b="1" lang="es-ES" sz="14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calcitonina.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2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42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124" y="490625"/>
            <a:ext cx="6719751" cy="414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7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440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7"/>
          <p:cNvSpPr txBox="1"/>
          <p:nvPr/>
        </p:nvSpPr>
        <p:spPr>
          <a:xfrm>
            <a:off x="82440" y="429372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7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BBE33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Epitelio glandular ( glándulas exócrinas)</a:t>
            </a:r>
            <a:endParaRPr b="1" sz="24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7"/>
          <p:cNvSpPr/>
          <p:nvPr/>
        </p:nvSpPr>
        <p:spPr>
          <a:xfrm>
            <a:off x="82440" y="4726080"/>
            <a:ext cx="2941200" cy="48204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Glándulas exócrinas del estómago</a:t>
            </a:r>
            <a:endParaRPr b="1" sz="16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40" y="1172520"/>
            <a:ext cx="2804760" cy="32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00">
            <a:off x="3009240" y="1216080"/>
            <a:ext cx="3367440" cy="32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87"/>
          <p:cNvSpPr/>
          <p:nvPr/>
        </p:nvSpPr>
        <p:spPr>
          <a:xfrm>
            <a:off x="3236040" y="4693320"/>
            <a:ext cx="2941200" cy="48060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Glándula exocrina sebácea (flechas) de un folículo piloso. El contenido se libera en el interior del folículo piloso.</a:t>
            </a:r>
            <a:endParaRPr b="1" sz="1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36440" y="1248480"/>
            <a:ext cx="3591000" cy="322596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7"/>
          <p:cNvSpPr/>
          <p:nvPr/>
        </p:nvSpPr>
        <p:spPr>
          <a:xfrm>
            <a:off x="6339240" y="4666320"/>
            <a:ext cx="3740760" cy="68976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87"/>
          <p:cNvSpPr txBox="1"/>
          <p:nvPr/>
        </p:nvSpPr>
        <p:spPr>
          <a:xfrm>
            <a:off x="6339240" y="4715280"/>
            <a:ext cx="6807600" cy="689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Glándula salival submaxilar.</a:t>
            </a:r>
            <a:r>
              <a:rPr b="0" lang="es-ES" sz="1400" strike="noStrike"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b="1" lang="es-ES" sz="14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glándulas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 salivales son glándulas exocrinas que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 liberan saliva.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8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88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88"/>
          <p:cNvSpPr/>
          <p:nvPr/>
        </p:nvSpPr>
        <p:spPr>
          <a:xfrm>
            <a:off x="0" y="0"/>
            <a:ext cx="10080000" cy="320400"/>
          </a:xfrm>
          <a:prstGeom prst="rect">
            <a:avLst/>
          </a:prstGeom>
          <a:solidFill>
            <a:srgbClr val="FFAA9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strike="noStrike">
                <a:solidFill>
                  <a:srgbClr val="55308D"/>
                </a:solidFill>
                <a:latin typeface="Calibri"/>
                <a:ea typeface="Calibri"/>
                <a:cs typeface="Calibri"/>
                <a:sym typeface="Calibri"/>
              </a:rPr>
              <a:t>Clasificación dos tecidos humanos</a:t>
            </a:r>
            <a:endParaRPr b="1" sz="20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88"/>
          <p:cNvSpPr/>
          <p:nvPr/>
        </p:nvSpPr>
        <p:spPr>
          <a:xfrm>
            <a:off x="0" y="320400"/>
            <a:ext cx="10080000" cy="30816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C. Tecido nervioso</a:t>
            </a:r>
            <a:endParaRPr b="1" i="1" sz="1800" strike="noStrike">
              <a:solidFill>
                <a:srgbClr val="BF0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00" y="745920"/>
            <a:ext cx="8786160" cy="46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89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9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89"/>
          <p:cNvSpPr/>
          <p:nvPr/>
        </p:nvSpPr>
        <p:spPr>
          <a:xfrm>
            <a:off x="0" y="0"/>
            <a:ext cx="10080000" cy="320400"/>
          </a:xfrm>
          <a:prstGeom prst="rect">
            <a:avLst/>
          </a:prstGeom>
          <a:solidFill>
            <a:srgbClr val="FFAA9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strike="noStrike">
                <a:solidFill>
                  <a:srgbClr val="55308D"/>
                </a:solidFill>
                <a:latin typeface="Calibri"/>
                <a:ea typeface="Calibri"/>
                <a:cs typeface="Calibri"/>
                <a:sym typeface="Calibri"/>
              </a:rPr>
              <a:t>Clasificación dos tecidos humanos</a:t>
            </a:r>
            <a:endParaRPr b="1" sz="20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89"/>
          <p:cNvSpPr/>
          <p:nvPr/>
        </p:nvSpPr>
        <p:spPr>
          <a:xfrm>
            <a:off x="0" y="320400"/>
            <a:ext cx="10080000" cy="30816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D. Tecido conectivo</a:t>
            </a:r>
            <a:endParaRPr b="1" i="1" sz="1800" strike="noStrike">
              <a:solidFill>
                <a:srgbClr val="BF0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600" y="672840"/>
            <a:ext cx="9825120" cy="485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0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90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90"/>
          <p:cNvSpPr/>
          <p:nvPr/>
        </p:nvSpPr>
        <p:spPr>
          <a:xfrm>
            <a:off x="0" y="0"/>
            <a:ext cx="10080000" cy="320400"/>
          </a:xfrm>
          <a:prstGeom prst="rect">
            <a:avLst/>
          </a:prstGeom>
          <a:solidFill>
            <a:srgbClr val="FFAA95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strike="noStrike">
                <a:solidFill>
                  <a:srgbClr val="55308D"/>
                </a:solidFill>
                <a:latin typeface="Calibri"/>
                <a:ea typeface="Calibri"/>
                <a:cs typeface="Calibri"/>
                <a:sym typeface="Calibri"/>
              </a:rPr>
              <a:t>Clasificación dos tecidos humanos</a:t>
            </a:r>
            <a:endParaRPr b="1" sz="2000" strike="noStrike">
              <a:solidFill>
                <a:srgbClr val="5530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90"/>
          <p:cNvSpPr/>
          <p:nvPr/>
        </p:nvSpPr>
        <p:spPr>
          <a:xfrm>
            <a:off x="0" y="320400"/>
            <a:ext cx="10080000" cy="308160"/>
          </a:xfrm>
          <a:prstGeom prst="rect">
            <a:avLst/>
          </a:prstGeom>
          <a:solidFill>
            <a:srgbClr val="FFD428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800" strike="noStrike">
                <a:solidFill>
                  <a:srgbClr val="BF0041"/>
                </a:solidFill>
                <a:latin typeface="Arial"/>
                <a:ea typeface="Arial"/>
                <a:cs typeface="Arial"/>
                <a:sym typeface="Arial"/>
              </a:rPr>
              <a:t>D. Tecido conectivo</a:t>
            </a:r>
            <a:endParaRPr b="1" i="1" sz="1800" strike="noStrike">
              <a:solidFill>
                <a:srgbClr val="BF0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280" y="819000"/>
            <a:ext cx="9630360" cy="4774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91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8000" y="684000"/>
            <a:ext cx="6614280" cy="442692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91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BBE33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óseo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91"/>
          <p:cNvSpPr/>
          <p:nvPr/>
        </p:nvSpPr>
        <p:spPr>
          <a:xfrm>
            <a:off x="648360" y="5139720"/>
            <a:ext cx="8268480" cy="53028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91"/>
          <p:cNvSpPr txBox="1"/>
          <p:nvPr/>
        </p:nvSpPr>
        <p:spPr>
          <a:xfrm>
            <a:off x="648360" y="5139720"/>
            <a:ext cx="6841800" cy="943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500" strike="noStrike">
                <a:latin typeface="Arial"/>
                <a:ea typeface="Arial"/>
                <a:cs typeface="Arial"/>
                <a:sym typeface="Arial"/>
              </a:rPr>
              <a:t>As súas células son os </a:t>
            </a:r>
            <a:r>
              <a:rPr b="1" lang="es-ES" sz="15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osteocitos</a:t>
            </a:r>
            <a:r>
              <a:rPr b="0" lang="es-ES" sz="1500" strike="noStrike">
                <a:latin typeface="Arial"/>
                <a:ea typeface="Arial"/>
                <a:cs typeface="Arial"/>
                <a:sym typeface="Arial"/>
              </a:rPr>
              <a:t>, que fabrican unha </a:t>
            </a:r>
            <a:r>
              <a:rPr b="1" lang="es-ES" sz="15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matriz sólida</a:t>
            </a:r>
            <a:r>
              <a:rPr b="0" lang="es-ES" sz="1500" strike="noStrike">
                <a:latin typeface="Arial"/>
                <a:ea typeface="Arial"/>
                <a:cs typeface="Arial"/>
                <a:sym typeface="Arial"/>
              </a:rPr>
              <a:t> formada por </a:t>
            </a:r>
            <a:r>
              <a:rPr b="1" lang="es-ES" sz="15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sales minerales de calcio e fósforo</a:t>
            </a:r>
            <a:r>
              <a:rPr b="0" lang="es-ES" sz="1500" strike="noStrike">
                <a:latin typeface="Arial"/>
                <a:ea typeface="Arial"/>
                <a:cs typeface="Arial"/>
                <a:sym typeface="Arial"/>
              </a:rPr>
              <a:t>. Forma os </a:t>
            </a:r>
            <a:r>
              <a:rPr b="1" lang="es-ES" sz="15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ósos</a:t>
            </a:r>
            <a:r>
              <a:rPr b="0" lang="es-ES" sz="1500" strike="noStrike">
                <a:latin typeface="Arial"/>
                <a:ea typeface="Arial"/>
                <a:cs typeface="Arial"/>
                <a:sym typeface="Arial"/>
              </a:rPr>
              <a:t>.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92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9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6480" y="713520"/>
            <a:ext cx="7344360" cy="405324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92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BBE33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adiposo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92"/>
          <p:cNvSpPr/>
          <p:nvPr/>
        </p:nvSpPr>
        <p:spPr>
          <a:xfrm>
            <a:off x="648360" y="4937040"/>
            <a:ext cx="8268480" cy="53028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As súas células son os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adipocitos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, que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almacan lípidos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. P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rotexen certos órganos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e constitúe unha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reserva de lípidos.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3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440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93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93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BBE33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cartilaxinoso 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93"/>
          <p:cNvSpPr/>
          <p:nvPr/>
        </p:nvSpPr>
        <p:spPr>
          <a:xfrm>
            <a:off x="648360" y="4937040"/>
            <a:ext cx="8268480" cy="53028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As súas células son os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condrocitos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. Ten moitas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fibras elásticas e a súa matriz é sólida e flexible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. Forma as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cartilaxes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coma as das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articulacións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6480" y="600120"/>
            <a:ext cx="7372800" cy="427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94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440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94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94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BBE33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conxuntivo 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94"/>
          <p:cNvSpPr/>
          <p:nvPr/>
        </p:nvSpPr>
        <p:spPr>
          <a:xfrm>
            <a:off x="89280" y="4709880"/>
            <a:ext cx="9914040" cy="75744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Está formado por distintos tipos de células, as principais son os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fibroblastos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Localízase entre os tecidos e órganos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 e a súa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función é mantelos unidos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, como os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tendóns ou os ligamentos.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9" name="Google Shape;68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7080" y="643320"/>
            <a:ext cx="6636960" cy="397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95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440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95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95"/>
          <p:cNvSpPr/>
          <p:nvPr/>
        </p:nvSpPr>
        <p:spPr>
          <a:xfrm>
            <a:off x="0" y="0"/>
            <a:ext cx="10080000" cy="527040"/>
          </a:xfrm>
          <a:prstGeom prst="rect">
            <a:avLst/>
          </a:prstGeom>
          <a:solidFill>
            <a:srgbClr val="BBE33D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Tecido sanguíneo</a:t>
            </a:r>
            <a:endParaRPr b="1" sz="2200" strike="noStrik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95"/>
          <p:cNvSpPr/>
          <p:nvPr/>
        </p:nvSpPr>
        <p:spPr>
          <a:xfrm>
            <a:off x="89280" y="4709880"/>
            <a:ext cx="9914040" cy="757440"/>
          </a:xfrm>
          <a:prstGeom prst="rect">
            <a:avLst/>
          </a:prstGeom>
          <a:solidFill>
            <a:srgbClr val="F0F4C3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As súas células son os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glóbulos vermellos, glóbulos brancos e plaquetas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. A súa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matriz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( o plasma) é líquida e non ten fibras</a:t>
            </a:r>
            <a:r>
              <a:rPr b="0" lang="es-ES" sz="1800" strike="noStrike">
                <a:latin typeface="Arial"/>
                <a:ea typeface="Arial"/>
                <a:cs typeface="Arial"/>
                <a:sym typeface="Arial"/>
              </a:rPr>
              <a:t>. A súa función é </a:t>
            </a:r>
            <a:r>
              <a:rPr b="1" lang="es-ES" sz="1800" strike="noStrik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transportar substancias polo organismo.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2840" y="713520"/>
            <a:ext cx="6446520" cy="39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6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96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96"/>
          <p:cNvSpPr/>
          <p:nvPr/>
        </p:nvSpPr>
        <p:spPr>
          <a:xfrm>
            <a:off x="0" y="0"/>
            <a:ext cx="10080000" cy="36864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5. Órganos, aparellos e sistemas segundo as funcións vitais</a:t>
            </a:r>
            <a:endParaRPr b="0" sz="2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800" y="932400"/>
            <a:ext cx="2026080" cy="215892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96"/>
          <p:cNvSpPr/>
          <p:nvPr/>
        </p:nvSpPr>
        <p:spPr>
          <a:xfrm rot="26400">
            <a:off x="8015400" y="3144600"/>
            <a:ext cx="1986120" cy="437760"/>
          </a:xfrm>
          <a:prstGeom prst="rect">
            <a:avLst/>
          </a:prstGeom>
          <a:solidFill>
            <a:srgbClr val="FFDBB6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300" strike="noStrike">
                <a:solidFill>
                  <a:srgbClr val="55308D"/>
                </a:solidFill>
                <a:latin typeface="Arial"/>
                <a:ea typeface="Arial"/>
                <a:cs typeface="Arial"/>
                <a:sym typeface="Arial"/>
              </a:rPr>
              <a:t>Vídeo: Órganos, aparellos e sistemas.</a:t>
            </a:r>
            <a:endParaRPr b="1" sz="1300" strike="noStrike">
              <a:solidFill>
                <a:srgbClr val="5530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" y="429840"/>
            <a:ext cx="7874280" cy="51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3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43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641" y="490625"/>
            <a:ext cx="7141660" cy="43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97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97"/>
          <p:cNvSpPr/>
          <p:nvPr/>
        </p:nvSpPr>
        <p:spPr>
          <a:xfrm>
            <a:off x="0" y="0"/>
            <a:ext cx="10080000" cy="36864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5. Órganos, aparellos e sistemas segundo as funcións vitais</a:t>
            </a:r>
            <a:endParaRPr b="0" sz="2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" name="Google Shape;716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0040" y="429840"/>
            <a:ext cx="7914960" cy="515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98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98"/>
          <p:cNvSpPr/>
          <p:nvPr/>
        </p:nvSpPr>
        <p:spPr>
          <a:xfrm>
            <a:off x="0" y="0"/>
            <a:ext cx="10080000" cy="36864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 strike="noStrike">
                <a:solidFill>
                  <a:srgbClr val="BF0041"/>
                </a:solidFill>
                <a:latin typeface="Calibri"/>
                <a:ea typeface="Calibri"/>
                <a:cs typeface="Calibri"/>
                <a:sym typeface="Calibri"/>
              </a:rPr>
              <a:t>5. Órganos, aparellos e sistemas segundo as funcións vitais</a:t>
            </a:r>
            <a:endParaRPr b="0" sz="2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4" name="Google Shape;72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080" y="575640"/>
            <a:ext cx="9095400" cy="4693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4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4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150" y="490625"/>
            <a:ext cx="5927100" cy="454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5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5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101" y="453325"/>
            <a:ext cx="6332399" cy="44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6"/>
          <p:cNvSpPr txBox="1"/>
          <p:nvPr>
            <p:ph type="title"/>
          </p:nvPr>
        </p:nvSpPr>
        <p:spPr>
          <a:xfrm>
            <a:off x="343628" y="490626"/>
            <a:ext cx="9393300" cy="63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46"/>
          <p:cNvSpPr txBox="1"/>
          <p:nvPr>
            <p:ph idx="1" type="body"/>
          </p:nvPr>
        </p:nvSpPr>
        <p:spPr>
          <a:xfrm>
            <a:off x="343628" y="1270568"/>
            <a:ext cx="93933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130" y="787576"/>
            <a:ext cx="5880364" cy="4095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