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9144000" cy="5143500"/>
  <p:embeddedFontLst>
    <p:embeddedFont>
      <p:font typeface="Tahoma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r:id="rId38" roundtripDataSignature="AMtx7mhvmBZXHQoOoz9I+jOdM5OKXgVe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Tahoma-bold.fntdata"/><Relationship Id="rId14" Type="http://schemas.openxmlformats.org/officeDocument/2006/relationships/slide" Target="slides/slide9.xml"/><Relationship Id="rId36" Type="http://schemas.openxmlformats.org/officeDocument/2006/relationships/font" Target="fonts/Tahoma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9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6089c5442_0_74:notes"/>
          <p:cNvSpPr txBox="1"/>
          <p:nvPr>
            <p:ph idx="1" type="body"/>
          </p:nvPr>
        </p:nvSpPr>
        <p:spPr>
          <a:xfrm>
            <a:off x="914379" y="244316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96089c5442_0_74:notes"/>
          <p:cNvSpPr/>
          <p:nvPr>
            <p:ph idx="2" type="sldImg"/>
          </p:nvPr>
        </p:nvSpPr>
        <p:spPr>
          <a:xfrm>
            <a:off x="508660" y="385758"/>
            <a:ext cx="81276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0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1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6089c5442_0_164:notes"/>
          <p:cNvSpPr txBox="1"/>
          <p:nvPr>
            <p:ph idx="1" type="body"/>
          </p:nvPr>
        </p:nvSpPr>
        <p:spPr>
          <a:xfrm>
            <a:off x="914379" y="244316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96089c5442_0_164:notes"/>
          <p:cNvSpPr/>
          <p:nvPr>
            <p:ph idx="2" type="sldImg"/>
          </p:nvPr>
        </p:nvSpPr>
        <p:spPr>
          <a:xfrm>
            <a:off x="508660" y="385758"/>
            <a:ext cx="81276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96089c5442_0_237:notes"/>
          <p:cNvSpPr txBox="1"/>
          <p:nvPr>
            <p:ph idx="1" type="body"/>
          </p:nvPr>
        </p:nvSpPr>
        <p:spPr>
          <a:xfrm>
            <a:off x="914379" y="244316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396089c5442_0_237:notes"/>
          <p:cNvSpPr/>
          <p:nvPr>
            <p:ph idx="2" type="sldImg"/>
          </p:nvPr>
        </p:nvSpPr>
        <p:spPr>
          <a:xfrm>
            <a:off x="508660" y="385758"/>
            <a:ext cx="81276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2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96089c5442_0_303:notes"/>
          <p:cNvSpPr txBox="1"/>
          <p:nvPr>
            <p:ph idx="1" type="body"/>
          </p:nvPr>
        </p:nvSpPr>
        <p:spPr>
          <a:xfrm>
            <a:off x="914379" y="244316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396089c5442_0_303:notes"/>
          <p:cNvSpPr/>
          <p:nvPr>
            <p:ph idx="2" type="sldImg"/>
          </p:nvPr>
        </p:nvSpPr>
        <p:spPr>
          <a:xfrm>
            <a:off x="508660" y="385758"/>
            <a:ext cx="81276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d0368ba81d_0_5:notes"/>
          <p:cNvSpPr txBox="1"/>
          <p:nvPr>
            <p:ph idx="1" type="body"/>
          </p:nvPr>
        </p:nvSpPr>
        <p:spPr>
          <a:xfrm>
            <a:off x="914379" y="244316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3d0368ba81d_0_5:notes"/>
          <p:cNvSpPr/>
          <p:nvPr>
            <p:ph idx="2" type="sldImg"/>
          </p:nvPr>
        </p:nvSpPr>
        <p:spPr>
          <a:xfrm>
            <a:off x="508660" y="385758"/>
            <a:ext cx="81276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3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0368ba81d_0_221:notes"/>
          <p:cNvSpPr txBox="1"/>
          <p:nvPr>
            <p:ph idx="1" type="body"/>
          </p:nvPr>
        </p:nvSpPr>
        <p:spPr>
          <a:xfrm>
            <a:off x="914379" y="244316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3d0368ba81d_0_221:notes"/>
          <p:cNvSpPr/>
          <p:nvPr>
            <p:ph idx="2" type="sldImg"/>
          </p:nvPr>
        </p:nvSpPr>
        <p:spPr>
          <a:xfrm>
            <a:off x="508660" y="385758"/>
            <a:ext cx="81276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4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4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5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6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7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7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d0368ba81d_0_73:notes"/>
          <p:cNvSpPr txBox="1"/>
          <p:nvPr>
            <p:ph idx="1" type="body"/>
          </p:nvPr>
        </p:nvSpPr>
        <p:spPr>
          <a:xfrm>
            <a:off x="914379" y="244316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3d0368ba81d_0_73:notes"/>
          <p:cNvSpPr/>
          <p:nvPr>
            <p:ph idx="2" type="sldImg"/>
          </p:nvPr>
        </p:nvSpPr>
        <p:spPr>
          <a:xfrm>
            <a:off x="508660" y="385758"/>
            <a:ext cx="81276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9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0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2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1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3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d0368ba81d_0_148:notes"/>
          <p:cNvSpPr txBox="1"/>
          <p:nvPr>
            <p:ph idx="1" type="body"/>
          </p:nvPr>
        </p:nvSpPr>
        <p:spPr>
          <a:xfrm>
            <a:off x="914379" y="244316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3d0368ba81d_0_148:notes"/>
          <p:cNvSpPr/>
          <p:nvPr>
            <p:ph idx="2" type="sldImg"/>
          </p:nvPr>
        </p:nvSpPr>
        <p:spPr>
          <a:xfrm>
            <a:off x="508660" y="385758"/>
            <a:ext cx="81276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4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96089c5442_0_5:notes"/>
          <p:cNvSpPr txBox="1"/>
          <p:nvPr>
            <p:ph idx="1" type="body"/>
          </p:nvPr>
        </p:nvSpPr>
        <p:spPr>
          <a:xfrm>
            <a:off x="914379" y="2443160"/>
            <a:ext cx="7315200" cy="23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96089c5442_0_5:notes"/>
          <p:cNvSpPr/>
          <p:nvPr>
            <p:ph idx="2" type="sldImg"/>
          </p:nvPr>
        </p:nvSpPr>
        <p:spPr>
          <a:xfrm>
            <a:off x="508660" y="385758"/>
            <a:ext cx="81276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1524300" y="385750"/>
            <a:ext cx="6096300" cy="1928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type="title"/>
          </p:nvPr>
        </p:nvSpPr>
        <p:spPr>
          <a:xfrm>
            <a:off x="1735099" y="-105"/>
            <a:ext cx="56738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5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4">
  <p:cSld name="OBJECT_5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96089c5442_0_376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g396089c5442_0_376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5">
  <p:cSld name="OBJECT_6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d0368ba81d_0_65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g3d0368ba81d_0_65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6">
  <p:cSld name="OBJECT_7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d0368ba81d_0_145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3d0368ba81d_0_145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7">
  <p:cSld name="OBJECT_8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0368ba81d_0_213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g3d0368ba81d_0_213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8">
  <p:cSld name="OBJECT_9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d0368ba81d_0_292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g3d0368ba81d_0_292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/>
          <p:nvPr>
            <p:ph type="title"/>
          </p:nvPr>
        </p:nvSpPr>
        <p:spPr>
          <a:xfrm>
            <a:off x="1735099" y="-105"/>
            <a:ext cx="56738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" type="body"/>
          </p:nvPr>
        </p:nvSpPr>
        <p:spPr>
          <a:xfrm>
            <a:off x="1143800" y="803304"/>
            <a:ext cx="5252085" cy="3067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/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" type="subTitle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/>
          <p:nvPr>
            <p:ph type="title"/>
          </p:nvPr>
        </p:nvSpPr>
        <p:spPr>
          <a:xfrm>
            <a:off x="1735099" y="-105"/>
            <a:ext cx="56738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1" type="body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2" type="body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>
  <p:cSld name="OBJECT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96089c5442_0_71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g396089c5442_0_71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1">
  <p:cSld name="OBJECT_2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96089c5442_0_151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396089c5442_0_151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2">
  <p:cSld name="OBJECT_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96089c5442_0_234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g396089c5442_0_234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3">
  <p:cSld name="OBJECT_4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96089c5442_0_300"/>
          <p:cNvSpPr txBox="1"/>
          <p:nvPr>
            <p:ph type="title"/>
          </p:nvPr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396089c5442_0_300"/>
          <p:cNvSpPr txBox="1"/>
          <p:nvPr>
            <p:ph idx="1" type="body"/>
          </p:nvPr>
        </p:nvSpPr>
        <p:spPr>
          <a:xfrm>
            <a:off x="457172" y="1203631"/>
            <a:ext cx="82287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1735099" y="-105"/>
            <a:ext cx="56738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1143800" y="803304"/>
            <a:ext cx="5252085" cy="3067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1" type="ft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24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indent="0" lvl="1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indent="0" lvl="2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indent="0" lvl="3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indent="0" lvl="4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indent="0" lvl="5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indent="0" lvl="6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indent="0" lvl="7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indent="0" lvl="8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21.pn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5.jpg"/><Relationship Id="rId5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6" Type="http://schemas.openxmlformats.org/officeDocument/2006/relationships/image" Target="../media/image39.png"/><Relationship Id="rId7" Type="http://schemas.openxmlformats.org/officeDocument/2006/relationships/image" Target="../media/image6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59.png"/><Relationship Id="rId5" Type="http://schemas.openxmlformats.org/officeDocument/2006/relationships/image" Target="../media/image47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35.jpg"/><Relationship Id="rId5" Type="http://schemas.openxmlformats.org/officeDocument/2006/relationships/image" Target="../media/image41.jpg"/><Relationship Id="rId6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63.png"/><Relationship Id="rId6" Type="http://schemas.openxmlformats.org/officeDocument/2006/relationships/image" Target="../media/image36.png"/><Relationship Id="rId7" Type="http://schemas.openxmlformats.org/officeDocument/2006/relationships/image" Target="../media/image42.png"/><Relationship Id="rId8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Relationship Id="rId4" Type="http://schemas.openxmlformats.org/officeDocument/2006/relationships/image" Target="../media/image53.png"/><Relationship Id="rId5" Type="http://schemas.openxmlformats.org/officeDocument/2006/relationships/image" Target="../media/image45.png"/><Relationship Id="rId6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jpg"/><Relationship Id="rId4" Type="http://schemas.openxmlformats.org/officeDocument/2006/relationships/image" Target="../media/image49.jpg"/><Relationship Id="rId5" Type="http://schemas.openxmlformats.org/officeDocument/2006/relationships/image" Target="../media/image5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jpg"/><Relationship Id="rId4" Type="http://schemas.openxmlformats.org/officeDocument/2006/relationships/image" Target="../media/image6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4.png"/><Relationship Id="rId4" Type="http://schemas.openxmlformats.org/officeDocument/2006/relationships/image" Target="../media/image58.png"/><Relationship Id="rId5" Type="http://schemas.openxmlformats.org/officeDocument/2006/relationships/image" Target="../media/image66.png"/><Relationship Id="rId6" Type="http://schemas.openxmlformats.org/officeDocument/2006/relationships/image" Target="../media/image54.png"/><Relationship Id="rId7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/>
          <p:nvPr>
            <p:ph type="title"/>
          </p:nvPr>
        </p:nvSpPr>
        <p:spPr>
          <a:xfrm>
            <a:off x="2238294" y="2602367"/>
            <a:ext cx="4914265" cy="983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7625">
            <a:spAutoFit/>
          </a:bodyPr>
          <a:lstStyle/>
          <a:p>
            <a:pPr indent="0" lvl="0" marL="290258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65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Unidade 5</a:t>
            </a:r>
            <a:endParaRPr sz="2650">
              <a:latin typeface="Tahoma"/>
              <a:ea typeface="Tahoma"/>
              <a:cs typeface="Tahoma"/>
              <a:sym typeface="Tahoma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None/>
            </a:pPr>
            <a:r>
              <a:rPr b="0" lang="en-US" sz="265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A RESPIRACIÓN E A EXCRECIÓN</a:t>
            </a:r>
            <a:endParaRPr sz="265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71" name="Google Shape;71;p1"/>
          <p:cNvGrpSpPr/>
          <p:nvPr/>
        </p:nvGrpSpPr>
        <p:grpSpPr>
          <a:xfrm>
            <a:off x="8158425" y="437424"/>
            <a:ext cx="572770" cy="3975735"/>
            <a:chOff x="8158425" y="437424"/>
            <a:chExt cx="572770" cy="3975735"/>
          </a:xfrm>
        </p:grpSpPr>
        <p:sp>
          <p:nvSpPr>
            <p:cNvPr id="72" name="Google Shape;72;p1"/>
            <p:cNvSpPr/>
            <p:nvPr/>
          </p:nvSpPr>
          <p:spPr>
            <a:xfrm>
              <a:off x="8158425" y="437424"/>
              <a:ext cx="572770" cy="3975735"/>
            </a:xfrm>
            <a:custGeom>
              <a:rect b="b" l="l" r="r" t="t"/>
              <a:pathLst>
                <a:path extrusionOk="0" h="3975735" w="572770">
                  <a:moveTo>
                    <a:pt x="572399" y="3975599"/>
                  </a:moveTo>
                  <a:lnTo>
                    <a:pt x="0" y="3975599"/>
                  </a:lnTo>
                  <a:lnTo>
                    <a:pt x="0" y="0"/>
                  </a:lnTo>
                  <a:lnTo>
                    <a:pt x="572399" y="0"/>
                  </a:lnTo>
                  <a:lnTo>
                    <a:pt x="572399" y="3975599"/>
                  </a:lnTo>
                  <a:close/>
                </a:path>
              </a:pathLst>
            </a:custGeom>
            <a:solidFill>
              <a:srgbClr val="A8368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8158425" y="437424"/>
              <a:ext cx="572770" cy="3975735"/>
            </a:xfrm>
            <a:custGeom>
              <a:rect b="b" l="l" r="r" t="t"/>
              <a:pathLst>
                <a:path extrusionOk="0" h="3975735" w="572770">
                  <a:moveTo>
                    <a:pt x="0" y="0"/>
                  </a:moveTo>
                  <a:lnTo>
                    <a:pt x="572399" y="0"/>
                  </a:lnTo>
                  <a:lnTo>
                    <a:pt x="572399" y="3975599"/>
                  </a:lnTo>
                  <a:lnTo>
                    <a:pt x="0" y="3975599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" name="Google Shape;74;p1"/>
          <p:cNvGrpSpPr/>
          <p:nvPr/>
        </p:nvGrpSpPr>
        <p:grpSpPr>
          <a:xfrm>
            <a:off x="0" y="437424"/>
            <a:ext cx="7726045" cy="490220"/>
            <a:chOff x="0" y="437424"/>
            <a:chExt cx="7726045" cy="490220"/>
          </a:xfrm>
        </p:grpSpPr>
        <p:sp>
          <p:nvSpPr>
            <p:cNvPr id="75" name="Google Shape;75;p1"/>
            <p:cNvSpPr/>
            <p:nvPr/>
          </p:nvSpPr>
          <p:spPr>
            <a:xfrm>
              <a:off x="0" y="437424"/>
              <a:ext cx="7726045" cy="490220"/>
            </a:xfrm>
            <a:custGeom>
              <a:rect b="b" l="l" r="r" t="t"/>
              <a:pathLst>
                <a:path extrusionOk="0" h="490219" w="7726045">
                  <a:moveTo>
                    <a:pt x="7725899" y="489899"/>
                  </a:moveTo>
                  <a:lnTo>
                    <a:pt x="0" y="489899"/>
                  </a:lnTo>
                  <a:lnTo>
                    <a:pt x="0" y="0"/>
                  </a:lnTo>
                  <a:lnTo>
                    <a:pt x="7725899" y="0"/>
                  </a:lnTo>
                  <a:lnTo>
                    <a:pt x="7725899" y="489899"/>
                  </a:lnTo>
                  <a:close/>
                </a:path>
              </a:pathLst>
            </a:custGeom>
            <a:solidFill>
              <a:srgbClr val="A83688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0" y="437424"/>
              <a:ext cx="7726045" cy="490220"/>
            </a:xfrm>
            <a:custGeom>
              <a:rect b="b" l="l" r="r" t="t"/>
              <a:pathLst>
                <a:path extrusionOk="0" h="490219" w="7726045">
                  <a:moveTo>
                    <a:pt x="0" y="0"/>
                  </a:moveTo>
                  <a:lnTo>
                    <a:pt x="7725899" y="0"/>
                  </a:lnTo>
                  <a:lnTo>
                    <a:pt x="7725899" y="489899"/>
                  </a:lnTo>
                  <a:lnTo>
                    <a:pt x="0" y="489899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600" y="0"/>
            <a:ext cx="41147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96089c5442_0_74"/>
          <p:cNvSpPr txBox="1"/>
          <p:nvPr/>
        </p:nvSpPr>
        <p:spPr>
          <a:xfrm>
            <a:off x="457172" y="97976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700" strike="noStrike">
                <a:latin typeface="Arial"/>
                <a:ea typeface="Arial"/>
                <a:cs typeface="Arial"/>
                <a:sym typeface="Arial"/>
              </a:rPr>
              <a:t>Farinxe e larinxe</a:t>
            </a:r>
            <a:endParaRPr b="0" sz="37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396089c5442_0_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50" y="2758750"/>
            <a:ext cx="4164600" cy="2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96089c5442_0_74"/>
          <p:cNvSpPr txBox="1"/>
          <p:nvPr/>
        </p:nvSpPr>
        <p:spPr>
          <a:xfrm>
            <a:off x="3106481" y="2866032"/>
            <a:ext cx="1020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Óso hioide</a:t>
            </a:r>
            <a:endParaRPr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96089c5442_0_74"/>
          <p:cNvSpPr txBox="1"/>
          <p:nvPr/>
        </p:nvSpPr>
        <p:spPr>
          <a:xfrm>
            <a:off x="3021252" y="4694013"/>
            <a:ext cx="12048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traquea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396089c5442_0_74"/>
          <p:cNvSpPr txBox="1"/>
          <p:nvPr/>
        </p:nvSpPr>
        <p:spPr>
          <a:xfrm>
            <a:off x="2936348" y="3921720"/>
            <a:ext cx="13605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cartilaxes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g396089c5442_0_74"/>
          <p:cNvCxnSpPr/>
          <p:nvPr/>
        </p:nvCxnSpPr>
        <p:spPr>
          <a:xfrm>
            <a:off x="2511179" y="2919919"/>
            <a:ext cx="680400" cy="53700"/>
          </a:xfrm>
          <a:prstGeom prst="straightConnector1">
            <a:avLst/>
          </a:prstGeom>
          <a:noFill/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g396089c5442_0_74"/>
          <p:cNvCxnSpPr/>
          <p:nvPr/>
        </p:nvCxnSpPr>
        <p:spPr>
          <a:xfrm>
            <a:off x="2341045" y="3780145"/>
            <a:ext cx="765600" cy="161400"/>
          </a:xfrm>
          <a:prstGeom prst="straightConnector1">
            <a:avLst/>
          </a:prstGeom>
          <a:noFill/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8" name="Google Shape;178;g396089c5442_0_74"/>
          <p:cNvCxnSpPr/>
          <p:nvPr/>
        </p:nvCxnSpPr>
        <p:spPr>
          <a:xfrm>
            <a:off x="2596082" y="4640371"/>
            <a:ext cx="510000" cy="161400"/>
          </a:xfrm>
          <a:prstGeom prst="straightConnector1">
            <a:avLst/>
          </a:prstGeom>
          <a:noFill/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g396089c5442_0_74"/>
          <p:cNvSpPr txBox="1"/>
          <p:nvPr/>
        </p:nvSpPr>
        <p:spPr>
          <a:xfrm>
            <a:off x="217157" y="4102730"/>
            <a:ext cx="15141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LARINXE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396089c5442_0_74"/>
          <p:cNvPicPr preferRelativeResize="0"/>
          <p:nvPr/>
        </p:nvPicPr>
        <p:blipFill rotWithShape="1">
          <a:blip r:embed="rId4">
            <a:alphaModFix/>
          </a:blip>
          <a:srcRect b="0" l="35019" r="0" t="0"/>
          <a:stretch/>
        </p:blipFill>
        <p:spPr>
          <a:xfrm>
            <a:off x="1131173" y="956732"/>
            <a:ext cx="2295982" cy="169767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96089c5442_0_74"/>
          <p:cNvSpPr txBox="1"/>
          <p:nvPr/>
        </p:nvSpPr>
        <p:spPr>
          <a:xfrm>
            <a:off x="195931" y="1386845"/>
            <a:ext cx="14454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FARINXE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396089c5442_0_74"/>
          <p:cNvSpPr txBox="1"/>
          <p:nvPr/>
        </p:nvSpPr>
        <p:spPr>
          <a:xfrm>
            <a:off x="2481789" y="2244622"/>
            <a:ext cx="15303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LARINXE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" name="Google Shape;183;g396089c5442_0_74"/>
          <p:cNvCxnSpPr/>
          <p:nvPr/>
        </p:nvCxnSpPr>
        <p:spPr>
          <a:xfrm>
            <a:off x="2066416" y="2139543"/>
            <a:ext cx="425100" cy="215100"/>
          </a:xfrm>
          <a:prstGeom prst="straightConnector1">
            <a:avLst/>
          </a:prstGeom>
          <a:noFill/>
          <a:ln cap="flat" cmpd="sng" w="79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4" name="Google Shape;184;g396089c5442_0_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9509" y="3576111"/>
            <a:ext cx="2558146" cy="143877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96089c5442_0_74"/>
          <p:cNvSpPr txBox="1"/>
          <p:nvPr/>
        </p:nvSpPr>
        <p:spPr>
          <a:xfrm>
            <a:off x="5108119" y="3101783"/>
            <a:ext cx="32001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Dentro da larinxe están as dúas cordas vocais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396089c5442_0_74"/>
          <p:cNvSpPr txBox="1"/>
          <p:nvPr/>
        </p:nvSpPr>
        <p:spPr>
          <a:xfrm>
            <a:off x="3592063" y="1126720"/>
            <a:ext cx="13833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Fosas nasais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" name="Google Shape;187;g396089c5442_0_74"/>
          <p:cNvCxnSpPr/>
          <p:nvPr/>
        </p:nvCxnSpPr>
        <p:spPr>
          <a:xfrm flipH="1" rot="10800000">
            <a:off x="2808340" y="1273771"/>
            <a:ext cx="783600" cy="48900"/>
          </a:xfrm>
          <a:prstGeom prst="straightConnector1">
            <a:avLst/>
          </a:prstGeom>
          <a:noFill/>
          <a:ln cap="flat" cmpd="sng" w="79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8" name="Google Shape;188;g396089c5442_0_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59509" y="1034868"/>
            <a:ext cx="2963763" cy="1904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g396089c5442_0_74"/>
          <p:cNvCxnSpPr/>
          <p:nvPr/>
        </p:nvCxnSpPr>
        <p:spPr>
          <a:xfrm>
            <a:off x="2285858" y="3674087"/>
            <a:ext cx="3853200" cy="342900"/>
          </a:xfrm>
          <a:prstGeom prst="straightConnector1">
            <a:avLst/>
          </a:prstGeom>
          <a:noFill/>
          <a:ln cap="flat" cmpd="sng" w="29925">
            <a:solidFill>
              <a:srgbClr val="FF333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0" name="Google Shape;190;g396089c5442_0_74"/>
          <p:cNvSpPr txBox="1"/>
          <p:nvPr/>
        </p:nvSpPr>
        <p:spPr>
          <a:xfrm>
            <a:off x="4423525" y="1716775"/>
            <a:ext cx="1020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A epiglote tapa a larinxe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893125" y="637054"/>
            <a:ext cx="4998085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1.3. Vías respiratorias inferiores e pulmóns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6" name="Google Shape;196;p10"/>
          <p:cNvSpPr txBox="1"/>
          <p:nvPr>
            <p:ph type="title"/>
          </p:nvPr>
        </p:nvSpPr>
        <p:spPr>
          <a:xfrm>
            <a:off x="665374" y="244600"/>
            <a:ext cx="354647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1. O APARELLO RESPIRATORIO</a:t>
            </a:r>
            <a:endParaRPr/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345" y="963400"/>
            <a:ext cx="7942305" cy="3806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1"/>
          <p:cNvGrpSpPr/>
          <p:nvPr/>
        </p:nvGrpSpPr>
        <p:grpSpPr>
          <a:xfrm>
            <a:off x="5497919" y="864810"/>
            <a:ext cx="2996940" cy="3671399"/>
            <a:chOff x="5497919" y="864810"/>
            <a:chExt cx="2996940" cy="3671399"/>
          </a:xfrm>
        </p:grpSpPr>
        <p:pic>
          <p:nvPicPr>
            <p:cNvPr id="203" name="Google Shape;203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64160" y="864810"/>
              <a:ext cx="2930699" cy="3671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11"/>
            <p:cNvSpPr/>
            <p:nvPr/>
          </p:nvSpPr>
          <p:spPr>
            <a:xfrm>
              <a:off x="5497919" y="1716671"/>
              <a:ext cx="1014730" cy="2085339"/>
            </a:xfrm>
            <a:custGeom>
              <a:rect b="b" l="l" r="r" t="t"/>
              <a:pathLst>
                <a:path extrusionOk="0" h="2085339" w="1014729">
                  <a:moveTo>
                    <a:pt x="1013968" y="2084959"/>
                  </a:moveTo>
                  <a:lnTo>
                    <a:pt x="999032" y="2061235"/>
                  </a:lnTo>
                  <a:lnTo>
                    <a:pt x="977646" y="2027237"/>
                  </a:lnTo>
                  <a:lnTo>
                    <a:pt x="959929" y="2044128"/>
                  </a:lnTo>
                  <a:lnTo>
                    <a:pt x="11811" y="1485265"/>
                  </a:lnTo>
                  <a:lnTo>
                    <a:pt x="0" y="1496504"/>
                  </a:lnTo>
                  <a:lnTo>
                    <a:pt x="948194" y="2055342"/>
                  </a:lnTo>
                  <a:lnTo>
                    <a:pt x="930529" y="2072195"/>
                  </a:lnTo>
                  <a:lnTo>
                    <a:pt x="1013968" y="2084959"/>
                  </a:lnTo>
                  <a:close/>
                </a:path>
                <a:path extrusionOk="0" h="2085339" w="1014729">
                  <a:moveTo>
                    <a:pt x="1014133" y="383565"/>
                  </a:moveTo>
                  <a:lnTo>
                    <a:pt x="998486" y="364896"/>
                  </a:lnTo>
                  <a:lnTo>
                    <a:pt x="968794" y="329463"/>
                  </a:lnTo>
                  <a:lnTo>
                    <a:pt x="953947" y="347726"/>
                  </a:lnTo>
                  <a:lnTo>
                    <a:pt x="191935" y="0"/>
                  </a:lnTo>
                  <a:lnTo>
                    <a:pt x="182156" y="12280"/>
                  </a:lnTo>
                  <a:lnTo>
                    <a:pt x="944041" y="359918"/>
                  </a:lnTo>
                  <a:lnTo>
                    <a:pt x="929170" y="378231"/>
                  </a:lnTo>
                  <a:lnTo>
                    <a:pt x="1014133" y="38356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" name="Google Shape;205;p11"/>
          <p:cNvSpPr txBox="1"/>
          <p:nvPr/>
        </p:nvSpPr>
        <p:spPr>
          <a:xfrm>
            <a:off x="7875979" y="2379212"/>
            <a:ext cx="701040" cy="238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Epiglote</a:t>
            </a:r>
            <a:endParaRPr sz="1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06" name="Google Shape;206;p11"/>
          <p:cNvGrpSpPr/>
          <p:nvPr/>
        </p:nvGrpSpPr>
        <p:grpSpPr>
          <a:xfrm>
            <a:off x="4741919" y="1912150"/>
            <a:ext cx="3111291" cy="1782445"/>
            <a:chOff x="4741919" y="1912150"/>
            <a:chExt cx="3111291" cy="1782445"/>
          </a:xfrm>
        </p:grpSpPr>
        <p:sp>
          <p:nvSpPr>
            <p:cNvPr id="207" name="Google Shape;207;p11"/>
            <p:cNvSpPr/>
            <p:nvPr/>
          </p:nvSpPr>
          <p:spPr>
            <a:xfrm>
              <a:off x="6585115" y="1912150"/>
              <a:ext cx="1268095" cy="1782445"/>
            </a:xfrm>
            <a:custGeom>
              <a:rect b="b" l="l" r="r" t="t"/>
              <a:pathLst>
                <a:path extrusionOk="0" h="1782445" w="1268095">
                  <a:moveTo>
                    <a:pt x="1265504" y="507111"/>
                  </a:moveTo>
                  <a:lnTo>
                    <a:pt x="248805" y="24511"/>
                  </a:lnTo>
                  <a:lnTo>
                    <a:pt x="253098" y="19431"/>
                  </a:lnTo>
                  <a:lnTo>
                    <a:pt x="264109" y="6375"/>
                  </a:lnTo>
                  <a:lnTo>
                    <a:pt x="179273" y="0"/>
                  </a:lnTo>
                  <a:lnTo>
                    <a:pt x="223342" y="54673"/>
                  </a:lnTo>
                  <a:lnTo>
                    <a:pt x="238607" y="36601"/>
                  </a:lnTo>
                  <a:lnTo>
                    <a:pt x="1255344" y="519201"/>
                  </a:lnTo>
                  <a:lnTo>
                    <a:pt x="1265504" y="507111"/>
                  </a:lnTo>
                  <a:close/>
                </a:path>
                <a:path extrusionOk="0" h="1782445" w="1268095">
                  <a:moveTo>
                    <a:pt x="1267968" y="598538"/>
                  </a:moveTo>
                  <a:lnTo>
                    <a:pt x="1252982" y="589673"/>
                  </a:lnTo>
                  <a:lnTo>
                    <a:pt x="40043" y="1733207"/>
                  </a:lnTo>
                  <a:lnTo>
                    <a:pt x="17653" y="1719821"/>
                  </a:lnTo>
                  <a:lnTo>
                    <a:pt x="0" y="1782305"/>
                  </a:lnTo>
                  <a:lnTo>
                    <a:pt x="77216" y="1755444"/>
                  </a:lnTo>
                  <a:lnTo>
                    <a:pt x="67335" y="1749539"/>
                  </a:lnTo>
                  <a:lnTo>
                    <a:pt x="54889" y="1742084"/>
                  </a:lnTo>
                  <a:lnTo>
                    <a:pt x="1267968" y="59853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4741919" y="3045600"/>
              <a:ext cx="1568450" cy="230504"/>
            </a:xfrm>
            <a:custGeom>
              <a:rect b="b" l="l" r="r" t="t"/>
              <a:pathLst>
                <a:path extrusionOk="0" h="230504" w="1568450">
                  <a:moveTo>
                    <a:pt x="1568449" y="230211"/>
                  </a:moveTo>
                  <a:lnTo>
                    <a:pt x="0" y="230211"/>
                  </a:lnTo>
                  <a:lnTo>
                    <a:pt x="0" y="0"/>
                  </a:lnTo>
                  <a:lnTo>
                    <a:pt x="1568449" y="0"/>
                  </a:lnTo>
                  <a:lnTo>
                    <a:pt x="1568449" y="230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9" name="Google Shape;209;p11"/>
          <p:cNvSpPr txBox="1"/>
          <p:nvPr/>
        </p:nvSpPr>
        <p:spPr>
          <a:xfrm>
            <a:off x="4814900" y="1515752"/>
            <a:ext cx="1096645" cy="452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183515" lvl="0" marL="19558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Deglución de alimento</a:t>
            </a:r>
            <a:endParaRPr sz="1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4831819" y="3054753"/>
            <a:ext cx="1391285" cy="238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Entrada de aire</a:t>
            </a:r>
            <a:endParaRPr sz="1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1" name="Google Shape;21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60" y="642870"/>
            <a:ext cx="3047699" cy="16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0320" y="2518290"/>
            <a:ext cx="3688199" cy="2233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/>
          <p:nvPr/>
        </p:nvSpPr>
        <p:spPr>
          <a:xfrm>
            <a:off x="0" y="0"/>
            <a:ext cx="9144000" cy="300355"/>
          </a:xfrm>
          <a:custGeom>
            <a:rect b="b" l="l" r="r" t="t"/>
            <a:pathLst>
              <a:path extrusionOk="0" h="300355" w="9144000">
                <a:moveTo>
                  <a:pt x="9143999" y="300037"/>
                </a:moveTo>
                <a:lnTo>
                  <a:pt x="0" y="300037"/>
                </a:lnTo>
                <a:lnTo>
                  <a:pt x="0" y="0"/>
                </a:lnTo>
                <a:lnTo>
                  <a:pt x="9143999" y="0"/>
                </a:lnTo>
                <a:lnTo>
                  <a:pt x="9143999" y="300037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1"/>
          <p:cNvSpPr txBox="1"/>
          <p:nvPr>
            <p:ph type="title"/>
          </p:nvPr>
        </p:nvSpPr>
        <p:spPr>
          <a:xfrm>
            <a:off x="1735099" y="-105"/>
            <a:ext cx="56738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20542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LARINXE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96089c5442_0_164"/>
          <p:cNvSpPr txBox="1"/>
          <p:nvPr/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Tráquea</a:t>
            </a:r>
            <a:endParaRPr b="0" sz="37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96089c5442_0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241" y="1175708"/>
            <a:ext cx="2253440" cy="359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96089c5442_0_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864" y="1126720"/>
            <a:ext cx="2781773" cy="156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96089c5442_0_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126" y="1260702"/>
            <a:ext cx="1457877" cy="123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96089c5442_0_1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0202" y="2593415"/>
            <a:ext cx="3406125" cy="245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96089c5442_0_1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1024" y="3674087"/>
            <a:ext cx="1959513" cy="147134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96089c5442_0_164"/>
          <p:cNvSpPr txBox="1"/>
          <p:nvPr/>
        </p:nvSpPr>
        <p:spPr>
          <a:xfrm>
            <a:off x="5718359" y="3637455"/>
            <a:ext cx="11757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000" strike="noStrike">
                <a:latin typeface="Arial"/>
                <a:ea typeface="Arial"/>
                <a:cs typeface="Arial"/>
                <a:sym typeface="Arial"/>
              </a:rPr>
              <a:t>(ten cilios)</a:t>
            </a:r>
            <a:endParaRPr b="0" sz="1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96089c5442_0_164"/>
          <p:cNvSpPr/>
          <p:nvPr/>
        </p:nvSpPr>
        <p:spPr>
          <a:xfrm>
            <a:off x="1685978" y="1469635"/>
            <a:ext cx="914400" cy="244800"/>
          </a:xfrm>
          <a:prstGeom prst="rect">
            <a:avLst/>
          </a:prstGeom>
          <a:solidFill>
            <a:srgbClr val="9900FF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Larinxe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96089c5442_0_164"/>
          <p:cNvSpPr/>
          <p:nvPr/>
        </p:nvSpPr>
        <p:spPr>
          <a:xfrm>
            <a:off x="1555317" y="3159714"/>
            <a:ext cx="1175700" cy="391800"/>
          </a:xfrm>
          <a:prstGeom prst="rect">
            <a:avLst/>
          </a:prstGeom>
          <a:solidFill>
            <a:srgbClr val="9900FF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Bronquios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principais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396089c5442_0_164"/>
          <p:cNvSpPr/>
          <p:nvPr/>
        </p:nvSpPr>
        <p:spPr>
          <a:xfrm>
            <a:off x="1552897" y="2265628"/>
            <a:ext cx="1306200" cy="342900"/>
          </a:xfrm>
          <a:prstGeom prst="rect">
            <a:avLst/>
          </a:prstGeom>
          <a:solidFill>
            <a:srgbClr val="FFFF66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Tráquea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396089c5442_0_164"/>
          <p:cNvSpPr/>
          <p:nvPr/>
        </p:nvSpPr>
        <p:spPr>
          <a:xfrm>
            <a:off x="5597328" y="3251633"/>
            <a:ext cx="849000" cy="1959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cartilaxe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396089c5442_0_164"/>
          <p:cNvSpPr/>
          <p:nvPr/>
        </p:nvSpPr>
        <p:spPr>
          <a:xfrm>
            <a:off x="5597327" y="2920875"/>
            <a:ext cx="1701300" cy="1959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Parede membranosa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396089c5442_0_164"/>
          <p:cNvSpPr txBox="1"/>
          <p:nvPr/>
        </p:nvSpPr>
        <p:spPr>
          <a:xfrm>
            <a:off x="5355439" y="4761126"/>
            <a:ext cx="8490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corte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96089c5442_0_237"/>
          <p:cNvSpPr txBox="1"/>
          <p:nvPr/>
        </p:nvSpPr>
        <p:spPr>
          <a:xfrm>
            <a:off x="457172" y="48988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700" strike="noStrike">
                <a:latin typeface="Arial"/>
                <a:ea typeface="Arial"/>
                <a:cs typeface="Arial"/>
                <a:sym typeface="Arial"/>
              </a:rPr>
              <a:t>Pulmóns, bronquios e bronquíolos</a:t>
            </a:r>
            <a:endParaRPr b="0" sz="37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g396089c5442_0_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241" y="734817"/>
            <a:ext cx="1499272" cy="180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96089c5442_0_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83" y="2683308"/>
            <a:ext cx="3168777" cy="23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96089c5442_0_2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1096" y="2449391"/>
            <a:ext cx="3512427" cy="261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96089c5442_0_2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99247" y="734817"/>
            <a:ext cx="2801613" cy="171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96089c5442_0_2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38434" y="664275"/>
            <a:ext cx="1738088" cy="1785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893125" y="637054"/>
            <a:ext cx="4998085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1.3. Vías respiratorias inferiores e pulmóns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7" name="Google Shape;247;p12"/>
          <p:cNvSpPr txBox="1"/>
          <p:nvPr>
            <p:ph type="title"/>
          </p:nvPr>
        </p:nvSpPr>
        <p:spPr>
          <a:xfrm>
            <a:off x="665374" y="244600"/>
            <a:ext cx="354647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1. O APARELLO RESPIRATORIO</a:t>
            </a:r>
            <a:endParaRPr/>
          </a:p>
        </p:txBody>
      </p:sp>
      <p:pic>
        <p:nvPicPr>
          <p:cNvPr id="248" name="Google Shape;24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79574"/>
            <a:ext cx="8839202" cy="3539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6089c5442_0_303"/>
          <p:cNvSpPr txBox="1"/>
          <p:nvPr/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700" strike="noStrike">
                <a:latin typeface="Arial"/>
                <a:ea typeface="Arial"/>
                <a:cs typeface="Arial"/>
                <a:sym typeface="Arial"/>
              </a:rPr>
              <a:t>Alvéolos</a:t>
            </a:r>
            <a:endParaRPr b="0" sz="37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g396089c5442_0_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31" y="881781"/>
            <a:ext cx="2566227" cy="214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96089c5442_0_3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1370" y="79360"/>
            <a:ext cx="2596354" cy="29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396089c5442_0_3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086233"/>
            <a:ext cx="2939269" cy="200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96089c5442_0_303"/>
          <p:cNvPicPr preferRelativeResize="0"/>
          <p:nvPr/>
        </p:nvPicPr>
        <p:blipFill rotWithShape="1">
          <a:blip r:embed="rId6">
            <a:alphaModFix/>
          </a:blip>
          <a:srcRect b="29303" l="2391" r="4948" t="17938"/>
          <a:stretch/>
        </p:blipFill>
        <p:spPr>
          <a:xfrm>
            <a:off x="3983924" y="3282184"/>
            <a:ext cx="5080158" cy="137165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96089c5442_0_303"/>
          <p:cNvSpPr txBox="1"/>
          <p:nvPr/>
        </p:nvSpPr>
        <p:spPr>
          <a:xfrm>
            <a:off x="5355439" y="4604855"/>
            <a:ext cx="24165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strike="noStrike">
                <a:latin typeface="Arial"/>
                <a:ea typeface="Arial"/>
                <a:cs typeface="Arial"/>
                <a:sym typeface="Arial"/>
              </a:rPr>
              <a:t>Intercambio de gases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96089c5442_0_303"/>
          <p:cNvSpPr/>
          <p:nvPr/>
        </p:nvSpPr>
        <p:spPr>
          <a:xfrm>
            <a:off x="4049235" y="3037245"/>
            <a:ext cx="1436700" cy="244800"/>
          </a:xfrm>
          <a:prstGeom prst="rect">
            <a:avLst/>
          </a:prstGeom>
          <a:solidFill>
            <a:srgbClr val="729FCF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Nos alvéolos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396089c5442_0_303"/>
          <p:cNvSpPr/>
          <p:nvPr/>
        </p:nvSpPr>
        <p:spPr>
          <a:xfrm>
            <a:off x="7412712" y="3037245"/>
            <a:ext cx="1436700" cy="244800"/>
          </a:xfrm>
          <a:prstGeom prst="rect">
            <a:avLst/>
          </a:prstGeom>
          <a:solidFill>
            <a:srgbClr val="729FCF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Nos tecidos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396089c5442_0_303"/>
          <p:cNvSpPr/>
          <p:nvPr/>
        </p:nvSpPr>
        <p:spPr>
          <a:xfrm>
            <a:off x="4571717" y="3282184"/>
            <a:ext cx="391861" cy="146963"/>
          </a:xfrm>
          <a:custGeom>
            <a:rect b="b" l="l" r="r" t="t"/>
            <a:pathLst>
              <a:path extrusionOk="0" h="602" w="1202">
                <a:moveTo>
                  <a:pt x="300" y="0"/>
                </a:moveTo>
                <a:lnTo>
                  <a:pt x="300" y="450"/>
                </a:lnTo>
                <a:lnTo>
                  <a:pt x="0" y="450"/>
                </a:lnTo>
                <a:lnTo>
                  <a:pt x="600" y="601"/>
                </a:lnTo>
                <a:lnTo>
                  <a:pt x="1201" y="450"/>
                </a:lnTo>
                <a:lnTo>
                  <a:pt x="900" y="45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729FCF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396089c5442_0_303"/>
          <p:cNvSpPr/>
          <p:nvPr/>
        </p:nvSpPr>
        <p:spPr>
          <a:xfrm>
            <a:off x="7968175" y="3282429"/>
            <a:ext cx="391861" cy="146963"/>
          </a:xfrm>
          <a:custGeom>
            <a:rect b="b" l="l" r="r" t="t"/>
            <a:pathLst>
              <a:path extrusionOk="0" h="602" w="1202">
                <a:moveTo>
                  <a:pt x="300" y="0"/>
                </a:moveTo>
                <a:lnTo>
                  <a:pt x="300" y="450"/>
                </a:lnTo>
                <a:lnTo>
                  <a:pt x="0" y="450"/>
                </a:lnTo>
                <a:lnTo>
                  <a:pt x="600" y="601"/>
                </a:lnTo>
                <a:lnTo>
                  <a:pt x="1201" y="450"/>
                </a:lnTo>
                <a:lnTo>
                  <a:pt x="900" y="450"/>
                </a:lnTo>
                <a:lnTo>
                  <a:pt x="900" y="0"/>
                </a:lnTo>
                <a:lnTo>
                  <a:pt x="300" y="0"/>
                </a:lnTo>
              </a:path>
            </a:pathLst>
          </a:custGeom>
          <a:solidFill>
            <a:srgbClr val="729FCF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396089c5442_0_303"/>
          <p:cNvSpPr txBox="1"/>
          <p:nvPr/>
        </p:nvSpPr>
        <p:spPr>
          <a:xfrm>
            <a:off x="3645247" y="4359925"/>
            <a:ext cx="13182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O sangue colle O</a:t>
            </a:r>
            <a:r>
              <a:rPr b="0" baseline="-25000" lang="en-US" sz="1200" strike="noStrike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 e solta CO</a:t>
            </a:r>
            <a:r>
              <a:rPr b="0" baseline="-25000" lang="en-US" sz="1200" strike="noStrike">
                <a:latin typeface="Arial"/>
                <a:ea typeface="Arial"/>
                <a:cs typeface="Arial"/>
                <a:sym typeface="Arial"/>
              </a:rPr>
              <a:t>2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96089c5442_0_303"/>
          <p:cNvSpPr txBox="1"/>
          <p:nvPr/>
        </p:nvSpPr>
        <p:spPr>
          <a:xfrm>
            <a:off x="7711575" y="4359925"/>
            <a:ext cx="11706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As células collen O</a:t>
            </a:r>
            <a:r>
              <a:rPr b="0" baseline="-25000" lang="en-US" sz="1200" strike="noStrike"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 e soltan CO</a:t>
            </a:r>
            <a:r>
              <a:rPr b="0" baseline="-25000" lang="en-US" sz="1200" strike="noStrike">
                <a:latin typeface="Arial"/>
                <a:ea typeface="Arial"/>
                <a:cs typeface="Arial"/>
                <a:sym typeface="Arial"/>
              </a:rPr>
              <a:t>2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396089c5442_0_303"/>
          <p:cNvSpPr txBox="1"/>
          <p:nvPr/>
        </p:nvSpPr>
        <p:spPr>
          <a:xfrm>
            <a:off x="5420691" y="823818"/>
            <a:ext cx="9144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Chega sen O</a:t>
            </a:r>
            <a:r>
              <a:rPr b="0" baseline="-25000" lang="en-US" sz="1500" strike="noStrike">
                <a:latin typeface="Arial"/>
                <a:ea typeface="Arial"/>
                <a:cs typeface="Arial"/>
                <a:sym typeface="Arial"/>
              </a:rPr>
              <a:t>2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96089c5442_0_303"/>
          <p:cNvSpPr txBox="1"/>
          <p:nvPr/>
        </p:nvSpPr>
        <p:spPr>
          <a:xfrm>
            <a:off x="7772310" y="616629"/>
            <a:ext cx="7836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Sae con O</a:t>
            </a:r>
            <a:r>
              <a:rPr b="0" baseline="-25000" lang="en-US" sz="1500" strike="noStrike">
                <a:latin typeface="Arial"/>
                <a:ea typeface="Arial"/>
                <a:cs typeface="Arial"/>
                <a:sym typeface="Arial"/>
              </a:rPr>
              <a:t>2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96089c5442_0_303"/>
          <p:cNvSpPr txBox="1"/>
          <p:nvPr/>
        </p:nvSpPr>
        <p:spPr>
          <a:xfrm>
            <a:off x="6204472" y="3282184"/>
            <a:ext cx="78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="0" baseline="-25000" lang="en-US" sz="1500" strike="noStrike">
                <a:latin typeface="Arial"/>
                <a:ea typeface="Arial"/>
                <a:cs typeface="Arial"/>
                <a:sym typeface="Arial"/>
              </a:rPr>
              <a:t>2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396089c5442_0_303"/>
          <p:cNvSpPr txBox="1"/>
          <p:nvPr/>
        </p:nvSpPr>
        <p:spPr>
          <a:xfrm>
            <a:off x="6335093" y="4212953"/>
            <a:ext cx="783600" cy="2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baseline="-25000" lang="en-US" sz="1500" strike="noStrike">
                <a:latin typeface="Arial"/>
                <a:ea typeface="Arial"/>
                <a:cs typeface="Arial"/>
                <a:sym typeface="Arial"/>
              </a:rPr>
              <a:t>2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d0368ba81d_0_5"/>
          <p:cNvSpPr txBox="1"/>
          <p:nvPr/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700" strike="noStrike">
                <a:latin typeface="Arial"/>
                <a:ea typeface="Arial"/>
                <a:cs typeface="Arial"/>
                <a:sym typeface="Arial"/>
              </a:rPr>
              <a:t>Irrigación pulmonar</a:t>
            </a:r>
            <a:endParaRPr b="0" sz="37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g3d0368ba81d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830" y="979756"/>
            <a:ext cx="6160953" cy="406598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d0368ba81d_0_5"/>
          <p:cNvSpPr txBox="1"/>
          <p:nvPr/>
        </p:nvSpPr>
        <p:spPr>
          <a:xfrm>
            <a:off x="5290129" y="979756"/>
            <a:ext cx="3396000" cy="9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O sangue chega aos pulmóns procedente do </a:t>
            </a:r>
            <a:r>
              <a:rPr b="1" lang="en-US" sz="1500" strike="noStrike"/>
              <a:t>ventrículo dereito do corazón,</a:t>
            </a: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 colle o</a:t>
            </a:r>
            <a:r>
              <a:rPr lang="en-US" sz="1500"/>
              <a:t>s</a:t>
            </a: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íxeno e regresa á </a:t>
            </a:r>
            <a:r>
              <a:rPr b="1" lang="en-US" sz="1500" strike="noStrike"/>
              <a:t>aurícula esquerda do corazó</a:t>
            </a: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n.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"/>
          <p:cNvSpPr txBox="1"/>
          <p:nvPr/>
        </p:nvSpPr>
        <p:spPr>
          <a:xfrm>
            <a:off x="893125" y="637054"/>
            <a:ext cx="7103109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1.4. Enfermidades das vías respiratorias inferiores e pulmóns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1" name="Google Shape;281;p13"/>
          <p:cNvSpPr txBox="1"/>
          <p:nvPr>
            <p:ph type="title"/>
          </p:nvPr>
        </p:nvSpPr>
        <p:spPr>
          <a:xfrm>
            <a:off x="665374" y="244600"/>
            <a:ext cx="354647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1. O APARELLO RESPIRATORIO</a:t>
            </a:r>
            <a:endParaRPr/>
          </a:p>
        </p:txBody>
      </p:sp>
      <p:grpSp>
        <p:nvGrpSpPr>
          <p:cNvPr id="282" name="Google Shape;282;p13"/>
          <p:cNvGrpSpPr/>
          <p:nvPr/>
        </p:nvGrpSpPr>
        <p:grpSpPr>
          <a:xfrm>
            <a:off x="367788" y="955575"/>
            <a:ext cx="8727310" cy="4187925"/>
            <a:chOff x="367788" y="955575"/>
            <a:chExt cx="8727310" cy="4187925"/>
          </a:xfrm>
        </p:grpSpPr>
        <p:pic>
          <p:nvPicPr>
            <p:cNvPr id="283" name="Google Shape;283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7788" y="955575"/>
              <a:ext cx="8727310" cy="1965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23600" y="2952500"/>
              <a:ext cx="1830092" cy="219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61550" y="2997749"/>
              <a:ext cx="2145749" cy="2145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71549" y="2952500"/>
              <a:ext cx="1918074" cy="2190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9825" y="263924"/>
            <a:ext cx="5206074" cy="424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0368ba81d_0_221"/>
          <p:cNvSpPr txBox="1"/>
          <p:nvPr/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700" strike="noStrike">
                <a:latin typeface="Arial"/>
                <a:ea typeface="Arial"/>
                <a:cs typeface="Arial"/>
                <a:sym typeface="Arial"/>
              </a:rPr>
              <a:t>Infeccións</a:t>
            </a:r>
            <a:endParaRPr b="0" sz="37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g3d0368ba81d_0_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50" y="81800"/>
            <a:ext cx="4493565" cy="33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d0368ba81d_0_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10" y="3429147"/>
            <a:ext cx="2977236" cy="167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d0368ba81d_0_2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79855" y="3625099"/>
            <a:ext cx="2117988" cy="148359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d0368ba81d_0_221"/>
          <p:cNvSpPr txBox="1"/>
          <p:nvPr/>
        </p:nvSpPr>
        <p:spPr>
          <a:xfrm>
            <a:off x="6204472" y="3723074"/>
            <a:ext cx="6531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gripe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g3d0368ba81d_0_2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8195" y="3455111"/>
            <a:ext cx="1639622" cy="163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d0368ba81d_0_2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08542" y="1126720"/>
            <a:ext cx="2277933" cy="2008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d0368ba81d_0_221"/>
          <p:cNvSpPr txBox="1"/>
          <p:nvPr/>
        </p:nvSpPr>
        <p:spPr>
          <a:xfrm>
            <a:off x="7837228" y="1420647"/>
            <a:ext cx="13716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tuberculose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g3d0368ba81d_0_2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37228" y="2939269"/>
            <a:ext cx="939096" cy="70493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3d0368ba81d_0_221"/>
          <p:cNvSpPr/>
          <p:nvPr/>
        </p:nvSpPr>
        <p:spPr>
          <a:xfrm>
            <a:off x="7118816" y="4702831"/>
            <a:ext cx="1959300" cy="195900"/>
          </a:xfrm>
          <a:prstGeom prst="rect">
            <a:avLst/>
          </a:prstGeom>
          <a:solidFill>
            <a:srgbClr val="729FCF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Virus do arrefriado común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3d0368ba81d_0_221"/>
          <p:cNvSpPr/>
          <p:nvPr/>
        </p:nvSpPr>
        <p:spPr>
          <a:xfrm>
            <a:off x="65350" y="685725"/>
            <a:ext cx="2351100" cy="25476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strike="noStrike">
                <a:latin typeface="Arial"/>
                <a:ea typeface="Arial"/>
                <a:cs typeface="Arial"/>
                <a:sym typeface="Arial"/>
              </a:rPr>
              <a:t>Bronquite</a:t>
            </a: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: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Irritación da parede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bronquial con moita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produción de mucina.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strike="noStrike">
                <a:latin typeface="Arial"/>
                <a:ea typeface="Arial"/>
                <a:cs typeface="Arial"/>
                <a:sym typeface="Arial"/>
              </a:rPr>
              <a:t>Pulmonía</a:t>
            </a: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: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Infección dos bronquíolos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e sacos alveolares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3d0368ba81d_0_221"/>
          <p:cNvSpPr/>
          <p:nvPr/>
        </p:nvSpPr>
        <p:spPr>
          <a:xfrm>
            <a:off x="261241" y="146963"/>
            <a:ext cx="2351100" cy="441000"/>
          </a:xfrm>
          <a:prstGeom prst="rect">
            <a:avLst/>
          </a:prstGeom>
          <a:solidFill>
            <a:srgbClr val="6666FF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Bronquite e pulmonía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3d0368ba81d_0_221"/>
          <p:cNvSpPr/>
          <p:nvPr/>
        </p:nvSpPr>
        <p:spPr>
          <a:xfrm>
            <a:off x="6204472" y="1028744"/>
            <a:ext cx="2677800" cy="2940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300" strike="noStrike">
                <a:latin typeface="Arial"/>
                <a:ea typeface="Arial"/>
                <a:cs typeface="Arial"/>
                <a:sym typeface="Arial"/>
              </a:rPr>
              <a:t>Progresión da enfermidade</a:t>
            </a:r>
            <a:endParaRPr b="0" i="1" sz="13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3d0368ba81d_0_221"/>
          <p:cNvSpPr txBox="1"/>
          <p:nvPr/>
        </p:nvSpPr>
        <p:spPr>
          <a:xfrm>
            <a:off x="6922885" y="3045328"/>
            <a:ext cx="8217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Bacteria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causante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/>
          <p:nvPr/>
        </p:nvSpPr>
        <p:spPr>
          <a:xfrm>
            <a:off x="6229453" y="3281243"/>
            <a:ext cx="103505" cy="235585"/>
          </a:xfrm>
          <a:custGeom>
            <a:rect b="b" l="l" r="r" t="t"/>
            <a:pathLst>
              <a:path extrusionOk="0" h="235585" w="103504">
                <a:moveTo>
                  <a:pt x="102962" y="235458"/>
                </a:moveTo>
                <a:lnTo>
                  <a:pt x="0" y="235458"/>
                </a:lnTo>
                <a:lnTo>
                  <a:pt x="0" y="0"/>
                </a:lnTo>
                <a:lnTo>
                  <a:pt x="102962" y="0"/>
                </a:lnTo>
                <a:lnTo>
                  <a:pt x="102962" y="235458"/>
                </a:lnTo>
                <a:close/>
              </a:path>
            </a:pathLst>
          </a:cu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4"/>
          <p:cNvSpPr txBox="1"/>
          <p:nvPr/>
        </p:nvSpPr>
        <p:spPr>
          <a:xfrm>
            <a:off x="1096024" y="921609"/>
            <a:ext cx="5253990" cy="2600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41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ahoma"/>
                <a:ea typeface="Tahoma"/>
                <a:cs typeface="Tahoma"/>
                <a:sym typeface="Tahoma"/>
              </a:rPr>
              <a:t>Na respiración diferenciánse dous procesos: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indent="-367665" lvl="0" marL="469265" rtl="0" algn="l">
              <a:lnSpc>
                <a:spcPct val="100000"/>
              </a:lnSpc>
              <a:spcBef>
                <a:spcPts val="409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-US" sz="1800">
                <a:latin typeface="Tahoma"/>
                <a:ea typeface="Tahoma"/>
                <a:cs typeface="Tahoma"/>
                <a:sym typeface="Tahoma"/>
              </a:rPr>
              <a:t>A ventilación pulmonar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indent="-367665" lvl="0" marL="469265" rtl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b="1" lang="en-US" sz="1800">
                <a:latin typeface="Tahoma"/>
                <a:ea typeface="Tahoma"/>
                <a:cs typeface="Tahoma"/>
                <a:sym typeface="Tahoma"/>
              </a:rPr>
              <a:t>O intercambio de gases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indent="0" lvl="0" marL="12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A ventilación pulmonar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indent="0" lvl="0" marL="12700" marR="5080" rtl="0" algn="just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None/>
            </a:pP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É o mecanismo polo que se </a:t>
            </a:r>
            <a:r>
              <a:rPr b="1" lang="en-US" sz="1550">
                <a:latin typeface="Tahoma"/>
                <a:ea typeface="Tahoma"/>
                <a:cs typeface="Tahoma"/>
                <a:sym typeface="Tahoma"/>
              </a:rPr>
              <a:t>renova o aire dos pulmóns e as vías respiratorias</a:t>
            </a: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, de modo que este flúe en </a:t>
            </a:r>
            <a:r>
              <a:rPr b="1" lang="en-US" sz="1550">
                <a:latin typeface="Tahoma"/>
                <a:ea typeface="Tahoma"/>
                <a:cs typeface="Tahoma"/>
                <a:sym typeface="Tahoma"/>
              </a:rPr>
              <a:t>ambas as direccións </a:t>
            </a: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entre o exterior e os pulmóns. A ventilación efectúase  mediante  dous  movementos  respiratorios:  </a:t>
            </a:r>
            <a:r>
              <a:rPr lang="en-US" sz="155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</a:t>
            </a:r>
            <a:endParaRPr sz="15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1" name="Google Shape;311;p14"/>
          <p:cNvSpPr txBox="1"/>
          <p:nvPr/>
        </p:nvSpPr>
        <p:spPr>
          <a:xfrm>
            <a:off x="1108725" y="3516700"/>
            <a:ext cx="2698200" cy="238500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8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inspiración e a expiración.</a:t>
            </a:r>
            <a:endParaRPr sz="15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2" name="Google Shape;312;p14"/>
          <p:cNvSpPr txBox="1"/>
          <p:nvPr/>
        </p:nvSpPr>
        <p:spPr>
          <a:xfrm>
            <a:off x="1096024" y="3780506"/>
            <a:ext cx="5250900" cy="12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Nes</a:t>
            </a: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te</a:t>
            </a: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s movementos participan sobre todo o </a:t>
            </a:r>
            <a:r>
              <a:rPr b="1" lang="en-US" sz="1550">
                <a:latin typeface="Tahoma"/>
                <a:ea typeface="Tahoma"/>
                <a:cs typeface="Tahoma"/>
                <a:sym typeface="Tahoma"/>
              </a:rPr>
              <a:t>diafragma e os músculos intercostais</a:t>
            </a: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. Estes músculos, ao contraerse e relaxarse, producen cambios no volume dos pulmóns que orixinan diferenzas de presión e isto é o que permite o fluxo do aire.</a:t>
            </a:r>
            <a:endParaRPr sz="15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3" name="Google Shape;313;p14"/>
          <p:cNvSpPr txBox="1"/>
          <p:nvPr>
            <p:ph type="title"/>
          </p:nvPr>
        </p:nvSpPr>
        <p:spPr>
          <a:xfrm>
            <a:off x="1031625" y="419750"/>
            <a:ext cx="611695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2. O FUNCIONAMENTO DO APARELLO RESPIRATORIO</a:t>
            </a:r>
            <a:endParaRPr/>
          </a:p>
        </p:txBody>
      </p:sp>
      <p:pic>
        <p:nvPicPr>
          <p:cNvPr id="314" name="Google Shape;31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0312" y="1232100"/>
            <a:ext cx="2220604" cy="3331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"/>
          <p:cNvSpPr txBox="1"/>
          <p:nvPr/>
        </p:nvSpPr>
        <p:spPr>
          <a:xfrm>
            <a:off x="1096024" y="970504"/>
            <a:ext cx="3071495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2.1A ventilación pulmonar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1096024" y="1950689"/>
            <a:ext cx="85090" cy="260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.</a:t>
            </a:r>
            <a:endParaRPr sz="15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15"/>
          <p:cNvSpPr txBox="1"/>
          <p:nvPr>
            <p:ph type="title"/>
          </p:nvPr>
        </p:nvSpPr>
        <p:spPr>
          <a:xfrm>
            <a:off x="1031625" y="419750"/>
            <a:ext cx="611695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2. O FUNCIONAMENTO DO APARELLO RESPIRATORIO</a:t>
            </a:r>
            <a:endParaRPr/>
          </a:p>
        </p:txBody>
      </p:sp>
      <p:pic>
        <p:nvPicPr>
          <p:cNvPr id="322" name="Google Shape;32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56175"/>
            <a:ext cx="8839199" cy="357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"/>
          <p:cNvSpPr txBox="1"/>
          <p:nvPr/>
        </p:nvSpPr>
        <p:spPr>
          <a:xfrm>
            <a:off x="1143800" y="803304"/>
            <a:ext cx="3138805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2.1 A ventilación pulmonar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8" name="Google Shape;328;p16"/>
          <p:cNvSpPr txBox="1"/>
          <p:nvPr/>
        </p:nvSpPr>
        <p:spPr>
          <a:xfrm>
            <a:off x="1143800" y="1783489"/>
            <a:ext cx="85090" cy="260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.</a:t>
            </a:r>
            <a:endParaRPr sz="15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9" name="Google Shape;329;p16"/>
          <p:cNvSpPr txBox="1"/>
          <p:nvPr>
            <p:ph type="title"/>
          </p:nvPr>
        </p:nvSpPr>
        <p:spPr>
          <a:xfrm>
            <a:off x="1031625" y="419750"/>
            <a:ext cx="611695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2. O FUNCIONAMENTO DO APARELLO RESPIRATORIO</a:t>
            </a:r>
            <a:endParaRPr/>
          </a:p>
        </p:txBody>
      </p:sp>
      <p:pic>
        <p:nvPicPr>
          <p:cNvPr id="330" name="Google Shape;33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14700"/>
            <a:ext cx="8351375" cy="38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"/>
          <p:cNvSpPr txBox="1"/>
          <p:nvPr/>
        </p:nvSpPr>
        <p:spPr>
          <a:xfrm>
            <a:off x="1143800" y="803304"/>
            <a:ext cx="3138805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2.1 A ventilación pulmonar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6" name="Google Shape;336;p17"/>
          <p:cNvSpPr txBox="1"/>
          <p:nvPr/>
        </p:nvSpPr>
        <p:spPr>
          <a:xfrm>
            <a:off x="1143800" y="1783489"/>
            <a:ext cx="85090" cy="260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0">
                <a:latin typeface="Tahoma"/>
                <a:ea typeface="Tahoma"/>
                <a:cs typeface="Tahoma"/>
                <a:sym typeface="Tahoma"/>
              </a:rPr>
              <a:t>.</a:t>
            </a:r>
            <a:endParaRPr sz="15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7" name="Google Shape;337;p17"/>
          <p:cNvSpPr txBox="1"/>
          <p:nvPr>
            <p:ph type="title"/>
          </p:nvPr>
        </p:nvSpPr>
        <p:spPr>
          <a:xfrm>
            <a:off x="1031625" y="419750"/>
            <a:ext cx="611695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2. O FUNCIONAMENTO DO APARELLO RESPIRATORIO</a:t>
            </a:r>
            <a:endParaRPr/>
          </a:p>
        </p:txBody>
      </p:sp>
      <p:pic>
        <p:nvPicPr>
          <p:cNvPr id="338" name="Google Shape;3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90799"/>
            <a:ext cx="8523924" cy="390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d0368ba81d_0_73"/>
          <p:cNvSpPr txBox="1"/>
          <p:nvPr/>
        </p:nvSpPr>
        <p:spPr>
          <a:xfrm>
            <a:off x="457172" y="36986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700" strike="noStrike">
                <a:latin typeface="Arial"/>
                <a:ea typeface="Arial"/>
                <a:cs typeface="Arial"/>
                <a:sym typeface="Arial"/>
              </a:rPr>
              <a:t>Diafragma e ventilacion pulmonar</a:t>
            </a:r>
            <a:endParaRPr b="0" sz="37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g3d0368ba81d_0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37" y="930769"/>
            <a:ext cx="2456004" cy="225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3d0368ba81d_0_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03065" y="895742"/>
            <a:ext cx="4313622" cy="238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3d0368ba81d_0_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37" y="3282184"/>
            <a:ext cx="2702168" cy="185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3d0368ba81d_0_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06808" y="3314761"/>
            <a:ext cx="2720049" cy="181352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d0368ba81d_0_73"/>
          <p:cNvSpPr/>
          <p:nvPr/>
        </p:nvSpPr>
        <p:spPr>
          <a:xfrm>
            <a:off x="4572000" y="2792300"/>
            <a:ext cx="1501800" cy="441000"/>
          </a:xfrm>
          <a:prstGeom prst="rect">
            <a:avLst/>
          </a:prstGeom>
          <a:solidFill>
            <a:srgbClr val="FFFF99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 strike="noStrike">
                <a:latin typeface="Arial"/>
                <a:ea typeface="Arial"/>
                <a:cs typeface="Arial"/>
                <a:sym typeface="Arial"/>
              </a:rPr>
              <a:t>Inspiración</a:t>
            </a:r>
            <a:endParaRPr b="0" sz="10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 strike="noStrike">
                <a:latin typeface="Arial"/>
                <a:ea typeface="Arial"/>
                <a:cs typeface="Arial"/>
                <a:sym typeface="Arial"/>
              </a:rPr>
              <a:t>Diafragma contraído</a:t>
            </a:r>
            <a:endParaRPr b="0" sz="10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 strike="noStrike">
                <a:latin typeface="Arial"/>
                <a:ea typeface="Arial"/>
                <a:cs typeface="Arial"/>
                <a:sym typeface="Arial"/>
              </a:rPr>
              <a:t>(baixa)</a:t>
            </a:r>
            <a:endParaRPr b="0" sz="1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d0368ba81d_0_73"/>
          <p:cNvSpPr/>
          <p:nvPr/>
        </p:nvSpPr>
        <p:spPr>
          <a:xfrm>
            <a:off x="6602474" y="2792300"/>
            <a:ext cx="1632900" cy="441000"/>
          </a:xfrm>
          <a:prstGeom prst="rect">
            <a:avLst/>
          </a:prstGeom>
          <a:solidFill>
            <a:srgbClr val="FFFF99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 strike="noStrike">
                <a:latin typeface="Arial"/>
                <a:ea typeface="Arial"/>
                <a:cs typeface="Arial"/>
                <a:sym typeface="Arial"/>
              </a:rPr>
              <a:t>Expiración</a:t>
            </a:r>
            <a:endParaRPr b="0" sz="10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 strike="noStrike">
                <a:latin typeface="Arial"/>
                <a:ea typeface="Arial"/>
                <a:cs typeface="Arial"/>
                <a:sym typeface="Arial"/>
              </a:rPr>
              <a:t>Diafragma relaxado</a:t>
            </a:r>
            <a:endParaRPr b="0" sz="10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 strike="noStrike">
                <a:latin typeface="Arial"/>
                <a:ea typeface="Arial"/>
                <a:cs typeface="Arial"/>
                <a:sym typeface="Arial"/>
              </a:rPr>
              <a:t>(sobe)</a:t>
            </a:r>
            <a:endParaRPr b="0" sz="1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3d0368ba81d_0_73"/>
          <p:cNvSpPr/>
          <p:nvPr/>
        </p:nvSpPr>
        <p:spPr>
          <a:xfrm>
            <a:off x="195931" y="1959513"/>
            <a:ext cx="1175700" cy="5880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00" strike="noStrike">
                <a:latin typeface="Arial"/>
                <a:ea typeface="Arial"/>
                <a:cs typeface="Arial"/>
                <a:sym typeface="Arial"/>
              </a:rPr>
              <a:t>O diafragma</a:t>
            </a:r>
            <a:endParaRPr b="0" sz="13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00" strike="noStrike">
                <a:latin typeface="Arial"/>
                <a:ea typeface="Arial"/>
                <a:cs typeface="Arial"/>
                <a:sym typeface="Arial"/>
              </a:rPr>
              <a:t> ten forma de</a:t>
            </a:r>
            <a:endParaRPr b="0" sz="13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00" strike="noStrike">
                <a:latin typeface="Arial"/>
                <a:ea typeface="Arial"/>
                <a:cs typeface="Arial"/>
                <a:sym typeface="Arial"/>
              </a:rPr>
              <a:t>paracaídas</a:t>
            </a:r>
            <a:endParaRPr b="0" sz="13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3d0368ba81d_0_73"/>
          <p:cNvSpPr/>
          <p:nvPr/>
        </p:nvSpPr>
        <p:spPr>
          <a:xfrm>
            <a:off x="5126926" y="895567"/>
            <a:ext cx="783600" cy="342900"/>
          </a:xfrm>
          <a:prstGeom prst="rect">
            <a:avLst/>
          </a:prstGeom>
          <a:solidFill>
            <a:srgbClr val="FFFF99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Aire</a:t>
            </a:r>
            <a:endParaRPr b="0" sz="10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inhalado</a:t>
            </a:r>
            <a:endParaRPr b="0" sz="1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3d0368ba81d_0_73"/>
          <p:cNvSpPr/>
          <p:nvPr/>
        </p:nvSpPr>
        <p:spPr>
          <a:xfrm>
            <a:off x="7255575" y="822150"/>
            <a:ext cx="833100" cy="283800"/>
          </a:xfrm>
          <a:prstGeom prst="rect">
            <a:avLst/>
          </a:prstGeom>
          <a:solidFill>
            <a:srgbClr val="FFFF99"/>
          </a:solidFill>
          <a:ln cap="flat" cmpd="sng" w="79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Aire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1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exhalado</a:t>
            </a:r>
            <a:endParaRPr b="0" sz="11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3d0368ba81d_0_73"/>
          <p:cNvSpPr/>
          <p:nvPr/>
        </p:nvSpPr>
        <p:spPr>
          <a:xfrm>
            <a:off x="5296925" y="1255973"/>
            <a:ext cx="1676100" cy="4410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Baixan as costelas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Músculos intercostais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relaxados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3d0368ba81d_0_73"/>
          <p:cNvSpPr/>
          <p:nvPr/>
        </p:nvSpPr>
        <p:spPr>
          <a:xfrm>
            <a:off x="2773896" y="1273671"/>
            <a:ext cx="1632900" cy="3429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Soben as costelas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Músculos intercostais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contraídos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3d0368ba81d_0_73"/>
          <p:cNvSpPr/>
          <p:nvPr/>
        </p:nvSpPr>
        <p:spPr>
          <a:xfrm>
            <a:off x="6073850" y="2155475"/>
            <a:ext cx="677100" cy="2448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Pulmón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d0368ba81d_0_73"/>
          <p:cNvSpPr/>
          <p:nvPr/>
        </p:nvSpPr>
        <p:spPr>
          <a:xfrm>
            <a:off x="4963578" y="3331172"/>
            <a:ext cx="1110300" cy="981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Expiración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3d0368ba81d_0_73"/>
          <p:cNvSpPr/>
          <p:nvPr/>
        </p:nvSpPr>
        <p:spPr>
          <a:xfrm>
            <a:off x="6400403" y="3340235"/>
            <a:ext cx="1110300" cy="981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200" strike="noStrike">
                <a:latin typeface="Arial"/>
                <a:ea typeface="Arial"/>
                <a:cs typeface="Arial"/>
                <a:sym typeface="Arial"/>
              </a:rPr>
              <a:t>Inspiración</a:t>
            </a:r>
            <a:endParaRPr b="0" sz="12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9"/>
          <p:cNvSpPr/>
          <p:nvPr/>
        </p:nvSpPr>
        <p:spPr>
          <a:xfrm>
            <a:off x="4868782" y="2494413"/>
            <a:ext cx="1438275" cy="220345"/>
          </a:xfrm>
          <a:custGeom>
            <a:rect b="b" l="l" r="r" t="t"/>
            <a:pathLst>
              <a:path extrusionOk="0" h="220344" w="1438275">
                <a:moveTo>
                  <a:pt x="1438080" y="220218"/>
                </a:moveTo>
                <a:lnTo>
                  <a:pt x="0" y="220218"/>
                </a:lnTo>
                <a:lnTo>
                  <a:pt x="0" y="0"/>
                </a:lnTo>
                <a:lnTo>
                  <a:pt x="1438080" y="0"/>
                </a:lnTo>
                <a:lnTo>
                  <a:pt x="1438080" y="220218"/>
                </a:lnTo>
                <a:close/>
              </a:path>
            </a:pathLst>
          </a:cu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9"/>
          <p:cNvSpPr txBox="1"/>
          <p:nvPr>
            <p:ph idx="1" type="body"/>
          </p:nvPr>
        </p:nvSpPr>
        <p:spPr>
          <a:xfrm>
            <a:off x="1143800" y="803304"/>
            <a:ext cx="5252085" cy="3067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2.2 O intercambio de gases</a:t>
            </a:r>
            <a:endParaRPr/>
          </a:p>
          <a:p>
            <a:pPr indent="0" lvl="0" marL="12700" marR="5080" rtl="0" algn="just">
              <a:lnSpc>
                <a:spcPct val="100000"/>
              </a:lnSpc>
              <a:spcBef>
                <a:spcPts val="1914"/>
              </a:spcBef>
              <a:spcAft>
                <a:spcPts val="0"/>
              </a:spcAft>
              <a:buNone/>
            </a:pPr>
            <a:r>
              <a:rPr b="0" lang="en-US" sz="145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Neste intercambio </a:t>
            </a:r>
            <a:r>
              <a:rPr lang="en-US" sz="1450">
                <a:solidFill>
                  <a:srgbClr val="000000"/>
                </a:solidFill>
              </a:rPr>
              <a:t>o osíxeno do aire que hai nos alvéolos pasa ao interior dos capilares sanguíneos pulmonares e, desde eles, o dióxido de carbono presente no sangue deses capilares pasa ao interior dos alvéolos.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  <a:p>
            <a:pPr indent="0" lvl="0" marL="12700" marR="10795" rtl="0" algn="just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None/>
            </a:pPr>
            <a:r>
              <a:rPr b="0" lang="en-US" sz="145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Os gases pasan a través das paredes dos alvéolos e dos vasos sanguíneos nunha ou noutra dirección por </a:t>
            </a:r>
            <a:r>
              <a:rPr lang="en-US" sz="1450">
                <a:solidFill>
                  <a:srgbClr val="FFFFFF"/>
                </a:solidFill>
              </a:rPr>
              <a:t>difusión simple</a:t>
            </a:r>
            <a:r>
              <a:rPr lang="en-US" sz="1450">
                <a:solidFill>
                  <a:srgbClr val="000000"/>
                </a:solidFill>
              </a:rPr>
              <a:t>, </a:t>
            </a:r>
            <a:r>
              <a:rPr b="0" lang="en-US" sz="145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como consecuencia da </a:t>
            </a:r>
            <a:r>
              <a:rPr lang="en-US" sz="1450" u="sng">
                <a:solidFill>
                  <a:srgbClr val="000000"/>
                </a:solidFill>
              </a:rPr>
              <a:t>diferenza de concentración</a:t>
            </a:r>
            <a:r>
              <a:rPr lang="en-US" sz="1450">
                <a:solidFill>
                  <a:srgbClr val="000000"/>
                </a:solidFill>
              </a:rPr>
              <a:t> </a:t>
            </a:r>
            <a:r>
              <a:rPr b="0" lang="en-US" sz="145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 un ou outro lado.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  <a:p>
            <a:pPr indent="0" lvl="0" marL="12700" marR="7620" rtl="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0" lang="en-US" sz="1450" u="sng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 aparello circulatorio coopera co respiratorio transportando no</a:t>
            </a:r>
            <a:r>
              <a:rPr b="0" lang="en-US" sz="145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lang="en-US" sz="1450" u="sng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sangue osíxeno e dióxido de carbono entre os pulmóns e as</a:t>
            </a:r>
            <a:r>
              <a:rPr b="0" lang="en-US" sz="145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b="0" lang="en-US" sz="1450" u="sng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células</a:t>
            </a:r>
            <a:r>
              <a:rPr b="0" lang="en-US" sz="145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4" name="Google Shape;364;p19"/>
          <p:cNvSpPr txBox="1"/>
          <p:nvPr>
            <p:ph type="title"/>
          </p:nvPr>
        </p:nvSpPr>
        <p:spPr>
          <a:xfrm>
            <a:off x="920175" y="252549"/>
            <a:ext cx="611695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2. O FUNCIONAMENTO DO APARELLO RESPIRATORIO</a:t>
            </a:r>
            <a:endParaRPr/>
          </a:p>
        </p:txBody>
      </p:sp>
      <p:pic>
        <p:nvPicPr>
          <p:cNvPr id="365" name="Google Shape;36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4825" y="1434805"/>
            <a:ext cx="2599174" cy="2311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"/>
          <p:cNvSpPr txBox="1"/>
          <p:nvPr/>
        </p:nvSpPr>
        <p:spPr>
          <a:xfrm>
            <a:off x="1143800" y="803304"/>
            <a:ext cx="3169920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2.2 O intercambio de gases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1" name="Google Shape;371;p20"/>
          <p:cNvSpPr txBox="1"/>
          <p:nvPr>
            <p:ph type="title"/>
          </p:nvPr>
        </p:nvSpPr>
        <p:spPr>
          <a:xfrm>
            <a:off x="920175" y="252549"/>
            <a:ext cx="611695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2. O FUNCIONAMENTO DO APARELLO RESPIRATORIO</a:t>
            </a:r>
            <a:endParaRPr/>
          </a:p>
        </p:txBody>
      </p:sp>
      <p:grpSp>
        <p:nvGrpSpPr>
          <p:cNvPr id="372" name="Google Shape;372;p20"/>
          <p:cNvGrpSpPr/>
          <p:nvPr/>
        </p:nvGrpSpPr>
        <p:grpSpPr>
          <a:xfrm>
            <a:off x="398595" y="584650"/>
            <a:ext cx="8625979" cy="4327031"/>
            <a:chOff x="398595" y="584650"/>
            <a:chExt cx="8625979" cy="4327031"/>
          </a:xfrm>
        </p:grpSpPr>
        <p:pic>
          <p:nvPicPr>
            <p:cNvPr id="373" name="Google Shape;373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8595" y="1345825"/>
              <a:ext cx="6416954" cy="3565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68125" y="584650"/>
              <a:ext cx="2256449" cy="1792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36362" y="3143875"/>
              <a:ext cx="2070673" cy="14852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"/>
          <p:cNvSpPr txBox="1"/>
          <p:nvPr/>
        </p:nvSpPr>
        <p:spPr>
          <a:xfrm>
            <a:off x="1143800" y="803304"/>
            <a:ext cx="5753100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2.3 Efecto do tabaco sobre o aparello respiratorio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1" name="Google Shape;381;p22"/>
          <p:cNvSpPr txBox="1"/>
          <p:nvPr>
            <p:ph type="title"/>
          </p:nvPr>
        </p:nvSpPr>
        <p:spPr>
          <a:xfrm>
            <a:off x="920175" y="252549"/>
            <a:ext cx="611695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2. O FUNCIONAMENTO DO APARELLO RESPIRATORIO</a:t>
            </a:r>
            <a:endParaRPr/>
          </a:p>
        </p:txBody>
      </p:sp>
      <p:pic>
        <p:nvPicPr>
          <p:cNvPr id="382" name="Google Shape;38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600" y="1441350"/>
            <a:ext cx="3780799" cy="30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1750" y="1266200"/>
            <a:ext cx="2865299" cy="336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"/>
          <p:cNvSpPr txBox="1"/>
          <p:nvPr/>
        </p:nvSpPr>
        <p:spPr>
          <a:xfrm>
            <a:off x="1143800" y="803304"/>
            <a:ext cx="5753100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2.3 Efecto do tabaco sobre o aparello respiratorio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9" name="Google Shape;389;p21"/>
          <p:cNvSpPr txBox="1"/>
          <p:nvPr>
            <p:ph type="title"/>
          </p:nvPr>
        </p:nvSpPr>
        <p:spPr>
          <a:xfrm>
            <a:off x="920175" y="252549"/>
            <a:ext cx="611695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2. O FUNCIONAMENTO DO APARELLO RESPIRATORIO</a:t>
            </a:r>
            <a:endParaRPr/>
          </a:p>
        </p:txBody>
      </p:sp>
      <p:pic>
        <p:nvPicPr>
          <p:cNvPr id="390" name="Google Shape;39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781" y="1193425"/>
            <a:ext cx="7804130" cy="395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/>
          <p:nvPr/>
        </p:nvSpPr>
        <p:spPr>
          <a:xfrm>
            <a:off x="230900" y="1000649"/>
            <a:ext cx="8601710" cy="3568700"/>
          </a:xfrm>
          <a:custGeom>
            <a:rect b="b" l="l" r="r" t="t"/>
            <a:pathLst>
              <a:path extrusionOk="0" h="3568700" w="8601710">
                <a:moveTo>
                  <a:pt x="8601599" y="3568199"/>
                </a:moveTo>
                <a:lnTo>
                  <a:pt x="0" y="3568199"/>
                </a:lnTo>
                <a:lnTo>
                  <a:pt x="0" y="0"/>
                </a:lnTo>
                <a:lnTo>
                  <a:pt x="8601599" y="0"/>
                </a:lnTo>
                <a:lnTo>
                  <a:pt x="8601599" y="3568199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"/>
          <p:cNvSpPr txBox="1"/>
          <p:nvPr/>
        </p:nvSpPr>
        <p:spPr>
          <a:xfrm>
            <a:off x="303925" y="1232170"/>
            <a:ext cx="833120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NESTA UNIDADE…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indent="-195580" lvl="0" marL="665480" rtl="0" algn="l">
              <a:lnSpc>
                <a:spcPct val="100000"/>
              </a:lnSpc>
              <a:spcBef>
                <a:spcPts val="152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AutoNum type="arabicPlain"/>
            </a:pPr>
            <a:r>
              <a:rPr lang="en-US"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O APARELLO RESPIRATORIO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indent="-195580" lvl="0" marL="665480" rtl="0" algn="l">
              <a:lnSpc>
                <a:spcPct val="100000"/>
              </a:lnSpc>
              <a:spcBef>
                <a:spcPts val="152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AutoNum type="arabicPlain"/>
            </a:pPr>
            <a:r>
              <a:rPr lang="en-US"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O FUNCIONAMENTO DO APARELLO RESPIRATORIO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indent="-195580" lvl="0" marL="665480" rtl="0" algn="l">
              <a:lnSpc>
                <a:spcPct val="100000"/>
              </a:lnSpc>
              <a:spcBef>
                <a:spcPts val="152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AutoNum type="arabicPlain"/>
            </a:pPr>
            <a:r>
              <a:rPr lang="en-US"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 EXCRECIÓN: O APARELLO URINARIO E OUTROS ÓRGANOS EXCRETORES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indent="-195580" lvl="0" marL="665480" rtl="0" algn="l">
              <a:lnSpc>
                <a:spcPct val="100000"/>
              </a:lnSpc>
              <a:spcBef>
                <a:spcPts val="152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AutoNum type="arabicPlain"/>
            </a:pPr>
            <a:r>
              <a:rPr lang="en-US"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 FORMACIÓN DA URINA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8" name="Google Shape;88;p3"/>
          <p:cNvSpPr txBox="1"/>
          <p:nvPr>
            <p:ph type="title"/>
          </p:nvPr>
        </p:nvSpPr>
        <p:spPr>
          <a:xfrm>
            <a:off x="978299" y="428799"/>
            <a:ext cx="1065530" cy="289560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9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0. INDICE</a:t>
            </a:r>
            <a:endParaRPr sz="190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d0368ba81d_0_148"/>
          <p:cNvSpPr txBox="1"/>
          <p:nvPr/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700" strike="noStrike">
                <a:latin typeface="Arial"/>
                <a:ea typeface="Arial"/>
                <a:cs typeface="Arial"/>
                <a:sym typeface="Arial"/>
              </a:rPr>
              <a:t>Tabaquismo</a:t>
            </a:r>
            <a:endParaRPr b="0" sz="37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g3d0368ba81d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94926" y="1164196"/>
            <a:ext cx="2073654" cy="991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3d0368ba81d_0_148"/>
          <p:cNvPicPr preferRelativeResize="0"/>
          <p:nvPr/>
        </p:nvPicPr>
        <p:blipFill rotWithShape="1">
          <a:blip r:embed="rId4">
            <a:alphaModFix/>
          </a:blip>
          <a:srcRect b="0" l="0" r="60924" t="0"/>
          <a:stretch/>
        </p:blipFill>
        <p:spPr>
          <a:xfrm>
            <a:off x="65310" y="1206815"/>
            <a:ext cx="2153279" cy="310411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d0368ba81d_0_148"/>
          <p:cNvSpPr txBox="1"/>
          <p:nvPr/>
        </p:nvSpPr>
        <p:spPr>
          <a:xfrm>
            <a:off x="5290129" y="979756"/>
            <a:ext cx="3592200" cy="9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Segundo a OMS o tabaquismo é a principal causa de invalidez e morte prematura no mundo. Causa</a:t>
            </a:r>
            <a:r>
              <a:rPr b="1" lang="en-US" sz="1500" strike="noStrike"/>
              <a:t> bronquites e enfisemas (EPOC),  enfermidades cardíacas, cánceres.</a:t>
            </a:r>
            <a:endParaRPr b="1" sz="1500" strike="noStrike"/>
          </a:p>
        </p:txBody>
      </p:sp>
      <p:pic>
        <p:nvPicPr>
          <p:cNvPr id="399" name="Google Shape;399;g3d0368ba81d_0_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1116" y="2341863"/>
            <a:ext cx="3375751" cy="280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3d0368ba81d_0_1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30295" y="2312960"/>
            <a:ext cx="1885051" cy="150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3d0368ba81d_0_1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94626" y="3876651"/>
            <a:ext cx="1787810" cy="112010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3d0368ba81d_0_148"/>
          <p:cNvSpPr txBox="1"/>
          <p:nvPr/>
        </p:nvSpPr>
        <p:spPr>
          <a:xfrm>
            <a:off x="2808340" y="2743318"/>
            <a:ext cx="1240800" cy="2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EPOC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/>
          <p:nvPr/>
        </p:nvSpPr>
        <p:spPr>
          <a:xfrm>
            <a:off x="0" y="0"/>
            <a:ext cx="9144000" cy="300355"/>
          </a:xfrm>
          <a:custGeom>
            <a:rect b="b" l="l" r="r" t="t"/>
            <a:pathLst>
              <a:path extrusionOk="0" h="300355" w="9144000">
                <a:moveTo>
                  <a:pt x="9143999" y="300037"/>
                </a:moveTo>
                <a:lnTo>
                  <a:pt x="0" y="300037"/>
                </a:lnTo>
                <a:lnTo>
                  <a:pt x="0" y="0"/>
                </a:lnTo>
                <a:lnTo>
                  <a:pt x="9143999" y="0"/>
                </a:lnTo>
                <a:lnTo>
                  <a:pt x="9143999" y="300037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"/>
          <p:cNvSpPr txBox="1"/>
          <p:nvPr>
            <p:ph type="title"/>
          </p:nvPr>
        </p:nvSpPr>
        <p:spPr>
          <a:xfrm>
            <a:off x="1735099" y="-105"/>
            <a:ext cx="56738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RESPIRACIÓN CELULAR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→ </a:t>
            </a:r>
            <a:r>
              <a:rPr lang="en-US"/>
              <a:t>MITOCONDRIAS</a:t>
            </a:r>
            <a:endParaRPr/>
          </a:p>
        </p:txBody>
      </p:sp>
      <p:grpSp>
        <p:nvGrpSpPr>
          <p:cNvPr id="95" name="Google Shape;95;p4"/>
          <p:cNvGrpSpPr/>
          <p:nvPr/>
        </p:nvGrpSpPr>
        <p:grpSpPr>
          <a:xfrm>
            <a:off x="320040" y="475470"/>
            <a:ext cx="8661899" cy="856769"/>
            <a:chOff x="320040" y="475470"/>
            <a:chExt cx="8661899" cy="856769"/>
          </a:xfrm>
        </p:grpSpPr>
        <p:pic>
          <p:nvPicPr>
            <p:cNvPr id="96" name="Google Shape;96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2240" y="508140"/>
              <a:ext cx="8481599" cy="824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0040" y="475470"/>
              <a:ext cx="8661899" cy="824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" name="Google Shape;98;p4"/>
          <p:cNvSpPr txBox="1"/>
          <p:nvPr/>
        </p:nvSpPr>
        <p:spPr>
          <a:xfrm>
            <a:off x="395279" y="519209"/>
            <a:ext cx="8382000" cy="767080"/>
          </a:xfrm>
          <a:prstGeom prst="rect">
            <a:avLst/>
          </a:prstGeom>
          <a:solidFill>
            <a:srgbClr val="E7FCF0"/>
          </a:solidFill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31100">
            <a:spAutoFit/>
          </a:bodyPr>
          <a:lstStyle/>
          <a:p>
            <a:pPr indent="29208" lvl="0" marL="263525" marR="15557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Grazas á presenza do osíxeno (O</a:t>
            </a:r>
            <a:r>
              <a:rPr b="1" baseline="-25000" lang="en-US" sz="2025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) as moléculas ricas en	enerxía rómpense e convirtense en moléculas pobres en enerxía,	 como 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2134558" y="1151456"/>
            <a:ext cx="5006975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dióxido de carbono (CO</a:t>
            </a:r>
            <a:r>
              <a:rPr b="1" baseline="-25000" lang="en-US" sz="2025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) e a auga (H</a:t>
            </a:r>
            <a:r>
              <a:rPr b="1" baseline="-25000" lang="en-US" sz="2025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O).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76080" y="1863540"/>
            <a:ext cx="4201499" cy="25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"/>
          <p:cNvSpPr txBox="1"/>
          <p:nvPr/>
        </p:nvSpPr>
        <p:spPr>
          <a:xfrm>
            <a:off x="3296220" y="2322216"/>
            <a:ext cx="36957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aseline="-25000" lang="en-US" sz="2025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aseline="-25000" sz="2025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 txBox="1"/>
          <p:nvPr/>
        </p:nvSpPr>
        <p:spPr>
          <a:xfrm>
            <a:off x="882249" y="2755633"/>
            <a:ext cx="1831975" cy="756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8D09"/>
                </a:solidFill>
                <a:latin typeface="Arial"/>
                <a:ea typeface="Arial"/>
                <a:cs typeface="Arial"/>
                <a:sym typeface="Arial"/>
              </a:rPr>
              <a:t>Moléculas ricas en enerxía (glícidos, graxas)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" name="Google Shape;103;p4"/>
          <p:cNvGrpSpPr/>
          <p:nvPr/>
        </p:nvGrpSpPr>
        <p:grpSpPr>
          <a:xfrm>
            <a:off x="2784599" y="2345489"/>
            <a:ext cx="3886081" cy="1085850"/>
            <a:chOff x="2784599" y="2345489"/>
            <a:chExt cx="3886081" cy="1085850"/>
          </a:xfrm>
        </p:grpSpPr>
        <p:sp>
          <p:nvSpPr>
            <p:cNvPr id="104" name="Google Shape;104;p4"/>
            <p:cNvSpPr/>
            <p:nvPr/>
          </p:nvSpPr>
          <p:spPr>
            <a:xfrm>
              <a:off x="2784599" y="2859839"/>
              <a:ext cx="762000" cy="228600"/>
            </a:xfrm>
            <a:custGeom>
              <a:rect b="b" l="l" r="r" t="t"/>
              <a:pathLst>
                <a:path extrusionOk="0" h="228600" w="762000">
                  <a:moveTo>
                    <a:pt x="571499" y="228599"/>
                  </a:moveTo>
                  <a:lnTo>
                    <a:pt x="571499" y="171449"/>
                  </a:lnTo>
                  <a:lnTo>
                    <a:pt x="0" y="171449"/>
                  </a:lnTo>
                  <a:lnTo>
                    <a:pt x="0" y="57149"/>
                  </a:lnTo>
                  <a:lnTo>
                    <a:pt x="571499" y="57149"/>
                  </a:lnTo>
                  <a:lnTo>
                    <a:pt x="571499" y="0"/>
                  </a:lnTo>
                  <a:lnTo>
                    <a:pt x="761999" y="114299"/>
                  </a:lnTo>
                  <a:lnTo>
                    <a:pt x="571499" y="22859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4599" y="2859839"/>
              <a:ext cx="762000" cy="228600"/>
            </a:xfrm>
            <a:custGeom>
              <a:rect b="b" l="l" r="r" t="t"/>
              <a:pathLst>
                <a:path extrusionOk="0" h="228600" w="762000">
                  <a:moveTo>
                    <a:pt x="0" y="57149"/>
                  </a:moveTo>
                  <a:lnTo>
                    <a:pt x="571499" y="57149"/>
                  </a:lnTo>
                  <a:lnTo>
                    <a:pt x="571499" y="0"/>
                  </a:lnTo>
                  <a:lnTo>
                    <a:pt x="761999" y="114299"/>
                  </a:lnTo>
                  <a:lnTo>
                    <a:pt x="571499" y="228599"/>
                  </a:lnTo>
                  <a:lnTo>
                    <a:pt x="571499" y="171449"/>
                  </a:lnTo>
                  <a:lnTo>
                    <a:pt x="0" y="171449"/>
                  </a:lnTo>
                  <a:lnTo>
                    <a:pt x="0" y="57149"/>
                  </a:lnTo>
                  <a:close/>
                </a:path>
              </a:pathLst>
            </a:custGeom>
            <a:noFill/>
            <a:ln cap="flat" cmpd="sng" w="9525">
              <a:solidFill>
                <a:srgbClr val="006F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851279" y="2345489"/>
              <a:ext cx="762000" cy="228600"/>
            </a:xfrm>
            <a:custGeom>
              <a:rect b="b" l="l" r="r" t="t"/>
              <a:pathLst>
                <a:path extrusionOk="0" h="228600" w="762000">
                  <a:moveTo>
                    <a:pt x="571499" y="228599"/>
                  </a:moveTo>
                  <a:lnTo>
                    <a:pt x="571499" y="171449"/>
                  </a:lnTo>
                  <a:lnTo>
                    <a:pt x="0" y="171449"/>
                  </a:lnTo>
                  <a:lnTo>
                    <a:pt x="0" y="57149"/>
                  </a:lnTo>
                  <a:lnTo>
                    <a:pt x="571499" y="57149"/>
                  </a:lnTo>
                  <a:lnTo>
                    <a:pt x="571499" y="0"/>
                  </a:lnTo>
                  <a:lnTo>
                    <a:pt x="761999" y="114299"/>
                  </a:lnTo>
                  <a:lnTo>
                    <a:pt x="571499" y="228599"/>
                  </a:lnTo>
                  <a:close/>
                </a:path>
              </a:pathLst>
            </a:custGeom>
            <a:solidFill>
              <a:srgbClr val="ABD6E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3851279" y="2345489"/>
              <a:ext cx="762000" cy="228600"/>
            </a:xfrm>
            <a:custGeom>
              <a:rect b="b" l="l" r="r" t="t"/>
              <a:pathLst>
                <a:path extrusionOk="0" h="228600" w="762000">
                  <a:moveTo>
                    <a:pt x="0" y="57149"/>
                  </a:moveTo>
                  <a:lnTo>
                    <a:pt x="571499" y="57149"/>
                  </a:lnTo>
                  <a:lnTo>
                    <a:pt x="571499" y="0"/>
                  </a:lnTo>
                  <a:lnTo>
                    <a:pt x="761999" y="114299"/>
                  </a:lnTo>
                  <a:lnTo>
                    <a:pt x="571499" y="228599"/>
                  </a:lnTo>
                  <a:lnTo>
                    <a:pt x="571499" y="171449"/>
                  </a:lnTo>
                  <a:lnTo>
                    <a:pt x="0" y="171449"/>
                  </a:lnTo>
                  <a:lnTo>
                    <a:pt x="0" y="57149"/>
                  </a:lnTo>
                  <a:close/>
                </a:path>
              </a:pathLst>
            </a:custGeom>
            <a:noFill/>
            <a:ln cap="flat" cmpd="sng" w="9525">
              <a:solidFill>
                <a:srgbClr val="006F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222880" y="3202739"/>
              <a:ext cx="685800" cy="228600"/>
            </a:xfrm>
            <a:custGeom>
              <a:rect b="b" l="l" r="r" t="t"/>
              <a:pathLst>
                <a:path extrusionOk="0" h="228600" w="685800">
                  <a:moveTo>
                    <a:pt x="514349" y="228599"/>
                  </a:moveTo>
                  <a:lnTo>
                    <a:pt x="514349" y="171449"/>
                  </a:lnTo>
                  <a:lnTo>
                    <a:pt x="0" y="171449"/>
                  </a:lnTo>
                  <a:lnTo>
                    <a:pt x="0" y="57149"/>
                  </a:lnTo>
                  <a:lnTo>
                    <a:pt x="514349" y="57149"/>
                  </a:lnTo>
                  <a:lnTo>
                    <a:pt x="514349" y="0"/>
                  </a:lnTo>
                  <a:lnTo>
                    <a:pt x="685799" y="114299"/>
                  </a:lnTo>
                  <a:lnTo>
                    <a:pt x="514349" y="228599"/>
                  </a:lnTo>
                  <a:close/>
                </a:path>
              </a:pathLst>
            </a:custGeom>
            <a:solidFill>
              <a:srgbClr val="FFE18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22880" y="3202739"/>
              <a:ext cx="685800" cy="228600"/>
            </a:xfrm>
            <a:custGeom>
              <a:rect b="b" l="l" r="r" t="t"/>
              <a:pathLst>
                <a:path extrusionOk="0" h="228600" w="685800">
                  <a:moveTo>
                    <a:pt x="0" y="57149"/>
                  </a:moveTo>
                  <a:lnTo>
                    <a:pt x="514349" y="57149"/>
                  </a:lnTo>
                  <a:lnTo>
                    <a:pt x="514349" y="0"/>
                  </a:lnTo>
                  <a:lnTo>
                    <a:pt x="685799" y="114299"/>
                  </a:lnTo>
                  <a:lnTo>
                    <a:pt x="514349" y="228599"/>
                  </a:lnTo>
                  <a:lnTo>
                    <a:pt x="514349" y="171449"/>
                  </a:lnTo>
                  <a:lnTo>
                    <a:pt x="0" y="171449"/>
                  </a:lnTo>
                  <a:lnTo>
                    <a:pt x="0" y="57149"/>
                  </a:lnTo>
                  <a:close/>
                </a:path>
              </a:pathLst>
            </a:custGeom>
            <a:noFill/>
            <a:ln cap="flat" cmpd="sng" w="9525">
              <a:solidFill>
                <a:srgbClr val="663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908680" y="2688389"/>
              <a:ext cx="762000" cy="285115"/>
            </a:xfrm>
            <a:custGeom>
              <a:rect b="b" l="l" r="r" t="t"/>
              <a:pathLst>
                <a:path extrusionOk="0" h="285114" w="762000">
                  <a:moveTo>
                    <a:pt x="571499" y="284797"/>
                  </a:moveTo>
                  <a:lnTo>
                    <a:pt x="571499" y="213597"/>
                  </a:lnTo>
                  <a:lnTo>
                    <a:pt x="0" y="213597"/>
                  </a:lnTo>
                  <a:lnTo>
                    <a:pt x="0" y="71199"/>
                  </a:lnTo>
                  <a:lnTo>
                    <a:pt x="571499" y="71199"/>
                  </a:lnTo>
                  <a:lnTo>
                    <a:pt x="571499" y="0"/>
                  </a:lnTo>
                  <a:lnTo>
                    <a:pt x="761999" y="142398"/>
                  </a:lnTo>
                  <a:lnTo>
                    <a:pt x="571499" y="284797"/>
                  </a:lnTo>
                  <a:close/>
                </a:path>
              </a:pathLst>
            </a:custGeom>
            <a:solidFill>
              <a:srgbClr val="FF99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908680" y="2688389"/>
              <a:ext cx="762000" cy="285115"/>
            </a:xfrm>
            <a:custGeom>
              <a:rect b="b" l="l" r="r" t="t"/>
              <a:pathLst>
                <a:path extrusionOk="0" h="285114" w="762000">
                  <a:moveTo>
                    <a:pt x="0" y="71199"/>
                  </a:moveTo>
                  <a:lnTo>
                    <a:pt x="571499" y="71199"/>
                  </a:lnTo>
                  <a:lnTo>
                    <a:pt x="571499" y="0"/>
                  </a:lnTo>
                  <a:lnTo>
                    <a:pt x="761999" y="142398"/>
                  </a:lnTo>
                  <a:lnTo>
                    <a:pt x="571499" y="284797"/>
                  </a:lnTo>
                  <a:lnTo>
                    <a:pt x="571499" y="213597"/>
                  </a:lnTo>
                  <a:lnTo>
                    <a:pt x="0" y="213597"/>
                  </a:lnTo>
                  <a:lnTo>
                    <a:pt x="0" y="71199"/>
                  </a:lnTo>
                  <a:close/>
                </a:path>
              </a:pathLst>
            </a:custGeom>
            <a:noFill/>
            <a:ln cap="flat" cmpd="sng" w="952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" name="Google Shape;112;p4"/>
          <p:cNvSpPr txBox="1"/>
          <p:nvPr/>
        </p:nvSpPr>
        <p:spPr>
          <a:xfrm>
            <a:off x="6116459" y="3209976"/>
            <a:ext cx="129540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63300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aseline="-25000" lang="en-US" sz="2025">
                <a:solidFill>
                  <a:srgbClr val="6633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2000">
                <a:solidFill>
                  <a:srgbClr val="0A0499"/>
                </a:solidFill>
                <a:latin typeface="Arial"/>
                <a:ea typeface="Arial"/>
                <a:cs typeface="Arial"/>
                <a:sym typeface="Arial"/>
              </a:rPr>
              <a:t>+ H</a:t>
            </a:r>
            <a:r>
              <a:rPr baseline="-25000" lang="en-US" sz="2025">
                <a:solidFill>
                  <a:srgbClr val="0A049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>
                <a:solidFill>
                  <a:srgbClr val="0A0499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6751349" y="2684515"/>
            <a:ext cx="1838960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ENERXÍA (ATP)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2711419" y="4354327"/>
            <a:ext cx="1176655" cy="269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F2F9F"/>
                </a:solidFill>
                <a:latin typeface="Arial"/>
                <a:ea typeface="Arial"/>
                <a:cs typeface="Arial"/>
                <a:sym typeface="Arial"/>
              </a:rPr>
              <a:t>Mitocondria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725" y="156900"/>
            <a:ext cx="8099699" cy="498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/>
          <p:nvPr/>
        </p:nvSpPr>
        <p:spPr>
          <a:xfrm>
            <a:off x="771652" y="1089228"/>
            <a:ext cx="3367404" cy="246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339725" lvl="0" marL="3524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●"/>
            </a:pP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O aparello respiratorio encárgase de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5" name="Google Shape;125;p6"/>
          <p:cNvSpPr txBox="1"/>
          <p:nvPr/>
        </p:nvSpPr>
        <p:spPr>
          <a:xfrm>
            <a:off x="4202198" y="1109294"/>
            <a:ext cx="1128395" cy="220979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8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tomar do aire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1124149" y="1330275"/>
            <a:ext cx="4206240" cy="220979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8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o osíxeno que as céluas necesitan para producir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1124149" y="1551255"/>
            <a:ext cx="3637279" cy="220979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8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enerxía e de eliminar o dióxido de carbono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4830798" y="1531189"/>
            <a:ext cx="506095" cy="246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que e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771652" y="1752169"/>
            <a:ext cx="4572000" cy="1793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524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orixina nesas reaccións químicas.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  <a:p>
            <a:pPr indent="-337820" lvl="0" marL="350520" rtl="0" algn="just">
              <a:lnSpc>
                <a:spcPct val="100000"/>
              </a:lnSpc>
              <a:spcBef>
                <a:spcPts val="1740"/>
              </a:spcBef>
              <a:spcAft>
                <a:spcPts val="0"/>
              </a:spcAft>
              <a:buSzPts val="1450"/>
              <a:buFont typeface="Arial"/>
              <a:buChar char="●"/>
            </a:pP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Está formado por: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  <a:p>
            <a:pPr indent="-337819" lvl="1" marL="807085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○"/>
            </a:pP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as </a:t>
            </a:r>
            <a:r>
              <a:rPr b="1" lang="en-US" sz="1450">
                <a:latin typeface="Tahoma"/>
                <a:ea typeface="Tahoma"/>
                <a:cs typeface="Tahoma"/>
                <a:sym typeface="Tahoma"/>
              </a:rPr>
              <a:t>vías respiratorias </a:t>
            </a: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que son condutos e 	cavidades polos que pasa o aire, e por dous 	órganos,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  <a:p>
            <a:pPr indent="-337819" lvl="1" marL="807085" marR="1143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○"/>
            </a:pP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os </a:t>
            </a:r>
            <a:r>
              <a:rPr b="1" lang="en-US" sz="1450">
                <a:latin typeface="Tahoma"/>
                <a:ea typeface="Tahoma"/>
                <a:cs typeface="Tahoma"/>
                <a:sym typeface="Tahoma"/>
              </a:rPr>
              <a:t>pulmóns</a:t>
            </a:r>
            <a:r>
              <a:rPr lang="en-US" sz="1450">
                <a:latin typeface="Tahoma"/>
                <a:ea typeface="Tahoma"/>
                <a:cs typeface="Tahoma"/>
                <a:sym typeface="Tahoma"/>
              </a:rPr>
              <a:t>, onde se produce o intercambio 	de gases.</a:t>
            </a:r>
            <a:endParaRPr sz="14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Google Shape;130;p6"/>
          <p:cNvSpPr txBox="1"/>
          <p:nvPr>
            <p:ph type="title"/>
          </p:nvPr>
        </p:nvSpPr>
        <p:spPr>
          <a:xfrm>
            <a:off x="780475" y="181275"/>
            <a:ext cx="3726600" cy="292500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9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1. O APARELLO RESPIRATORIO</a:t>
            </a:r>
            <a:endParaRPr sz="19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1" name="Google Shape;1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9925" y="863550"/>
            <a:ext cx="3151875" cy="240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/>
          <p:nvPr/>
        </p:nvSpPr>
        <p:spPr>
          <a:xfrm>
            <a:off x="893125" y="638426"/>
            <a:ext cx="3274695" cy="261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5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1.1. Vías respiratorias superiores</a:t>
            </a:r>
            <a:endParaRPr sz="155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7" name="Google Shape;137;p7"/>
          <p:cNvSpPr txBox="1"/>
          <p:nvPr>
            <p:ph type="title"/>
          </p:nvPr>
        </p:nvSpPr>
        <p:spPr>
          <a:xfrm>
            <a:off x="665374" y="244600"/>
            <a:ext cx="354647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1. O APARELLO RESPIRATORIO</a:t>
            </a:r>
            <a:endParaRPr/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133" y="1179574"/>
            <a:ext cx="8457756" cy="2894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96089c5442_0_5"/>
          <p:cNvSpPr txBox="1"/>
          <p:nvPr/>
        </p:nvSpPr>
        <p:spPr>
          <a:xfrm>
            <a:off x="457172" y="205014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Cavidade nasal</a:t>
            </a:r>
            <a:endParaRPr b="0" sz="370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96089c5442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75" y="1222650"/>
            <a:ext cx="6239126" cy="274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96089c5442_0_5"/>
          <p:cNvSpPr txBox="1"/>
          <p:nvPr/>
        </p:nvSpPr>
        <p:spPr>
          <a:xfrm>
            <a:off x="1240894" y="4261940"/>
            <a:ext cx="6922800" cy="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 strike="noStrike">
                <a:latin typeface="Arial"/>
                <a:ea typeface="Arial"/>
                <a:cs typeface="Arial"/>
                <a:sym typeface="Arial"/>
              </a:rPr>
              <a:t>Quentan e filtran o aire. É mellor respirar polo nariz que pola boca.</a:t>
            </a:r>
            <a:endParaRPr b="0" sz="20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96089c5442_0_5"/>
          <p:cNvSpPr/>
          <p:nvPr/>
        </p:nvSpPr>
        <p:spPr>
          <a:xfrm>
            <a:off x="391861" y="1273683"/>
            <a:ext cx="1828800" cy="8817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Bulbo olfactorio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96089c5442_0_5"/>
          <p:cNvSpPr/>
          <p:nvPr/>
        </p:nvSpPr>
        <p:spPr>
          <a:xfrm>
            <a:off x="261241" y="2253440"/>
            <a:ext cx="1959300" cy="8817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Ramificacións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nerviosas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396089c5442_0_5"/>
          <p:cNvSpPr/>
          <p:nvPr/>
        </p:nvSpPr>
        <p:spPr>
          <a:xfrm>
            <a:off x="326551" y="3037245"/>
            <a:ext cx="1828800" cy="8817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Pituitaria vermella: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quenta, humedece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e filtra o aire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396089c5442_0_5"/>
          <p:cNvSpPr/>
          <p:nvPr/>
        </p:nvSpPr>
        <p:spPr>
          <a:xfrm>
            <a:off x="7314746" y="1665586"/>
            <a:ext cx="1828800" cy="8817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Nervio olfactorio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396089c5442_0_5"/>
          <p:cNvSpPr/>
          <p:nvPr/>
        </p:nvSpPr>
        <p:spPr>
          <a:xfrm>
            <a:off x="7249436" y="2547367"/>
            <a:ext cx="1828800" cy="10776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 strike="noStrike">
                <a:latin typeface="Arial"/>
                <a:ea typeface="Arial"/>
                <a:cs typeface="Arial"/>
                <a:sym typeface="Arial"/>
              </a:rPr>
              <a:t>Pituitaria amarela: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contén as células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500" strike="noStrike">
                <a:latin typeface="Arial"/>
                <a:ea typeface="Arial"/>
                <a:cs typeface="Arial"/>
                <a:sym typeface="Arial"/>
              </a:rPr>
              <a:t>receptoras do olfacto</a:t>
            </a:r>
            <a:endParaRPr b="0" sz="150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396089c5442_0_5"/>
          <p:cNvSpPr/>
          <p:nvPr/>
        </p:nvSpPr>
        <p:spPr>
          <a:xfrm>
            <a:off x="7445367" y="1113493"/>
            <a:ext cx="1660500" cy="307200"/>
          </a:xfrm>
          <a:prstGeom prst="rect">
            <a:avLst/>
          </a:prstGeom>
          <a:solidFill>
            <a:srgbClr val="FFFFFF"/>
          </a:solidFill>
          <a:ln cap="flat" cmpd="sng" w="7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6025" lIns="76025" spcFirstLastPara="1" rIns="76025" wrap="square" tIns="7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/>
          <p:nvPr/>
        </p:nvSpPr>
        <p:spPr>
          <a:xfrm>
            <a:off x="893125" y="637054"/>
            <a:ext cx="5800090" cy="30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A83688"/>
                </a:solidFill>
                <a:latin typeface="Tahoma"/>
                <a:ea typeface="Tahoma"/>
                <a:cs typeface="Tahoma"/>
                <a:sym typeface="Tahoma"/>
              </a:rPr>
              <a:t>1.2. Enfermidades ás vías respiratorias superiores</a:t>
            </a:r>
            <a:endParaRPr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7" name="Google Shape;157;p8"/>
          <p:cNvSpPr txBox="1"/>
          <p:nvPr>
            <p:ph type="title"/>
          </p:nvPr>
        </p:nvSpPr>
        <p:spPr>
          <a:xfrm>
            <a:off x="665374" y="244600"/>
            <a:ext cx="3546475" cy="306705"/>
          </a:xfrm>
          <a:prstGeom prst="rect">
            <a:avLst/>
          </a:prstGeom>
          <a:solidFill>
            <a:srgbClr val="E790D7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1. O APARELLO RESPIRATORIO</a:t>
            </a:r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264377" y="966150"/>
            <a:ext cx="8727222" cy="3872549"/>
            <a:chOff x="264377" y="966150"/>
            <a:chExt cx="8727222" cy="3872549"/>
          </a:xfrm>
        </p:grpSpPr>
        <p:pic>
          <p:nvPicPr>
            <p:cNvPr id="159" name="Google Shape;159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4377" y="966150"/>
              <a:ext cx="8727222" cy="1448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6375" y="2414855"/>
              <a:ext cx="2423844" cy="2423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71995" y="2376155"/>
              <a:ext cx="2478932" cy="24238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2026-03-15T18:22:41Z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2026-03-15T00:00:00Z</vt:filetime>
  </property>
  <property fmtid="{D5CDD505-2E9C-101B-9397-08002B2CF9AE}" pid="3" name="Creator">
    <vt:lpwstr>Google</vt:lpwstr>
  </property>
  <property fmtid="{D5CDD505-2E9C-101B-9397-08002B2CF9AE}" pid="4" name="LastSaved">
    <vt:filetime>2026-03-15T00:00:00Z</vt:filetime>
  </property>
</Properties>
</file>