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3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9.xml"/>
  <Override ContentType="application/vnd.openxmlformats-officedocument.theme+xml" PartName="/ppt/theme/theme13.xml"/>
  <Override ContentType="application/vnd.openxmlformats-officedocument.theme+xml" PartName="/ppt/theme/theme7.xml"/>
  <Override ContentType="application/vnd.openxmlformats-officedocument.theme+xml" PartName="/ppt/theme/theme2.xml"/>
  <Override ContentType="application/vnd.openxmlformats-officedocument.theme+xml" PartName="/ppt/theme/theme4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  <p:sldMasterId id="2147483674" r:id="rId5"/>
    <p:sldMasterId id="2147483687" r:id="rId6"/>
    <p:sldMasterId id="2147483700" r:id="rId7"/>
    <p:sldMasterId id="2147483713" r:id="rId8"/>
    <p:sldMasterId id="2147483726" r:id="rId9"/>
    <p:sldMasterId id="2147483739" r:id="rId10"/>
    <p:sldMasterId id="2147483752" r:id="rId11"/>
    <p:sldMasterId id="2147483765" r:id="rId12"/>
    <p:sldMasterId id="2147483778" r:id="rId13"/>
    <p:sldMasterId id="2147483791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</p:sldIdLst>
  <p:sldSz cy="5143500" cx="9144000"/>
  <p:notesSz cx="7559675" cy="10691800"/>
  <p:embeddedFontLst>
    <p:embeddedFont>
      <p:font typeface="Tahoma"/>
      <p:regular r:id="rId64"/>
      <p:bold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6" roundtripDataSignature="AMtx7mjun2CdrOsIPntdSZiHKa2akZ2i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5.xml"/><Relationship Id="rId42" Type="http://schemas.openxmlformats.org/officeDocument/2006/relationships/slide" Target="slides/slide27.xml"/><Relationship Id="rId41" Type="http://schemas.openxmlformats.org/officeDocument/2006/relationships/slide" Target="slides/slide26.xml"/><Relationship Id="rId44" Type="http://schemas.openxmlformats.org/officeDocument/2006/relationships/slide" Target="slides/slide29.xml"/><Relationship Id="rId43" Type="http://schemas.openxmlformats.org/officeDocument/2006/relationships/slide" Target="slides/slide28.xml"/><Relationship Id="rId46" Type="http://schemas.openxmlformats.org/officeDocument/2006/relationships/slide" Target="slides/slide31.xml"/><Relationship Id="rId45" Type="http://schemas.openxmlformats.org/officeDocument/2006/relationships/slide" Target="slides/slide30.xml"/><Relationship Id="rId1" Type="http://schemas.openxmlformats.org/officeDocument/2006/relationships/theme" Target="theme/theme6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48" Type="http://schemas.openxmlformats.org/officeDocument/2006/relationships/slide" Target="slides/slide33.xml"/><Relationship Id="rId47" Type="http://schemas.openxmlformats.org/officeDocument/2006/relationships/slide" Target="slides/slide32.xml"/><Relationship Id="rId49" Type="http://schemas.openxmlformats.org/officeDocument/2006/relationships/slide" Target="slides/slide34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33" Type="http://schemas.openxmlformats.org/officeDocument/2006/relationships/slide" Target="slides/slide18.xml"/><Relationship Id="rId32" Type="http://schemas.openxmlformats.org/officeDocument/2006/relationships/slide" Target="slides/slide17.xml"/><Relationship Id="rId35" Type="http://schemas.openxmlformats.org/officeDocument/2006/relationships/slide" Target="slides/slide20.xml"/><Relationship Id="rId34" Type="http://schemas.openxmlformats.org/officeDocument/2006/relationships/slide" Target="slides/slide19.xml"/><Relationship Id="rId37" Type="http://schemas.openxmlformats.org/officeDocument/2006/relationships/slide" Target="slides/slide22.xml"/><Relationship Id="rId36" Type="http://schemas.openxmlformats.org/officeDocument/2006/relationships/slide" Target="slides/slide21.xml"/><Relationship Id="rId39" Type="http://schemas.openxmlformats.org/officeDocument/2006/relationships/slide" Target="slides/slide24.xml"/><Relationship Id="rId38" Type="http://schemas.openxmlformats.org/officeDocument/2006/relationships/slide" Target="slides/slide23.xml"/><Relationship Id="rId62" Type="http://schemas.openxmlformats.org/officeDocument/2006/relationships/slide" Target="slides/slide47.xml"/><Relationship Id="rId61" Type="http://schemas.openxmlformats.org/officeDocument/2006/relationships/slide" Target="slides/slide46.xml"/><Relationship Id="rId20" Type="http://schemas.openxmlformats.org/officeDocument/2006/relationships/slide" Target="slides/slide5.xml"/><Relationship Id="rId64" Type="http://schemas.openxmlformats.org/officeDocument/2006/relationships/font" Target="fonts/Tahoma-regular.fntdata"/><Relationship Id="rId63" Type="http://schemas.openxmlformats.org/officeDocument/2006/relationships/slide" Target="slides/slide48.xml"/><Relationship Id="rId22" Type="http://schemas.openxmlformats.org/officeDocument/2006/relationships/slide" Target="slides/slide7.xml"/><Relationship Id="rId66" Type="http://customschemas.google.com/relationships/presentationmetadata" Target="metadata"/><Relationship Id="rId21" Type="http://schemas.openxmlformats.org/officeDocument/2006/relationships/slide" Target="slides/slide6.xml"/><Relationship Id="rId65" Type="http://schemas.openxmlformats.org/officeDocument/2006/relationships/font" Target="fonts/Tahoma-bold.fntdata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60" Type="http://schemas.openxmlformats.org/officeDocument/2006/relationships/slide" Target="slides/slide45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29" Type="http://schemas.openxmlformats.org/officeDocument/2006/relationships/slide" Target="slides/slide14.xml"/><Relationship Id="rId51" Type="http://schemas.openxmlformats.org/officeDocument/2006/relationships/slide" Target="slides/slide36.xml"/><Relationship Id="rId50" Type="http://schemas.openxmlformats.org/officeDocument/2006/relationships/slide" Target="slides/slide35.xml"/><Relationship Id="rId53" Type="http://schemas.openxmlformats.org/officeDocument/2006/relationships/slide" Target="slides/slide38.xml"/><Relationship Id="rId52" Type="http://schemas.openxmlformats.org/officeDocument/2006/relationships/slide" Target="slides/slide37.xml"/><Relationship Id="rId11" Type="http://schemas.openxmlformats.org/officeDocument/2006/relationships/slideMaster" Target="slideMasters/slideMaster9.xml"/><Relationship Id="rId55" Type="http://schemas.openxmlformats.org/officeDocument/2006/relationships/slide" Target="slides/slide40.xml"/><Relationship Id="rId10" Type="http://schemas.openxmlformats.org/officeDocument/2006/relationships/slideMaster" Target="slideMasters/slideMaster8.xml"/><Relationship Id="rId54" Type="http://schemas.openxmlformats.org/officeDocument/2006/relationships/slide" Target="slides/slide39.xml"/><Relationship Id="rId13" Type="http://schemas.openxmlformats.org/officeDocument/2006/relationships/slideMaster" Target="slideMasters/slideMaster11.xml"/><Relationship Id="rId57" Type="http://schemas.openxmlformats.org/officeDocument/2006/relationships/slide" Target="slides/slide42.xml"/><Relationship Id="rId12" Type="http://schemas.openxmlformats.org/officeDocument/2006/relationships/slideMaster" Target="slideMasters/slideMaster10.xml"/><Relationship Id="rId56" Type="http://schemas.openxmlformats.org/officeDocument/2006/relationships/slide" Target="slides/slide41.xml"/><Relationship Id="rId15" Type="http://schemas.openxmlformats.org/officeDocument/2006/relationships/notesMaster" Target="notesMasters/notesMaster1.xml"/><Relationship Id="rId59" Type="http://schemas.openxmlformats.org/officeDocument/2006/relationships/slide" Target="slides/slide44.xml"/><Relationship Id="rId14" Type="http://schemas.openxmlformats.org/officeDocument/2006/relationships/slideMaster" Target="slideMasters/slideMaster12.xml"/><Relationship Id="rId58" Type="http://schemas.openxmlformats.org/officeDocument/2006/relationships/slide" Target="slides/slide43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9" name="Google Shape;629;p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2" name="Google Shape;692;p1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01" name="Google Shape;701;p1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0" name="Google Shape;710;p1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5" name="Google Shape;715;p1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0" name="Google Shape;720;p1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5" name="Google Shape;725;p1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0" name="Google Shape;730;p1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5" name="Google Shape;735;p1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0" name="Google Shape;740;p1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9" name="Google Shape;749;p1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7" name="Google Shape;637;p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2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5" name="Google Shape;755;p2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2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5" name="Google Shape;765;p2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2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6" name="Google Shape;776;p2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2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6" name="Google Shape;786;p2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2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6" name="Google Shape;796;p2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2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5" name="Google Shape;805;p2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2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15" name="Google Shape;815;p2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2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2" name="Google Shape;822;p2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2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7" name="Google Shape;827;p2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2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7" name="Google Shape;837;p2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4" name="Google Shape;644;p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3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7" name="Google Shape;847;p3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7" name="Google Shape;857;p3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3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6" name="Google Shape;866;p3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3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1" name="Google Shape;871;p3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3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9" name="Google Shape;879;p3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5" name="Google Shape;885;p3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3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1" name="Google Shape;891;p3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3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6" name="Google Shape;896;p3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03" name="Google Shape;903;p3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3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1" name="Google Shape;911;p3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1" name="Google Shape;651;p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4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9" name="Google Shape;919;p4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4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7" name="Google Shape;927;p4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4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5" name="Google Shape;935;p4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4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3" name="Google Shape;943;p4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4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0" name="Google Shape;950;p4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4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6" name="Google Shape;956;p4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4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3" name="Google Shape;963;p4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4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0" name="Google Shape;970;p4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4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7" name="Google Shape;977;p4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8" name="Google Shape;658;p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6" name="Google Shape;666;p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1" name="Google Shape;671;p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9" name="Google Shape;679;p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4" name="Google Shape;684;p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81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81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6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p163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163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6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65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6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166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166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166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167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167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167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6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" name="Google Shape;450;p168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" name="Google Shape;451;p168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2" name="Google Shape;452;p168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6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169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169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7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9" name="Google Shape;459;p170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170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1" name="Google Shape;461;p170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2" name="Google Shape;462;p170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7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171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6" name="Google Shape;466;p171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7" name="Google Shape;467;p171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171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171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171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2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2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2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2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7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8" name="Google Shape;478;p172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p173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7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174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5" name="Google Shape;485;p174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7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76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7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2" name="Google Shape;492;p177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3" name="Google Shape;493;p177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4" name="Google Shape;494;p177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7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178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8" name="Google Shape;498;p178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9" name="Google Shape;499;p178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7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179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3" name="Google Shape;503;p179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4" name="Google Shape;504;p179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8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180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p180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8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181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2" name="Google Shape;512;p181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181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181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3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3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3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3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3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3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8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182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p182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9" name="Google Shape;519;p182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182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182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2" name="Google Shape;522;p182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8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0" name="Google Shape;530;p183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8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184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8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6" name="Google Shape;536;p185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7" name="Google Shape;537;p185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8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87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8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188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5" name="Google Shape;545;p188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6" name="Google Shape;546;p188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8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9" name="Google Shape;549;p189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0" name="Google Shape;550;p189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1" name="Google Shape;551;p189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9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4" name="Google Shape;554;p190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5" name="Google Shape;555;p190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6" name="Google Shape;556;p190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9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9" name="Google Shape;559;p191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0" name="Google Shape;560;p191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9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3" name="Google Shape;563;p192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192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192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6" name="Google Shape;566;p192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9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9" name="Google Shape;569;p193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0" name="Google Shape;570;p193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1" name="Google Shape;571;p193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193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3" name="Google Shape;573;p193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4" name="Google Shape;574;p193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9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2" name="Google Shape;582;p194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9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5" name="Google Shape;585;p195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9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8" name="Google Shape;588;p196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9" name="Google Shape;589;p196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9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98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" name="Google Shape;596;p199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7" name="Google Shape;597;p199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" name="Google Shape;598;p199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4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0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1" name="Google Shape;601;p200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p200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3" name="Google Shape;603;p200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0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6" name="Google Shape;606;p201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7" name="Google Shape;607;p201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8" name="Google Shape;608;p201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0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1" name="Google Shape;611;p202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2" name="Google Shape;612;p202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0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5" name="Google Shape;615;p203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6" name="Google Shape;616;p203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7" name="Google Shape;617;p203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p203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0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1" name="Google Shape;621;p204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2" name="Google Shape;622;p204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3" name="Google Shape;623;p204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4" name="Google Shape;624;p204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5" name="Google Shape;625;p204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6" name="Google Shape;626;p204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5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6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86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8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89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9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89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73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90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0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90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91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91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91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92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92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93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93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93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93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94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94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94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94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94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94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95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96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97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97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74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9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00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00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00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01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01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01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02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02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02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03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03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04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04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04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04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105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05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05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105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105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05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106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107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5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75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108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08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0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111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111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111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112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12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112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113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113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113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114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114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115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115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115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115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116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116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16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116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116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116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117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118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119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119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1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122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122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122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123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123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123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2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124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124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124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125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125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126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126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126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126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7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2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127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127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127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127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127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127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128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129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3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130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130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2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3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133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133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133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134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134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134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135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135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135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8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8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8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3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136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136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137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137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137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137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138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138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138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138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138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138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139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140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141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141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4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43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4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144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144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144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9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9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79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4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145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145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145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4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146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146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146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4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147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147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4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148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148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148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148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4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149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149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149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149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149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149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5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150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5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151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152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p152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5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0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0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0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54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5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155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155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155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5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156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156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156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5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157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157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157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158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158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5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159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159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159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159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6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160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160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160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160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160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160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6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161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6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162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8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/Relationships>
</file>

<file path=ppt/slideMasters/_rels/slideMaster1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1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8.xml"/></Relationships>
</file>

<file path=ppt/slideMasters/_rels/slideMaster1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2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13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3" Type="http://schemas.openxmlformats.org/officeDocument/2006/relationships/theme" Target="../theme/theme10.xml"/><Relationship Id="rId1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3" Type="http://schemas.openxmlformats.org/officeDocument/2006/relationships/theme" Target="../theme/theme11.xml"/><Relationship Id="rId1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4.xml"/><Relationship Id="rId13" Type="http://schemas.openxmlformats.org/officeDocument/2006/relationships/theme" Target="../theme/theme9.xml"/><Relationship Id="rId1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6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9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7"/>
          <p:cNvSpPr/>
          <p:nvPr/>
        </p:nvSpPr>
        <p:spPr>
          <a:xfrm>
            <a:off x="3123720" y="4767480"/>
            <a:ext cx="2890800" cy="26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67"/>
          <p:cNvSpPr txBox="1"/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4" name="Google Shape;474;p67"/>
          <p:cNvSpPr txBox="1"/>
          <p:nvPr>
            <p:ph idx="1" type="body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9"/>
          <p:cNvSpPr/>
          <p:nvPr/>
        </p:nvSpPr>
        <p:spPr>
          <a:xfrm>
            <a:off x="3123720" y="4767480"/>
            <a:ext cx="2890800" cy="26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69"/>
          <p:cNvSpPr txBox="1"/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6" name="Google Shape;526;p69"/>
          <p:cNvSpPr txBox="1"/>
          <p:nvPr>
            <p:ph idx="1" type="body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1"/>
          <p:cNvSpPr/>
          <p:nvPr/>
        </p:nvSpPr>
        <p:spPr>
          <a:xfrm>
            <a:off x="3123720" y="4767480"/>
            <a:ext cx="2890800" cy="26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7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8" name="Google Shape;578;p71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51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3"/>
          <p:cNvSpPr/>
          <p:nvPr/>
        </p:nvSpPr>
        <p:spPr>
          <a:xfrm>
            <a:off x="3123720" y="4767480"/>
            <a:ext cx="2890800" cy="26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5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53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5"/>
          <p:cNvSpPr/>
          <p:nvPr/>
        </p:nvSpPr>
        <p:spPr>
          <a:xfrm>
            <a:off x="3123720" y="4767480"/>
            <a:ext cx="2890800" cy="26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5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55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7"/>
          <p:cNvSpPr/>
          <p:nvPr/>
        </p:nvSpPr>
        <p:spPr>
          <a:xfrm>
            <a:off x="3123720" y="4767480"/>
            <a:ext cx="2890800" cy="26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5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4" name="Google Shape;214;p57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9"/>
          <p:cNvSpPr/>
          <p:nvPr/>
        </p:nvSpPr>
        <p:spPr>
          <a:xfrm>
            <a:off x="3123720" y="4767480"/>
            <a:ext cx="2890800" cy="26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5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Google Shape;266;p59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1"/>
          <p:cNvSpPr/>
          <p:nvPr/>
        </p:nvSpPr>
        <p:spPr>
          <a:xfrm>
            <a:off x="3123720" y="4767480"/>
            <a:ext cx="2890800" cy="26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6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8" name="Google Shape;318;p61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3"/>
          <p:cNvSpPr/>
          <p:nvPr/>
        </p:nvSpPr>
        <p:spPr>
          <a:xfrm>
            <a:off x="3123720" y="4767480"/>
            <a:ext cx="2890800" cy="26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6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0" name="Google Shape;370;p63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5"/>
          <p:cNvSpPr/>
          <p:nvPr/>
        </p:nvSpPr>
        <p:spPr>
          <a:xfrm>
            <a:off x="3123720" y="4767480"/>
            <a:ext cx="2890800" cy="26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6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2" name="Google Shape;422;p65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Relationship Id="rId4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png"/><Relationship Id="rId4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"/>
          <p:cNvSpPr/>
          <p:nvPr/>
        </p:nvSpPr>
        <p:spPr>
          <a:xfrm>
            <a:off x="210240" y="1171080"/>
            <a:ext cx="8515440" cy="353304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0000" spcFirstLastPara="1" rIns="90000" wrap="square" tIns="91425">
            <a:normAutofit/>
          </a:bodyPr>
          <a:lstStyle/>
          <a:p>
            <a:pPr indent="0" lvl="0" marL="1260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6"/>
              <a:buFont typeface="Arial"/>
              <a:buNone/>
            </a:pPr>
            <a:br>
              <a:rPr b="0" i="0" lang="es-ES" sz="138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s-ES" sz="138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s-ES" sz="138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s-ES" sz="138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s-ES" sz="138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s-ES" sz="138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s-ES" sz="138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s-ES" sz="138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s-ES" sz="138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s-ES" sz="138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38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60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6"/>
              <a:buFont typeface="Arial"/>
              <a:buNone/>
            </a:pPr>
            <a:r>
              <a:t/>
            </a:r>
            <a:endParaRPr b="0" i="0" sz="138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60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72"/>
              <a:buFont typeface="Arial"/>
              <a:buNone/>
            </a:pPr>
            <a:r>
              <a:rPr b="1" i="0" lang="es-ES" sz="2772" u="none" cap="none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TEMA 4. </a:t>
            </a:r>
            <a:r>
              <a:rPr b="1" i="0" lang="es-ES" sz="2772" u="none" cap="none" strike="noStrike">
                <a:solidFill>
                  <a:srgbClr val="BF0041"/>
                </a:solidFill>
                <a:latin typeface="Tahoma"/>
                <a:ea typeface="Tahoma"/>
                <a:cs typeface="Tahoma"/>
                <a:sym typeface="Tahoma"/>
              </a:rPr>
              <a:t>A CIRCULACIÓN E A DIXESTIÓN</a:t>
            </a:r>
            <a:endParaRPr b="0" i="0" sz="277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"/>
          <p:cNvSpPr/>
          <p:nvPr/>
        </p:nvSpPr>
        <p:spPr>
          <a:xfrm>
            <a:off x="7584840" y="437400"/>
            <a:ext cx="567360" cy="3781440"/>
          </a:xfrm>
          <a:prstGeom prst="rect">
            <a:avLst/>
          </a:prstGeom>
          <a:solidFill>
            <a:srgbClr val="A8368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"/>
          <p:cNvSpPr/>
          <p:nvPr/>
        </p:nvSpPr>
        <p:spPr>
          <a:xfrm>
            <a:off x="114480" y="437400"/>
            <a:ext cx="3276720" cy="484920"/>
          </a:xfrm>
          <a:prstGeom prst="rect">
            <a:avLst/>
          </a:prstGeom>
          <a:solidFill>
            <a:srgbClr val="A8368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4" name="Google Shape;63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9360" y="1191240"/>
            <a:ext cx="4260240" cy="248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0"/>
          <p:cNvSpPr/>
          <p:nvPr/>
        </p:nvSpPr>
        <p:spPr>
          <a:xfrm>
            <a:off x="335880" y="93960"/>
            <a:ext cx="8677080" cy="665640"/>
          </a:xfrm>
          <a:prstGeom prst="rect">
            <a:avLst/>
          </a:prstGeom>
          <a:solidFill>
            <a:srgbClr val="FFEE58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s-ES" sz="4400" u="none" cap="none" strike="noStrike">
                <a:solidFill>
                  <a:srgbClr val="283593"/>
                </a:solidFill>
                <a:latin typeface="Comic Sans MS"/>
                <a:ea typeface="Comic Sans MS"/>
                <a:cs typeface="Comic Sans MS"/>
                <a:sym typeface="Comic Sans MS"/>
              </a:rPr>
              <a:t>b) Células sanguíneas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10"/>
          <p:cNvSpPr/>
          <p:nvPr/>
        </p:nvSpPr>
        <p:spPr>
          <a:xfrm>
            <a:off x="246240" y="539640"/>
            <a:ext cx="3924360" cy="1794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1" i="0" lang="es-ES" sz="2200" u="sng" cap="none" strike="noStrike">
                <a:solidFill>
                  <a:srgbClr val="4A148C"/>
                </a:solidFill>
                <a:latin typeface="Comic Sans MS"/>
                <a:ea typeface="Comic Sans MS"/>
                <a:cs typeface="Comic Sans MS"/>
                <a:sym typeface="Comic Sans MS"/>
              </a:rPr>
              <a:t>Glóbulos vermellos ou eritrocitos: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Non teñen núcleo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Teñen </a:t>
            </a:r>
            <a:r>
              <a:rPr b="1" i="0" lang="es-ES" sz="22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hemoglobina</a:t>
            </a: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( contén </a:t>
            </a:r>
            <a:r>
              <a:rPr b="1" i="0" lang="es-ES" sz="22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ferro</a:t>
            </a: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).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</a:t>
            </a:r>
            <a:r>
              <a:rPr b="1" i="0" lang="es-ES" sz="22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Función:</a:t>
            </a: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transporte de osíxeno dende os pulmóns ao resto do corpo.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10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7" name="Google Shape;69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7600" y="986040"/>
            <a:ext cx="4704480" cy="4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10"/>
          <p:cNvSpPr/>
          <p:nvPr/>
        </p:nvSpPr>
        <p:spPr>
          <a:xfrm>
            <a:off x="328680" y="900000"/>
            <a:ext cx="3924360" cy="380160"/>
          </a:xfrm>
          <a:prstGeom prst="rect">
            <a:avLst/>
          </a:prstGeom>
          <a:solidFill>
            <a:srgbClr val="FFB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Tipos de células sanguíneas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1"/>
          <p:cNvSpPr/>
          <p:nvPr/>
        </p:nvSpPr>
        <p:spPr>
          <a:xfrm>
            <a:off x="366480" y="89280"/>
            <a:ext cx="8623800" cy="665640"/>
          </a:xfrm>
          <a:prstGeom prst="rect">
            <a:avLst/>
          </a:prstGeom>
          <a:solidFill>
            <a:srgbClr val="FFEE58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s-ES" sz="4400" u="none" cap="none" strike="noStrike">
                <a:solidFill>
                  <a:srgbClr val="283593"/>
                </a:solidFill>
                <a:latin typeface="Comic Sans MS"/>
                <a:ea typeface="Comic Sans MS"/>
                <a:cs typeface="Comic Sans MS"/>
                <a:sym typeface="Comic Sans MS"/>
              </a:rPr>
              <a:t>b) Células sanguíneas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11"/>
          <p:cNvSpPr/>
          <p:nvPr/>
        </p:nvSpPr>
        <p:spPr>
          <a:xfrm>
            <a:off x="448200" y="285480"/>
            <a:ext cx="3894480" cy="3423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1" i="0" lang="es-ES" sz="2200" u="sng" cap="none" strike="noStrike">
                <a:solidFill>
                  <a:srgbClr val="4A148C"/>
                </a:solidFill>
                <a:latin typeface="Comic Sans MS"/>
                <a:ea typeface="Comic Sans MS"/>
                <a:cs typeface="Comic Sans MS"/>
                <a:sym typeface="Comic Sans MS"/>
              </a:rPr>
              <a:t>Glóbulos brancos ou leucocitos: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Células con núcleo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</a:t>
            </a:r>
            <a:r>
              <a:rPr b="1" i="0" lang="es-ES" sz="22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Función: defenden</a:t>
            </a: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o organismo fronte ás infeccións.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1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Google Shape;70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6880" y="1105560"/>
            <a:ext cx="4583520" cy="355212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11"/>
          <p:cNvSpPr/>
          <p:nvPr/>
        </p:nvSpPr>
        <p:spPr>
          <a:xfrm>
            <a:off x="366480" y="956160"/>
            <a:ext cx="3924360" cy="488880"/>
          </a:xfrm>
          <a:prstGeom prst="rect">
            <a:avLst/>
          </a:prstGeom>
          <a:solidFill>
            <a:srgbClr val="FFB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Tipos de células sanguíneas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0040" cy="5139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0040" cy="5139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0040" cy="513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0"/>
            <a:ext cx="9140040" cy="513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0"/>
            <a:ext cx="9140040" cy="513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0"/>
            <a:ext cx="9140040" cy="513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8"/>
          <p:cNvSpPr/>
          <p:nvPr/>
        </p:nvSpPr>
        <p:spPr>
          <a:xfrm>
            <a:off x="366480" y="89280"/>
            <a:ext cx="8586720" cy="665640"/>
          </a:xfrm>
          <a:prstGeom prst="rect">
            <a:avLst/>
          </a:prstGeom>
          <a:solidFill>
            <a:srgbClr val="FFEE58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s-ES" sz="4400" u="none" cap="none" strike="noStrike">
                <a:solidFill>
                  <a:srgbClr val="283593"/>
                </a:solidFill>
                <a:latin typeface="Comic Sans MS"/>
                <a:ea typeface="Comic Sans MS"/>
                <a:cs typeface="Comic Sans MS"/>
                <a:sym typeface="Comic Sans MS"/>
              </a:rPr>
              <a:t>b) Células sanguíneas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18"/>
          <p:cNvSpPr/>
          <p:nvPr/>
        </p:nvSpPr>
        <p:spPr>
          <a:xfrm>
            <a:off x="448200" y="285480"/>
            <a:ext cx="3894480" cy="3423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1" i="0" lang="es-ES" sz="2200" u="sng" cap="none" strike="noStrike">
                <a:solidFill>
                  <a:srgbClr val="4A148C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Plaquetas: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</a:t>
            </a:r>
            <a:r>
              <a:rPr b="1" i="0" lang="es-ES" sz="22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Non son auténticas células.</a:t>
            </a: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Son fragmentos celulares.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</a:t>
            </a:r>
            <a:r>
              <a:rPr b="1" i="0" lang="es-ES" sz="22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Función: interveñen na coagulación sanguínea</a:t>
            </a: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( tapón plaquetario). Evita as hemorraxias.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18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8"/>
          <p:cNvSpPr/>
          <p:nvPr/>
        </p:nvSpPr>
        <p:spPr>
          <a:xfrm>
            <a:off x="366480" y="956160"/>
            <a:ext cx="3924360" cy="488880"/>
          </a:xfrm>
          <a:prstGeom prst="rect">
            <a:avLst/>
          </a:prstGeom>
          <a:solidFill>
            <a:srgbClr val="FFB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Tipos de células sanguíneas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6" name="Google Shape;74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6760" y="963720"/>
            <a:ext cx="4508640" cy="4085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52320"/>
            <a:ext cx="9140040" cy="44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19"/>
          <p:cNvSpPr/>
          <p:nvPr/>
        </p:nvSpPr>
        <p:spPr>
          <a:xfrm>
            <a:off x="0" y="0"/>
            <a:ext cx="9140040" cy="665640"/>
          </a:xfrm>
          <a:prstGeom prst="rect">
            <a:avLst/>
          </a:prstGeom>
          <a:solidFill>
            <a:srgbClr val="FFEE58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s-ES" sz="3600" u="none" cap="none" strike="noStrike">
                <a:solidFill>
                  <a:srgbClr val="283593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enfermidades asociadas ao sangue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"/>
          <p:cNvSpPr/>
          <p:nvPr/>
        </p:nvSpPr>
        <p:spPr>
          <a:xfrm>
            <a:off x="311760" y="444960"/>
            <a:ext cx="8515440" cy="56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2"/>
          <p:cNvSpPr/>
          <p:nvPr/>
        </p:nvSpPr>
        <p:spPr>
          <a:xfrm>
            <a:off x="311760" y="1152360"/>
            <a:ext cx="8515440" cy="3411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39320" cy="51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0"/>
          <p:cNvSpPr/>
          <p:nvPr/>
        </p:nvSpPr>
        <p:spPr>
          <a:xfrm>
            <a:off x="443160" y="858960"/>
            <a:ext cx="4035600" cy="392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sng" cap="none" strike="noStrike">
                <a:solidFill>
                  <a:srgbClr val="4527A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ANEMIA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0"/>
          <p:cNvSpPr/>
          <p:nvPr/>
        </p:nvSpPr>
        <p:spPr>
          <a:xfrm>
            <a:off x="343440" y="1322280"/>
            <a:ext cx="4025160" cy="353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480" lvl="0" marL="3412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s-ES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Diminución no sangue do número de glóbulos vermellos ou dos niveis de hemoglobina.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480" lvl="0" marL="3412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s-ES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 sangue non transporta suficiente osíxeno ás células.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480" lvl="0" marL="3412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s-ES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Máis frecuente: anemia por falta de ferro.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0"/>
          <p:cNvSpPr/>
          <p:nvPr/>
        </p:nvSpPr>
        <p:spPr>
          <a:xfrm>
            <a:off x="4698720" y="933840"/>
            <a:ext cx="3983400" cy="33948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sng" cap="none" strike="noStrike">
                <a:solidFill>
                  <a:srgbClr val="4527A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Leucemia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0"/>
          <p:cNvSpPr/>
          <p:nvPr/>
        </p:nvSpPr>
        <p:spPr>
          <a:xfrm>
            <a:off x="4698720" y="1277280"/>
            <a:ext cx="4257000" cy="3631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480" lvl="0" marL="3412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s-ES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Cancro que afecta á médula ósea vermella.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480" lvl="0" marL="3412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s-ES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Aumento de leucocitos ou das células nai que forman na médula ósea as células sanguíneas.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0"/>
          <p:cNvSpPr/>
          <p:nvPr/>
        </p:nvSpPr>
        <p:spPr>
          <a:xfrm>
            <a:off x="0" y="0"/>
            <a:ext cx="9139320" cy="63864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4527A0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ENFERMIDADES ASOCIADAS AO SANGUE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0"/>
          <p:cNvSpPr/>
          <p:nvPr/>
        </p:nvSpPr>
        <p:spPr>
          <a:xfrm>
            <a:off x="470520" y="775800"/>
            <a:ext cx="8726400" cy="237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21"/>
          <p:cNvSpPr/>
          <p:nvPr/>
        </p:nvSpPr>
        <p:spPr>
          <a:xfrm>
            <a:off x="443160" y="858960"/>
            <a:ext cx="4035600" cy="392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sng" cap="none" strike="noStrike">
                <a:solidFill>
                  <a:srgbClr val="4527A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HEMOFILIA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1"/>
          <p:cNvSpPr/>
          <p:nvPr/>
        </p:nvSpPr>
        <p:spPr>
          <a:xfrm>
            <a:off x="343440" y="1322280"/>
            <a:ext cx="4485960" cy="2431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480" lvl="0" marL="3412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s-ES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Enfermidade hereditaria na que </a:t>
            </a:r>
            <a:r>
              <a:rPr b="1" i="0" lang="es-ES" sz="24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o sangue non coagula ben.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480" lvl="0" marL="3412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s-ES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Prodúcense </a:t>
            </a:r>
            <a:r>
              <a:rPr b="1" i="0" lang="es-ES" sz="24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hemorraxias tras unha lesión ou accidente.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21"/>
          <p:cNvSpPr/>
          <p:nvPr/>
        </p:nvSpPr>
        <p:spPr>
          <a:xfrm>
            <a:off x="4698720" y="933840"/>
            <a:ext cx="3983400" cy="339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21"/>
          <p:cNvSpPr/>
          <p:nvPr/>
        </p:nvSpPr>
        <p:spPr>
          <a:xfrm>
            <a:off x="4698720" y="1277280"/>
            <a:ext cx="4257000" cy="3631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21"/>
          <p:cNvSpPr/>
          <p:nvPr/>
        </p:nvSpPr>
        <p:spPr>
          <a:xfrm>
            <a:off x="0" y="0"/>
            <a:ext cx="9139320" cy="63864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4527A0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ENFERMIDADES ASOCIADAS AO SANGUE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21"/>
          <p:cNvSpPr/>
          <p:nvPr/>
        </p:nvSpPr>
        <p:spPr>
          <a:xfrm>
            <a:off x="470520" y="775800"/>
            <a:ext cx="8726400" cy="237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3" name="Google Shape;77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7000" y="775800"/>
            <a:ext cx="4224600" cy="4225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2"/>
          <p:cNvSpPr/>
          <p:nvPr/>
        </p:nvSpPr>
        <p:spPr>
          <a:xfrm>
            <a:off x="366480" y="89280"/>
            <a:ext cx="8623800" cy="496800"/>
          </a:xfrm>
          <a:prstGeom prst="rect">
            <a:avLst/>
          </a:prstGeom>
          <a:solidFill>
            <a:srgbClr val="FFEE58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s-ES" sz="4400" u="none" cap="none" strike="noStrike">
                <a:solidFill>
                  <a:srgbClr val="283593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OS VASOS SANGUÍNEOS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22"/>
          <p:cNvSpPr/>
          <p:nvPr/>
        </p:nvSpPr>
        <p:spPr>
          <a:xfrm>
            <a:off x="448200" y="285480"/>
            <a:ext cx="3894480" cy="3423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1" i="0" lang="es-ES" sz="22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a) Arterias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1" i="0" lang="es-ES" sz="22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b) Capilares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1" i="0" lang="es-ES" sz="22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c) Veas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22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22"/>
          <p:cNvSpPr/>
          <p:nvPr/>
        </p:nvSpPr>
        <p:spPr>
          <a:xfrm>
            <a:off x="360000" y="720000"/>
            <a:ext cx="3924360" cy="357120"/>
          </a:xfrm>
          <a:prstGeom prst="rect">
            <a:avLst/>
          </a:prstGeom>
          <a:solidFill>
            <a:srgbClr val="FFB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Tipos de vasos sanguíneos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2" name="Google Shape;78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2000" y="926280"/>
            <a:ext cx="3893400" cy="421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320" y="2624400"/>
            <a:ext cx="4425840" cy="2515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23"/>
          <p:cNvSpPr/>
          <p:nvPr/>
        </p:nvSpPr>
        <p:spPr>
          <a:xfrm>
            <a:off x="366480" y="89280"/>
            <a:ext cx="8623800" cy="496800"/>
          </a:xfrm>
          <a:prstGeom prst="rect">
            <a:avLst/>
          </a:prstGeom>
          <a:solidFill>
            <a:srgbClr val="FFEE58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s-ES" sz="4400" u="none" cap="none" strike="noStrike">
                <a:solidFill>
                  <a:srgbClr val="283593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OS VASOS SANGUÍNEOS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23"/>
          <p:cNvSpPr/>
          <p:nvPr/>
        </p:nvSpPr>
        <p:spPr>
          <a:xfrm>
            <a:off x="335880" y="285480"/>
            <a:ext cx="4471200" cy="3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1" i="0" lang="es-ES" sz="22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a) </a:t>
            </a:r>
            <a:r>
              <a:rPr b="1" i="0" lang="es-ES" sz="2200" u="sng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Arterias: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1" i="0" lang="es-ES" sz="22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- Levan o sangue desde o corazón aos órganos do corpo.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Paredes grosas, resistentes e elásticas.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Elevada presión.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Ramifícanse ao afastarse do corazón dando lugar ás </a:t>
            </a:r>
            <a:r>
              <a:rPr b="0" i="0" lang="es-ES" sz="22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arteriolas</a:t>
            </a: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23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23"/>
          <p:cNvSpPr/>
          <p:nvPr/>
        </p:nvSpPr>
        <p:spPr>
          <a:xfrm>
            <a:off x="392760" y="720000"/>
            <a:ext cx="3924360" cy="357120"/>
          </a:xfrm>
          <a:prstGeom prst="rect">
            <a:avLst/>
          </a:prstGeom>
          <a:solidFill>
            <a:srgbClr val="FFB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Tipos de vasos sanguíneos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2" name="Google Shape;79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4440" y="3294360"/>
            <a:ext cx="3513240" cy="184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5440" y="784440"/>
            <a:ext cx="3492360" cy="239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24"/>
          <p:cNvSpPr/>
          <p:nvPr/>
        </p:nvSpPr>
        <p:spPr>
          <a:xfrm>
            <a:off x="366480" y="89280"/>
            <a:ext cx="8623800" cy="496800"/>
          </a:xfrm>
          <a:prstGeom prst="rect">
            <a:avLst/>
          </a:prstGeom>
          <a:solidFill>
            <a:srgbClr val="FFEE58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s-ES" sz="4400" u="none" cap="none" strike="noStrike">
                <a:solidFill>
                  <a:srgbClr val="283593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OS VASOS SANGUÍNEOS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24"/>
          <p:cNvSpPr/>
          <p:nvPr/>
        </p:nvSpPr>
        <p:spPr>
          <a:xfrm>
            <a:off x="74520" y="285480"/>
            <a:ext cx="4732560" cy="3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1" i="0" lang="es-ES" sz="22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a) </a:t>
            </a:r>
            <a:r>
              <a:rPr b="1" i="0" lang="es-ES" sz="2200" u="sng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Capilares: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Vasos microscópicos que chegan a todas as células.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Unen as arteriolas coas vénulas.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</a:t>
            </a:r>
            <a:r>
              <a:rPr b="1" i="0" lang="es-ES" sz="22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Parede delgada ( endotelio): intercambio de gases, nutrientes e refugos entre o sangue e as células.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24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24"/>
          <p:cNvSpPr/>
          <p:nvPr/>
        </p:nvSpPr>
        <p:spPr>
          <a:xfrm>
            <a:off x="360000" y="720000"/>
            <a:ext cx="3924360" cy="357120"/>
          </a:xfrm>
          <a:prstGeom prst="rect">
            <a:avLst/>
          </a:prstGeom>
          <a:solidFill>
            <a:srgbClr val="FFB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Tipos de vasos sanguíneos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2" name="Google Shape;80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0680" y="1080000"/>
            <a:ext cx="4276440" cy="380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5"/>
          <p:cNvSpPr/>
          <p:nvPr/>
        </p:nvSpPr>
        <p:spPr>
          <a:xfrm>
            <a:off x="366480" y="89280"/>
            <a:ext cx="8623800" cy="496800"/>
          </a:xfrm>
          <a:prstGeom prst="rect">
            <a:avLst/>
          </a:prstGeom>
          <a:solidFill>
            <a:srgbClr val="FFEE58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s-ES" sz="4400" u="none" cap="none" strike="noStrike">
                <a:solidFill>
                  <a:srgbClr val="283593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OS VASOS SANGUÍNEOS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25"/>
          <p:cNvSpPr/>
          <p:nvPr/>
        </p:nvSpPr>
        <p:spPr>
          <a:xfrm>
            <a:off x="74520" y="285480"/>
            <a:ext cx="4732560" cy="3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a) </a:t>
            </a:r>
            <a:r>
              <a:rPr b="1" i="0" lang="es-ES" sz="2000" u="sng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Veas</a:t>
            </a:r>
            <a:r>
              <a:rPr b="1" i="0" lang="es-ES" sz="20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</a:t>
            </a:r>
            <a:r>
              <a:rPr b="1" i="0" lang="es-ES" sz="20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Levan o sangue desde os órganos ao corazón.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As vénulas únense e forman veas.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Paredes moi finas e menos elásticas ca as das arterias.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O sangue circula a baixa presión.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Válvulas que evitan que o sangue retroceda.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25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25"/>
          <p:cNvSpPr/>
          <p:nvPr/>
        </p:nvSpPr>
        <p:spPr>
          <a:xfrm>
            <a:off x="365400" y="720000"/>
            <a:ext cx="3924360" cy="308880"/>
          </a:xfrm>
          <a:prstGeom prst="rect">
            <a:avLst/>
          </a:prstGeom>
          <a:solidFill>
            <a:srgbClr val="FFB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Tipos de vasos sanguíneos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1" name="Google Shape;81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5600">
            <a:off x="4858920" y="686160"/>
            <a:ext cx="4066920" cy="204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5800" y="2890800"/>
            <a:ext cx="4000320" cy="224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6"/>
          <p:cNvSpPr/>
          <p:nvPr/>
        </p:nvSpPr>
        <p:spPr>
          <a:xfrm>
            <a:off x="354240" y="149760"/>
            <a:ext cx="8515440" cy="567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2"/>
              <a:buFont typeface="Arial"/>
              <a:buNone/>
            </a:pPr>
            <a:r>
              <a:rPr b="0" i="0" lang="es-ES" sz="1202" u="none" cap="none" strike="noStrike">
                <a:solidFill>
                  <a:srgbClr val="FFFFFF"/>
                </a:solidFill>
                <a:highlight>
                  <a:srgbClr val="E790D7"/>
                </a:highlight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b="1" i="0" lang="es-ES" sz="1388" u="none" cap="none" strike="noStrike">
                <a:solidFill>
                  <a:srgbClr val="C9211E"/>
                </a:solidFill>
                <a:highlight>
                  <a:srgbClr val="E790D7"/>
                </a:highlight>
                <a:latin typeface="Tahoma"/>
                <a:ea typeface="Tahoma"/>
                <a:cs typeface="Tahoma"/>
                <a:sym typeface="Tahoma"/>
              </a:rPr>
              <a:t>2. OS VASOS SANGUÍNEOS</a:t>
            </a:r>
            <a:r>
              <a:rPr b="1" i="0" lang="es-ES" sz="1202" u="none" cap="none" strike="noStrike">
                <a:solidFill>
                  <a:srgbClr val="C9211E"/>
                </a:solidFill>
                <a:highlight>
                  <a:srgbClr val="E790D7"/>
                </a:highlight>
                <a:latin typeface="Tahoma"/>
                <a:ea typeface="Tahoma"/>
                <a:cs typeface="Tahoma"/>
                <a:sym typeface="Tahoma"/>
              </a:rPr>
              <a:t>	</a:t>
            </a:r>
            <a:br>
              <a:rPr b="0" i="0" lang="es-ES" sz="120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20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6"/>
          <p:cNvSpPr/>
          <p:nvPr/>
        </p:nvSpPr>
        <p:spPr>
          <a:xfrm>
            <a:off x="354240" y="575640"/>
            <a:ext cx="8515440" cy="36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" name="Google Shape;81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000" y="575640"/>
            <a:ext cx="7195320" cy="456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880" y="12960"/>
            <a:ext cx="4747680" cy="5139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8"/>
          <p:cNvSpPr/>
          <p:nvPr/>
        </p:nvSpPr>
        <p:spPr>
          <a:xfrm>
            <a:off x="366480" y="89280"/>
            <a:ext cx="8623800" cy="496800"/>
          </a:xfrm>
          <a:prstGeom prst="rect">
            <a:avLst/>
          </a:prstGeom>
          <a:solidFill>
            <a:srgbClr val="FFEE58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s-ES" sz="4400" u="none" cap="none" strike="noStrike">
                <a:solidFill>
                  <a:srgbClr val="283593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OS VASOS SANGUÍNEOS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28"/>
          <p:cNvSpPr/>
          <p:nvPr/>
        </p:nvSpPr>
        <p:spPr>
          <a:xfrm>
            <a:off x="74520" y="285480"/>
            <a:ext cx="4732560" cy="3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É a </a:t>
            </a:r>
            <a:r>
              <a:rPr b="1" i="0" lang="es-ES" sz="20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forza que exerce o sangue sobre as paredes das arterias</a:t>
            </a: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cando circula polo noso organismo.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Tensiómetro </a:t>
            </a: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 instrumento para mediar a tensión).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- Presión sistólica </a:t>
            </a: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 o corazón se contrae).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- Presión diastólica </a:t>
            </a: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 o corazon se relaxa).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28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28"/>
          <p:cNvSpPr/>
          <p:nvPr/>
        </p:nvSpPr>
        <p:spPr>
          <a:xfrm>
            <a:off x="366480" y="758880"/>
            <a:ext cx="3924360" cy="488880"/>
          </a:xfrm>
          <a:prstGeom prst="rect">
            <a:avLst/>
          </a:prstGeom>
          <a:solidFill>
            <a:srgbClr val="FFB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A presión arterial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3" name="Google Shape;83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8840" y="671400"/>
            <a:ext cx="3902040" cy="20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3400">
            <a:off x="5042520" y="2861640"/>
            <a:ext cx="3895920" cy="2201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9"/>
          <p:cNvSpPr/>
          <p:nvPr/>
        </p:nvSpPr>
        <p:spPr>
          <a:xfrm>
            <a:off x="366480" y="89280"/>
            <a:ext cx="8623800" cy="496800"/>
          </a:xfrm>
          <a:prstGeom prst="rect">
            <a:avLst/>
          </a:prstGeom>
          <a:solidFill>
            <a:srgbClr val="FFEE58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s-ES" sz="4400" u="none" cap="none" strike="noStrike">
                <a:solidFill>
                  <a:srgbClr val="283593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OS VASOS SANGUÍNEOS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29"/>
          <p:cNvSpPr/>
          <p:nvPr/>
        </p:nvSpPr>
        <p:spPr>
          <a:xfrm>
            <a:off x="74520" y="285480"/>
            <a:ext cx="4277160" cy="3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sng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Hipertensión arterial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Elevación anormal crónica da presión arterial.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É un dos principais factores de risco de enfermidade cardiovascular.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29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29"/>
          <p:cNvSpPr/>
          <p:nvPr/>
        </p:nvSpPr>
        <p:spPr>
          <a:xfrm>
            <a:off x="403742" y="586075"/>
            <a:ext cx="4440600" cy="489000"/>
          </a:xfrm>
          <a:prstGeom prst="rect">
            <a:avLst/>
          </a:prstGeom>
          <a:solidFill>
            <a:srgbClr val="FFB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Enfermidades dos vasos sanguíneos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3" name="Google Shape;84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960" y="3458880"/>
            <a:ext cx="3410280" cy="16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5560" y="679680"/>
            <a:ext cx="4254840" cy="44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"/>
          <p:cNvSpPr/>
          <p:nvPr/>
        </p:nvSpPr>
        <p:spPr>
          <a:xfrm>
            <a:off x="311760" y="418320"/>
            <a:ext cx="8515440" cy="621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7" name="Google Shape;64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60" y="1152360"/>
            <a:ext cx="8515440" cy="341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60"/>
            <a:ext cx="9140040" cy="513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30"/>
          <p:cNvSpPr/>
          <p:nvPr/>
        </p:nvSpPr>
        <p:spPr>
          <a:xfrm>
            <a:off x="366480" y="89280"/>
            <a:ext cx="8623800" cy="496800"/>
          </a:xfrm>
          <a:prstGeom prst="rect">
            <a:avLst/>
          </a:prstGeom>
          <a:solidFill>
            <a:srgbClr val="FFEE58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s-ES" sz="4400" u="none" cap="none" strike="noStrike">
                <a:solidFill>
                  <a:srgbClr val="283593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OS VASOS SANGUÍNEOS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30"/>
          <p:cNvSpPr/>
          <p:nvPr/>
        </p:nvSpPr>
        <p:spPr>
          <a:xfrm>
            <a:off x="74520" y="285480"/>
            <a:ext cx="5061600" cy="3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sng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Arteriosclerose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Acumulación de lípidos na parede arterial, principalmente </a:t>
            </a:r>
            <a:r>
              <a:rPr b="1" i="0" lang="es-ES" sz="20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colesterol</a:t>
            </a: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que forman unha </a:t>
            </a:r>
            <a:r>
              <a:rPr b="1" i="0" lang="es-ES" sz="2000" u="none" cap="none" strike="noStrike">
                <a:solidFill>
                  <a:srgbClr val="00695C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placa de ateroma.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none" cap="none" strike="noStrike">
                <a:solidFill>
                  <a:srgbClr val="00695C"/>
                </a:solidFill>
                <a:latin typeface="Comic Sans MS"/>
                <a:ea typeface="Comic Sans MS"/>
                <a:cs typeface="Comic Sans MS"/>
                <a:sym typeface="Comic Sans MS"/>
              </a:rPr>
              <a:t>- </a:t>
            </a: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placa de ateroma</a:t>
            </a:r>
            <a:r>
              <a:rPr b="1" i="0" lang="es-ES" sz="2000" u="none" cap="none" strike="noStrike">
                <a:solidFill>
                  <a:srgbClr val="00695C"/>
                </a:solidFill>
                <a:latin typeface="Comic Sans MS"/>
                <a:ea typeface="Comic Sans MS"/>
                <a:cs typeface="Comic Sans MS"/>
                <a:sym typeface="Comic Sans MS"/>
              </a:rPr>
              <a:t> aumenta o grosor da parede e diminúe o fluxo sanguíneo.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Sobre esta lesión fórmase un </a:t>
            </a:r>
            <a:r>
              <a:rPr b="1" i="0" lang="es-ES" sz="2000" u="none" cap="none" strike="noStrike">
                <a:solidFill>
                  <a:srgbClr val="00695C"/>
                </a:solidFill>
                <a:latin typeface="Comic Sans MS"/>
                <a:ea typeface="Comic Sans MS"/>
                <a:cs typeface="Comic Sans MS"/>
                <a:sym typeface="Comic Sans MS"/>
              </a:rPr>
              <a:t>coágulo ( obstrución da arteria).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none" cap="none" strike="noStrike">
                <a:solidFill>
                  <a:srgbClr val="00695C"/>
                </a:solidFill>
                <a:latin typeface="Comic Sans MS"/>
                <a:ea typeface="Comic Sans MS"/>
                <a:cs typeface="Comic Sans MS"/>
                <a:sym typeface="Comic Sans MS"/>
              </a:rPr>
              <a:t>-Complicacións: infarto de miocardio e ictus cerebral.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30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30"/>
          <p:cNvSpPr/>
          <p:nvPr/>
        </p:nvSpPr>
        <p:spPr>
          <a:xfrm>
            <a:off x="385030" y="586080"/>
            <a:ext cx="4440600" cy="489000"/>
          </a:xfrm>
          <a:prstGeom prst="rect">
            <a:avLst/>
          </a:prstGeom>
          <a:solidFill>
            <a:srgbClr val="FFB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Enfermidades dos vasos sanguíneos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3" name="Google Shape;85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9720" y="700200"/>
            <a:ext cx="381816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2040" y="3025440"/>
            <a:ext cx="3754080" cy="212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31"/>
          <p:cNvSpPr/>
          <p:nvPr/>
        </p:nvSpPr>
        <p:spPr>
          <a:xfrm>
            <a:off x="74520" y="89280"/>
            <a:ext cx="5061600" cy="3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sng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Localización:</a:t>
            </a: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está situado na cavidade torácica, entre os pulmóns.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sng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Anatomía do corazón: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es-ES" sz="16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Paredes formadas por tecido muscular cardíaco ou </a:t>
            </a:r>
            <a:r>
              <a:rPr b="1" i="0" lang="es-ES" sz="1600" u="none" cap="none" strike="noStrike">
                <a:solidFill>
                  <a:srgbClr val="127622"/>
                </a:solidFill>
                <a:latin typeface="Comic Sans MS"/>
                <a:ea typeface="Comic Sans MS"/>
                <a:cs typeface="Comic Sans MS"/>
                <a:sym typeface="Comic Sans MS"/>
              </a:rPr>
              <a:t>miocardio.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es-ES" sz="16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</a:t>
            </a:r>
            <a:r>
              <a:rPr b="1" i="0" lang="es-ES" sz="1600" u="none" cap="none" strike="noStrike">
                <a:solidFill>
                  <a:srgbClr val="127622"/>
                </a:solidFill>
                <a:latin typeface="Comic Sans MS"/>
                <a:ea typeface="Comic Sans MS"/>
                <a:cs typeface="Comic Sans MS"/>
                <a:sym typeface="Comic Sans MS"/>
              </a:rPr>
              <a:t>Tabique lonxitudinal:</a:t>
            </a:r>
            <a:r>
              <a:rPr b="0" i="0" lang="es-ES" sz="16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separa a parte dereita ( desosixenada) da parte esquerda ( osixenada).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es-ES" sz="16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Formado por </a:t>
            </a:r>
            <a:r>
              <a:rPr b="1" i="0" lang="es-ES" sz="1600" u="none" cap="none" strike="noStrike">
                <a:solidFill>
                  <a:srgbClr val="127622"/>
                </a:solidFill>
                <a:latin typeface="Comic Sans MS"/>
                <a:ea typeface="Comic Sans MS"/>
                <a:cs typeface="Comic Sans MS"/>
                <a:sym typeface="Comic Sans MS"/>
              </a:rPr>
              <a:t>4 cavidades: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1" i="0" lang="es-ES" sz="1600" u="none" cap="none" strike="noStrike">
                <a:solidFill>
                  <a:srgbClr val="127622"/>
                </a:solidFill>
                <a:latin typeface="Comic Sans MS"/>
                <a:ea typeface="Comic Sans MS"/>
                <a:cs typeface="Comic Sans MS"/>
                <a:sym typeface="Comic Sans MS"/>
              </a:rPr>
              <a:t>  . 2 aurículas </a:t>
            </a:r>
            <a:r>
              <a:rPr b="0" i="0" lang="es-ES" sz="16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 a elas chega sangue conducido polas veas).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1" i="0" lang="es-ES" sz="1600" u="none" cap="none" strike="noStrike">
                <a:solidFill>
                  <a:srgbClr val="127622"/>
                </a:solidFill>
                <a:latin typeface="Comic Sans MS"/>
                <a:ea typeface="Comic Sans MS"/>
                <a:cs typeface="Comic Sans MS"/>
                <a:sym typeface="Comic Sans MS"/>
              </a:rPr>
              <a:t> . 2 ventrículos </a:t>
            </a:r>
            <a:r>
              <a:rPr b="0" i="0" lang="es-ES" sz="16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 deles sae o sangue do corazón e é conducido polas arterias).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1" i="0" lang="es-ES" sz="1600" u="none" cap="none" strike="noStrike">
                <a:solidFill>
                  <a:srgbClr val="127622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31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31"/>
          <p:cNvSpPr/>
          <p:nvPr/>
        </p:nvSpPr>
        <p:spPr>
          <a:xfrm>
            <a:off x="306720" y="89280"/>
            <a:ext cx="4943520" cy="358200"/>
          </a:xfrm>
          <a:prstGeom prst="rect">
            <a:avLst/>
          </a:prstGeom>
          <a:solidFill>
            <a:srgbClr val="FFFFA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3. O CORAZÓN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2" name="Google Shape;86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1440" y="73800"/>
            <a:ext cx="3831120" cy="246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200">
            <a:off x="5290200" y="2620800"/>
            <a:ext cx="3921840" cy="252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Google Shape;86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440"/>
            <a:ext cx="9142200" cy="514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33"/>
          <p:cNvSpPr/>
          <p:nvPr/>
        </p:nvSpPr>
        <p:spPr>
          <a:xfrm>
            <a:off x="0" y="89280"/>
            <a:ext cx="4443480" cy="3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sng" cap="none" strike="noStrike">
                <a:solidFill>
                  <a:srgbClr val="BF004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Anatomía do corazón: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✔"/>
            </a:pPr>
            <a:r>
              <a:rPr b="1" i="0" lang="es-ES" sz="1600" u="sng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Válvulas auriculoventriculares: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es-ES" sz="16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r>
              <a:rPr b="1" i="0" lang="es-ES" sz="16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Válvula mitral</a:t>
            </a:r>
            <a:r>
              <a:rPr b="0" i="0" lang="es-ES" sz="16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( comunica a aurícula esquerda co ventrículo esquerdo).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es-ES" sz="16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r>
              <a:rPr b="1" i="0" lang="es-ES" sz="16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Válvula tricúspide</a:t>
            </a:r>
            <a:r>
              <a:rPr b="0" i="0" lang="es-ES" sz="16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( comunica a aurícula dereita co ventrículo dereito).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✔"/>
            </a:pPr>
            <a:r>
              <a:rPr b="1" i="0" lang="es-ES" sz="1600" u="sng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Válvulas semilunares ou arteriais: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✔"/>
            </a:pPr>
            <a:r>
              <a:rPr b="1" i="0" lang="es-ES" sz="16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 . Válvula pulmonar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✔"/>
            </a:pPr>
            <a:r>
              <a:rPr b="1" i="0" lang="es-ES" sz="16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 . Válvula aórtica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1" i="0" lang="es-ES" sz="1600" u="none" cap="none" strike="noStrike">
                <a:solidFill>
                  <a:srgbClr val="800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33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33"/>
          <p:cNvSpPr/>
          <p:nvPr/>
        </p:nvSpPr>
        <p:spPr>
          <a:xfrm rot="3600">
            <a:off x="792000" y="91440"/>
            <a:ext cx="7244280" cy="358200"/>
          </a:xfrm>
          <a:prstGeom prst="rect">
            <a:avLst/>
          </a:prstGeom>
          <a:solidFill>
            <a:srgbClr val="FFFFA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3. O CORAZÓN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6" name="Google Shape;87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4920" y="821520"/>
            <a:ext cx="4608000" cy="4025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34"/>
          <p:cNvSpPr/>
          <p:nvPr/>
        </p:nvSpPr>
        <p:spPr>
          <a:xfrm rot="3600">
            <a:off x="0" y="4680"/>
            <a:ext cx="9142920" cy="358200"/>
          </a:xfrm>
          <a:prstGeom prst="rect">
            <a:avLst/>
          </a:prstGeom>
          <a:solidFill>
            <a:srgbClr val="FFFFA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3. O CORAZÓN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2" name="Google Shape;88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8240" y="356040"/>
            <a:ext cx="6872040" cy="4786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1920" y="368640"/>
            <a:ext cx="6379200" cy="4774680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35"/>
          <p:cNvSpPr/>
          <p:nvPr/>
        </p:nvSpPr>
        <p:spPr>
          <a:xfrm rot="3600">
            <a:off x="360" y="5040"/>
            <a:ext cx="9142920" cy="358200"/>
          </a:xfrm>
          <a:prstGeom prst="rect">
            <a:avLst/>
          </a:prstGeom>
          <a:solidFill>
            <a:srgbClr val="FFFFA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3. O CORAZÓN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Google Shape;89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20" y="12960"/>
            <a:ext cx="7544880" cy="514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00" y="610200"/>
            <a:ext cx="5584320" cy="40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37"/>
          <p:cNvSpPr/>
          <p:nvPr/>
        </p:nvSpPr>
        <p:spPr>
          <a:xfrm rot="3600">
            <a:off x="792360" y="91440"/>
            <a:ext cx="7244280" cy="358200"/>
          </a:xfrm>
          <a:prstGeom prst="rect">
            <a:avLst/>
          </a:prstGeom>
          <a:solidFill>
            <a:srgbClr val="FFFFA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3. O CORAZÓN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0" name="Google Shape;90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600">
            <a:off x="5696640" y="704520"/>
            <a:ext cx="3503160" cy="36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38"/>
          <p:cNvSpPr/>
          <p:nvPr/>
        </p:nvSpPr>
        <p:spPr>
          <a:xfrm>
            <a:off x="0" y="89280"/>
            <a:ext cx="4002840" cy="3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sng" cap="none" strike="noStrike">
                <a:solidFill>
                  <a:srgbClr val="BF004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Infarto de miocardio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</a:t>
            </a:r>
            <a:r>
              <a:rPr b="1" i="0" lang="es-ES" sz="20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Obstrucción das arterias coronarias que irrigan o miocardio.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Consecuencia: as células do corazón non reciben osíxeno e morren.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Infarto extenso: parada cardíaca e morte.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38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38"/>
          <p:cNvSpPr/>
          <p:nvPr/>
        </p:nvSpPr>
        <p:spPr>
          <a:xfrm rot="3600">
            <a:off x="0" y="-8640"/>
            <a:ext cx="9142560" cy="358200"/>
          </a:xfrm>
          <a:prstGeom prst="rect">
            <a:avLst/>
          </a:prstGeom>
          <a:solidFill>
            <a:srgbClr val="FFFFA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3. O CORAZÓN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8" name="Google Shape;90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3920" y="724680"/>
            <a:ext cx="5139000" cy="3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9"/>
          <p:cNvSpPr/>
          <p:nvPr/>
        </p:nvSpPr>
        <p:spPr>
          <a:xfrm>
            <a:off x="0" y="89280"/>
            <a:ext cx="4130280" cy="347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sng" cap="none" strike="noStrike">
                <a:solidFill>
                  <a:srgbClr val="BF0041"/>
                </a:solidFill>
                <a:latin typeface="Comic Sans MS"/>
                <a:ea typeface="Comic Sans MS"/>
                <a:cs typeface="Comic Sans MS"/>
                <a:sym typeface="Comic Sans MS"/>
              </a:rPr>
              <a:t>O ciclo cardíaco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 corazón bombea o sangue grazas a dous movementos coordinados e rítmicos: un de </a:t>
            </a:r>
            <a:r>
              <a:rPr b="1" i="0" lang="es-ES" sz="20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contracción ( sístole)</a:t>
            </a: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e outro de </a:t>
            </a:r>
            <a:r>
              <a:rPr b="1" i="0" lang="es-ES" sz="20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relaxación ( diástole)</a:t>
            </a: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 En cada latexo do corazón prodúcese un ciclo cardíaco.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- </a:t>
            </a:r>
            <a:r>
              <a:rPr b="1" i="0" lang="es-ES" sz="2000" u="sng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Etapas do ciclo cardíaco</a:t>
            </a:r>
            <a:r>
              <a:rPr b="1" i="0" lang="es-ES" sz="20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1. Sístole auricular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2.Sístole ventricular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none" cap="none" strike="noStrike">
                <a:solidFill>
                  <a:srgbClr val="1E6A39"/>
                </a:solidFill>
                <a:latin typeface="Comic Sans MS"/>
                <a:ea typeface="Comic Sans MS"/>
                <a:cs typeface="Comic Sans MS"/>
                <a:sym typeface="Comic Sans MS"/>
              </a:rPr>
              <a:t>3.Diástole auricular e ventricular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39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39"/>
          <p:cNvSpPr/>
          <p:nvPr/>
        </p:nvSpPr>
        <p:spPr>
          <a:xfrm rot="3600">
            <a:off x="0" y="-8640"/>
            <a:ext cx="9143280" cy="358200"/>
          </a:xfrm>
          <a:prstGeom prst="rect">
            <a:avLst/>
          </a:prstGeom>
          <a:solidFill>
            <a:srgbClr val="FFFFA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3. O CORAZÓN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6" name="Google Shape;91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1000" y="672120"/>
            <a:ext cx="4993560" cy="4175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5"/>
          <p:cNvSpPr/>
          <p:nvPr/>
        </p:nvSpPr>
        <p:spPr>
          <a:xfrm>
            <a:off x="0" y="0"/>
            <a:ext cx="9139320" cy="5263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1. O SANGUE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5"/>
          <p:cNvSpPr/>
          <p:nvPr/>
        </p:nvSpPr>
        <p:spPr>
          <a:xfrm>
            <a:off x="67320" y="183960"/>
            <a:ext cx="8224920" cy="3390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6879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ic Sans MS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 </a:t>
            </a:r>
            <a:r>
              <a:rPr b="1" i="0" lang="es-ES" sz="2000" u="none" cap="none" strike="noStrike">
                <a:solidFill>
                  <a:srgbClr val="BF0041"/>
                </a:solidFill>
                <a:latin typeface="Tahoma"/>
                <a:ea typeface="Tahoma"/>
                <a:cs typeface="Tahoma"/>
                <a:sym typeface="Tahoma"/>
              </a:rPr>
              <a:t>sangue</a:t>
            </a:r>
            <a:r>
              <a:rPr b="0" i="0" lang="es-ES" sz="20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é un líquido viscoso de cor vermella que circula polo interior do </a:t>
            </a:r>
            <a:r>
              <a:rPr b="1" i="0" lang="es-ES" sz="2000" u="none" cap="none" strike="noStrike">
                <a:solidFill>
                  <a:srgbClr val="55308D"/>
                </a:solidFill>
                <a:latin typeface="Tahoma"/>
                <a:ea typeface="Tahoma"/>
                <a:cs typeface="Tahoma"/>
                <a:sym typeface="Tahoma"/>
              </a:rPr>
              <a:t>aparello circulatorio.</a:t>
            </a:r>
            <a:r>
              <a:rPr b="0" i="0" lang="es-ES" sz="20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6879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ic Sans MS"/>
              <a:buChar char="●"/>
            </a:pPr>
            <a:r>
              <a:rPr b="1" i="0" lang="es-ES" sz="2000" u="none" cap="none" strike="noStrike">
                <a:solidFill>
                  <a:srgbClr val="BF0041"/>
                </a:solidFill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b="1" i="0" lang="es-ES" sz="2000" u="sng" cap="none" strike="noStrike">
                <a:solidFill>
                  <a:srgbClr val="BF0041"/>
                </a:solidFill>
                <a:latin typeface="Tahoma"/>
                <a:ea typeface="Tahoma"/>
                <a:cs typeface="Tahoma"/>
                <a:sym typeface="Tahoma"/>
              </a:rPr>
              <a:t>Función</a:t>
            </a:r>
            <a:r>
              <a:rPr b="1" i="0" lang="es-ES" sz="2000" u="none" cap="none" strike="noStrike">
                <a:solidFill>
                  <a:srgbClr val="BF0041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r>
              <a:rPr b="0" i="0" lang="es-ES" sz="20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6879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ic Sans MS"/>
              <a:buChar char="●"/>
            </a:pPr>
            <a:r>
              <a:rPr b="1" i="0" lang="es-ES" sz="2000" u="none" cap="none" strike="noStrike">
                <a:solidFill>
                  <a:srgbClr val="55308D"/>
                </a:solidFill>
                <a:latin typeface="Tahoma"/>
                <a:ea typeface="Tahoma"/>
                <a:cs typeface="Tahoma"/>
                <a:sym typeface="Tahoma"/>
              </a:rPr>
              <a:t>1. Transportar ata as células os nutrientes e o osíxeno que necesitan para vivir.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6879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ic Sans MS"/>
              <a:buChar char="●"/>
            </a:pPr>
            <a:r>
              <a:rPr b="1" i="0" lang="es-ES" sz="2000" u="none" cap="none" strike="noStrike">
                <a:solidFill>
                  <a:srgbClr val="55308D"/>
                </a:solidFill>
                <a:latin typeface="Tahoma"/>
                <a:ea typeface="Tahoma"/>
                <a:cs typeface="Tahoma"/>
                <a:sym typeface="Tahoma"/>
              </a:rPr>
              <a:t>2. Recolle dióxido de carbono e outros refugos e lévaos ata os órganos encargados de expulsalos.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6879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ic Sans MS"/>
              <a:buChar char="●"/>
            </a:pPr>
            <a:r>
              <a:rPr b="1" i="0" lang="es-ES" sz="2000" u="none" cap="none" strike="noStrike">
                <a:solidFill>
                  <a:srgbClr val="C9211E"/>
                </a:solidFill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b="1" i="0" lang="es-ES" sz="2000" u="sng" cap="none" strike="noStrike">
                <a:solidFill>
                  <a:srgbClr val="C9211E"/>
                </a:solidFill>
                <a:latin typeface="Tahoma"/>
                <a:ea typeface="Tahoma"/>
                <a:cs typeface="Tahoma"/>
                <a:sym typeface="Tahoma"/>
              </a:rPr>
              <a:t>Composición do sangue</a:t>
            </a:r>
            <a:r>
              <a:rPr b="1" i="0" lang="es-ES" sz="2000" u="none" cap="none" strike="noStrike">
                <a:solidFill>
                  <a:srgbClr val="C9211E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6879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ic Sans MS"/>
              <a:buChar char="●"/>
            </a:pPr>
            <a:r>
              <a:rPr b="1" i="0" lang="es-ES" sz="2000" u="none" cap="none" strike="noStrike">
                <a:solidFill>
                  <a:srgbClr val="C9211E"/>
                </a:solidFill>
                <a:latin typeface="Tahoma"/>
                <a:ea typeface="Tahoma"/>
                <a:cs typeface="Tahoma"/>
                <a:sym typeface="Tahoma"/>
              </a:rPr>
              <a:t>   a) Plasma sanguíneo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6879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ic Sans MS"/>
              <a:buChar char="●"/>
            </a:pPr>
            <a:r>
              <a:rPr b="1" i="0" lang="es-ES" sz="2000" u="none" cap="none" strike="noStrike">
                <a:solidFill>
                  <a:srgbClr val="C9211E"/>
                </a:solidFill>
                <a:latin typeface="Tahoma"/>
                <a:ea typeface="Tahoma"/>
                <a:cs typeface="Tahoma"/>
                <a:sym typeface="Tahoma"/>
              </a:rPr>
              <a:t>   b) Células sanguíneas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7240" y="3780000"/>
            <a:ext cx="2009520" cy="136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40"/>
          <p:cNvSpPr/>
          <p:nvPr/>
        </p:nvSpPr>
        <p:spPr>
          <a:xfrm>
            <a:off x="0" y="89280"/>
            <a:ext cx="3136320" cy="3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sng" cap="none" strike="noStrike">
                <a:solidFill>
                  <a:srgbClr val="BF0041"/>
                </a:solidFill>
                <a:latin typeface="Comic Sans MS"/>
                <a:ea typeface="Comic Sans MS"/>
                <a:cs typeface="Comic Sans MS"/>
                <a:sym typeface="Comic Sans MS"/>
              </a:rPr>
              <a:t>O ciclo cardíaco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1. </a:t>
            </a:r>
            <a:r>
              <a:rPr b="1" i="0" lang="es-ES" sz="2000" u="sng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Sístole auricular</a:t>
            </a:r>
            <a:r>
              <a:rPr b="1" i="0" lang="es-ES" sz="20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Contracción das aurículas.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Ábrense as válvulas auriculoventriculares- O sangue pasa das aurículas cara aos ventrículos.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40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40"/>
          <p:cNvSpPr/>
          <p:nvPr/>
        </p:nvSpPr>
        <p:spPr>
          <a:xfrm rot="3600">
            <a:off x="0" y="-8640"/>
            <a:ext cx="9142560" cy="358200"/>
          </a:xfrm>
          <a:prstGeom prst="rect">
            <a:avLst/>
          </a:prstGeom>
          <a:solidFill>
            <a:srgbClr val="FFFFA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3. O CORAZÓN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4" name="Google Shape;92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00">
            <a:off x="3136680" y="1060560"/>
            <a:ext cx="5893200" cy="3345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41"/>
          <p:cNvSpPr/>
          <p:nvPr/>
        </p:nvSpPr>
        <p:spPr>
          <a:xfrm>
            <a:off x="0" y="89280"/>
            <a:ext cx="4264920" cy="431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sng" cap="none" strike="noStrike">
                <a:solidFill>
                  <a:srgbClr val="BF0041"/>
                </a:solidFill>
                <a:latin typeface="Comic Sans MS"/>
                <a:ea typeface="Comic Sans MS"/>
                <a:cs typeface="Comic Sans MS"/>
                <a:sym typeface="Comic Sans MS"/>
              </a:rPr>
              <a:t>O ciclo cardíaco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2.</a:t>
            </a:r>
            <a:r>
              <a:rPr b="1" i="0" lang="es-ES" sz="2000" u="sng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Sístole ventricular</a:t>
            </a:r>
            <a:r>
              <a:rPr b="1" i="0" lang="es-ES" sz="20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Contracción dos ventrículos.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-Válvulas auriculoventriculares péchanse.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Válvulas arteriais ábrense.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O sangue sae impulsado cara aos pulmóns e ao resto do corpo.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41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41"/>
          <p:cNvSpPr/>
          <p:nvPr/>
        </p:nvSpPr>
        <p:spPr>
          <a:xfrm rot="3600">
            <a:off x="0" y="-8640"/>
            <a:ext cx="9142560" cy="358200"/>
          </a:xfrm>
          <a:prstGeom prst="rect">
            <a:avLst/>
          </a:prstGeom>
          <a:solidFill>
            <a:srgbClr val="FFFFA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3. O CORAZÓN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2" name="Google Shape;93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5640" y="776880"/>
            <a:ext cx="4825080" cy="4085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42"/>
          <p:cNvSpPr/>
          <p:nvPr/>
        </p:nvSpPr>
        <p:spPr>
          <a:xfrm>
            <a:off x="0" y="89280"/>
            <a:ext cx="4623480" cy="431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sng" cap="none" strike="noStrike">
                <a:solidFill>
                  <a:srgbClr val="BF0041"/>
                </a:solidFill>
                <a:latin typeface="Comic Sans MS"/>
                <a:ea typeface="Comic Sans MS"/>
                <a:cs typeface="Comic Sans MS"/>
                <a:sym typeface="Comic Sans MS"/>
              </a:rPr>
              <a:t>O ciclo cardíaco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s-ES" sz="20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3.</a:t>
            </a:r>
            <a:r>
              <a:rPr b="1" i="0" lang="es-ES" sz="2000" u="sng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Diástole auricular e ventricular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As válvulas arteriais péchanse.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As aurículas e os ventrículos reláxanse.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Aurículas énchense de sangue.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s-ES" sz="2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As válvulas auriculoventriculares ábrense e comenzan a encherse os ventrículos.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42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42"/>
          <p:cNvSpPr/>
          <p:nvPr/>
        </p:nvSpPr>
        <p:spPr>
          <a:xfrm rot="3600">
            <a:off x="0" y="-8640"/>
            <a:ext cx="9142560" cy="358200"/>
          </a:xfrm>
          <a:prstGeom prst="rect">
            <a:avLst/>
          </a:prstGeom>
          <a:solidFill>
            <a:srgbClr val="FFFFA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3. O CORAZÓN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0" name="Google Shape;94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5000">
            <a:off x="4940280" y="768960"/>
            <a:ext cx="3895200" cy="3926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43"/>
          <p:cNvSpPr/>
          <p:nvPr/>
        </p:nvSpPr>
        <p:spPr>
          <a:xfrm rot="3600">
            <a:off x="360" y="-8640"/>
            <a:ext cx="9142560" cy="358200"/>
          </a:xfrm>
          <a:prstGeom prst="rect">
            <a:avLst/>
          </a:prstGeom>
          <a:solidFill>
            <a:srgbClr val="FFFFA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ALTERACIÓNS NO CICLO CARDÍACO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43"/>
          <p:cNvSpPr txBox="1"/>
          <p:nvPr>
            <p:ph idx="4294967295" type="subTitle"/>
          </p:nvPr>
        </p:nvSpPr>
        <p:spPr>
          <a:xfrm>
            <a:off x="360" y="-433080"/>
            <a:ext cx="4107600" cy="5576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360" lvl="0" marL="234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Apertura e peche das válvulas: </a:t>
            </a:r>
            <a:r>
              <a:rPr b="1" i="0" lang="es-ES" sz="2200" u="none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ruídos cardíacos.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360" lvl="0" marL="234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1" i="0" lang="es-ES" sz="2200" u="none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Sopros:</a:t>
            </a:r>
            <a:r>
              <a:rPr b="0" i="0" lang="es-E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as válvulas non funcionan correctamente ( </a:t>
            </a:r>
            <a:r>
              <a:rPr b="1" i="0" lang="es-ES" sz="2200" u="none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ruídos anormais</a:t>
            </a:r>
            <a:r>
              <a:rPr b="0" i="0" lang="es-E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360" lvl="0" marL="234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1" i="0" lang="es-ES" sz="2200" u="none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Frecuencia cardíaca: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360" lvl="0" marL="234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É o </a:t>
            </a: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número de latexos do corazón nun minuto.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360" lvl="0" marL="234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s-E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Mídese tomando o </a:t>
            </a: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pulso</a:t>
            </a:r>
            <a:r>
              <a:rPr b="0" i="0" lang="es-E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 pulsación nalgunha arteria).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360" lvl="0" marL="234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1" i="0" lang="es-ES" sz="2200" u="none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Arritmia: </a:t>
            </a: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alteración da frecuencia cardíaca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7" name="Google Shape;94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0400" y="784080"/>
            <a:ext cx="4952880" cy="389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Google Shape;95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440" y="694080"/>
            <a:ext cx="8846280" cy="4288320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44"/>
          <p:cNvSpPr/>
          <p:nvPr/>
        </p:nvSpPr>
        <p:spPr>
          <a:xfrm rot="3600">
            <a:off x="360" y="-8640"/>
            <a:ext cx="9142560" cy="358200"/>
          </a:xfrm>
          <a:prstGeom prst="rect">
            <a:avLst/>
          </a:prstGeom>
          <a:solidFill>
            <a:srgbClr val="FFFFA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ALTERACIÓNS NO CICLO CARDÍACO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45"/>
          <p:cNvSpPr/>
          <p:nvPr/>
        </p:nvSpPr>
        <p:spPr>
          <a:xfrm rot="3600">
            <a:off x="360" y="-8640"/>
            <a:ext cx="9142560" cy="358200"/>
          </a:xfrm>
          <a:prstGeom prst="rect">
            <a:avLst/>
          </a:prstGeom>
          <a:solidFill>
            <a:srgbClr val="FFFFA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4. A DOBRE CIRCULACIÓN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45"/>
          <p:cNvSpPr txBox="1"/>
          <p:nvPr>
            <p:ph idx="4294967295" type="subTitle"/>
          </p:nvPr>
        </p:nvSpPr>
        <p:spPr>
          <a:xfrm>
            <a:off x="38520" y="522720"/>
            <a:ext cx="3830040" cy="4374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34360" lvl="0" marL="234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1" i="0" lang="es-ES" sz="2200" u="sng" cap="none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Circulación sanguínea no ser humano: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360" lvl="0" marL="234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1" i="0" lang="es-ES" sz="2200" u="none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i="0" lang="es-ES" sz="2200" u="sng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Dobre</a:t>
            </a:r>
            <a:r>
              <a:rPr b="1" i="0" lang="es-ES" sz="2200" u="none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s-E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sangue pasa dúas veces polo corazón. Hai 2 circuitos.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360" lvl="0" marL="234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1" i="0" lang="es-ES" sz="2200" u="none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i="0" lang="es-ES" sz="2200" u="sng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Completa</a:t>
            </a:r>
            <a:r>
              <a:rPr b="1" i="0" lang="es-ES" sz="2200" u="none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s-E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sangue rico en osíxeno nunca se mestura co sangue rico en dióxido de carbono. Para elo, o corazón posúe un </a:t>
            </a: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tabique interventricular.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360" lvl="0" marL="234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1" i="0" lang="es-ES" sz="2200" u="none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i="0" lang="es-ES" sz="2200" u="sng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Pechada</a:t>
            </a:r>
            <a:r>
              <a:rPr b="1" i="0" lang="es-ES" sz="2200" u="none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s-E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sangue circula polo interior dos vasos sanguíneos.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0" name="Google Shape;96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3560" y="462960"/>
            <a:ext cx="4039560" cy="4628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46"/>
          <p:cNvSpPr/>
          <p:nvPr/>
        </p:nvSpPr>
        <p:spPr>
          <a:xfrm rot="3600">
            <a:off x="360" y="-8640"/>
            <a:ext cx="9142560" cy="358200"/>
          </a:xfrm>
          <a:prstGeom prst="rect">
            <a:avLst/>
          </a:prstGeom>
          <a:solidFill>
            <a:srgbClr val="FFFFA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4. A DOBRE CIRCULACIÓN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46"/>
          <p:cNvSpPr txBox="1"/>
          <p:nvPr>
            <p:ph idx="4294967295" type="subTitle"/>
          </p:nvPr>
        </p:nvSpPr>
        <p:spPr>
          <a:xfrm>
            <a:off x="1098000" y="433080"/>
            <a:ext cx="7477560" cy="1560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34360" lvl="0" marL="234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1" i="0" lang="es-ES" sz="2200" u="sng" cap="none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Circuito pulmonar ou menor: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- Establécese </a:t>
            </a:r>
            <a:r>
              <a:rPr b="1" i="0" lang="es-ES" sz="2200" u="none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entre o corazón e os pulmóns.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- Obxectivo:</a:t>
            </a:r>
            <a:r>
              <a:rPr b="1" i="0" lang="es-ES" sz="2200" u="none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 enriquecer o sangue de osíxeno.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7" name="Google Shape;96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040" y="1689120"/>
            <a:ext cx="8837280" cy="3293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47"/>
          <p:cNvSpPr/>
          <p:nvPr/>
        </p:nvSpPr>
        <p:spPr>
          <a:xfrm rot="3600">
            <a:off x="360" y="-8640"/>
            <a:ext cx="9142560" cy="358200"/>
          </a:xfrm>
          <a:prstGeom prst="rect">
            <a:avLst/>
          </a:prstGeom>
          <a:solidFill>
            <a:srgbClr val="FFFFA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4. A DOBRE CIRCULACIÓN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47"/>
          <p:cNvSpPr txBox="1"/>
          <p:nvPr>
            <p:ph idx="4294967295" type="subTitle"/>
          </p:nvPr>
        </p:nvSpPr>
        <p:spPr>
          <a:xfrm>
            <a:off x="1098000" y="874080"/>
            <a:ext cx="7477560" cy="1231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34360" lvl="0" marL="234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1" i="0" lang="es-ES" sz="2200" u="sng" cap="none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Circuito maior ou xeral: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Establécese </a:t>
            </a:r>
            <a:r>
              <a:rPr b="1" i="0" lang="es-ES" sz="2200" u="none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entre o corazón e os órganos do corpo, agás os pulmóns.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Obxectivo: </a:t>
            </a:r>
            <a:r>
              <a:rPr b="1" i="0" lang="es-ES" sz="2200" u="none" cap="none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repartir o sangue osixenado por todas as células do corpo.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4" name="Google Shape;97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720" y="2263320"/>
            <a:ext cx="8191800" cy="281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Google Shape;97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360" y="12960"/>
            <a:ext cx="7141320" cy="514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"/>
          <p:cNvSpPr/>
          <p:nvPr/>
        </p:nvSpPr>
        <p:spPr>
          <a:xfrm>
            <a:off x="457200" y="205920"/>
            <a:ext cx="8473680" cy="6656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s-ES" sz="4400" u="none" cap="none" strike="noStrike">
                <a:solidFill>
                  <a:srgbClr val="283593"/>
                </a:solidFill>
                <a:latin typeface="Comic Sans MS"/>
                <a:ea typeface="Comic Sans MS"/>
                <a:cs typeface="Comic Sans MS"/>
                <a:sym typeface="Comic Sans MS"/>
              </a:rPr>
              <a:t>O sistema circulatorio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"/>
          <p:cNvSpPr/>
          <p:nvPr/>
        </p:nvSpPr>
        <p:spPr>
          <a:xfrm>
            <a:off x="126720" y="717120"/>
            <a:ext cx="6264360" cy="3548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1" i="0" lang="es-ES" sz="2200" u="none" cap="none" strike="noStrike">
                <a:solidFill>
                  <a:srgbClr val="C9211E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Funcións: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s-ES" sz="2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 Transportar substancias ( nutrientes e substancias de refugallo) duns lugares a outros do noso organismo.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1" i="0" lang="es-ES" sz="2200" u="none" cap="none" strike="noStrike">
                <a:solidFill>
                  <a:srgbClr val="C9211E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Formado por: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9480" lvl="1" marL="91440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ic Sans MS"/>
              <a:buChar char="○"/>
            </a:pPr>
            <a:r>
              <a:rPr b="1" i="0" lang="es-ES" sz="22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Sangue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9480" lvl="1" marL="91440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ic Sans MS"/>
              <a:buChar char="○"/>
            </a:pPr>
            <a:r>
              <a:rPr b="1" i="0" lang="es-ES" sz="22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Vasos sanguíneos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9480" lvl="1" marL="91440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ic Sans MS"/>
              <a:buChar char="○"/>
            </a:pPr>
            <a:r>
              <a:rPr b="1" i="0" lang="es-ES" sz="2200" u="none" cap="none" strike="noStrike">
                <a:solidFill>
                  <a:srgbClr val="55308D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Corazón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"/>
          <p:cNvSpPr/>
          <p:nvPr/>
        </p:nvSpPr>
        <p:spPr>
          <a:xfrm>
            <a:off x="529560" y="127440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3" name="Google Shape;66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4320" y="1113120"/>
            <a:ext cx="2602440" cy="392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0040" cy="5139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7"/>
          <p:cNvSpPr/>
          <p:nvPr/>
        </p:nvSpPr>
        <p:spPr>
          <a:xfrm>
            <a:off x="457200" y="205920"/>
            <a:ext cx="8466480" cy="6656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s-ES" sz="4400" u="none" cap="none" strike="noStrike">
                <a:solidFill>
                  <a:srgbClr val="283593"/>
                </a:solidFill>
                <a:latin typeface="Comic Sans MS"/>
                <a:ea typeface="Comic Sans MS"/>
                <a:cs typeface="Comic Sans MS"/>
                <a:sym typeface="Comic Sans MS"/>
              </a:rPr>
              <a:t>a) Plasma sanguíneo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7"/>
          <p:cNvSpPr/>
          <p:nvPr/>
        </p:nvSpPr>
        <p:spPr>
          <a:xfrm>
            <a:off x="530280" y="875520"/>
            <a:ext cx="6646320" cy="3390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s-ES" sz="2400" u="none" cap="none" strike="noStrike">
                <a:solidFill>
                  <a:srgbClr val="C9211E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Composición do plasma sanguíneo: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9480" lvl="1" marL="91440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ic Sans MS"/>
              <a:buChar char="○"/>
            </a:pPr>
            <a:r>
              <a:rPr b="1" i="0" lang="es-ES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Auga ( 95%)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9480" lvl="1" marL="91440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ic Sans MS"/>
              <a:buChar char="○"/>
            </a:pPr>
            <a:r>
              <a:rPr b="1" i="0" lang="es-ES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Sales minerais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9480" lvl="1" marL="91440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ic Sans MS"/>
              <a:buChar char="○"/>
            </a:pPr>
            <a:r>
              <a:rPr b="1" i="0" lang="es-ES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Proteínas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9480" lvl="1" marL="91440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ic Sans MS"/>
              <a:buChar char="○"/>
            </a:pPr>
            <a:r>
              <a:rPr b="1" i="0" lang="es-ES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Glícidos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9480" lvl="1" marL="91440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ic Sans MS"/>
              <a:buChar char="○"/>
            </a:pPr>
            <a:r>
              <a:rPr b="1" i="0" lang="es-ES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Graxas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9480" lvl="1" marL="91440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ic Sans MS"/>
              <a:buChar char="○"/>
            </a:pPr>
            <a:r>
              <a:rPr b="1" i="0" lang="es-ES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Substancias de refugo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7"/>
          <p:cNvSpPr/>
          <p:nvPr/>
        </p:nvSpPr>
        <p:spPr>
          <a:xfrm>
            <a:off x="529560" y="127440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9320" y="2020320"/>
            <a:ext cx="3751560" cy="2958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0040" cy="5139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C090"/>
        </a:solidFill>
      </p:bgPr>
    </p:bg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9"/>
          <p:cNvSpPr/>
          <p:nvPr/>
        </p:nvSpPr>
        <p:spPr>
          <a:xfrm>
            <a:off x="315360" y="153720"/>
            <a:ext cx="7838280" cy="6656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s-ES" sz="4400" u="none" cap="none" strike="noStrike">
                <a:solidFill>
                  <a:srgbClr val="283593"/>
                </a:solidFill>
                <a:latin typeface="Comic Sans MS"/>
                <a:ea typeface="Comic Sans MS"/>
                <a:cs typeface="Comic Sans MS"/>
                <a:sym typeface="Comic Sans MS"/>
              </a:rPr>
              <a:t>b) Células sanguíneas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9"/>
          <p:cNvSpPr/>
          <p:nvPr/>
        </p:nvSpPr>
        <p:spPr>
          <a:xfrm>
            <a:off x="44640" y="367560"/>
            <a:ext cx="4208400" cy="1794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912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s-ES" sz="2400" u="sng" cap="none" strike="noStrike">
                <a:solidFill>
                  <a:srgbClr val="C9211E"/>
                </a:solidFill>
                <a:latin typeface="Comic Sans MS"/>
                <a:ea typeface="Comic Sans MS"/>
                <a:cs typeface="Comic Sans MS"/>
                <a:sym typeface="Comic Sans MS"/>
              </a:rPr>
              <a:t>Fórmanse na médula ósea vermella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120" lvl="0" marL="34308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s-ES" sz="2400" u="none" cap="none" strike="noStrike">
                <a:solidFill>
                  <a:srgbClr val="4A148C"/>
                </a:solidFill>
                <a:latin typeface="Comic Sans MS"/>
                <a:ea typeface="Comic Sans MS"/>
                <a:cs typeface="Comic Sans MS"/>
                <a:sym typeface="Comic Sans MS"/>
              </a:rPr>
              <a:t>( localizada no interior da pelve, vértebras e nos extremos do fémur):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8" name="Google Shape;68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7000" y="1075320"/>
            <a:ext cx="4883040" cy="40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9"/>
          <p:cNvSpPr/>
          <p:nvPr/>
        </p:nvSpPr>
        <p:spPr>
          <a:xfrm>
            <a:off x="185760" y="758880"/>
            <a:ext cx="176760" cy="5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/>
</file>