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040"/>
    <a:srgbClr val="F7157B"/>
    <a:srgbClr val="FD4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C9B6-733D-4F13-8AEC-1A7681E4423D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D58B-82C3-4F95-9292-9D14B343D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45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C9B6-733D-4F13-8AEC-1A7681E4423D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D58B-82C3-4F95-9292-9D14B343D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28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C9B6-733D-4F13-8AEC-1A7681E4423D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D58B-82C3-4F95-9292-9D14B343D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31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C9B6-733D-4F13-8AEC-1A7681E4423D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D58B-82C3-4F95-9292-9D14B343D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69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C9B6-733D-4F13-8AEC-1A7681E4423D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D58B-82C3-4F95-9292-9D14B343D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51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C9B6-733D-4F13-8AEC-1A7681E4423D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D58B-82C3-4F95-9292-9D14B343D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86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C9B6-733D-4F13-8AEC-1A7681E4423D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D58B-82C3-4F95-9292-9D14B343D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9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C9B6-733D-4F13-8AEC-1A7681E4423D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D58B-82C3-4F95-9292-9D14B343D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72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C9B6-733D-4F13-8AEC-1A7681E4423D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D58B-82C3-4F95-9292-9D14B343D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39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C9B6-733D-4F13-8AEC-1A7681E4423D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D58B-82C3-4F95-9292-9D14B343D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16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C9B6-733D-4F13-8AEC-1A7681E4423D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D58B-82C3-4F95-9292-9D14B343D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08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C9B6-733D-4F13-8AEC-1A7681E4423D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6D58B-82C3-4F95-9292-9D14B343D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9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635896" y="4941168"/>
            <a:ext cx="5256584" cy="1368152"/>
          </a:xfrm>
        </p:spPr>
        <p:txBody>
          <a:bodyPr>
            <a:normAutofit/>
          </a:bodyPr>
          <a:lstStyle/>
          <a:p>
            <a:r>
              <a:rPr lang="es-ES" sz="7200" dirty="0" smtClean="0">
                <a:solidFill>
                  <a:srgbClr val="FF0000"/>
                </a:solidFill>
              </a:rPr>
              <a:t>E</a:t>
            </a:r>
            <a:r>
              <a:rPr lang="es-ES" sz="7200" dirty="0" smtClean="0">
                <a:solidFill>
                  <a:srgbClr val="FFC000"/>
                </a:solidFill>
              </a:rPr>
              <a:t>L </a:t>
            </a:r>
            <a:r>
              <a:rPr lang="es-ES" sz="7200" dirty="0" smtClean="0">
                <a:solidFill>
                  <a:srgbClr val="00B050"/>
                </a:solidFill>
              </a:rPr>
              <a:t>C</a:t>
            </a:r>
            <a:r>
              <a:rPr lang="es-ES" sz="7200" dirty="0" smtClean="0">
                <a:solidFill>
                  <a:srgbClr val="00B0F0"/>
                </a:solidFill>
              </a:rPr>
              <a:t>O</a:t>
            </a:r>
            <a:r>
              <a:rPr lang="es-ES" sz="7200" dirty="0" smtClean="0">
                <a:solidFill>
                  <a:srgbClr val="0070C0"/>
                </a:solidFill>
              </a:rPr>
              <a:t>L</a:t>
            </a:r>
            <a:r>
              <a:rPr lang="es-ES" sz="7200" dirty="0" smtClean="0">
                <a:solidFill>
                  <a:srgbClr val="002060"/>
                </a:solidFill>
              </a:rPr>
              <a:t>O</a:t>
            </a:r>
            <a:r>
              <a:rPr lang="es-ES" sz="7200" dirty="0" smtClean="0">
                <a:solidFill>
                  <a:srgbClr val="7030A0"/>
                </a:solidFill>
              </a:rPr>
              <a:t>R</a:t>
            </a:r>
            <a:endParaRPr lang="es-ES" sz="7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6336704" cy="329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2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16632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APRECIACIONES  OBJETIVAS  Y  SUBJETIVAS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28447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61756" y="701406"/>
            <a:ext cx="43747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En </a:t>
            </a:r>
            <a:r>
              <a:rPr lang="es-ES" sz="2000" dirty="0">
                <a:solidFill>
                  <a:schemeClr val="bg1"/>
                </a:solidFill>
              </a:rPr>
              <a:t>la </a:t>
            </a:r>
            <a:r>
              <a:rPr lang="es-ES" sz="2000" dirty="0" smtClean="0">
                <a:solidFill>
                  <a:schemeClr val="bg1"/>
                </a:solidFill>
              </a:rPr>
              <a:t>percepción </a:t>
            </a:r>
            <a:r>
              <a:rPr lang="es-ES" sz="2000" dirty="0">
                <a:solidFill>
                  <a:schemeClr val="bg1"/>
                </a:solidFill>
              </a:rPr>
              <a:t>visual, casi nunca se ve un color como es </a:t>
            </a:r>
            <a:r>
              <a:rPr lang="es-ES" sz="2000" dirty="0" smtClean="0">
                <a:solidFill>
                  <a:schemeClr val="bg1"/>
                </a:solidFill>
              </a:rPr>
              <a:t>en realidad</a:t>
            </a:r>
            <a:r>
              <a:rPr lang="es-ES" sz="2000" dirty="0">
                <a:solidFill>
                  <a:schemeClr val="bg1"/>
                </a:solidFill>
              </a:rPr>
              <a:t>, como es físicamente, lo que hace que  "el color sea el </a:t>
            </a:r>
            <a:r>
              <a:rPr lang="es-ES" sz="2000" dirty="0" smtClean="0">
                <a:solidFill>
                  <a:schemeClr val="bg1"/>
                </a:solidFill>
              </a:rPr>
              <a:t>más relativo </a:t>
            </a:r>
            <a:r>
              <a:rPr lang="es-ES" sz="2000" dirty="0">
                <a:solidFill>
                  <a:schemeClr val="bg1"/>
                </a:solidFill>
              </a:rPr>
              <a:t>de los medios que emplea el arte</a:t>
            </a:r>
            <a:r>
              <a:rPr lang="es-ES" sz="2000" dirty="0" smtClean="0">
                <a:solidFill>
                  <a:schemeClr val="bg1"/>
                </a:solidFill>
              </a:rPr>
              <a:t>". Los </a:t>
            </a:r>
            <a:r>
              <a:rPr lang="es-ES" sz="2000" dirty="0">
                <a:solidFill>
                  <a:schemeClr val="bg1"/>
                </a:solidFill>
              </a:rPr>
              <a:t>colores definen el mundo natural y el creado por </a:t>
            </a:r>
            <a:r>
              <a:rPr lang="es-ES" sz="2000" dirty="0" smtClean="0">
                <a:solidFill>
                  <a:schemeClr val="bg1"/>
                </a:solidFill>
              </a:rPr>
              <a:t>el hombre: </a:t>
            </a:r>
            <a:r>
              <a:rPr lang="es-ES" sz="2000" dirty="0">
                <a:solidFill>
                  <a:schemeClr val="bg1"/>
                </a:solidFill>
              </a:rPr>
              <a:t>la circulación se regula por señales de luz y color, agua caliente o </a:t>
            </a:r>
            <a:r>
              <a:rPr lang="es-ES" sz="2000" dirty="0" smtClean="0">
                <a:solidFill>
                  <a:schemeClr val="bg1"/>
                </a:solidFill>
              </a:rPr>
              <a:t>fría ( </a:t>
            </a:r>
            <a:r>
              <a:rPr lang="es-ES" sz="2000" dirty="0">
                <a:solidFill>
                  <a:schemeClr val="bg1"/>
                </a:solidFill>
              </a:rPr>
              <a:t>rojo / azul )...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79512" y="3789039"/>
            <a:ext cx="885698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Existen sensaciones y emociones asociadas al color: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      </a:t>
            </a:r>
            <a:r>
              <a:rPr lang="es-ES" sz="2400" dirty="0">
                <a:solidFill>
                  <a:schemeClr val="bg1"/>
                </a:solidFill>
              </a:rPr>
              <a:t>- El </a:t>
            </a:r>
            <a:r>
              <a:rPr lang="es-ES" sz="2400" dirty="0">
                <a:solidFill>
                  <a:srgbClr val="FF0000"/>
                </a:solidFill>
              </a:rPr>
              <a:t>ROJO </a:t>
            </a:r>
            <a:r>
              <a:rPr lang="es-ES" sz="2400" dirty="0">
                <a:solidFill>
                  <a:schemeClr val="bg1"/>
                </a:solidFill>
              </a:rPr>
              <a:t>activa, excita.</a:t>
            </a:r>
          </a:p>
          <a:p>
            <a:r>
              <a:rPr lang="es-ES" sz="2400" dirty="0">
                <a:solidFill>
                  <a:schemeClr val="bg1"/>
                </a:solidFill>
              </a:rPr>
              <a:t>      - El </a:t>
            </a:r>
            <a:r>
              <a:rPr lang="es-ES" sz="2400" dirty="0">
                <a:solidFill>
                  <a:srgbClr val="FFFF00"/>
                </a:solidFill>
              </a:rPr>
              <a:t>AMARILLO</a:t>
            </a:r>
            <a:r>
              <a:rPr lang="es-ES" sz="2400" dirty="0">
                <a:solidFill>
                  <a:schemeClr val="bg1"/>
                </a:solidFill>
              </a:rPr>
              <a:t> sugiere dinamismo, fuerza, poder...</a:t>
            </a:r>
          </a:p>
          <a:p>
            <a:r>
              <a:rPr lang="es-ES" sz="2400" dirty="0">
                <a:solidFill>
                  <a:schemeClr val="bg1"/>
                </a:solidFill>
              </a:rPr>
              <a:t>      - El </a:t>
            </a:r>
            <a:r>
              <a:rPr lang="es-ES" sz="2400" dirty="0">
                <a:solidFill>
                  <a:srgbClr val="0070C0"/>
                </a:solidFill>
              </a:rPr>
              <a:t>AZUL</a:t>
            </a:r>
            <a:r>
              <a:rPr lang="es-ES" sz="2400" dirty="0">
                <a:solidFill>
                  <a:schemeClr val="bg1"/>
                </a:solidFill>
              </a:rPr>
              <a:t> relaja.</a:t>
            </a:r>
          </a:p>
          <a:p>
            <a:r>
              <a:rPr lang="es-ES" sz="2400" dirty="0">
                <a:solidFill>
                  <a:schemeClr val="bg1"/>
                </a:solidFill>
              </a:rPr>
              <a:t>      - El</a:t>
            </a:r>
            <a:r>
              <a:rPr lang="es-ES" sz="2400" dirty="0">
                <a:solidFill>
                  <a:srgbClr val="00B050"/>
                </a:solidFill>
              </a:rPr>
              <a:t> VERDE </a:t>
            </a:r>
            <a:r>
              <a:rPr lang="es-ES" sz="2400" dirty="0">
                <a:solidFill>
                  <a:schemeClr val="bg1"/>
                </a:solidFill>
              </a:rPr>
              <a:t>sugiere calma, estatismo. Es el equilibrio entre los</a:t>
            </a:r>
          </a:p>
          <a:p>
            <a:r>
              <a:rPr lang="es-ES" sz="2400" dirty="0">
                <a:solidFill>
                  <a:schemeClr val="bg1"/>
                </a:solidFill>
              </a:rPr>
              <a:t>         tonos </a:t>
            </a:r>
            <a:r>
              <a:rPr lang="es-ES" sz="2400" dirty="0" smtClean="0">
                <a:solidFill>
                  <a:schemeClr val="bg1"/>
                </a:solidFill>
              </a:rPr>
              <a:t>fríos </a:t>
            </a:r>
            <a:r>
              <a:rPr lang="es-ES" sz="2400" dirty="0">
                <a:solidFill>
                  <a:schemeClr val="bg1"/>
                </a:solidFill>
              </a:rPr>
              <a:t>y cálidos.</a:t>
            </a:r>
          </a:p>
          <a:p>
            <a:r>
              <a:rPr lang="es-ES" sz="2400" dirty="0">
                <a:solidFill>
                  <a:schemeClr val="bg1"/>
                </a:solidFill>
              </a:rPr>
              <a:t>      - El </a:t>
            </a:r>
            <a:r>
              <a:rPr lang="es-ES" sz="2400" dirty="0">
                <a:solidFill>
                  <a:srgbClr val="7030A0"/>
                </a:solidFill>
              </a:rPr>
              <a:t>VIOLETA</a:t>
            </a:r>
            <a:r>
              <a:rPr lang="es-ES" sz="2400" dirty="0">
                <a:solidFill>
                  <a:schemeClr val="bg1"/>
                </a:solidFill>
              </a:rPr>
              <a:t> tiene un significado discrepante, indeterminado.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5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43" y="523220"/>
            <a:ext cx="7200800" cy="3913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3 Rectángulo"/>
          <p:cNvSpPr/>
          <p:nvPr/>
        </p:nvSpPr>
        <p:spPr>
          <a:xfrm>
            <a:off x="179512" y="1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EFECTOS PSICOFÍSICOS Y FISIOLÓGICOS DE LOS COLORES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3528" y="4581128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</a:rPr>
              <a:t>Birren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>
                <a:solidFill>
                  <a:schemeClr val="bg1"/>
                </a:solidFill>
              </a:rPr>
              <a:t>( 1957 ) constató que los tonos luminosos y </a:t>
            </a:r>
            <a:r>
              <a:rPr lang="es-ES" sz="2000" dirty="0" smtClean="0">
                <a:solidFill>
                  <a:schemeClr val="bg1"/>
                </a:solidFill>
              </a:rPr>
              <a:t>cálidos excitan </a:t>
            </a:r>
            <a:r>
              <a:rPr lang="es-ES" sz="2000" dirty="0">
                <a:solidFill>
                  <a:schemeClr val="bg1"/>
                </a:solidFill>
              </a:rPr>
              <a:t>el sistema nervioso, elevando </a:t>
            </a:r>
            <a:r>
              <a:rPr lang="es-ES" sz="2000" dirty="0" smtClean="0">
                <a:solidFill>
                  <a:schemeClr val="bg1"/>
                </a:solidFill>
              </a:rPr>
              <a:t>la presión </a:t>
            </a:r>
            <a:r>
              <a:rPr lang="es-ES" sz="2000" dirty="0">
                <a:solidFill>
                  <a:schemeClr val="bg1"/>
                </a:solidFill>
              </a:rPr>
              <a:t>sanguínea y el </a:t>
            </a:r>
            <a:r>
              <a:rPr lang="es-ES" sz="2000" dirty="0" smtClean="0">
                <a:solidFill>
                  <a:schemeClr val="bg1"/>
                </a:solidFill>
              </a:rPr>
              <a:t>pulso ( </a:t>
            </a:r>
            <a:r>
              <a:rPr lang="es-ES" sz="2000" dirty="0">
                <a:solidFill>
                  <a:schemeClr val="bg1"/>
                </a:solidFill>
              </a:rPr>
              <a:t>Ej. decoración ambiental de </a:t>
            </a:r>
            <a:r>
              <a:rPr lang="es-ES" sz="2000" dirty="0" smtClean="0">
                <a:solidFill>
                  <a:schemeClr val="bg1"/>
                </a:solidFill>
              </a:rPr>
              <a:t>clubs nocturnos </a:t>
            </a:r>
            <a:r>
              <a:rPr lang="es-ES" sz="2000" dirty="0">
                <a:solidFill>
                  <a:schemeClr val="bg1"/>
                </a:solidFill>
              </a:rPr>
              <a:t>). Sin embargo los </a:t>
            </a:r>
            <a:r>
              <a:rPr lang="es-ES" sz="2000" dirty="0" smtClean="0">
                <a:solidFill>
                  <a:schemeClr val="bg1"/>
                </a:solidFill>
              </a:rPr>
              <a:t>colores fríos </a:t>
            </a:r>
            <a:r>
              <a:rPr lang="es-ES" sz="2000" dirty="0">
                <a:solidFill>
                  <a:schemeClr val="bg1"/>
                </a:solidFill>
              </a:rPr>
              <a:t>y oscuros hacen descender la presión sanguínea y </a:t>
            </a:r>
            <a:r>
              <a:rPr lang="es-ES" sz="2000" dirty="0" smtClean="0">
                <a:solidFill>
                  <a:schemeClr val="bg1"/>
                </a:solidFill>
              </a:rPr>
              <a:t>el </a:t>
            </a:r>
            <a:r>
              <a:rPr lang="es-ES" sz="2000" dirty="0">
                <a:solidFill>
                  <a:schemeClr val="bg1"/>
                </a:solidFill>
              </a:rPr>
              <a:t>pulso.</a:t>
            </a:r>
          </a:p>
          <a:p>
            <a:r>
              <a:rPr lang="es-ES" sz="2000" dirty="0" err="1" smtClean="0">
                <a:solidFill>
                  <a:schemeClr val="bg1"/>
                </a:solidFill>
              </a:rPr>
              <a:t>Ittem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>
                <a:solidFill>
                  <a:schemeClr val="bg1"/>
                </a:solidFill>
              </a:rPr>
              <a:t>( 1961 ) informa sobre recintos de trabajo pintados </a:t>
            </a:r>
            <a:r>
              <a:rPr lang="es-ES" sz="2000" dirty="0" smtClean="0">
                <a:solidFill>
                  <a:schemeClr val="bg1"/>
                </a:solidFill>
              </a:rPr>
              <a:t>de azul </a:t>
            </a:r>
            <a:r>
              <a:rPr lang="es-ES" sz="2000" dirty="0">
                <a:solidFill>
                  <a:schemeClr val="bg1"/>
                </a:solidFill>
              </a:rPr>
              <a:t>verdoso o rojo anaranjado. La sensación de calor difería </a:t>
            </a:r>
            <a:r>
              <a:rPr lang="es-ES" sz="2000" dirty="0" smtClean="0">
                <a:solidFill>
                  <a:schemeClr val="bg1"/>
                </a:solidFill>
              </a:rPr>
              <a:t>en ellos entre </a:t>
            </a:r>
            <a:r>
              <a:rPr lang="es-ES" sz="2000" dirty="0">
                <a:solidFill>
                  <a:schemeClr val="bg1"/>
                </a:solidFill>
              </a:rPr>
              <a:t>tres y cuatro grados. </a:t>
            </a:r>
          </a:p>
        </p:txBody>
      </p:sp>
    </p:spTree>
    <p:extLst>
      <p:ext uri="{BB962C8B-B14F-4D97-AF65-F5344CB8AC3E}">
        <p14:creationId xmlns:p14="http://schemas.microsoft.com/office/powerpoint/2010/main" val="95125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2348882"/>
            <a:ext cx="8640960" cy="3567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</a:rPr>
              <a:t>               </a:t>
            </a:r>
            <a:r>
              <a:rPr lang="es-ES" sz="2800" b="1" dirty="0" smtClean="0">
                <a:solidFill>
                  <a:schemeClr val="bg1"/>
                </a:solidFill>
              </a:rPr>
              <a:t>El </a:t>
            </a:r>
            <a:r>
              <a:rPr lang="es-ES" sz="2800" b="1" dirty="0">
                <a:solidFill>
                  <a:schemeClr val="bg1"/>
                </a:solidFill>
              </a:rPr>
              <a:t>es una cualidad superficial de los objetos. La percepción </a:t>
            </a:r>
            <a:r>
              <a:rPr lang="es-ES" sz="2800" b="1" dirty="0" smtClean="0">
                <a:solidFill>
                  <a:schemeClr val="bg1"/>
                </a:solidFill>
              </a:rPr>
              <a:t>del </a:t>
            </a:r>
            <a:r>
              <a:rPr lang="es-ES" sz="2800" b="1" dirty="0">
                <a:solidFill>
                  <a:schemeClr val="bg1"/>
                </a:solidFill>
              </a:rPr>
              <a:t>color esta asociada con la luz y con el modo en que ésta se </a:t>
            </a:r>
            <a:r>
              <a:rPr lang="es-ES" sz="2800" b="1" dirty="0" smtClean="0">
                <a:solidFill>
                  <a:schemeClr val="bg1"/>
                </a:solidFill>
              </a:rPr>
              <a:t>refleja. Sin </a:t>
            </a:r>
            <a:r>
              <a:rPr lang="es-ES" sz="2800" b="1" dirty="0">
                <a:solidFill>
                  <a:schemeClr val="bg1"/>
                </a:solidFill>
              </a:rPr>
              <a:t>luz el color no existiría</a:t>
            </a:r>
            <a:r>
              <a:rPr lang="es-ES" sz="2800" b="1" dirty="0" smtClean="0">
                <a:solidFill>
                  <a:schemeClr val="bg1"/>
                </a:solidFill>
              </a:rPr>
              <a:t>.</a:t>
            </a:r>
          </a:p>
          <a:p>
            <a:endParaRPr lang="es-ES" sz="2800" b="1" dirty="0">
              <a:solidFill>
                <a:schemeClr val="bg1"/>
              </a:solidFill>
            </a:endParaRPr>
          </a:p>
          <a:p>
            <a:r>
              <a:rPr lang="es-ES" sz="2800" b="1" dirty="0" smtClean="0">
                <a:solidFill>
                  <a:schemeClr val="bg1"/>
                </a:solidFill>
              </a:rPr>
              <a:t>           El </a:t>
            </a:r>
            <a:r>
              <a:rPr lang="es-ES" sz="2800" b="1" dirty="0">
                <a:solidFill>
                  <a:schemeClr val="bg1"/>
                </a:solidFill>
              </a:rPr>
              <a:t>color de un objeto, viene determinado por </a:t>
            </a:r>
            <a:r>
              <a:rPr lang="es-ES" sz="2800" b="1" dirty="0" smtClean="0">
                <a:solidFill>
                  <a:schemeClr val="bg1"/>
                </a:solidFill>
              </a:rPr>
              <a:t>la propiedad que tiene </a:t>
            </a:r>
            <a:r>
              <a:rPr lang="es-ES" sz="2800" b="1" dirty="0">
                <a:solidFill>
                  <a:schemeClr val="bg1"/>
                </a:solidFill>
              </a:rPr>
              <a:t>el mismo de poder absorber una determinada cantidad </a:t>
            </a:r>
            <a:r>
              <a:rPr lang="es-ES" sz="2800" b="1" dirty="0" smtClean="0">
                <a:solidFill>
                  <a:schemeClr val="bg1"/>
                </a:solidFill>
              </a:rPr>
              <a:t>de radiaciones </a:t>
            </a:r>
            <a:r>
              <a:rPr lang="es-ES" sz="2800" b="1" dirty="0">
                <a:solidFill>
                  <a:schemeClr val="bg1"/>
                </a:solidFill>
              </a:rPr>
              <a:t>de luz y rechazar otras</a:t>
            </a:r>
            <a:r>
              <a:rPr lang="es-ES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86409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61476" y="1025442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solidFill>
                  <a:srgbClr val="FFFF00"/>
                </a:solidFill>
              </a:rPr>
              <a:t>EL COLOR</a:t>
            </a:r>
            <a:endParaRPr lang="es-E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1926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rgbClr val="FFFF00"/>
                </a:solidFill>
              </a:rPr>
              <a:t>COLORES ACROMÁTICOS </a:t>
            </a:r>
            <a:endParaRPr lang="es-E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            Sin </a:t>
            </a:r>
            <a:r>
              <a:rPr lang="es-ES" dirty="0">
                <a:solidFill>
                  <a:schemeClr val="bg1"/>
                </a:solidFill>
              </a:rPr>
              <a:t>tonalidad.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             </a:t>
            </a:r>
            <a:r>
              <a:rPr lang="es-ES" dirty="0" smtClean="0">
                <a:solidFill>
                  <a:schemeClr val="bg1"/>
                </a:solidFill>
              </a:rPr>
              <a:t>Gama de </a:t>
            </a:r>
            <a:r>
              <a:rPr lang="es-ES" dirty="0">
                <a:solidFill>
                  <a:schemeClr val="bg1"/>
                </a:solidFill>
              </a:rPr>
              <a:t>grises, </a:t>
            </a:r>
            <a:r>
              <a:rPr lang="es-ES" dirty="0" smtClean="0">
                <a:solidFill>
                  <a:schemeClr val="bg1"/>
                </a:solidFill>
              </a:rPr>
              <a:t>del blanco al negro</a:t>
            </a:r>
          </a:p>
          <a:p>
            <a:pPr marL="0" indent="0"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rgbClr val="FFFF00"/>
                </a:solidFill>
              </a:rPr>
              <a:t>COLORES </a:t>
            </a:r>
            <a:r>
              <a:rPr lang="es-ES" dirty="0">
                <a:solidFill>
                  <a:srgbClr val="FFFF00"/>
                </a:solidFill>
              </a:rPr>
              <a:t>CROMÁTICOS 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endParaRPr lang="es-E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           Con </a:t>
            </a:r>
            <a:r>
              <a:rPr lang="es-ES" dirty="0">
                <a:solidFill>
                  <a:schemeClr val="bg1"/>
                </a:solidFill>
              </a:rPr>
              <a:t>tonalidad.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            </a:t>
            </a:r>
            <a:r>
              <a:rPr lang="es-ES" dirty="0" smtClean="0">
                <a:solidFill>
                  <a:schemeClr val="bg1"/>
                </a:solidFill>
              </a:rPr>
              <a:t>Rojo</a:t>
            </a:r>
            <a:r>
              <a:rPr lang="es-ES" dirty="0">
                <a:solidFill>
                  <a:schemeClr val="bg1"/>
                </a:solidFill>
              </a:rPr>
              <a:t>, azul, amarillo</a:t>
            </a:r>
            <a:r>
              <a:rPr lang="es-ES" dirty="0" smtClean="0">
                <a:solidFill>
                  <a:schemeClr val="bg1"/>
                </a:solidFill>
              </a:rPr>
              <a:t>...</a:t>
            </a: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          </a:t>
            </a:r>
            <a:r>
              <a:rPr lang="es-ES" sz="1800" dirty="0" smtClean="0">
                <a:solidFill>
                  <a:schemeClr val="bg1"/>
                </a:solidFill>
              </a:rPr>
              <a:t>TONALIDAD </a:t>
            </a:r>
            <a:r>
              <a:rPr lang="es-ES" sz="1800" dirty="0">
                <a:solidFill>
                  <a:schemeClr val="bg1"/>
                </a:solidFill>
              </a:rPr>
              <a:t>/ MATIZ - Cada una de las gradaciones </a:t>
            </a:r>
            <a:r>
              <a:rPr lang="es-ES" sz="1800" dirty="0" smtClean="0">
                <a:solidFill>
                  <a:schemeClr val="bg1"/>
                </a:solidFill>
              </a:rPr>
              <a:t>que </a:t>
            </a:r>
            <a:r>
              <a:rPr lang="es-ES" sz="1800" dirty="0">
                <a:solidFill>
                  <a:schemeClr val="bg1"/>
                </a:solidFill>
              </a:rPr>
              <a:t>puede tener un color. </a:t>
            </a:r>
            <a:endParaRPr lang="es-ES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1800" dirty="0" smtClean="0">
                <a:solidFill>
                  <a:schemeClr val="bg1"/>
                </a:solidFill>
              </a:rPr>
              <a:t>                                                         Corresponde </a:t>
            </a:r>
            <a:r>
              <a:rPr lang="es-ES" sz="1800" dirty="0">
                <a:solidFill>
                  <a:schemeClr val="bg1"/>
                </a:solidFill>
              </a:rPr>
              <a:t>a su longitud de onda.</a:t>
            </a:r>
          </a:p>
          <a:p>
            <a:pPr marL="0" indent="0">
              <a:buNone/>
            </a:pPr>
            <a:r>
              <a:rPr lang="es-ES" sz="1800" dirty="0">
                <a:solidFill>
                  <a:schemeClr val="bg1"/>
                </a:solidFill>
              </a:rPr>
              <a:t>                       </a:t>
            </a:r>
            <a:r>
              <a:rPr lang="es-ES" sz="1800" dirty="0" smtClean="0">
                <a:solidFill>
                  <a:schemeClr val="bg1"/>
                </a:solidFill>
              </a:rPr>
              <a:t>                                  </a:t>
            </a:r>
            <a:r>
              <a:rPr lang="es-ES" sz="1800" dirty="0">
                <a:solidFill>
                  <a:schemeClr val="bg1"/>
                </a:solidFill>
              </a:rPr>
              <a:t>Existen más de cien matices diferentes.</a:t>
            </a: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32656"/>
            <a:ext cx="46805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284984"/>
            <a:ext cx="472559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9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332655"/>
            <a:ext cx="90364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FFFF00"/>
                </a:solidFill>
              </a:rPr>
              <a:t>COLORES FRIOS </a:t>
            </a:r>
            <a:endParaRPr lang="es-ES" sz="3200" dirty="0" smtClean="0">
              <a:solidFill>
                <a:srgbClr val="FFFF00"/>
              </a:solidFill>
            </a:endParaRPr>
          </a:p>
          <a:p>
            <a:endParaRPr lang="es-ES" sz="3200" dirty="0" smtClean="0">
              <a:solidFill>
                <a:schemeClr val="bg1"/>
              </a:solidFill>
            </a:endParaRPr>
          </a:p>
          <a:p>
            <a:endParaRPr lang="es-ES" sz="3200" dirty="0" smtClean="0">
              <a:solidFill>
                <a:schemeClr val="bg1"/>
              </a:solidFill>
            </a:endParaRPr>
          </a:p>
          <a:p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smtClean="0">
                <a:solidFill>
                  <a:schemeClr val="bg1"/>
                </a:solidFill>
              </a:rPr>
              <a:t>                                </a:t>
            </a:r>
            <a:r>
              <a:rPr lang="es-ES" sz="3200" dirty="0">
                <a:solidFill>
                  <a:schemeClr val="bg1"/>
                </a:solidFill>
              </a:rPr>
              <a:t>Gama de azules al violeta.</a:t>
            </a:r>
          </a:p>
          <a:p>
            <a:r>
              <a:rPr lang="es-ES" sz="3200" dirty="0">
                <a:solidFill>
                  <a:schemeClr val="bg1"/>
                </a:solidFill>
              </a:rPr>
              <a:t>                                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>
                <a:solidFill>
                  <a:schemeClr val="bg1"/>
                </a:solidFill>
              </a:rPr>
              <a:t>Poseen cierta tendencia a alejarse.</a:t>
            </a:r>
          </a:p>
          <a:p>
            <a:r>
              <a:rPr lang="es-ES" sz="3200" dirty="0">
                <a:solidFill>
                  <a:schemeClr val="bg1"/>
                </a:solidFill>
              </a:rPr>
              <a:t>                                 </a:t>
            </a:r>
            <a:r>
              <a:rPr lang="es-ES" sz="3200" dirty="0" smtClean="0">
                <a:solidFill>
                  <a:schemeClr val="bg1"/>
                </a:solidFill>
              </a:rPr>
              <a:t>Colores </a:t>
            </a:r>
            <a:r>
              <a:rPr lang="es-ES" sz="3200" dirty="0">
                <a:solidFill>
                  <a:schemeClr val="bg1"/>
                </a:solidFill>
              </a:rPr>
              <a:t>suaves y tranquilizantes</a:t>
            </a:r>
            <a:r>
              <a:rPr lang="es-ES" sz="3200" dirty="0" smtClean="0">
                <a:solidFill>
                  <a:schemeClr val="bg1"/>
                </a:solidFill>
              </a:rPr>
              <a:t>.</a:t>
            </a:r>
          </a:p>
          <a:p>
            <a:endParaRPr lang="es-ES" sz="3200" dirty="0" smtClean="0">
              <a:solidFill>
                <a:schemeClr val="bg1"/>
              </a:solidFill>
            </a:endParaRPr>
          </a:p>
          <a:p>
            <a:r>
              <a:rPr lang="es-ES" sz="3200" dirty="0">
                <a:solidFill>
                  <a:srgbClr val="FFFF00"/>
                </a:solidFill>
              </a:rPr>
              <a:t>COLORES </a:t>
            </a:r>
            <a:r>
              <a:rPr lang="es-ES" sz="3200" dirty="0" smtClean="0">
                <a:solidFill>
                  <a:srgbClr val="FFFF00"/>
                </a:solidFill>
              </a:rPr>
              <a:t>CALIENTES</a:t>
            </a:r>
          </a:p>
          <a:p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smtClean="0">
                <a:solidFill>
                  <a:schemeClr val="bg1"/>
                </a:solidFill>
              </a:rPr>
              <a:t>       </a:t>
            </a:r>
            <a:r>
              <a:rPr lang="es-ES" sz="3200" dirty="0">
                <a:solidFill>
                  <a:schemeClr val="bg1"/>
                </a:solidFill>
              </a:rPr>
              <a:t>( cálidos ) </a:t>
            </a:r>
            <a:endParaRPr lang="es-ES" sz="3200" dirty="0" smtClean="0">
              <a:solidFill>
                <a:schemeClr val="bg1"/>
              </a:solidFill>
            </a:endParaRPr>
          </a:p>
          <a:p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smtClean="0">
                <a:solidFill>
                  <a:schemeClr val="bg1"/>
                </a:solidFill>
              </a:rPr>
              <a:t>                                    </a:t>
            </a:r>
          </a:p>
          <a:p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smtClean="0">
                <a:solidFill>
                  <a:schemeClr val="bg1"/>
                </a:solidFill>
              </a:rPr>
              <a:t>                                 Gama </a:t>
            </a:r>
            <a:r>
              <a:rPr lang="es-ES" sz="3200" dirty="0">
                <a:solidFill>
                  <a:schemeClr val="bg1"/>
                </a:solidFill>
              </a:rPr>
              <a:t>de </a:t>
            </a:r>
            <a:r>
              <a:rPr lang="es-ES" sz="3200" dirty="0" smtClean="0">
                <a:solidFill>
                  <a:schemeClr val="bg1"/>
                </a:solidFill>
              </a:rPr>
              <a:t>amarillos</a:t>
            </a:r>
            <a:r>
              <a:rPr lang="es-ES" sz="3200" dirty="0">
                <a:solidFill>
                  <a:schemeClr val="bg1"/>
                </a:solidFill>
              </a:rPr>
              <a:t>,  rojos o </a:t>
            </a:r>
            <a:r>
              <a:rPr lang="es-ES" sz="3200" dirty="0" smtClean="0">
                <a:solidFill>
                  <a:schemeClr val="bg1"/>
                </a:solidFill>
              </a:rPr>
              <a:t>verdes                  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smtClean="0">
                <a:solidFill>
                  <a:schemeClr val="bg1"/>
                </a:solidFill>
              </a:rPr>
              <a:t>  </a:t>
            </a:r>
            <a:endParaRPr lang="es-ES" sz="3200" dirty="0">
              <a:solidFill>
                <a:schemeClr val="bg1"/>
              </a:solidFill>
            </a:endParaRPr>
          </a:p>
          <a:p>
            <a:r>
              <a:rPr lang="es-ES" sz="3200" dirty="0" smtClean="0">
                <a:solidFill>
                  <a:schemeClr val="bg1"/>
                </a:solidFill>
              </a:rPr>
              <a:t>                                  Poseen un efecto psicológico </a:t>
            </a:r>
          </a:p>
          <a:p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smtClean="0">
                <a:solidFill>
                  <a:schemeClr val="bg1"/>
                </a:solidFill>
              </a:rPr>
              <a:t>                                 altamente «estimulante»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549" y="332655"/>
            <a:ext cx="4608512" cy="142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549" y="3717032"/>
            <a:ext cx="446449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4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79912" y="773415"/>
            <a:ext cx="5184576" cy="2151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Desde </a:t>
            </a:r>
            <a:r>
              <a:rPr lang="es-ES" dirty="0">
                <a:solidFill>
                  <a:schemeClr val="bg1"/>
                </a:solidFill>
              </a:rPr>
              <a:t>el punto de vista de la Física, el color es </a:t>
            </a:r>
            <a:r>
              <a:rPr lang="es-ES" dirty="0" smtClean="0">
                <a:solidFill>
                  <a:schemeClr val="bg1"/>
                </a:solidFill>
              </a:rPr>
              <a:t>luz, ya </a:t>
            </a:r>
            <a:r>
              <a:rPr lang="es-ES" dirty="0">
                <a:solidFill>
                  <a:schemeClr val="bg1"/>
                </a:solidFill>
              </a:rPr>
              <a:t>que es la descomposición cromática de la </a:t>
            </a:r>
            <a:r>
              <a:rPr lang="es-ES" dirty="0" smtClean="0">
                <a:solidFill>
                  <a:schemeClr val="bg1"/>
                </a:solidFill>
              </a:rPr>
              <a:t>luz blanca</a:t>
            </a:r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51520" y="188640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FFFF00"/>
                </a:solidFill>
              </a:rPr>
              <a:t>COLOR  LUZ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3415"/>
            <a:ext cx="3423823" cy="2007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4 Rectángulo"/>
          <p:cNvSpPr/>
          <p:nvPr/>
        </p:nvSpPr>
        <p:spPr>
          <a:xfrm>
            <a:off x="3779912" y="3356992"/>
            <a:ext cx="46085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El color es también materia resultado de </a:t>
            </a:r>
            <a:r>
              <a:rPr lang="es-ES" sz="3200" dirty="0" smtClean="0">
                <a:solidFill>
                  <a:schemeClr val="bg1"/>
                </a:solidFill>
              </a:rPr>
              <a:t>la                            aglomeración </a:t>
            </a:r>
            <a:r>
              <a:rPr lang="es-ES" sz="3200" dirty="0">
                <a:solidFill>
                  <a:schemeClr val="bg1"/>
                </a:solidFill>
              </a:rPr>
              <a:t>de pigmentos de  diferente </a:t>
            </a:r>
            <a:r>
              <a:rPr lang="es-ES" sz="3200" dirty="0" smtClean="0">
                <a:solidFill>
                  <a:schemeClr val="bg1"/>
                </a:solidFill>
              </a:rPr>
              <a:t>                                          </a:t>
            </a:r>
            <a:r>
              <a:rPr lang="es-ES" sz="3200" dirty="0">
                <a:solidFill>
                  <a:schemeClr val="bg1"/>
                </a:solidFill>
              </a:rPr>
              <a:t>naturaleza y </a:t>
            </a:r>
            <a:r>
              <a:rPr lang="es-ES" sz="3200" dirty="0" smtClean="0">
                <a:solidFill>
                  <a:schemeClr val="bg1"/>
                </a:solidFill>
              </a:rPr>
              <a:t>comportamiento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51520" y="3244334"/>
            <a:ext cx="3351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FFFF00"/>
                </a:solidFill>
              </a:rPr>
              <a:t>COLOR  MATERIA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4764"/>
            <a:ext cx="3384375" cy="2300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092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16633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EXPERIMENTO DE ISAAC NEWTON </a:t>
            </a:r>
            <a:r>
              <a:rPr lang="es-ES" sz="3200" dirty="0" smtClean="0">
                <a:solidFill>
                  <a:schemeClr val="bg1"/>
                </a:solidFill>
              </a:rPr>
              <a:t>      </a:t>
            </a:r>
            <a:r>
              <a:rPr lang="es-ES" sz="3200" dirty="0">
                <a:solidFill>
                  <a:schemeClr val="bg1"/>
                </a:solidFill>
              </a:rPr>
              <a:t>1643 - 1727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7349"/>
            <a:ext cx="4392488" cy="1736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3"/>
            <a:ext cx="835292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932041" y="701407"/>
            <a:ext cx="41044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Encerrado en un cuarto a oscuras interceptó con un </a:t>
            </a:r>
            <a:r>
              <a:rPr lang="es-ES" sz="2000" dirty="0" smtClean="0">
                <a:solidFill>
                  <a:schemeClr val="bg1"/>
                </a:solidFill>
              </a:rPr>
              <a:t>prisma un </a:t>
            </a:r>
            <a:r>
              <a:rPr lang="es-ES" sz="2000" dirty="0">
                <a:solidFill>
                  <a:schemeClr val="bg1"/>
                </a:solidFill>
              </a:rPr>
              <a:t>rayo de luz solar y consiguió descomponer la luz blanca en los seis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colores </a:t>
            </a:r>
            <a:r>
              <a:rPr lang="es-ES" sz="2000" dirty="0">
                <a:solidFill>
                  <a:schemeClr val="bg1"/>
                </a:solidFill>
              </a:rPr>
              <a:t>del espectro: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79512" y="4595677"/>
            <a:ext cx="8568952" cy="21385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                             </a:t>
            </a:r>
            <a:r>
              <a:rPr lang="es-ES" sz="2400" dirty="0" smtClean="0"/>
              <a:t>FRIOS                                      CÁLIDOS</a:t>
            </a:r>
          </a:p>
          <a:p>
            <a:r>
              <a:rPr lang="es-ES" sz="2400" dirty="0" smtClean="0"/>
              <a:t>                                 </a:t>
            </a:r>
            <a:r>
              <a:rPr lang="es-ES" sz="2400" dirty="0" smtClean="0">
                <a:solidFill>
                  <a:srgbClr val="7030A0"/>
                </a:solidFill>
              </a:rPr>
              <a:t>VIOLETA                                      </a:t>
            </a:r>
            <a:r>
              <a:rPr lang="es-ES" sz="2400" dirty="0" smtClean="0">
                <a:solidFill>
                  <a:srgbClr val="FFFF00"/>
                </a:solidFill>
              </a:rPr>
              <a:t>AMARILLO</a:t>
            </a:r>
          </a:p>
          <a:p>
            <a:r>
              <a:rPr lang="es-ES" sz="2400" dirty="0" smtClean="0">
                <a:solidFill>
                  <a:srgbClr val="0070C0"/>
                </a:solidFill>
              </a:rPr>
              <a:t>                                 AZUL                                            </a:t>
            </a:r>
            <a:r>
              <a:rPr lang="es-ES" sz="2400" dirty="0" smtClean="0">
                <a:solidFill>
                  <a:srgbClr val="FE6040"/>
                </a:solidFill>
              </a:rPr>
              <a:t>NARANJA</a:t>
            </a:r>
          </a:p>
          <a:p>
            <a:r>
              <a:rPr lang="es-ES" sz="2400" dirty="0" smtClean="0"/>
              <a:t>                                 </a:t>
            </a:r>
            <a:r>
              <a:rPr lang="es-ES" sz="2400" dirty="0" smtClean="0">
                <a:solidFill>
                  <a:srgbClr val="00B050"/>
                </a:solidFill>
              </a:rPr>
              <a:t>VERDE                                          </a:t>
            </a:r>
            <a:r>
              <a:rPr lang="es-ES" sz="2400" dirty="0" smtClean="0">
                <a:solidFill>
                  <a:srgbClr val="FF0000"/>
                </a:solidFill>
              </a:rPr>
              <a:t>ROJO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4557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COLOR  LUZ  -  MEZCLA  ADITIVA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89332"/>
            <a:ext cx="3248696" cy="291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707904" y="589333"/>
            <a:ext cx="54360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Al </a:t>
            </a:r>
            <a:r>
              <a:rPr lang="es-ES" sz="2800" dirty="0">
                <a:solidFill>
                  <a:schemeClr val="bg1"/>
                </a:solidFill>
              </a:rPr>
              <a:t>mezclar los colores primarios el resultado es producto de la suma de las luces. La mezcla de los tres primarios producen  luz blanca</a:t>
            </a:r>
            <a:r>
              <a:rPr lang="es-ES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Dos </a:t>
            </a:r>
            <a:r>
              <a:rPr lang="es-ES" sz="2800" dirty="0">
                <a:solidFill>
                  <a:schemeClr val="bg1"/>
                </a:solidFill>
              </a:rPr>
              <a:t>colores son complementarios cuando al </a:t>
            </a:r>
            <a:r>
              <a:rPr lang="es-ES" sz="2800" dirty="0" smtClean="0">
                <a:solidFill>
                  <a:schemeClr val="bg1"/>
                </a:solidFill>
              </a:rPr>
              <a:t>mezclarse </a:t>
            </a:r>
            <a:r>
              <a:rPr lang="es-ES" sz="2800" dirty="0">
                <a:solidFill>
                  <a:schemeClr val="bg1"/>
                </a:solidFill>
              </a:rPr>
              <a:t>producen blanco.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87120" y="3717032"/>
            <a:ext cx="8856984" cy="28803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400" dirty="0" smtClean="0"/>
              <a:t>      COLORES  PRIMARIOS                           COLORES  SECUNDARIOS</a:t>
            </a:r>
          </a:p>
          <a:p>
            <a:r>
              <a:rPr lang="es-ES" sz="2400" dirty="0" smtClean="0">
                <a:solidFill>
                  <a:srgbClr val="FF0000"/>
                </a:solidFill>
              </a:rPr>
              <a:t>                     ROJO                </a:t>
            </a:r>
            <a:r>
              <a:rPr lang="es-ES" sz="1600" dirty="0" smtClean="0">
                <a:solidFill>
                  <a:schemeClr val="tx1"/>
                </a:solidFill>
              </a:rPr>
              <a:t>COMPLEMENTARIO 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smtClean="0">
                <a:solidFill>
                  <a:srgbClr val="FF0000"/>
                </a:solidFill>
              </a:rPr>
              <a:t>                </a:t>
            </a:r>
            <a:r>
              <a:rPr lang="es-ES" sz="2400" dirty="0" smtClean="0">
                <a:solidFill>
                  <a:srgbClr val="00B0F0"/>
                </a:solidFill>
              </a:rPr>
              <a:t>CIAN                         </a:t>
            </a:r>
          </a:p>
          <a:p>
            <a:r>
              <a:rPr lang="es-ES" sz="2400" dirty="0" smtClean="0">
                <a:solidFill>
                  <a:srgbClr val="00B050"/>
                </a:solidFill>
              </a:rPr>
              <a:t>                     VERDE              </a:t>
            </a:r>
            <a:r>
              <a:rPr lang="es-ES" sz="1600" dirty="0" smtClean="0">
                <a:solidFill>
                  <a:schemeClr val="tx1"/>
                </a:solidFill>
              </a:rPr>
              <a:t>COMPLEMENTARIO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smtClean="0">
                <a:solidFill>
                  <a:srgbClr val="00B050"/>
                </a:solidFill>
              </a:rPr>
              <a:t>                 </a:t>
            </a:r>
            <a:r>
              <a:rPr lang="es-ES" sz="2400" dirty="0" smtClean="0">
                <a:solidFill>
                  <a:srgbClr val="F7157B"/>
                </a:solidFill>
              </a:rPr>
              <a:t>MAGENTA</a:t>
            </a:r>
          </a:p>
          <a:p>
            <a:r>
              <a:rPr lang="es-ES" sz="2400" dirty="0" smtClean="0">
                <a:solidFill>
                  <a:srgbClr val="0070C0"/>
                </a:solidFill>
              </a:rPr>
              <a:t>                      </a:t>
            </a:r>
            <a:r>
              <a:rPr lang="es-ES" sz="2400" dirty="0">
                <a:solidFill>
                  <a:srgbClr val="0070C0"/>
                </a:solidFill>
              </a:rPr>
              <a:t>AZUL              </a:t>
            </a:r>
            <a:r>
              <a:rPr lang="es-ES" sz="2400" dirty="0" smtClean="0">
                <a:solidFill>
                  <a:srgbClr val="0070C0"/>
                </a:solidFill>
              </a:rPr>
              <a:t> 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1600" dirty="0">
                <a:solidFill>
                  <a:schemeClr val="tx1"/>
                </a:solidFill>
              </a:rPr>
              <a:t>COMPLEMENTARIO</a:t>
            </a:r>
            <a:r>
              <a:rPr lang="es-ES" sz="1600" dirty="0">
                <a:solidFill>
                  <a:srgbClr val="0070C0"/>
                </a:solidFill>
              </a:rPr>
              <a:t>                          </a:t>
            </a:r>
            <a:r>
              <a:rPr lang="es-ES" sz="1600" dirty="0" smtClean="0">
                <a:solidFill>
                  <a:srgbClr val="0070C0"/>
                </a:solidFill>
              </a:rPr>
              <a:t> </a:t>
            </a:r>
            <a:r>
              <a:rPr lang="es-ES" sz="2400" dirty="0" smtClean="0">
                <a:solidFill>
                  <a:srgbClr val="FFFF00"/>
                </a:solidFill>
              </a:rPr>
              <a:t>AMARILLO</a:t>
            </a:r>
          </a:p>
          <a:p>
            <a:r>
              <a:rPr lang="es-ES" sz="2400" dirty="0" smtClean="0">
                <a:solidFill>
                  <a:srgbClr val="0070C0"/>
                </a:solidFill>
              </a:rPr>
              <a:t>                                       </a:t>
            </a:r>
          </a:p>
          <a:p>
            <a:endParaRPr lang="es-ES" sz="2400" dirty="0" smtClean="0">
              <a:solidFill>
                <a:srgbClr val="0070C0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95535" y="5754132"/>
            <a:ext cx="2465008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B0F0"/>
                </a:solidFill>
              </a:rPr>
              <a:t>CIAN</a:t>
            </a:r>
          </a:p>
          <a:p>
            <a:pPr algn="ctr"/>
            <a:r>
              <a:rPr lang="es-ES" dirty="0" smtClean="0">
                <a:solidFill>
                  <a:srgbClr val="00B050"/>
                </a:solidFill>
              </a:rPr>
              <a:t>VERDE</a:t>
            </a:r>
            <a:r>
              <a:rPr lang="es-ES" dirty="0" smtClean="0">
                <a:solidFill>
                  <a:schemeClr val="tx1"/>
                </a:solidFill>
              </a:rPr>
              <a:t>+</a:t>
            </a:r>
            <a:r>
              <a:rPr lang="es-ES" dirty="0" smtClean="0">
                <a:solidFill>
                  <a:srgbClr val="0070C0"/>
                </a:solidFill>
              </a:rPr>
              <a:t>AZUL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157348" y="5754132"/>
            <a:ext cx="2725007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7157B"/>
                </a:solidFill>
              </a:rPr>
              <a:t>MAGENTA</a:t>
            </a:r>
          </a:p>
          <a:p>
            <a:pPr algn="ctr"/>
            <a:r>
              <a:rPr lang="es-ES" dirty="0" smtClean="0">
                <a:solidFill>
                  <a:srgbClr val="FF0000"/>
                </a:solidFill>
              </a:rPr>
              <a:t>ROJO</a:t>
            </a:r>
            <a:r>
              <a:rPr lang="es-ES" dirty="0" smtClean="0">
                <a:solidFill>
                  <a:schemeClr val="tx1"/>
                </a:solidFill>
              </a:rPr>
              <a:t>+</a:t>
            </a:r>
            <a:r>
              <a:rPr lang="es-ES" dirty="0" smtClean="0">
                <a:solidFill>
                  <a:srgbClr val="0070C0"/>
                </a:solidFill>
              </a:rPr>
              <a:t>AZUL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228184" y="5754132"/>
            <a:ext cx="252028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00"/>
                </a:solidFill>
              </a:rPr>
              <a:t>AMARILLO</a:t>
            </a:r>
          </a:p>
          <a:p>
            <a:pPr algn="ctr"/>
            <a:r>
              <a:rPr lang="es-ES" dirty="0" smtClean="0">
                <a:solidFill>
                  <a:srgbClr val="FF0000"/>
                </a:solidFill>
              </a:rPr>
              <a:t>ROJO</a:t>
            </a:r>
            <a:r>
              <a:rPr lang="es-ES" dirty="0" smtClean="0">
                <a:solidFill>
                  <a:schemeClr val="tx1"/>
                </a:solidFill>
              </a:rPr>
              <a:t>+</a:t>
            </a:r>
            <a:r>
              <a:rPr lang="es-ES" dirty="0" smtClean="0">
                <a:solidFill>
                  <a:srgbClr val="00B050"/>
                </a:solidFill>
              </a:rPr>
              <a:t>VERDE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5060" y="116632"/>
            <a:ext cx="8727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COLOR  MATERIA - MEZCLA  SUSTRACTIVA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851920" y="701407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sz="2000" dirty="0">
                <a:solidFill>
                  <a:schemeClr val="bg1"/>
                </a:solidFill>
              </a:rPr>
              <a:t>En muchos casos la luz llega a los ojos después de </a:t>
            </a:r>
            <a:r>
              <a:rPr lang="es-ES" sz="2000" dirty="0" smtClean="0">
                <a:solidFill>
                  <a:schemeClr val="bg1"/>
                </a:solidFill>
              </a:rPr>
              <a:t>reflejarse en  </a:t>
            </a:r>
            <a:r>
              <a:rPr lang="es-ES" sz="2000" dirty="0">
                <a:solidFill>
                  <a:schemeClr val="bg1"/>
                </a:solidFill>
              </a:rPr>
              <a:t>la superficie de los objetos </a:t>
            </a:r>
            <a:r>
              <a:rPr lang="es-ES" sz="2000" dirty="0" smtClean="0">
                <a:solidFill>
                  <a:schemeClr val="bg1"/>
                </a:solidFill>
              </a:rPr>
              <a:t>que absorben </a:t>
            </a:r>
            <a:r>
              <a:rPr lang="es-ES" sz="2000" dirty="0">
                <a:solidFill>
                  <a:schemeClr val="bg1"/>
                </a:solidFill>
              </a:rPr>
              <a:t>ciertas longitudes </a:t>
            </a:r>
            <a:r>
              <a:rPr lang="es-ES" sz="2000" dirty="0" smtClean="0">
                <a:solidFill>
                  <a:schemeClr val="bg1"/>
                </a:solidFill>
              </a:rPr>
              <a:t>de onda  </a:t>
            </a:r>
            <a:r>
              <a:rPr lang="es-ES" sz="2000" dirty="0">
                <a:solidFill>
                  <a:schemeClr val="bg1"/>
                </a:solidFill>
              </a:rPr>
              <a:t>y reflejan el resto. El color que nosotros observamos en el </a:t>
            </a:r>
            <a:r>
              <a:rPr lang="es-ES" sz="2000" dirty="0" smtClean="0">
                <a:solidFill>
                  <a:schemeClr val="bg1"/>
                </a:solidFill>
              </a:rPr>
              <a:t>objeto es </a:t>
            </a:r>
            <a:r>
              <a:rPr lang="es-ES" sz="2000" dirty="0">
                <a:solidFill>
                  <a:schemeClr val="bg1"/>
                </a:solidFill>
              </a:rPr>
              <a:t>el que este </a:t>
            </a:r>
            <a:r>
              <a:rPr lang="es-ES" sz="2000" dirty="0" smtClean="0">
                <a:solidFill>
                  <a:schemeClr val="bg1"/>
                </a:solidFill>
              </a:rPr>
              <a:t>refleja.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En </a:t>
            </a:r>
            <a:r>
              <a:rPr lang="es-ES" sz="2000" dirty="0">
                <a:solidFill>
                  <a:schemeClr val="bg1"/>
                </a:solidFill>
              </a:rPr>
              <a:t>la mezcla sustractiva el resultado es lo que queda </a:t>
            </a:r>
            <a:r>
              <a:rPr lang="es-ES" sz="2000" dirty="0" smtClean="0">
                <a:solidFill>
                  <a:schemeClr val="bg1"/>
                </a:solidFill>
              </a:rPr>
              <a:t>después de </a:t>
            </a:r>
            <a:r>
              <a:rPr lang="es-ES" sz="2000" dirty="0">
                <a:solidFill>
                  <a:schemeClr val="bg1"/>
                </a:solidFill>
              </a:rPr>
              <a:t>la absorción ( se resta luz ), de la sustracción ( cada pigmento </a:t>
            </a:r>
            <a:r>
              <a:rPr lang="es-ES" sz="2000" dirty="0" smtClean="0">
                <a:solidFill>
                  <a:schemeClr val="bg1"/>
                </a:solidFill>
              </a:rPr>
              <a:t>sustrae </a:t>
            </a:r>
            <a:r>
              <a:rPr lang="es-ES" sz="2000" dirty="0">
                <a:solidFill>
                  <a:schemeClr val="bg1"/>
                </a:solidFill>
              </a:rPr>
              <a:t>una parte de la luz 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1" y="701409"/>
            <a:ext cx="3131839" cy="292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187120" y="3801616"/>
            <a:ext cx="8856984" cy="28803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400" dirty="0" smtClean="0"/>
              <a:t>      COLORES  PRIMARIOS                           COLORES  SECUNDARIOS</a:t>
            </a:r>
          </a:p>
          <a:p>
            <a:r>
              <a:rPr lang="es-ES" sz="2400" dirty="0" smtClean="0">
                <a:solidFill>
                  <a:srgbClr val="FF0000"/>
                </a:solidFill>
              </a:rPr>
              <a:t>                    </a:t>
            </a:r>
            <a:r>
              <a:rPr lang="es-ES" sz="2400" dirty="0" smtClean="0">
                <a:solidFill>
                  <a:srgbClr val="FFFF00"/>
                </a:solidFill>
              </a:rPr>
              <a:t> AMARILLO            </a:t>
            </a:r>
            <a:r>
              <a:rPr lang="es-ES" sz="1600" dirty="0" smtClean="0">
                <a:solidFill>
                  <a:schemeClr val="tx1"/>
                </a:solidFill>
              </a:rPr>
              <a:t>COMPLEMENTARIO 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smtClean="0">
                <a:solidFill>
                  <a:srgbClr val="FF0000"/>
                </a:solidFill>
              </a:rPr>
              <a:t>           </a:t>
            </a:r>
            <a:r>
              <a:rPr lang="es-ES" sz="2400" dirty="0" smtClean="0">
                <a:solidFill>
                  <a:srgbClr val="7030A0"/>
                </a:solidFill>
              </a:rPr>
              <a:t>VIOLETA</a:t>
            </a:r>
            <a:r>
              <a:rPr lang="es-ES" sz="2400" dirty="0" smtClean="0">
                <a:solidFill>
                  <a:srgbClr val="00B0F0"/>
                </a:solidFill>
              </a:rPr>
              <a:t>                         </a:t>
            </a:r>
          </a:p>
          <a:p>
            <a:r>
              <a:rPr lang="es-ES" sz="2400" dirty="0" smtClean="0">
                <a:solidFill>
                  <a:srgbClr val="00B050"/>
                </a:solidFill>
              </a:rPr>
              <a:t>                     </a:t>
            </a:r>
            <a:r>
              <a:rPr lang="es-ES" sz="2400" dirty="0" smtClean="0">
                <a:solidFill>
                  <a:srgbClr val="F7157B"/>
                </a:solidFill>
              </a:rPr>
              <a:t>MAGENTA</a:t>
            </a:r>
            <a:r>
              <a:rPr lang="es-ES" sz="2400" dirty="0" smtClean="0">
                <a:solidFill>
                  <a:srgbClr val="00B050"/>
                </a:solidFill>
              </a:rPr>
              <a:t>             </a:t>
            </a:r>
            <a:r>
              <a:rPr lang="es-ES" sz="1600" dirty="0" smtClean="0">
                <a:solidFill>
                  <a:schemeClr val="tx1"/>
                </a:solidFill>
              </a:rPr>
              <a:t>COMPLEMENTARIO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smtClean="0">
                <a:solidFill>
                  <a:srgbClr val="00B050"/>
                </a:solidFill>
              </a:rPr>
              <a:t>           VERDE</a:t>
            </a:r>
            <a:endParaRPr lang="es-ES" sz="2400" dirty="0" smtClean="0">
              <a:solidFill>
                <a:srgbClr val="F7157B"/>
              </a:solidFill>
            </a:endParaRPr>
          </a:p>
          <a:p>
            <a:r>
              <a:rPr lang="es-ES" sz="2400" dirty="0" smtClean="0">
                <a:solidFill>
                  <a:srgbClr val="0070C0"/>
                </a:solidFill>
              </a:rPr>
              <a:t>                     </a:t>
            </a:r>
            <a:r>
              <a:rPr lang="es-ES" sz="2400" dirty="0" smtClean="0">
                <a:solidFill>
                  <a:srgbClr val="00B0F0"/>
                </a:solidFill>
              </a:rPr>
              <a:t>CIAN</a:t>
            </a:r>
            <a:r>
              <a:rPr lang="es-ES" sz="2400" dirty="0" smtClean="0">
                <a:solidFill>
                  <a:srgbClr val="0070C0"/>
                </a:solidFill>
              </a:rPr>
              <a:t>                       </a:t>
            </a:r>
            <a:r>
              <a:rPr lang="es-ES" sz="1600" dirty="0" smtClean="0">
                <a:solidFill>
                  <a:schemeClr val="tx1"/>
                </a:solidFill>
              </a:rPr>
              <a:t>COMPLEMENTARIO</a:t>
            </a:r>
            <a:r>
              <a:rPr lang="es-ES" sz="1600" dirty="0" smtClean="0">
                <a:solidFill>
                  <a:srgbClr val="0070C0"/>
                </a:solidFill>
              </a:rPr>
              <a:t>                 </a:t>
            </a:r>
            <a:r>
              <a:rPr lang="es-ES" sz="2400" dirty="0" smtClean="0">
                <a:solidFill>
                  <a:srgbClr val="FF0000"/>
                </a:solidFill>
              </a:rPr>
              <a:t>ROJO</a:t>
            </a:r>
          </a:p>
          <a:p>
            <a:r>
              <a:rPr lang="es-ES" sz="2400" dirty="0" smtClean="0">
                <a:solidFill>
                  <a:srgbClr val="0070C0"/>
                </a:solidFill>
              </a:rPr>
              <a:t>                                       </a:t>
            </a:r>
          </a:p>
          <a:p>
            <a:endParaRPr lang="es-ES" dirty="0" smtClean="0">
              <a:solidFill>
                <a:srgbClr val="FFFF00"/>
              </a:solidFill>
            </a:endParaRPr>
          </a:p>
          <a:p>
            <a:endParaRPr lang="es-ES" sz="2400" dirty="0" smtClean="0">
              <a:solidFill>
                <a:srgbClr val="0070C0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427480" y="5831206"/>
            <a:ext cx="2376264" cy="5247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B050"/>
                </a:solidFill>
              </a:rPr>
              <a:t>VERDE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</a:rPr>
              <a:t>AMARILLO</a:t>
            </a:r>
            <a:r>
              <a:rPr lang="es-ES" dirty="0" smtClean="0">
                <a:solidFill>
                  <a:schemeClr val="tx1"/>
                </a:solidFill>
              </a:rPr>
              <a:t>+</a:t>
            </a:r>
            <a:r>
              <a:rPr lang="es-ES" dirty="0" smtClean="0">
                <a:solidFill>
                  <a:srgbClr val="00B0F0"/>
                </a:solidFill>
              </a:rPr>
              <a:t>CIAN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23612" y="5831206"/>
            <a:ext cx="2457788" cy="5247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7030A0"/>
                </a:solidFill>
              </a:rPr>
              <a:t>VIOLETA</a:t>
            </a:r>
          </a:p>
          <a:p>
            <a:pPr algn="ctr"/>
            <a:r>
              <a:rPr lang="es-ES" dirty="0" smtClean="0">
                <a:solidFill>
                  <a:srgbClr val="F7157B"/>
                </a:solidFill>
              </a:rPr>
              <a:t>MAGENTA</a:t>
            </a:r>
            <a:r>
              <a:rPr lang="es-ES" dirty="0" smtClean="0">
                <a:solidFill>
                  <a:schemeClr val="tx1"/>
                </a:solidFill>
              </a:rPr>
              <a:t>+</a:t>
            </a:r>
            <a:r>
              <a:rPr lang="es-ES" dirty="0" smtClean="0">
                <a:solidFill>
                  <a:srgbClr val="00B0F0"/>
                </a:solidFill>
              </a:rPr>
              <a:t>CIAN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228184" y="5839366"/>
            <a:ext cx="2376264" cy="5166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ROJO</a:t>
            </a:r>
          </a:p>
          <a:p>
            <a:pPr algn="ctr"/>
            <a:r>
              <a:rPr lang="es-ES" dirty="0" smtClean="0">
                <a:solidFill>
                  <a:srgbClr val="F7157B"/>
                </a:solidFill>
              </a:rPr>
              <a:t>MAGENTA</a:t>
            </a:r>
            <a:r>
              <a:rPr lang="es-ES" dirty="0" smtClean="0">
                <a:solidFill>
                  <a:schemeClr val="tx1"/>
                </a:solidFill>
              </a:rPr>
              <a:t>+</a:t>
            </a:r>
            <a:r>
              <a:rPr lang="es-ES" dirty="0" smtClean="0">
                <a:solidFill>
                  <a:srgbClr val="FFFF00"/>
                </a:solidFill>
              </a:rPr>
              <a:t>AMARILLO</a:t>
            </a:r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1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INTERRELACIONES  CROMÁTICAS : </a:t>
            </a:r>
            <a:r>
              <a:rPr lang="es-ES" sz="2800" dirty="0" smtClean="0">
                <a:solidFill>
                  <a:schemeClr val="bg1"/>
                </a:solidFill>
              </a:rPr>
              <a:t>ARMONÍA  Y CONTRASTE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8" y="523221"/>
            <a:ext cx="2821427" cy="254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347864" y="523221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LA </a:t>
            </a:r>
            <a:r>
              <a:rPr lang="es-ES" sz="2400" dirty="0" smtClean="0">
                <a:solidFill>
                  <a:srgbClr val="FFFF00"/>
                </a:solidFill>
              </a:rPr>
              <a:t>ARMONÍA </a:t>
            </a:r>
            <a:r>
              <a:rPr lang="es-ES" sz="2400" dirty="0" smtClean="0">
                <a:solidFill>
                  <a:schemeClr val="bg1"/>
                </a:solidFill>
              </a:rPr>
              <a:t>consiste </a:t>
            </a:r>
            <a:r>
              <a:rPr lang="es-ES" sz="2400" dirty="0">
                <a:solidFill>
                  <a:schemeClr val="bg1"/>
                </a:solidFill>
              </a:rPr>
              <a:t>en halagar la vista mediante la </a:t>
            </a:r>
            <a:r>
              <a:rPr lang="es-ES" sz="2400" dirty="0" smtClean="0">
                <a:solidFill>
                  <a:schemeClr val="bg1"/>
                </a:solidFill>
              </a:rPr>
              <a:t>utilización de </a:t>
            </a:r>
            <a:r>
              <a:rPr lang="es-ES" sz="2400" dirty="0">
                <a:solidFill>
                  <a:schemeClr val="bg1"/>
                </a:solidFill>
              </a:rPr>
              <a:t>colores análogos. Hay una lógica cromática, no hay oposición y </a:t>
            </a:r>
            <a:r>
              <a:rPr lang="es-ES" sz="2400" dirty="0" smtClean="0">
                <a:solidFill>
                  <a:schemeClr val="bg1"/>
                </a:solidFill>
              </a:rPr>
              <a:t>no se </a:t>
            </a:r>
            <a:r>
              <a:rPr lang="es-ES" sz="2400" dirty="0">
                <a:solidFill>
                  <a:schemeClr val="bg1"/>
                </a:solidFill>
              </a:rPr>
              <a:t>producen tensiones, en definitiva hay serenidad. Los colores </a:t>
            </a:r>
            <a:r>
              <a:rPr lang="es-ES" sz="2400" dirty="0" smtClean="0">
                <a:solidFill>
                  <a:schemeClr val="bg1"/>
                </a:solidFill>
              </a:rPr>
              <a:t>contiguos </a:t>
            </a:r>
            <a:r>
              <a:rPr lang="es-ES" sz="2400" dirty="0">
                <a:solidFill>
                  <a:schemeClr val="bg1"/>
                </a:solidFill>
              </a:rPr>
              <a:t>y próximos en el círculo cromático son colores armónicos.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8" y="3501008"/>
            <a:ext cx="2821427" cy="295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347864" y="3501007"/>
            <a:ext cx="5616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En los </a:t>
            </a:r>
            <a:r>
              <a:rPr lang="es-ES" sz="2400" dirty="0" smtClean="0">
                <a:solidFill>
                  <a:srgbClr val="FFFF00"/>
                </a:solidFill>
              </a:rPr>
              <a:t>CONTRASTES</a:t>
            </a:r>
            <a:r>
              <a:rPr lang="es-ES" sz="2400" dirty="0" smtClean="0">
                <a:solidFill>
                  <a:schemeClr val="bg1"/>
                </a:solidFill>
              </a:rPr>
              <a:t> las </a:t>
            </a:r>
            <a:r>
              <a:rPr lang="es-ES" sz="2400" dirty="0">
                <a:solidFill>
                  <a:schemeClr val="bg1"/>
                </a:solidFill>
              </a:rPr>
              <a:t>relaciones son opuestas </a:t>
            </a:r>
            <a:r>
              <a:rPr lang="es-ES" sz="2400" dirty="0" smtClean="0">
                <a:solidFill>
                  <a:schemeClr val="bg1"/>
                </a:solidFill>
              </a:rPr>
              <a:t>produciéndose choques </a:t>
            </a:r>
            <a:r>
              <a:rPr lang="es-ES" sz="2400" dirty="0">
                <a:solidFill>
                  <a:schemeClr val="bg1"/>
                </a:solidFill>
              </a:rPr>
              <a:t>entre los colores. La forma más efectiva de expresar </a:t>
            </a:r>
            <a:r>
              <a:rPr lang="es-ES" sz="2400" dirty="0" smtClean="0">
                <a:solidFill>
                  <a:schemeClr val="bg1"/>
                </a:solidFill>
              </a:rPr>
              <a:t>contrastes </a:t>
            </a:r>
            <a:r>
              <a:rPr lang="es-ES" sz="2400" dirty="0">
                <a:solidFill>
                  <a:schemeClr val="bg1"/>
                </a:solidFill>
              </a:rPr>
              <a:t>es mediante colores complementarios, ya que se </a:t>
            </a:r>
            <a:r>
              <a:rPr lang="es-ES" sz="2400" dirty="0" smtClean="0">
                <a:solidFill>
                  <a:schemeClr val="bg1"/>
                </a:solidFill>
              </a:rPr>
              <a:t>intensifican mutuamente </a:t>
            </a:r>
            <a:r>
              <a:rPr lang="es-ES" sz="2400" dirty="0">
                <a:solidFill>
                  <a:schemeClr val="bg1"/>
                </a:solidFill>
              </a:rPr>
              <a:t>y originan el máximo contraste cromático. Estas </a:t>
            </a:r>
            <a:r>
              <a:rPr lang="es-ES" sz="2400" dirty="0" smtClean="0">
                <a:solidFill>
                  <a:schemeClr val="bg1"/>
                </a:solidFill>
              </a:rPr>
              <a:t>combinaciones </a:t>
            </a:r>
            <a:r>
              <a:rPr lang="es-ES" sz="2400" dirty="0">
                <a:solidFill>
                  <a:schemeClr val="bg1"/>
                </a:solidFill>
              </a:rPr>
              <a:t>son más expresivas más dramáticas.</a:t>
            </a:r>
          </a:p>
        </p:txBody>
      </p:sp>
    </p:spTree>
    <p:extLst>
      <p:ext uri="{BB962C8B-B14F-4D97-AF65-F5344CB8AC3E}">
        <p14:creationId xmlns:p14="http://schemas.microsoft.com/office/powerpoint/2010/main" val="11241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763</Words>
  <Application>Microsoft Office PowerPoint</Application>
  <PresentationFormat>Presentación en pantalla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EL COLOR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Italo</dc:creator>
  <cp:lastModifiedBy>Italo</cp:lastModifiedBy>
  <cp:revision>36</cp:revision>
  <dcterms:created xsi:type="dcterms:W3CDTF">2021-04-27T19:42:19Z</dcterms:created>
  <dcterms:modified xsi:type="dcterms:W3CDTF">2021-05-11T18:06:34Z</dcterms:modified>
</cp:coreProperties>
</file>