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14.xml" ContentType="application/vnd.openxmlformats-officedocument.presentationml.slide+xml"/>
  <Override PartName="/ppt/slides/slide36.xml" ContentType="application/vnd.openxmlformats-officedocument.presentationml.slide+xml"/>
  <Override PartName="/ppt/slides/slide15.xml" ContentType="application/vnd.openxmlformats-officedocument.presentationml.slide+xml"/>
  <Override PartName="/ppt/slides/slide3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4.xml.rels" ContentType="application/vnd.openxmlformats-package.relationships+xml"/>
  <Override PartName="/ppt/slides/_rels/slide37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50.png" ContentType="image/png"/>
  <Override PartName="/ppt/media/image1.png" ContentType="image/png"/>
  <Override PartName="/ppt/media/image51.png" ContentType="image/png"/>
  <Override PartName="/ppt/media/image2.png" ContentType="image/png"/>
  <Override PartName="/ppt/media/image52.png" ContentType="image/png"/>
  <Override PartName="/ppt/media/image30.png" ContentType="image/png"/>
  <Override PartName="/ppt/media/image3.png" ContentType="image/png"/>
  <Override PartName="/ppt/media/image4.png" ContentType="image/png"/>
  <Override PartName="/ppt/media/image31.png" ContentType="image/png"/>
  <Override PartName="/ppt/media/image53.png" ContentType="image/png"/>
  <Override PartName="/ppt/media/image5.png" ContentType="image/png"/>
  <Override PartName="/ppt/media/image10.png" ContentType="image/png"/>
  <Override PartName="/ppt/media/image32.png" ContentType="image/png"/>
  <Override PartName="/ppt/media/image54.png" ContentType="image/png"/>
  <Override PartName="/ppt/media/image6.png" ContentType="image/png"/>
  <Override PartName="/ppt/media/image11.png" ContentType="image/png"/>
  <Override PartName="/ppt/media/image33.png" ContentType="image/png"/>
  <Override PartName="/ppt/media/image55.png" ContentType="image/png"/>
  <Override PartName="/ppt/media/image7.png" ContentType="image/png"/>
  <Override PartName="/ppt/media/image12.png" ContentType="image/png"/>
  <Override PartName="/ppt/media/image34.png" ContentType="image/png"/>
  <Override PartName="/ppt/media/image56.png" ContentType="image/png"/>
  <Override PartName="/ppt/media/image8.png" ContentType="image/png"/>
  <Override PartName="/ppt/media/image13.png" ContentType="image/png"/>
  <Override PartName="/ppt/media/image35.png" ContentType="image/png"/>
  <Override PartName="/ppt/media/image57.png" ContentType="image/png"/>
  <Override PartName="/ppt/media/image9.png" ContentType="image/png"/>
  <Override PartName="/ppt/media/image14.png" ContentType="image/png"/>
  <Override PartName="/ppt/media/image36.png" ContentType="image/png"/>
  <Override PartName="/ppt/media/image58.png" ContentType="image/png"/>
  <Override PartName="/ppt/media/image15.png" ContentType="image/png"/>
  <Override PartName="/ppt/media/image37.png" ContentType="image/png"/>
  <Override PartName="/ppt/media/image59.png" ContentType="image/png"/>
  <Override PartName="/ppt/media/image16.png" ContentType="image/png"/>
  <Override PartName="/ppt/media/image38.png" ContentType="image/png"/>
  <Override PartName="/ppt/media/image17.png" ContentType="image/png"/>
  <Override PartName="/ppt/media/image39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42.png" ContentType="image/png"/>
  <Override PartName="/ppt/media/image64.png" ContentType="image/png"/>
  <Override PartName="/ppt/media/image21.png" ContentType="image/png"/>
  <Override PartName="/ppt/media/image43.png" ContentType="image/png"/>
  <Override PartName="/ppt/media/image22.png" ContentType="image/png"/>
  <Override PartName="/ppt/media/image44.png" ContentType="image/png"/>
  <Override PartName="/ppt/media/image23.png" ContentType="image/png"/>
  <Override PartName="/ppt/media/image45.png" ContentType="image/png"/>
  <Override PartName="/ppt/media/image24.png" ContentType="image/png"/>
  <Override PartName="/ppt/media/image46.png" ContentType="image/png"/>
  <Override PartName="/ppt/media/image25.png" ContentType="image/png"/>
  <Override PartName="/ppt/media/image47.png" ContentType="image/png"/>
  <Override PartName="/ppt/media/image26.png" ContentType="image/png"/>
  <Override PartName="/ppt/media/image48.png" ContentType="image/png"/>
  <Override PartName="/ppt/media/image27.png" ContentType="image/png"/>
  <Override PartName="/ppt/media/image49.png" ContentType="image/png"/>
  <Override PartName="/ppt/media/image28.png" ContentType="image/png"/>
  <Override PartName="/ppt/media/image29.png" ContentType="image/png"/>
  <Override PartName="/ppt/media/image40.png" ContentType="image/png"/>
  <Override PartName="/ppt/media/image62.png" ContentType="image/png"/>
  <Override PartName="/ppt/media/image41.png" ContentType="image/png"/>
  <Override PartName="/ppt/media/image63.png" ContentType="image/png"/>
  <Override PartName="/ppt/media/image60.png" ContentType="image/png"/>
  <Override PartName="/ppt/media/image61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69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F2F465F-0463-4FDC-8F84-6C823AB95421}" type="slidenum">
              <a:t>&lt;#&gt;</a:t>
            </a:fld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B67EAD6-977B-43C5-978A-2F2D90360E4E}" type="slidenum">
              <a:t>&lt;#&gt;</a:t>
            </a:fld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22C3F40-2FC5-46D3-8261-CC8CFA91D68B}" type="slidenum">
              <a:t>&lt;#&gt;</a:t>
            </a:fld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7131B92-F2F2-4A07-9AC2-1C4A716DA9DC}" type="slidenum">
              <a:t>&lt;#&gt;</a:t>
            </a:fld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9ECF48F-E8AC-4158-B04D-C24EE98E11A3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4D72775-79CA-43A5-9592-AFDFEF70AA56}" type="slidenum">
              <a:t>&lt;#&gt;</a:t>
            </a:fld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8D9757B-E7A3-421C-962E-A45E27E6D22F}" type="slidenum">
              <a:t>&lt;#&gt;</a:t>
            </a:fld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A32E83B-E121-4A23-81E2-2BEB286AA318}" type="slidenum">
              <a:t>&lt;#&gt;</a:t>
            </a:fld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00CDE6E-9B03-4801-B065-3B2267E54F92}" type="slidenum">
              <a:t>&lt;#&gt;</a:t>
            </a:fld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A03F3FA-1E20-4921-A0B5-C6677DCD98E4}" type="slidenum">
              <a:t>&lt;#&gt;</a:t>
            </a:fld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8FC0F2A-DEE5-4DDD-B6EE-6B4FEB7508DE}" type="slidenum">
              <a:t>&lt;#&gt;</a:t>
            </a:fld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BDFDC1D6-13B8-4AFF-9674-C580E66DC10A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marL="414720" indent="-31104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lvl="1" marL="829440" indent="-31104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lvl="2" marL="1244160" indent="-2764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lvl="3" marL="1658880" indent="-20736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4" marL="2073600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488320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2903040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marL="414720" indent="-31104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lvl="1" marL="829440" indent="-31104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lvl="2" marL="1244160" indent="-2764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lvl="3" marL="1658880" indent="-20736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4" marL="2073600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488320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2903040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6840" cy="391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91440" bIns="9144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s" sz="1000" spc="-1" strike="noStrike">
                <a:solidFill>
                  <a:schemeClr val="dk2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C539C1C-79D6-498B-8197-09F406D817D8}" type="slidenum">
              <a:rPr b="0" lang="es" sz="1000" spc="-1" strike="noStrike">
                <a:solidFill>
                  <a:schemeClr val="dk2"/>
                </a:solidFill>
                <a:latin typeface="Arial"/>
                <a:ea typeface="Arial"/>
              </a:rPr>
              <a:t>&lt;número&gt;</a:t>
            </a:fld>
            <a:endParaRPr b="0" lang="es-E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s-ES" sz="4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6000"/>
          </a:bodyPr>
          <a:p>
            <a:pPr marL="414720" indent="-31104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  <a:p>
            <a:pPr lvl="1" marL="829440" indent="-31104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lvl="2" marL="1244160" indent="-27648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lvl="3" marL="1658880" indent="-20736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4" marL="2073600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488320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2903040" indent="-20736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6;p27"/>
          <p:cNvSpPr/>
          <p:nvPr/>
        </p:nvSpPr>
        <p:spPr>
          <a:xfrm>
            <a:off x="522720" y="23040"/>
            <a:ext cx="822708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700" spc="-1" strike="noStrike">
                <a:solidFill>
                  <a:srgbClr val="e790d7"/>
                </a:solidFill>
                <a:latin typeface="Tahoma"/>
                <a:ea typeface="Tahoma"/>
              </a:rPr>
              <a:t>A NUTRICIÓN</a:t>
            </a:r>
            <a:endParaRPr b="0" lang="es-ES" sz="3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Google Shape;117;p27" descr=""/>
          <p:cNvPicPr/>
          <p:nvPr/>
        </p:nvPicPr>
        <p:blipFill>
          <a:blip r:embed="rId1"/>
          <a:srcRect l="0" t="7159" r="0" b="7986"/>
          <a:stretch/>
        </p:blipFill>
        <p:spPr>
          <a:xfrm>
            <a:off x="522360" y="1073520"/>
            <a:ext cx="8422920" cy="4019400"/>
          </a:xfrm>
          <a:prstGeom prst="rect">
            <a:avLst/>
          </a:prstGeom>
          <a:ln w="0">
            <a:noFill/>
          </a:ln>
        </p:spPr>
      </p:pic>
      <p:sp>
        <p:nvSpPr>
          <p:cNvPr id="117" name="Google Shape;118;p27"/>
          <p:cNvSpPr/>
          <p:nvPr/>
        </p:nvSpPr>
        <p:spPr>
          <a:xfrm>
            <a:off x="587880" y="815040"/>
            <a:ext cx="8358120" cy="4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As células deben recibir nutrientes e oxíxeno, e liberan dióxido de carbono e residuos.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Google Shape;119;p27"/>
          <p:cNvSpPr/>
          <p:nvPr/>
        </p:nvSpPr>
        <p:spPr>
          <a:xfrm>
            <a:off x="1240920" y="1126800"/>
            <a:ext cx="5288400" cy="292320"/>
          </a:xfrm>
          <a:prstGeom prst="rect">
            <a:avLst/>
          </a:prstGeom>
          <a:solidFill>
            <a:srgbClr val="ffffff"/>
          </a:solidFill>
          <a:ln w="79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1500" spc="-1" strike="noStrike">
                <a:solidFill>
                  <a:srgbClr val="007826"/>
                </a:solidFill>
                <a:latin typeface="Tahoma"/>
                <a:ea typeface="Tahoma"/>
              </a:rPr>
              <a:t>APARATOS IMPLICADOS NA NUTRICIÓN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212;p36"/>
          <p:cNvSpPr/>
          <p:nvPr/>
        </p:nvSpPr>
        <p:spPr>
          <a:xfrm>
            <a:off x="457200" y="120960"/>
            <a:ext cx="759492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es" sz="3200" spc="-1" strike="noStrike">
                <a:solidFill>
                  <a:srgbClr val="f10d0c"/>
                </a:solidFill>
                <a:latin typeface="Tahoma"/>
                <a:ea typeface="Tahoma"/>
              </a:rPr>
              <a:t>5. </a:t>
            </a:r>
            <a:r>
              <a:rPr b="1" lang="es" sz="3200" spc="-1" strike="noStrike" u="sng">
                <a:solidFill>
                  <a:srgbClr val="f10d0c"/>
                </a:solidFill>
                <a:uFillTx/>
                <a:latin typeface="Tahoma"/>
                <a:ea typeface="Tahoma"/>
              </a:rPr>
              <a:t>O aparello dixestivo</a:t>
            </a: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6" name="Google Shape;213;p36" descr=""/>
          <p:cNvPicPr/>
          <p:nvPr/>
        </p:nvPicPr>
        <p:blipFill>
          <a:blip r:embed="rId1"/>
          <a:stretch/>
        </p:blipFill>
        <p:spPr>
          <a:xfrm>
            <a:off x="0" y="48960"/>
            <a:ext cx="3278160" cy="5078880"/>
          </a:xfrm>
          <a:prstGeom prst="rect">
            <a:avLst/>
          </a:prstGeom>
          <a:ln w="0">
            <a:noFill/>
          </a:ln>
        </p:spPr>
      </p:pic>
      <p:pic>
        <p:nvPicPr>
          <p:cNvPr id="177" name="Google Shape;215;p36" descr=""/>
          <p:cNvPicPr/>
          <p:nvPr/>
        </p:nvPicPr>
        <p:blipFill>
          <a:blip r:embed="rId2"/>
          <a:stretch/>
        </p:blipFill>
        <p:spPr>
          <a:xfrm>
            <a:off x="4131720" y="3576240"/>
            <a:ext cx="1993680" cy="1467720"/>
          </a:xfrm>
          <a:prstGeom prst="rect">
            <a:avLst/>
          </a:prstGeom>
          <a:ln w="0">
            <a:noFill/>
          </a:ln>
        </p:spPr>
      </p:pic>
      <p:pic>
        <p:nvPicPr>
          <p:cNvPr id="178" name="Google Shape;216;p36" descr=""/>
          <p:cNvPicPr/>
          <p:nvPr/>
        </p:nvPicPr>
        <p:blipFill>
          <a:blip r:embed="rId3"/>
          <a:stretch/>
        </p:blipFill>
        <p:spPr>
          <a:xfrm>
            <a:off x="6465600" y="3674160"/>
            <a:ext cx="1942200" cy="1369800"/>
          </a:xfrm>
          <a:prstGeom prst="rect">
            <a:avLst/>
          </a:prstGeom>
          <a:ln w="0">
            <a:noFill/>
          </a:ln>
        </p:spPr>
      </p:pic>
      <p:sp>
        <p:nvSpPr>
          <p:cNvPr id="179" name="Google Shape;217;p36"/>
          <p:cNvSpPr/>
          <p:nvPr/>
        </p:nvSpPr>
        <p:spPr>
          <a:xfrm>
            <a:off x="3436200" y="1098000"/>
            <a:ext cx="5706720" cy="148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" sz="1600" spc="-1" strike="noStrike" u="sng">
                <a:solidFill>
                  <a:srgbClr val="c9211e"/>
                </a:solidFill>
                <a:uFillTx/>
                <a:latin typeface="Tahoma"/>
                <a:ea typeface="Tahoma"/>
              </a:rPr>
              <a:t>Aparello dixestivo</a:t>
            </a:r>
            <a:r>
              <a:rPr b="0" lang="es" sz="1600" spc="-1" strike="noStrike" u="sng">
                <a:solidFill>
                  <a:srgbClr val="800000"/>
                </a:solidFill>
                <a:uFillTx/>
                <a:latin typeface="Tahoma"/>
                <a:ea typeface="Tahoma"/>
              </a:rPr>
              <a:t>: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" sz="1600" spc="-1" strike="noStrike">
                <a:solidFill>
                  <a:srgbClr val="55308d"/>
                </a:solidFill>
                <a:latin typeface="Tahoma"/>
                <a:ea typeface="Tahoma"/>
              </a:rPr>
              <a:t>. Tubo dixestivo + glándulas anexas 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" sz="1600" spc="-1" strike="noStrike">
                <a:solidFill>
                  <a:srgbClr val="55308d"/>
                </a:solidFill>
                <a:latin typeface="Tahoma"/>
                <a:ea typeface="Tahoma"/>
              </a:rPr>
              <a:t>. Tubo dixestivo: </a:t>
            </a:r>
            <a:r>
              <a:rPr b="0" lang="es" sz="1600" spc="-1" strike="noStrike">
                <a:solidFill>
                  <a:srgbClr val="000000"/>
                </a:solidFill>
                <a:latin typeface="Tahoma"/>
                <a:ea typeface="Tahoma"/>
              </a:rPr>
              <a:t>boca, farinxe, esófago, estómago,  intestino delgado e intestino groso.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" sz="1600" spc="-1" strike="noStrike">
                <a:solidFill>
                  <a:srgbClr val="55308d"/>
                </a:solidFill>
                <a:latin typeface="Tahoma"/>
                <a:ea typeface="Tahoma"/>
              </a:rPr>
              <a:t>. Glándulas anexas: </a:t>
            </a:r>
            <a:r>
              <a:rPr b="0" lang="es" sz="1600" spc="-1" strike="noStrike">
                <a:solidFill>
                  <a:srgbClr val="000000"/>
                </a:solidFill>
                <a:latin typeface="Tahoma"/>
                <a:ea typeface="Tahoma"/>
              </a:rPr>
              <a:t>fígado, páncreas e glándulas salivares.</a:t>
            </a:r>
            <a:endParaRPr b="0" lang="es-E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Google Shape;218;p36"/>
          <p:cNvSpPr/>
          <p:nvPr/>
        </p:nvSpPr>
        <p:spPr>
          <a:xfrm>
            <a:off x="0" y="2792160"/>
            <a:ext cx="912600" cy="292320"/>
          </a:xfrm>
          <a:prstGeom prst="rect">
            <a:avLst/>
          </a:prstGeom>
          <a:solidFill>
            <a:srgbClr val="ffffff"/>
          </a:solidFill>
          <a:ln w="79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Fígado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Google Shape;221;p36"/>
          <p:cNvSpPr/>
          <p:nvPr/>
        </p:nvSpPr>
        <p:spPr>
          <a:xfrm>
            <a:off x="0" y="3576240"/>
            <a:ext cx="912600" cy="586080"/>
          </a:xfrm>
          <a:prstGeom prst="rect">
            <a:avLst/>
          </a:prstGeom>
          <a:solidFill>
            <a:srgbClr val="ffffff"/>
          </a:solidFill>
          <a:ln w="79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Intestino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groso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 indent="0" algn="ctr">
              <a:buNone/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18680" cy="34146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Google Shape;229;p37"/>
          <p:cNvSpPr/>
          <p:nvPr/>
        </p:nvSpPr>
        <p:spPr>
          <a:xfrm>
            <a:off x="2435400" y="-17280"/>
            <a:ext cx="5431680" cy="54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t">
            <a:spAutoFit/>
          </a:bodyPr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0" lang="es" sz="1600" spc="-1" strike="noStrike">
                <a:solidFill>
                  <a:srgbClr val="ffffff"/>
                </a:solidFill>
                <a:highlight>
                  <a:srgbClr val="e790d7"/>
                </a:highlight>
                <a:latin typeface="Tahoma"/>
                <a:ea typeface="Tahoma"/>
              </a:rPr>
              <a:t>	</a:t>
            </a:r>
            <a:r>
              <a:rPr b="1" lang="es" sz="2400" spc="-1" strike="noStrike">
                <a:solidFill>
                  <a:srgbClr val="bf0041"/>
                </a:solidFill>
                <a:latin typeface="Tahoma"/>
                <a:ea typeface="Tahoma"/>
              </a:rPr>
              <a:t>Aparello dixestivo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930960" y="531000"/>
            <a:ext cx="7041960" cy="4611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365760" y="12960"/>
            <a:ext cx="8261640" cy="514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234;p38"/>
          <p:cNvSpPr/>
          <p:nvPr/>
        </p:nvSpPr>
        <p:spPr>
          <a:xfrm>
            <a:off x="457200" y="85320"/>
            <a:ext cx="8227080" cy="85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500" spc="-1" strike="noStrike">
                <a:solidFill>
                  <a:srgbClr val="c9211e"/>
                </a:solidFill>
                <a:latin typeface="Tahoma"/>
                <a:ea typeface="Tahoma"/>
              </a:rPr>
              <a:t>Boca</a:t>
            </a:r>
            <a:endParaRPr b="0" lang="es-ES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8" name="Google Shape;235;p38" descr=""/>
          <p:cNvPicPr/>
          <p:nvPr/>
        </p:nvPicPr>
        <p:blipFill>
          <a:blip r:embed="rId1"/>
          <a:stretch/>
        </p:blipFill>
        <p:spPr>
          <a:xfrm>
            <a:off x="269640" y="609840"/>
            <a:ext cx="2979000" cy="1942200"/>
          </a:xfrm>
          <a:prstGeom prst="rect">
            <a:avLst/>
          </a:prstGeom>
          <a:ln w="0">
            <a:noFill/>
          </a:ln>
        </p:spPr>
      </p:pic>
      <p:pic>
        <p:nvPicPr>
          <p:cNvPr id="189" name="Google Shape;236;p38" descr=""/>
          <p:cNvPicPr/>
          <p:nvPr/>
        </p:nvPicPr>
        <p:blipFill>
          <a:blip r:embed="rId2"/>
          <a:stretch/>
        </p:blipFill>
        <p:spPr>
          <a:xfrm>
            <a:off x="6711840" y="311040"/>
            <a:ext cx="2141640" cy="2055600"/>
          </a:xfrm>
          <a:prstGeom prst="rect">
            <a:avLst/>
          </a:prstGeom>
          <a:ln w="0">
            <a:noFill/>
          </a:ln>
        </p:spPr>
      </p:pic>
      <p:pic>
        <p:nvPicPr>
          <p:cNvPr id="190" name="Google Shape;237;p38" descr=""/>
          <p:cNvPicPr/>
          <p:nvPr/>
        </p:nvPicPr>
        <p:blipFill>
          <a:blip r:embed="rId3"/>
          <a:stretch/>
        </p:blipFill>
        <p:spPr>
          <a:xfrm>
            <a:off x="6405480" y="2755080"/>
            <a:ext cx="2590200" cy="2071800"/>
          </a:xfrm>
          <a:prstGeom prst="rect">
            <a:avLst/>
          </a:prstGeom>
          <a:ln w="0">
            <a:noFill/>
          </a:ln>
        </p:spPr>
      </p:pic>
      <p:pic>
        <p:nvPicPr>
          <p:cNvPr id="191" name="Google Shape;238;p38" descr=""/>
          <p:cNvPicPr/>
          <p:nvPr/>
        </p:nvPicPr>
        <p:blipFill>
          <a:blip r:embed="rId4"/>
          <a:stretch/>
        </p:blipFill>
        <p:spPr>
          <a:xfrm>
            <a:off x="0" y="2680200"/>
            <a:ext cx="3405240" cy="2146680"/>
          </a:xfrm>
          <a:prstGeom prst="rect">
            <a:avLst/>
          </a:prstGeom>
          <a:ln w="0">
            <a:noFill/>
          </a:ln>
        </p:spPr>
      </p:pic>
      <p:sp>
        <p:nvSpPr>
          <p:cNvPr id="192" name="Google Shape;239;p38"/>
          <p:cNvSpPr/>
          <p:nvPr/>
        </p:nvSpPr>
        <p:spPr>
          <a:xfrm>
            <a:off x="653040" y="4052160"/>
            <a:ext cx="1043280" cy="856800"/>
          </a:xfrm>
          <a:prstGeom prst="rect">
            <a:avLst/>
          </a:prstGeom>
          <a:solidFill>
            <a:srgbClr val="ffffff"/>
          </a:solidFill>
          <a:ln w="79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Glándulas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salivares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Google Shape;240;p38"/>
          <p:cNvSpPr/>
          <p:nvPr/>
        </p:nvSpPr>
        <p:spPr>
          <a:xfrm>
            <a:off x="3249720" y="1127880"/>
            <a:ext cx="3218400" cy="104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.</a:t>
            </a:r>
            <a:r>
              <a:rPr b="1" lang="es" sz="1500" spc="-1" strike="noStrike">
                <a:solidFill>
                  <a:srgbClr val="800080"/>
                </a:solidFill>
                <a:latin typeface="Tahoma"/>
                <a:ea typeface="Tahoma"/>
              </a:rPr>
              <a:t>Dentes:</a:t>
            </a: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 trituran o alimento. Mastigación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.Partes dun dente: esmalte, dentina e polpa.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. </a:t>
            </a:r>
            <a:r>
              <a:rPr b="1" lang="es" sz="1500" spc="-1" strike="noStrike">
                <a:solidFill>
                  <a:srgbClr val="800080"/>
                </a:solidFill>
                <a:latin typeface="Tahoma"/>
                <a:ea typeface="Tahoma"/>
              </a:rPr>
              <a:t>Lingua:</a:t>
            </a: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 músculos potentes.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.</a:t>
            </a:r>
            <a:r>
              <a:rPr b="1" lang="es" sz="1500" spc="-1" strike="noStrike">
                <a:solidFill>
                  <a:srgbClr val="800080"/>
                </a:solidFill>
                <a:latin typeface="Tahoma"/>
                <a:ea typeface="Tahoma"/>
              </a:rPr>
              <a:t>Bolo alimentario:</a:t>
            </a: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 trituración ( dentes) + insalivación ( saliva).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245;p39" descr=""/>
          <p:cNvPicPr/>
          <p:nvPr/>
        </p:nvPicPr>
        <p:blipFill>
          <a:blip r:embed="rId1"/>
          <a:stretch/>
        </p:blipFill>
        <p:spPr>
          <a:xfrm>
            <a:off x="0" y="808200"/>
            <a:ext cx="3623400" cy="2716920"/>
          </a:xfrm>
          <a:prstGeom prst="rect">
            <a:avLst/>
          </a:prstGeom>
          <a:ln w="0">
            <a:noFill/>
          </a:ln>
        </p:spPr>
      </p:pic>
      <p:pic>
        <p:nvPicPr>
          <p:cNvPr id="195" name="Google Shape;246;p39" descr=""/>
          <p:cNvPicPr/>
          <p:nvPr/>
        </p:nvPicPr>
        <p:blipFill>
          <a:blip r:embed="rId2"/>
          <a:stretch/>
        </p:blipFill>
        <p:spPr>
          <a:xfrm>
            <a:off x="5938920" y="636840"/>
            <a:ext cx="3039480" cy="2501640"/>
          </a:xfrm>
          <a:prstGeom prst="rect">
            <a:avLst/>
          </a:prstGeom>
          <a:ln w="0">
            <a:noFill/>
          </a:ln>
        </p:spPr>
      </p:pic>
      <p:pic>
        <p:nvPicPr>
          <p:cNvPr id="196" name="Google Shape;247;p39" descr=""/>
          <p:cNvPicPr/>
          <p:nvPr/>
        </p:nvPicPr>
        <p:blipFill>
          <a:blip r:embed="rId3"/>
          <a:stretch/>
        </p:blipFill>
        <p:spPr>
          <a:xfrm>
            <a:off x="6763680" y="3041640"/>
            <a:ext cx="1942200" cy="2100960"/>
          </a:xfrm>
          <a:prstGeom prst="rect">
            <a:avLst/>
          </a:prstGeom>
          <a:ln w="0">
            <a:noFill/>
          </a:ln>
        </p:spPr>
      </p:pic>
      <p:pic>
        <p:nvPicPr>
          <p:cNvPr id="197" name="Google Shape;248;p39" descr=""/>
          <p:cNvPicPr/>
          <p:nvPr/>
        </p:nvPicPr>
        <p:blipFill>
          <a:blip r:embed="rId4"/>
          <a:srcRect l="26515" t="0" r="20646" b="0"/>
          <a:stretch/>
        </p:blipFill>
        <p:spPr>
          <a:xfrm>
            <a:off x="3964680" y="2460960"/>
            <a:ext cx="2022840" cy="2152800"/>
          </a:xfrm>
          <a:prstGeom prst="rect">
            <a:avLst/>
          </a:prstGeom>
          <a:ln w="0">
            <a:noFill/>
          </a:ln>
        </p:spPr>
      </p:pic>
      <p:sp>
        <p:nvSpPr>
          <p:cNvPr id="198" name="Google Shape;249;p39"/>
          <p:cNvSpPr/>
          <p:nvPr/>
        </p:nvSpPr>
        <p:spPr>
          <a:xfrm>
            <a:off x="5943240" y="4222440"/>
            <a:ext cx="847080" cy="23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cardia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99" name="Google Shape;250;p39"/>
          <p:cNvCxnSpPr/>
          <p:nvPr/>
        </p:nvCxnSpPr>
        <p:spPr>
          <a:xfrm flipV="1">
            <a:off x="5159160" y="4359960"/>
            <a:ext cx="785520" cy="393480"/>
          </a:xfrm>
          <a:prstGeom prst="straightConnector1">
            <a:avLst/>
          </a:prstGeom>
          <a:ln w="7925">
            <a:solidFill>
              <a:srgbClr val="000000"/>
            </a:solidFill>
            <a:round/>
          </a:ln>
        </p:spPr>
      </p:cxnSp>
      <p:cxnSp>
        <p:nvCxnSpPr>
          <p:cNvPr id="200" name="Google Shape;251;p39"/>
          <p:cNvCxnSpPr/>
          <p:nvPr/>
        </p:nvCxnSpPr>
        <p:spPr>
          <a:xfrm>
            <a:off x="6792120" y="4359600"/>
            <a:ext cx="1112040" cy="246600"/>
          </a:xfrm>
          <a:prstGeom prst="straightConnector1">
            <a:avLst/>
          </a:prstGeom>
          <a:ln w="7925">
            <a:solidFill>
              <a:srgbClr val="000000"/>
            </a:solidFill>
            <a:round/>
          </a:ln>
        </p:spPr>
      </p:cxnSp>
      <p:pic>
        <p:nvPicPr>
          <p:cNvPr id="201" name="Google Shape;252;p39" descr=""/>
          <p:cNvPicPr/>
          <p:nvPr/>
        </p:nvPicPr>
        <p:blipFill>
          <a:blip r:embed="rId5"/>
          <a:srcRect l="24748" t="0" r="-1755" b="0"/>
          <a:stretch/>
        </p:blipFill>
        <p:spPr>
          <a:xfrm>
            <a:off x="1862640" y="3140280"/>
            <a:ext cx="2284200" cy="1669680"/>
          </a:xfrm>
          <a:prstGeom prst="rect">
            <a:avLst/>
          </a:prstGeom>
          <a:ln w="0">
            <a:noFill/>
          </a:ln>
        </p:spPr>
      </p:pic>
      <p:sp>
        <p:nvSpPr>
          <p:cNvPr id="202" name="Google Shape;253;p39"/>
          <p:cNvSpPr/>
          <p:nvPr/>
        </p:nvSpPr>
        <p:spPr>
          <a:xfrm>
            <a:off x="457560" y="23040"/>
            <a:ext cx="822708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500" spc="-1" strike="noStrike">
                <a:solidFill>
                  <a:srgbClr val="c9211e"/>
                </a:solidFill>
                <a:latin typeface="Tahoma"/>
                <a:ea typeface="Tahoma"/>
              </a:rPr>
              <a:t>Farinxe</a:t>
            </a:r>
            <a:endParaRPr b="0" lang="es-E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Google Shape;254;p39"/>
          <p:cNvSpPr/>
          <p:nvPr/>
        </p:nvSpPr>
        <p:spPr>
          <a:xfrm>
            <a:off x="1787400" y="1162440"/>
            <a:ext cx="2022840" cy="292320"/>
          </a:xfrm>
          <a:prstGeom prst="rect">
            <a:avLst/>
          </a:prstGeom>
          <a:solidFill>
            <a:srgbClr val="ffffff"/>
          </a:solidFill>
          <a:ln w="79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Cavidade nasal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Google Shape;255;p39"/>
          <p:cNvSpPr/>
          <p:nvPr/>
        </p:nvSpPr>
        <p:spPr>
          <a:xfrm>
            <a:off x="2211840" y="2151360"/>
            <a:ext cx="1173960" cy="292320"/>
          </a:xfrm>
          <a:prstGeom prst="rect">
            <a:avLst/>
          </a:prstGeom>
          <a:solidFill>
            <a:srgbClr val="ffffff"/>
          </a:solidFill>
          <a:ln w="79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Farinxe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Google Shape;256;p39"/>
          <p:cNvSpPr/>
          <p:nvPr/>
        </p:nvSpPr>
        <p:spPr>
          <a:xfrm>
            <a:off x="175320" y="3293280"/>
            <a:ext cx="1942200" cy="85680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" sz="1300" spc="-1" strike="noStrike">
                <a:solidFill>
                  <a:srgbClr val="000000"/>
                </a:solidFill>
                <a:latin typeface="Tahoma"/>
                <a:ea typeface="Tahoma"/>
              </a:rPr>
              <a:t>A </a:t>
            </a:r>
            <a:r>
              <a:rPr b="1" lang="es" sz="1300" spc="-1" strike="noStrike">
                <a:solidFill>
                  <a:srgbClr val="c9211e"/>
                </a:solidFill>
                <a:latin typeface="Tahoma"/>
                <a:ea typeface="Tahoma"/>
              </a:rPr>
              <a:t>contracción das paredes do esófago</a:t>
            </a:r>
            <a:r>
              <a:rPr b="0" lang="es" sz="1300" spc="-1" strike="noStrike">
                <a:solidFill>
                  <a:srgbClr val="000000"/>
                </a:solidFill>
                <a:latin typeface="Tahoma"/>
                <a:ea typeface="Tahoma"/>
              </a:rPr>
              <a:t> fai que o alimento chegue ao estómago</a:t>
            </a:r>
            <a:endParaRPr b="0" lang="es-E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"/>
          <p:cNvSpPr/>
          <p:nvPr/>
        </p:nvSpPr>
        <p:spPr>
          <a:xfrm>
            <a:off x="3624480" y="808200"/>
            <a:ext cx="2163960" cy="139428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Cavidade común aos aparellos dixestivo e respiratorio.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45;p 1" descr=""/>
          <p:cNvPicPr/>
          <p:nvPr/>
        </p:nvPicPr>
        <p:blipFill>
          <a:blip r:embed="rId1"/>
          <a:stretch/>
        </p:blipFill>
        <p:spPr>
          <a:xfrm>
            <a:off x="119160" y="195840"/>
            <a:ext cx="2757600" cy="2716920"/>
          </a:xfrm>
          <a:prstGeom prst="rect">
            <a:avLst/>
          </a:prstGeom>
          <a:ln w="0">
            <a:noFill/>
          </a:ln>
        </p:spPr>
      </p:pic>
      <p:pic>
        <p:nvPicPr>
          <p:cNvPr id="208" name="Google Shape;246;p 2" descr=""/>
          <p:cNvPicPr/>
          <p:nvPr/>
        </p:nvPicPr>
        <p:blipFill>
          <a:blip r:embed="rId2"/>
          <a:stretch/>
        </p:blipFill>
        <p:spPr>
          <a:xfrm>
            <a:off x="5938920" y="636840"/>
            <a:ext cx="3039480" cy="2501640"/>
          </a:xfrm>
          <a:prstGeom prst="rect">
            <a:avLst/>
          </a:prstGeom>
          <a:ln w="0">
            <a:noFill/>
          </a:ln>
        </p:spPr>
      </p:pic>
      <p:pic>
        <p:nvPicPr>
          <p:cNvPr id="209" name="Google Shape;247;p 2" descr=""/>
          <p:cNvPicPr/>
          <p:nvPr/>
        </p:nvPicPr>
        <p:blipFill>
          <a:blip r:embed="rId3"/>
          <a:stretch/>
        </p:blipFill>
        <p:spPr>
          <a:xfrm>
            <a:off x="6763680" y="3041640"/>
            <a:ext cx="1942200" cy="2100960"/>
          </a:xfrm>
          <a:prstGeom prst="rect">
            <a:avLst/>
          </a:prstGeom>
          <a:ln w="0">
            <a:noFill/>
          </a:ln>
        </p:spPr>
      </p:pic>
      <p:pic>
        <p:nvPicPr>
          <p:cNvPr id="210" name="Google Shape;248;p 2" descr=""/>
          <p:cNvPicPr/>
          <p:nvPr/>
        </p:nvPicPr>
        <p:blipFill>
          <a:blip r:embed="rId4"/>
          <a:srcRect l="26515" t="0" r="20646" b="0"/>
          <a:stretch/>
        </p:blipFill>
        <p:spPr>
          <a:xfrm>
            <a:off x="3964680" y="2460960"/>
            <a:ext cx="2022840" cy="2152800"/>
          </a:xfrm>
          <a:prstGeom prst="rect">
            <a:avLst/>
          </a:prstGeom>
          <a:ln w="0">
            <a:noFill/>
          </a:ln>
        </p:spPr>
      </p:pic>
      <p:sp>
        <p:nvSpPr>
          <p:cNvPr id="211" name="Google Shape;249;p 2"/>
          <p:cNvSpPr/>
          <p:nvPr/>
        </p:nvSpPr>
        <p:spPr>
          <a:xfrm>
            <a:off x="5943240" y="4222440"/>
            <a:ext cx="847080" cy="23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cardia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2" name="Google Shape;250;p 2"/>
          <p:cNvCxnSpPr/>
          <p:nvPr/>
        </p:nvCxnSpPr>
        <p:spPr>
          <a:xfrm flipV="1">
            <a:off x="5159160" y="4359960"/>
            <a:ext cx="785520" cy="393480"/>
          </a:xfrm>
          <a:prstGeom prst="straightConnector1">
            <a:avLst/>
          </a:prstGeom>
          <a:ln w="7925">
            <a:solidFill>
              <a:srgbClr val="000000"/>
            </a:solidFill>
            <a:round/>
          </a:ln>
        </p:spPr>
      </p:cxnSp>
      <p:cxnSp>
        <p:nvCxnSpPr>
          <p:cNvPr id="213" name="Google Shape;251;p 2"/>
          <p:cNvCxnSpPr/>
          <p:nvPr/>
        </p:nvCxnSpPr>
        <p:spPr>
          <a:xfrm>
            <a:off x="6792120" y="4359600"/>
            <a:ext cx="1112040" cy="246600"/>
          </a:xfrm>
          <a:prstGeom prst="straightConnector1">
            <a:avLst/>
          </a:prstGeom>
          <a:ln w="7925">
            <a:solidFill>
              <a:srgbClr val="000000"/>
            </a:solidFill>
            <a:round/>
          </a:ln>
        </p:spPr>
      </p:cxnSp>
      <p:pic>
        <p:nvPicPr>
          <p:cNvPr id="214" name="Google Shape;252;p 2" descr=""/>
          <p:cNvPicPr/>
          <p:nvPr/>
        </p:nvPicPr>
        <p:blipFill>
          <a:blip r:embed="rId5"/>
          <a:srcRect l="24748" t="0" r="-1755" b="0"/>
          <a:stretch/>
        </p:blipFill>
        <p:spPr>
          <a:xfrm>
            <a:off x="1862640" y="3140280"/>
            <a:ext cx="2284200" cy="1669680"/>
          </a:xfrm>
          <a:prstGeom prst="rect">
            <a:avLst/>
          </a:prstGeom>
          <a:ln w="0">
            <a:noFill/>
          </a:ln>
        </p:spPr>
      </p:pic>
      <p:sp>
        <p:nvSpPr>
          <p:cNvPr id="215" name="Google Shape;253;p 2"/>
          <p:cNvSpPr/>
          <p:nvPr/>
        </p:nvSpPr>
        <p:spPr>
          <a:xfrm>
            <a:off x="457560" y="23040"/>
            <a:ext cx="8227080" cy="58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500" spc="-1" strike="noStrike">
                <a:solidFill>
                  <a:srgbClr val="c9211e"/>
                </a:solidFill>
                <a:latin typeface="Tahoma"/>
                <a:ea typeface="Tahoma"/>
              </a:rPr>
              <a:t>Esófago</a:t>
            </a:r>
            <a:endParaRPr b="0" lang="es-ES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Google Shape;256;p 2"/>
          <p:cNvSpPr/>
          <p:nvPr/>
        </p:nvSpPr>
        <p:spPr>
          <a:xfrm>
            <a:off x="175320" y="3293280"/>
            <a:ext cx="1942200" cy="85680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" sz="1300" spc="-1" strike="noStrike">
                <a:solidFill>
                  <a:srgbClr val="000000"/>
                </a:solidFill>
                <a:latin typeface="Tahoma"/>
                <a:ea typeface="Tahoma"/>
              </a:rPr>
              <a:t>A </a:t>
            </a:r>
            <a:r>
              <a:rPr b="1" lang="es" sz="1300" spc="-1" strike="noStrike">
                <a:solidFill>
                  <a:srgbClr val="c9211e"/>
                </a:solidFill>
                <a:latin typeface="Tahoma"/>
                <a:ea typeface="Tahoma"/>
              </a:rPr>
              <a:t>contracción das paredes do esófago</a:t>
            </a:r>
            <a:r>
              <a:rPr b="0" lang="es" sz="1300" spc="-1" strike="noStrike">
                <a:solidFill>
                  <a:srgbClr val="000000"/>
                </a:solidFill>
                <a:latin typeface="Tahoma"/>
                <a:ea typeface="Tahoma"/>
              </a:rPr>
              <a:t> fai que o alimento chegue ao estómago.</a:t>
            </a:r>
            <a:endParaRPr b="0" lang="es-E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"/>
          <p:cNvSpPr/>
          <p:nvPr/>
        </p:nvSpPr>
        <p:spPr>
          <a:xfrm>
            <a:off x="2621880" y="1000800"/>
            <a:ext cx="3166560" cy="141084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.Conduto musculoso que </a:t>
            </a: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une a farinxe co estómago.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.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Prodúcense</a:t>
            </a: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 movementos peristálticos.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61;p40"/>
          <p:cNvSpPr/>
          <p:nvPr/>
        </p:nvSpPr>
        <p:spPr>
          <a:xfrm>
            <a:off x="457200" y="72000"/>
            <a:ext cx="8227080" cy="57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300" spc="-1" strike="noStrike">
                <a:solidFill>
                  <a:srgbClr val="c9211e"/>
                </a:solidFill>
                <a:latin typeface="Tahoma"/>
                <a:ea typeface="Tahoma"/>
              </a:rPr>
              <a:t>Estómago</a:t>
            </a:r>
            <a:endParaRPr b="0" lang="es-ES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9" name="Google Shape;262;p40" descr=""/>
          <p:cNvPicPr/>
          <p:nvPr/>
        </p:nvPicPr>
        <p:blipFill>
          <a:blip r:embed="rId1"/>
          <a:stretch/>
        </p:blipFill>
        <p:spPr>
          <a:xfrm>
            <a:off x="209160" y="783720"/>
            <a:ext cx="4947480" cy="2753280"/>
          </a:xfrm>
          <a:prstGeom prst="rect">
            <a:avLst/>
          </a:prstGeom>
          <a:ln w="0">
            <a:noFill/>
          </a:ln>
        </p:spPr>
      </p:pic>
      <p:pic>
        <p:nvPicPr>
          <p:cNvPr id="220" name="Google Shape;263;p40" descr=""/>
          <p:cNvPicPr/>
          <p:nvPr/>
        </p:nvPicPr>
        <p:blipFill>
          <a:blip r:embed="rId2"/>
          <a:srcRect l="40584" t="0" r="0" b="0"/>
          <a:stretch/>
        </p:blipFill>
        <p:spPr>
          <a:xfrm>
            <a:off x="269280" y="3401640"/>
            <a:ext cx="1827000" cy="1635480"/>
          </a:xfrm>
          <a:prstGeom prst="rect">
            <a:avLst/>
          </a:prstGeom>
          <a:ln w="0">
            <a:noFill/>
          </a:ln>
        </p:spPr>
      </p:pic>
      <p:pic>
        <p:nvPicPr>
          <p:cNvPr id="221" name="Google Shape;264;p40" descr=""/>
          <p:cNvPicPr/>
          <p:nvPr/>
        </p:nvPicPr>
        <p:blipFill>
          <a:blip r:embed="rId3"/>
          <a:stretch/>
        </p:blipFill>
        <p:spPr>
          <a:xfrm>
            <a:off x="5547240" y="2467440"/>
            <a:ext cx="3332880" cy="2532600"/>
          </a:xfrm>
          <a:prstGeom prst="rect">
            <a:avLst/>
          </a:prstGeom>
          <a:ln w="0">
            <a:noFill/>
          </a:ln>
        </p:spPr>
      </p:pic>
      <p:sp>
        <p:nvSpPr>
          <p:cNvPr id="222" name="Google Shape;266;p40"/>
          <p:cNvSpPr/>
          <p:nvPr/>
        </p:nvSpPr>
        <p:spPr>
          <a:xfrm>
            <a:off x="2005560" y="3672000"/>
            <a:ext cx="3198240" cy="4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As paredes do estómago teñen capas de </a:t>
            </a:r>
            <a:r>
              <a:rPr b="1" lang="es" sz="1500" spc="-1" strike="noStrike">
                <a:solidFill>
                  <a:srgbClr val="c9211e"/>
                </a:solidFill>
                <a:latin typeface="Tahoma"/>
                <a:ea typeface="Tahoma"/>
              </a:rPr>
              <a:t>músculo liso.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"/>
          <p:cNvSpPr/>
          <p:nvPr/>
        </p:nvSpPr>
        <p:spPr>
          <a:xfrm>
            <a:off x="5453280" y="649800"/>
            <a:ext cx="3450240" cy="151560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Ensanchamento do tubo dixestivo que posúe </a:t>
            </a:r>
            <a:r>
              <a:rPr b="1" lang="es-ES" sz="1800" spc="-1" strike="noStrike">
                <a:solidFill>
                  <a:srgbClr val="800080"/>
                </a:solidFill>
                <a:latin typeface="Arial"/>
                <a:ea typeface="DejaVu Sans"/>
              </a:rPr>
              <a:t>2 válvulas: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- Válvula de entrada: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es-ES" sz="1800" spc="-1" strike="noStrike">
                <a:solidFill>
                  <a:srgbClr val="800080"/>
                </a:solidFill>
                <a:latin typeface="Arial"/>
                <a:ea typeface="DejaVu Sans"/>
              </a:rPr>
              <a:t>cardias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- Válvula de saída: </a:t>
            </a:r>
            <a:r>
              <a:rPr b="1" lang="es-ES" sz="1800" spc="-1" strike="noStrike">
                <a:solidFill>
                  <a:srgbClr val="800080"/>
                </a:solidFill>
                <a:latin typeface="Arial"/>
                <a:ea typeface="DejaVu Sans"/>
              </a:rPr>
              <a:t>píloro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86;p42"/>
          <p:cNvSpPr/>
          <p:nvPr/>
        </p:nvSpPr>
        <p:spPr>
          <a:xfrm>
            <a:off x="412200" y="73440"/>
            <a:ext cx="8227080" cy="52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2900" spc="-1" strike="noStrike">
                <a:solidFill>
                  <a:srgbClr val="c9211e"/>
                </a:solidFill>
                <a:latin typeface="Tahoma"/>
                <a:ea typeface="Tahoma"/>
              </a:rPr>
              <a:t>Intestino delgado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5" name="Google Shape;288;p42" descr=""/>
          <p:cNvPicPr/>
          <p:nvPr/>
        </p:nvPicPr>
        <p:blipFill>
          <a:blip r:embed="rId1"/>
          <a:stretch/>
        </p:blipFill>
        <p:spPr>
          <a:xfrm>
            <a:off x="4644000" y="2505600"/>
            <a:ext cx="4071240" cy="2535840"/>
          </a:xfrm>
          <a:prstGeom prst="rect">
            <a:avLst/>
          </a:prstGeom>
          <a:ln w="0">
            <a:noFill/>
          </a:ln>
        </p:spPr>
      </p:pic>
      <p:sp>
        <p:nvSpPr>
          <p:cNvPr id="226" name="Google Shape;289;p42"/>
          <p:cNvSpPr/>
          <p:nvPr/>
        </p:nvSpPr>
        <p:spPr>
          <a:xfrm>
            <a:off x="4703760" y="3025440"/>
            <a:ext cx="3786480" cy="58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es-E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7" name="Google Shape;301;p42"/>
          <p:cNvSpPr/>
          <p:nvPr/>
        </p:nvSpPr>
        <p:spPr>
          <a:xfrm>
            <a:off x="6647040" y="3787560"/>
            <a:ext cx="2068200" cy="78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es-E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28" name=""/>
          <p:cNvSpPr/>
          <p:nvPr/>
        </p:nvSpPr>
        <p:spPr>
          <a:xfrm>
            <a:off x="4280400" y="731880"/>
            <a:ext cx="4563360" cy="150804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Tubo moi pregado que está na cavidade abdominal.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b="1" lang="es-ES" sz="1800" spc="-1" strike="noStrike">
                <a:solidFill>
                  <a:srgbClr val="c9211e"/>
                </a:solidFill>
                <a:latin typeface="Arial"/>
                <a:ea typeface="DejaVu Sans"/>
              </a:rPr>
              <a:t>Partes do intestino delgado: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duodeno, xexuno e íleo.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109800" y="901080"/>
            <a:ext cx="4065120" cy="402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306;p43"/>
          <p:cNvSpPr/>
          <p:nvPr/>
        </p:nvSpPr>
        <p:spPr>
          <a:xfrm>
            <a:off x="457200" y="44640"/>
            <a:ext cx="8227080" cy="44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300" spc="-1" strike="noStrike">
                <a:solidFill>
                  <a:srgbClr val="bf0041"/>
                </a:solidFill>
                <a:latin typeface="Tahoma"/>
                <a:ea typeface="Tahoma"/>
              </a:rPr>
              <a:t>Intestino groso</a:t>
            </a:r>
            <a:endParaRPr b="0" lang="es-ES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1" name="Google Shape;307;p43" descr=""/>
          <p:cNvPicPr/>
          <p:nvPr/>
        </p:nvPicPr>
        <p:blipFill>
          <a:blip r:embed="rId1"/>
          <a:stretch/>
        </p:blipFill>
        <p:spPr>
          <a:xfrm>
            <a:off x="321120" y="657360"/>
            <a:ext cx="4242240" cy="2374560"/>
          </a:xfrm>
          <a:prstGeom prst="rect">
            <a:avLst/>
          </a:prstGeom>
          <a:ln w="0">
            <a:noFill/>
          </a:ln>
        </p:spPr>
      </p:pic>
      <p:sp>
        <p:nvSpPr>
          <p:cNvPr id="232" name="Google Shape;308;p43"/>
          <p:cNvSpPr/>
          <p:nvPr/>
        </p:nvSpPr>
        <p:spPr>
          <a:xfrm>
            <a:off x="1715400" y="832680"/>
            <a:ext cx="1565640" cy="22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100" spc="-1" strike="noStrike">
                <a:solidFill>
                  <a:srgbClr val="000000"/>
                </a:solidFill>
                <a:latin typeface="Tahoma"/>
                <a:ea typeface="Tahoma"/>
              </a:rPr>
              <a:t>Colon transverso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Google Shape;309;p43"/>
          <p:cNvSpPr/>
          <p:nvPr/>
        </p:nvSpPr>
        <p:spPr>
          <a:xfrm>
            <a:off x="2083320" y="2523960"/>
            <a:ext cx="669240" cy="2289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800" spc="-1" strike="noStrike">
                <a:solidFill>
                  <a:srgbClr val="000000"/>
                </a:solidFill>
                <a:latin typeface="Tahoma"/>
                <a:ea typeface="Tahoma"/>
              </a:rPr>
              <a:t>apéndice</a:t>
            </a:r>
            <a:endParaRPr b="0" lang="es-ES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Google Shape;310;p43" descr=""/>
          <p:cNvPicPr/>
          <p:nvPr/>
        </p:nvPicPr>
        <p:blipFill>
          <a:blip r:embed="rId2"/>
          <a:stretch/>
        </p:blipFill>
        <p:spPr>
          <a:xfrm>
            <a:off x="5290920" y="560160"/>
            <a:ext cx="3194280" cy="2407680"/>
          </a:xfrm>
          <a:prstGeom prst="rect">
            <a:avLst/>
          </a:prstGeom>
          <a:ln w="0">
            <a:noFill/>
          </a:ln>
        </p:spPr>
      </p:pic>
      <p:pic>
        <p:nvPicPr>
          <p:cNvPr id="235" name="Google Shape;311;p43" descr=""/>
          <p:cNvPicPr/>
          <p:nvPr/>
        </p:nvPicPr>
        <p:blipFill>
          <a:blip r:embed="rId3"/>
          <a:stretch/>
        </p:blipFill>
        <p:spPr>
          <a:xfrm rot="21592200">
            <a:off x="5514120" y="3033720"/>
            <a:ext cx="1936800" cy="2105280"/>
          </a:xfrm>
          <a:prstGeom prst="rect">
            <a:avLst/>
          </a:prstGeom>
          <a:ln w="0">
            <a:noFill/>
          </a:ln>
        </p:spPr>
      </p:pic>
      <p:sp>
        <p:nvSpPr>
          <p:cNvPr id="236" name="Google Shape;313;p43"/>
          <p:cNvSpPr/>
          <p:nvPr/>
        </p:nvSpPr>
        <p:spPr>
          <a:xfrm>
            <a:off x="2808360" y="3135240"/>
            <a:ext cx="2414880" cy="145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endParaRPr b="0" lang="es-ES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37" name="Google Shape;314;p43"/>
          <p:cNvSpPr/>
          <p:nvPr/>
        </p:nvSpPr>
        <p:spPr>
          <a:xfrm>
            <a:off x="1085400" y="2837880"/>
            <a:ext cx="586080" cy="194040"/>
          </a:xfrm>
          <a:prstGeom prst="rect">
            <a:avLst/>
          </a:prstGeom>
          <a:solidFill>
            <a:srgbClr val="ffffff"/>
          </a:solidFill>
          <a:ln w="79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i="1" lang="es" sz="900" spc="-1" strike="noStrike">
                <a:solidFill>
                  <a:srgbClr val="000000"/>
                </a:solidFill>
                <a:latin typeface="Tahoma"/>
                <a:ea typeface="Tahoma"/>
              </a:rPr>
              <a:t>Cego</a:t>
            </a:r>
            <a:endParaRPr b="0" lang="es-ES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Google Shape;315;p43"/>
          <p:cNvSpPr/>
          <p:nvPr/>
        </p:nvSpPr>
        <p:spPr>
          <a:xfrm>
            <a:off x="7567560" y="3937320"/>
            <a:ext cx="1373400" cy="4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Recto e ano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Google Shape;316;p43"/>
          <p:cNvSpPr/>
          <p:nvPr/>
        </p:nvSpPr>
        <p:spPr>
          <a:xfrm>
            <a:off x="6269760" y="832680"/>
            <a:ext cx="1108440" cy="229320"/>
          </a:xfrm>
          <a:prstGeom prst="rect">
            <a:avLst/>
          </a:prstGeom>
          <a:solidFill>
            <a:srgbClr val="ffffff"/>
          </a:solidFill>
          <a:ln w="79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5960" rIns="75960" tIns="75960" bIns="75960" anchor="ctr">
            <a:noAutofit/>
          </a:bodyPr>
          <a:p>
            <a:pPr>
              <a:lnSpc>
                <a:spcPct val="100000"/>
              </a:lnSpc>
            </a:pPr>
            <a:endParaRPr b="0" lang="es-ES" sz="14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40" name="Google Shape;317;p43"/>
          <p:cNvSpPr/>
          <p:nvPr/>
        </p:nvSpPr>
        <p:spPr>
          <a:xfrm>
            <a:off x="7314840" y="881640"/>
            <a:ext cx="1108440" cy="229320"/>
          </a:xfrm>
          <a:prstGeom prst="rect">
            <a:avLst/>
          </a:prstGeom>
          <a:solidFill>
            <a:srgbClr val="ffffff"/>
          </a:solidFill>
          <a:ln w="79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5960" rIns="75960" tIns="75960" bIns="75960" anchor="ctr">
            <a:noAutofit/>
          </a:bodyPr>
          <a:p>
            <a:pPr>
              <a:lnSpc>
                <a:spcPct val="100000"/>
              </a:lnSpc>
            </a:pPr>
            <a:endParaRPr b="0" lang="es-ES" sz="14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41" name=""/>
          <p:cNvSpPr/>
          <p:nvPr/>
        </p:nvSpPr>
        <p:spPr>
          <a:xfrm>
            <a:off x="1441800" y="3197160"/>
            <a:ext cx="3621960" cy="188172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Consta de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3 rexións: cego, colon e recto.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O cego ten unha pequena prolongación chamada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apéndice vermiforme.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O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recto ábrese ao exterior a través do ano.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0" y="12960"/>
            <a:ext cx="9098280" cy="514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24;p28"/>
          <p:cNvSpPr/>
          <p:nvPr/>
        </p:nvSpPr>
        <p:spPr>
          <a:xfrm>
            <a:off x="457200" y="97920"/>
            <a:ext cx="822708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2900" spc="-1" strike="noStrike">
                <a:solidFill>
                  <a:srgbClr val="e790d7"/>
                </a:solidFill>
                <a:latin typeface="Tahoma"/>
                <a:ea typeface="Tahoma"/>
              </a:rPr>
              <a:t>COMPOSICIÓN DOS ALIMENTOS</a:t>
            </a:r>
            <a:endParaRPr b="0" lang="es-ES" sz="2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Google Shape;125;p28" descr=""/>
          <p:cNvPicPr/>
          <p:nvPr/>
        </p:nvPicPr>
        <p:blipFill>
          <a:blip r:embed="rId1"/>
          <a:stretch/>
        </p:blipFill>
        <p:spPr>
          <a:xfrm>
            <a:off x="4715280" y="3571920"/>
            <a:ext cx="1987200" cy="1418760"/>
          </a:xfrm>
          <a:prstGeom prst="rect">
            <a:avLst/>
          </a:prstGeom>
          <a:ln w="0">
            <a:noFill/>
          </a:ln>
        </p:spPr>
      </p:pic>
      <p:sp>
        <p:nvSpPr>
          <p:cNvPr id="121" name="Google Shape;126;p28"/>
          <p:cNvSpPr/>
          <p:nvPr/>
        </p:nvSpPr>
        <p:spPr>
          <a:xfrm>
            <a:off x="457200" y="738720"/>
            <a:ext cx="8292600" cy="58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Os alimentos conteñen os nutrientes que o noso corpo necesita. Os alimentos liberan eses nutrientes ao descompoñerse por medio da dixestión. Os alimentos están compostos de substancias orgánicas e inorgánicas.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2" name="Google Shape;127;p28" descr=""/>
          <p:cNvPicPr/>
          <p:nvPr/>
        </p:nvPicPr>
        <p:blipFill>
          <a:blip r:embed="rId2"/>
          <a:stretch/>
        </p:blipFill>
        <p:spPr>
          <a:xfrm>
            <a:off x="4715280" y="1237680"/>
            <a:ext cx="3291480" cy="2341440"/>
          </a:xfrm>
          <a:prstGeom prst="rect">
            <a:avLst/>
          </a:prstGeom>
          <a:ln w="0">
            <a:noFill/>
          </a:ln>
        </p:spPr>
      </p:pic>
      <p:pic>
        <p:nvPicPr>
          <p:cNvPr id="123" name="Google Shape;128;p28" descr=""/>
          <p:cNvPicPr/>
          <p:nvPr/>
        </p:nvPicPr>
        <p:blipFill>
          <a:blip r:embed="rId3"/>
          <a:stretch/>
        </p:blipFill>
        <p:spPr>
          <a:xfrm>
            <a:off x="457200" y="2057400"/>
            <a:ext cx="3521520" cy="2643480"/>
          </a:xfrm>
          <a:prstGeom prst="rect">
            <a:avLst/>
          </a:prstGeom>
          <a:ln w="0">
            <a:noFill/>
          </a:ln>
        </p:spPr>
      </p:pic>
      <p:pic>
        <p:nvPicPr>
          <p:cNvPr id="124" name="Google Shape;129;p28" descr=""/>
          <p:cNvPicPr/>
          <p:nvPr/>
        </p:nvPicPr>
        <p:blipFill>
          <a:blip r:embed="rId4"/>
          <a:stretch/>
        </p:blipFill>
        <p:spPr>
          <a:xfrm>
            <a:off x="7064640" y="3615120"/>
            <a:ext cx="1263960" cy="83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52200" y="12960"/>
            <a:ext cx="9045720" cy="5142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322;p44"/>
          <p:cNvSpPr/>
          <p:nvPr/>
        </p:nvSpPr>
        <p:spPr>
          <a:xfrm>
            <a:off x="457200" y="204840"/>
            <a:ext cx="822708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100" spc="-1" strike="noStrike">
                <a:solidFill>
                  <a:srgbClr val="c9211e"/>
                </a:solidFill>
                <a:latin typeface="Tahoma"/>
                <a:ea typeface="Tahoma"/>
              </a:rPr>
              <a:t>                    </a:t>
            </a:r>
            <a:r>
              <a:rPr b="1" lang="es" sz="3100" spc="-1" strike="noStrike">
                <a:solidFill>
                  <a:srgbClr val="c9211e"/>
                </a:solidFill>
                <a:latin typeface="Tahoma"/>
                <a:ea typeface="Tahoma"/>
              </a:rPr>
              <a:t>Fígado</a:t>
            </a:r>
            <a:endParaRPr b="0" lang="es-ES" sz="3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5" name="Google Shape;324;p44" descr=""/>
          <p:cNvPicPr/>
          <p:nvPr/>
        </p:nvPicPr>
        <p:blipFill>
          <a:blip r:embed="rId1"/>
          <a:stretch/>
        </p:blipFill>
        <p:spPr>
          <a:xfrm>
            <a:off x="3795840" y="895680"/>
            <a:ext cx="5100480" cy="3226680"/>
          </a:xfrm>
          <a:prstGeom prst="rect">
            <a:avLst/>
          </a:prstGeom>
          <a:ln w="0">
            <a:noFill/>
          </a:ln>
        </p:spPr>
      </p:pic>
      <p:sp>
        <p:nvSpPr>
          <p:cNvPr id="246" name="Google Shape;325;p44"/>
          <p:cNvSpPr/>
          <p:nvPr/>
        </p:nvSpPr>
        <p:spPr>
          <a:xfrm>
            <a:off x="195840" y="657360"/>
            <a:ext cx="3525120" cy="2977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" sz="2000" spc="-1" strike="noStrike">
                <a:solidFill>
                  <a:srgbClr val="000000"/>
                </a:solidFill>
                <a:latin typeface="Tahoma"/>
                <a:ea typeface="Tahoma"/>
              </a:rPr>
              <a:t>. Produce </a:t>
            </a:r>
            <a:r>
              <a:rPr b="1" lang="es" sz="2000" spc="-1" strike="noStrike">
                <a:solidFill>
                  <a:srgbClr val="800000"/>
                </a:solidFill>
                <a:latin typeface="Tahoma"/>
                <a:ea typeface="Tahoma"/>
              </a:rPr>
              <a:t>bile</a:t>
            </a:r>
            <a:r>
              <a:rPr b="0" lang="es" sz="2000" spc="-1" strike="noStrike">
                <a:solidFill>
                  <a:srgbClr val="000000"/>
                </a:solidFill>
                <a:latin typeface="Tahoma"/>
                <a:ea typeface="Tahoma"/>
              </a:rPr>
              <a:t>, substancia que axuda a dixerir as graxas. A </a:t>
            </a:r>
            <a:r>
              <a:rPr b="1" lang="es" sz="2000" spc="-1" strike="noStrike">
                <a:solidFill>
                  <a:srgbClr val="bf0041"/>
                </a:solidFill>
                <a:latin typeface="Tahoma"/>
                <a:ea typeface="Tahoma"/>
              </a:rPr>
              <a:t>bile almacénase na vesícula biliar</a:t>
            </a:r>
            <a:r>
              <a:rPr b="0" lang="es" sz="2000" spc="-1" strike="noStrike">
                <a:solidFill>
                  <a:srgbClr val="000000"/>
                </a:solidFill>
                <a:latin typeface="Tahoma"/>
                <a:ea typeface="Tahoma"/>
              </a:rPr>
              <a:t> e vértese no duodeno.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" sz="2000" spc="-1" strike="noStrike">
                <a:solidFill>
                  <a:srgbClr val="000000"/>
                </a:solidFill>
                <a:latin typeface="Tahoma"/>
                <a:ea typeface="Tahoma"/>
              </a:rPr>
              <a:t>. A bile actúa como un xabón que </a:t>
            </a:r>
            <a:r>
              <a:rPr b="1" lang="es" sz="2000" spc="-1" strike="noStrike">
                <a:solidFill>
                  <a:srgbClr val="bf0041"/>
                </a:solidFill>
                <a:latin typeface="Tahoma"/>
                <a:ea typeface="Tahoma"/>
              </a:rPr>
              <a:t>emulsiona as graxas en finas gotas</a:t>
            </a:r>
            <a:r>
              <a:rPr b="0" lang="es" sz="2000" spc="-1" strike="noStrike">
                <a:solidFill>
                  <a:srgbClr val="bf0041"/>
                </a:solidFill>
                <a:latin typeface="Tahoma"/>
                <a:ea typeface="Tahoma"/>
              </a:rPr>
              <a:t>, </a:t>
            </a:r>
            <a:r>
              <a:rPr b="0" lang="es" sz="2000" spc="-1" strike="noStrike">
                <a:solidFill>
                  <a:srgbClr val="000000"/>
                </a:solidFill>
                <a:latin typeface="Tahoma"/>
                <a:ea typeface="Tahoma"/>
              </a:rPr>
              <a:t>máis fáciles de dixerir polas enzimas.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7" name="Google Shape;326;p44" descr=""/>
          <p:cNvPicPr/>
          <p:nvPr/>
        </p:nvPicPr>
        <p:blipFill>
          <a:blip r:embed="rId2"/>
          <a:stretch/>
        </p:blipFill>
        <p:spPr>
          <a:xfrm>
            <a:off x="283680" y="3585600"/>
            <a:ext cx="2374560" cy="1418400"/>
          </a:xfrm>
          <a:prstGeom prst="rect">
            <a:avLst/>
          </a:prstGeom>
          <a:ln w="0">
            <a:noFill/>
          </a:ln>
        </p:spPr>
      </p:pic>
      <p:sp>
        <p:nvSpPr>
          <p:cNvPr id="248" name="Google Shape;327;p44"/>
          <p:cNvSpPr/>
          <p:nvPr/>
        </p:nvSpPr>
        <p:spPr>
          <a:xfrm rot="10200">
            <a:off x="3038040" y="4285800"/>
            <a:ext cx="5997960" cy="58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es" sz="1800" spc="-1" strike="noStrike">
                <a:solidFill>
                  <a:srgbClr val="000000"/>
                </a:solidFill>
                <a:latin typeface="Tahoma"/>
                <a:ea typeface="Tahoma"/>
              </a:rPr>
              <a:t>Ademais da función dixestiva, o fígado é moi importante no </a:t>
            </a:r>
            <a:r>
              <a:rPr b="1" lang="es" sz="1800" spc="-1" strike="noStrike">
                <a:solidFill>
                  <a:srgbClr val="bf0041"/>
                </a:solidFill>
                <a:latin typeface="Tahoma"/>
                <a:ea typeface="Tahoma"/>
              </a:rPr>
              <a:t>metabolismo, detoxificación e almacenamento de substancias.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"/>
          <p:cNvSpPr/>
          <p:nvPr/>
        </p:nvSpPr>
        <p:spPr>
          <a:xfrm>
            <a:off x="0" y="0"/>
            <a:ext cx="9142920" cy="387360"/>
          </a:xfrm>
          <a:prstGeom prst="rect">
            <a:avLst/>
          </a:prstGeom>
          <a:solidFill>
            <a:srgbClr val="ffeb3b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200" spc="-1" strike="noStrike">
                <a:solidFill>
                  <a:srgbClr val="55308d"/>
                </a:solidFill>
                <a:latin typeface="Arial"/>
                <a:ea typeface="DejaVu Sans"/>
              </a:rPr>
              <a:t>Glándulas anexas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332;p45"/>
          <p:cNvSpPr/>
          <p:nvPr/>
        </p:nvSpPr>
        <p:spPr>
          <a:xfrm>
            <a:off x="457200" y="204840"/>
            <a:ext cx="8227080" cy="90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2200" spc="-1" strike="noStrike" u="sng">
                <a:solidFill>
                  <a:srgbClr val="c9211e"/>
                </a:solidFill>
                <a:uFillTx/>
                <a:latin typeface="Tahoma"/>
                <a:ea typeface="Tahoma"/>
              </a:rPr>
              <a:t>Páncreas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1" name="Google Shape;333;p45" descr=""/>
          <p:cNvPicPr/>
          <p:nvPr/>
        </p:nvPicPr>
        <p:blipFill>
          <a:blip r:embed="rId1"/>
          <a:srcRect l="0" t="0" r="0" b="9094"/>
          <a:stretch/>
        </p:blipFill>
        <p:spPr>
          <a:xfrm>
            <a:off x="130320" y="552600"/>
            <a:ext cx="3447000" cy="2061720"/>
          </a:xfrm>
          <a:prstGeom prst="rect">
            <a:avLst/>
          </a:prstGeom>
          <a:ln w="0">
            <a:noFill/>
          </a:ln>
        </p:spPr>
      </p:pic>
      <p:sp>
        <p:nvSpPr>
          <p:cNvPr id="252" name="Google Shape;334;p45"/>
          <p:cNvSpPr/>
          <p:nvPr/>
        </p:nvSpPr>
        <p:spPr>
          <a:xfrm>
            <a:off x="4216320" y="971280"/>
            <a:ext cx="3619080" cy="100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es" sz="1700" spc="-1" strike="noStrike">
                <a:solidFill>
                  <a:srgbClr val="55308d"/>
                </a:solidFill>
                <a:latin typeface="Tahoma"/>
                <a:ea typeface="Tahoma"/>
              </a:rPr>
              <a:t>. Segrega o zume pancreático ao duodeno,</a:t>
            </a:r>
            <a:r>
              <a:rPr b="0" lang="es" sz="1700" spc="-1" strike="noStrike">
                <a:solidFill>
                  <a:srgbClr val="000000"/>
                </a:solidFill>
                <a:latin typeface="Tahoma"/>
                <a:ea typeface="Tahoma"/>
              </a:rPr>
              <a:t> que contén </a:t>
            </a:r>
            <a:r>
              <a:rPr b="1" lang="es" sz="1700" spc="-1" strike="noStrike">
                <a:solidFill>
                  <a:srgbClr val="1e6a39"/>
                </a:solidFill>
                <a:latin typeface="Tahoma"/>
                <a:ea typeface="Tahoma"/>
              </a:rPr>
              <a:t>enzimas dixestivas.</a:t>
            </a:r>
            <a:endParaRPr b="0" lang="es-ES" sz="1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3" name="Google Shape;335;p45" descr=""/>
          <p:cNvPicPr/>
          <p:nvPr/>
        </p:nvPicPr>
        <p:blipFill>
          <a:blip r:embed="rId2"/>
          <a:stretch/>
        </p:blipFill>
        <p:spPr>
          <a:xfrm>
            <a:off x="3967920" y="1904760"/>
            <a:ext cx="4407120" cy="3117240"/>
          </a:xfrm>
          <a:prstGeom prst="rect">
            <a:avLst/>
          </a:prstGeom>
          <a:ln w="0">
            <a:noFill/>
          </a:ln>
        </p:spPr>
      </p:pic>
      <p:pic>
        <p:nvPicPr>
          <p:cNvPr id="254" name="Google Shape;336;p45" descr=""/>
          <p:cNvPicPr/>
          <p:nvPr/>
        </p:nvPicPr>
        <p:blipFill>
          <a:blip r:embed="rId3"/>
          <a:stretch/>
        </p:blipFill>
        <p:spPr>
          <a:xfrm>
            <a:off x="0" y="2890800"/>
            <a:ext cx="3674160" cy="2150640"/>
          </a:xfrm>
          <a:prstGeom prst="rect">
            <a:avLst/>
          </a:prstGeom>
          <a:ln w="0">
            <a:noFill/>
          </a:ln>
        </p:spPr>
      </p:pic>
      <p:sp>
        <p:nvSpPr>
          <p:cNvPr id="255" name=""/>
          <p:cNvSpPr/>
          <p:nvPr/>
        </p:nvSpPr>
        <p:spPr>
          <a:xfrm>
            <a:off x="0" y="0"/>
            <a:ext cx="9142920" cy="387360"/>
          </a:xfrm>
          <a:prstGeom prst="rect">
            <a:avLst/>
          </a:prstGeom>
          <a:solidFill>
            <a:srgbClr val="ffeb3b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200" spc="-1" strike="noStrike">
                <a:solidFill>
                  <a:srgbClr val="55308d"/>
                </a:solidFill>
                <a:latin typeface="Arial"/>
                <a:ea typeface="DejaVu Sans"/>
              </a:rPr>
              <a:t>Glándulas anexas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332;p 1"/>
          <p:cNvSpPr/>
          <p:nvPr/>
        </p:nvSpPr>
        <p:spPr>
          <a:xfrm>
            <a:off x="2504160" y="388440"/>
            <a:ext cx="822708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2200" spc="-1" strike="noStrike" u="sng">
                <a:solidFill>
                  <a:srgbClr val="c9211e"/>
                </a:solidFill>
                <a:uFillTx/>
                <a:latin typeface="Tahoma"/>
                <a:ea typeface="Tahoma"/>
              </a:rPr>
              <a:t>Glándulas salivares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Google Shape;334;p 2"/>
          <p:cNvSpPr/>
          <p:nvPr/>
        </p:nvSpPr>
        <p:spPr>
          <a:xfrm>
            <a:off x="5031000" y="1001160"/>
            <a:ext cx="3619080" cy="100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es" sz="1700" spc="-1" strike="noStrike">
                <a:solidFill>
                  <a:srgbClr val="55308d"/>
                </a:solidFill>
                <a:latin typeface="Tahoma"/>
                <a:ea typeface="Tahoma"/>
              </a:rPr>
              <a:t>. Producen a saliva, </a:t>
            </a:r>
            <a:r>
              <a:rPr b="0" lang="es" sz="1700" spc="-1" strike="noStrike">
                <a:solidFill>
                  <a:srgbClr val="000000"/>
                </a:solidFill>
                <a:latin typeface="Tahoma"/>
                <a:ea typeface="Tahoma"/>
              </a:rPr>
              <a:t>que verten na cavidade bucal.</a:t>
            </a:r>
            <a:endParaRPr b="0" lang="es-ES" sz="1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"/>
          <p:cNvSpPr/>
          <p:nvPr/>
        </p:nvSpPr>
        <p:spPr>
          <a:xfrm>
            <a:off x="0" y="0"/>
            <a:ext cx="9142920" cy="387360"/>
          </a:xfrm>
          <a:prstGeom prst="rect">
            <a:avLst/>
          </a:prstGeom>
          <a:solidFill>
            <a:srgbClr val="ffeb3b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200" spc="-1" strike="noStrike">
                <a:solidFill>
                  <a:srgbClr val="55308d"/>
                </a:solidFill>
                <a:latin typeface="Arial"/>
                <a:ea typeface="DejaVu Sans"/>
              </a:rPr>
              <a:t>Glándulas anexas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132480" y="485280"/>
            <a:ext cx="3678480" cy="4371840"/>
          </a:xfrm>
          <a:prstGeom prst="rect">
            <a:avLst/>
          </a:prstGeom>
          <a:ln w="0">
            <a:noFill/>
          </a:ln>
        </p:spPr>
      </p:pic>
      <p:pic>
        <p:nvPicPr>
          <p:cNvPr id="260" name="" descr=""/>
          <p:cNvPicPr/>
          <p:nvPr/>
        </p:nvPicPr>
        <p:blipFill>
          <a:blip r:embed="rId2"/>
          <a:stretch/>
        </p:blipFill>
        <p:spPr>
          <a:xfrm>
            <a:off x="3899520" y="1680840"/>
            <a:ext cx="5243400" cy="3461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"/>
          <p:cNvSpPr/>
          <p:nvPr/>
        </p:nvSpPr>
        <p:spPr>
          <a:xfrm>
            <a:off x="0" y="0"/>
            <a:ext cx="9142920" cy="461880"/>
          </a:xfrm>
          <a:prstGeom prst="rect">
            <a:avLst/>
          </a:prstGeom>
          <a:solidFill>
            <a:srgbClr val="ffeb3b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6. OS PROCESOS DIXESTIVOS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"/>
          <p:cNvSpPr/>
          <p:nvPr/>
        </p:nvSpPr>
        <p:spPr>
          <a:xfrm>
            <a:off x="0" y="462960"/>
            <a:ext cx="3420360" cy="169488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800080"/>
                </a:solidFill>
                <a:latin typeface="Arial"/>
                <a:ea typeface="DejaVu Sans"/>
              </a:rPr>
              <a:t>a) Dixestión na boca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800080"/>
                </a:solidFill>
                <a:latin typeface="Arial"/>
                <a:ea typeface="DejaVu Sans"/>
              </a:rPr>
              <a:t>b) Dixestión no estómago e no intestino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800080"/>
                </a:solidFill>
                <a:latin typeface="Arial"/>
                <a:ea typeface="DejaVu Sans"/>
              </a:rPr>
              <a:t>c) Absorción e formación de feces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"/>
          <p:cNvSpPr/>
          <p:nvPr/>
        </p:nvSpPr>
        <p:spPr>
          <a:xfrm>
            <a:off x="0" y="2158920"/>
            <a:ext cx="3442680" cy="432000"/>
          </a:xfrm>
          <a:prstGeom prst="rect">
            <a:avLst/>
          </a:prstGeom>
          <a:solidFill>
            <a:srgbClr val="81d41a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a) Dixestión na boca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"/>
          <p:cNvSpPr/>
          <p:nvPr/>
        </p:nvSpPr>
        <p:spPr>
          <a:xfrm>
            <a:off x="0" y="2592000"/>
            <a:ext cx="3427920" cy="255060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Dixestión: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transformación dos alimentos en nutrientes.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Na boca teñen lugar 3 procesos: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1. </a:t>
            </a:r>
            <a:r>
              <a:rPr b="1" lang="es-ES" sz="1800" spc="-1" strike="noStrike" u="sng">
                <a:solidFill>
                  <a:srgbClr val="55308d"/>
                </a:solidFill>
                <a:uFillTx/>
                <a:latin typeface="Arial"/>
                <a:ea typeface="DejaVu Sans"/>
              </a:rPr>
              <a:t>Mastigación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: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os alimentos son esmiuzados grazas á acción mecánica dos dentes e da lingua.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"/>
          <p:cNvSpPr/>
          <p:nvPr/>
        </p:nvSpPr>
        <p:spPr>
          <a:xfrm>
            <a:off x="3421440" y="462960"/>
            <a:ext cx="5721480" cy="167976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2. </a:t>
            </a:r>
            <a:r>
              <a:rPr b="1" lang="es-ES" sz="1800" spc="-1" strike="noStrike" u="sng">
                <a:solidFill>
                  <a:srgbClr val="55308d"/>
                </a:solidFill>
                <a:uFillTx/>
                <a:latin typeface="Arial"/>
                <a:ea typeface="DejaVu Sans"/>
              </a:rPr>
              <a:t>Insalivación: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Saliva + alimento ( grazas á acción da lingua)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A saliva contén a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enzima amilase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( transforma os glícidos complexos en glícidos sinxelos).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Insalivación+ Mastigación: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bolo alimentario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" name="" descr=""/>
          <p:cNvPicPr/>
          <p:nvPr/>
        </p:nvPicPr>
        <p:blipFill>
          <a:blip r:embed="rId1"/>
          <a:stretch/>
        </p:blipFill>
        <p:spPr>
          <a:xfrm>
            <a:off x="3481200" y="2174040"/>
            <a:ext cx="5594400" cy="295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"/>
          <p:cNvSpPr/>
          <p:nvPr/>
        </p:nvSpPr>
        <p:spPr>
          <a:xfrm>
            <a:off x="0" y="0"/>
            <a:ext cx="9142920" cy="461880"/>
          </a:xfrm>
          <a:prstGeom prst="rect">
            <a:avLst/>
          </a:prstGeom>
          <a:solidFill>
            <a:srgbClr val="ffeb3b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6. OS PROCESOS DIXESTIVOS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"/>
          <p:cNvSpPr/>
          <p:nvPr/>
        </p:nvSpPr>
        <p:spPr>
          <a:xfrm>
            <a:off x="0" y="462960"/>
            <a:ext cx="3427920" cy="255060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3. </a:t>
            </a:r>
            <a:r>
              <a:rPr b="1" lang="es-ES" sz="1800" spc="-1" strike="noStrike" u="sng">
                <a:solidFill>
                  <a:srgbClr val="55308d"/>
                </a:solidFill>
                <a:uFillTx/>
                <a:latin typeface="Arial"/>
                <a:ea typeface="DejaVu Sans"/>
              </a:rPr>
              <a:t>Deglutición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: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Proceso fisiolóxico mediante o cal </a:t>
            </a: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os alimentos trasládanse dende a boca cara ó estómago, atravesando a farinxe e o esófago.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.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Interveñen</a:t>
            </a: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 movementos peristálticos do esófago.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3494160" y="537840"/>
            <a:ext cx="5561640" cy="4518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" descr=""/>
          <p:cNvPicPr/>
          <p:nvPr/>
        </p:nvPicPr>
        <p:blipFill>
          <a:blip r:embed="rId1"/>
          <a:stretch/>
        </p:blipFill>
        <p:spPr>
          <a:xfrm>
            <a:off x="574920" y="12960"/>
            <a:ext cx="8127360" cy="514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"/>
          <p:cNvSpPr/>
          <p:nvPr/>
        </p:nvSpPr>
        <p:spPr>
          <a:xfrm>
            <a:off x="0" y="0"/>
            <a:ext cx="9142920" cy="454320"/>
          </a:xfrm>
          <a:prstGeom prst="rect">
            <a:avLst/>
          </a:prstGeom>
          <a:solidFill>
            <a:srgbClr val="ffd428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2200" spc="-1" strike="noStrike">
                <a:solidFill>
                  <a:srgbClr val="800080"/>
                </a:solidFill>
                <a:latin typeface="Arial"/>
                <a:ea typeface="DejaVu Sans"/>
              </a:rPr>
              <a:t>Carie dental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"/>
          <p:cNvSpPr/>
          <p:nvPr/>
        </p:nvSpPr>
        <p:spPr>
          <a:xfrm>
            <a:off x="0" y="455040"/>
            <a:ext cx="3428280" cy="327204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b="1" lang="es-ES" sz="1800" spc="-1" strike="noStrike">
                <a:solidFill>
                  <a:srgbClr val="800080"/>
                </a:solidFill>
                <a:latin typeface="Arial"/>
                <a:ea typeface="DejaVu Sans"/>
              </a:rPr>
              <a:t>Enfermidade infecciosa bacteriana.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Bacterias viven na </a:t>
            </a:r>
            <a:r>
              <a:rPr b="1" lang="es-ES" sz="1800" spc="-1" strike="noStrike">
                <a:solidFill>
                  <a:srgbClr val="800080"/>
                </a:solidFill>
                <a:latin typeface="Arial"/>
                <a:ea typeface="DejaVu Sans"/>
              </a:rPr>
              <a:t>placa dental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que se forman nos dentes a partir dos restos de comida.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  As </a:t>
            </a:r>
            <a:r>
              <a:rPr b="1" lang="es-ES" sz="1800" spc="-1" strike="noStrike">
                <a:solidFill>
                  <a:srgbClr val="800080"/>
                </a:solidFill>
                <a:latin typeface="Arial"/>
                <a:ea typeface="DejaVu Sans"/>
              </a:rPr>
              <a:t>bacterias nútrense dos glícidos e producen ácidos que erosionan o esmalte e a dentina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e poden chegar ata o nervio.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3" name="" descr=""/>
          <p:cNvPicPr/>
          <p:nvPr/>
        </p:nvPicPr>
        <p:blipFill>
          <a:blip r:embed="rId1"/>
          <a:stretch/>
        </p:blipFill>
        <p:spPr>
          <a:xfrm>
            <a:off x="3540960" y="896400"/>
            <a:ext cx="5452560" cy="350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"/>
          <p:cNvSpPr/>
          <p:nvPr/>
        </p:nvSpPr>
        <p:spPr>
          <a:xfrm>
            <a:off x="0" y="0"/>
            <a:ext cx="9142920" cy="461880"/>
          </a:xfrm>
          <a:prstGeom prst="rect">
            <a:avLst/>
          </a:prstGeom>
          <a:solidFill>
            <a:srgbClr val="ffeb3b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b) Dixestión no estómago e no intestino delgado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"/>
          <p:cNvSpPr/>
          <p:nvPr/>
        </p:nvSpPr>
        <p:spPr>
          <a:xfrm>
            <a:off x="0" y="462960"/>
            <a:ext cx="4474080" cy="432000"/>
          </a:xfrm>
          <a:prstGeom prst="rect">
            <a:avLst/>
          </a:prstGeom>
          <a:solidFill>
            <a:srgbClr val="81d41a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 </a:t>
            </a: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Dixestión no estómago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"/>
          <p:cNvSpPr/>
          <p:nvPr/>
        </p:nvSpPr>
        <p:spPr>
          <a:xfrm>
            <a:off x="0" y="895680"/>
            <a:ext cx="4474080" cy="424728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b="0" lang="es-ES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 </a:t>
            </a:r>
            <a:r>
              <a:rPr b="1" lang="es-ES" sz="1800" spc="-1" strike="noStrike" u="sng">
                <a:solidFill>
                  <a:srgbClr val="55308d"/>
                </a:solidFill>
                <a:uFillTx/>
                <a:latin typeface="Arial"/>
                <a:ea typeface="DejaVu Sans"/>
              </a:rPr>
              <a:t>Dixestión mecánica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: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Contracción das paredes do estómago, mestura o bolo alimentario cos zumes gástricos.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b="1" lang="es-ES" sz="1800" spc="-1" strike="noStrike" u="sng">
                <a:solidFill>
                  <a:srgbClr val="55308d"/>
                </a:solidFill>
                <a:uFillTx/>
                <a:latin typeface="Arial"/>
                <a:ea typeface="DejaVu Sans"/>
              </a:rPr>
              <a:t>Dixestión química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: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-</a:t>
            </a: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 Zume gástrico ( producido polas glándulas gástricas) : HCl + pepsina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- Pepsina: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enzima que inicia a dixestión das proteínas fragmentándoas en cadeas curtas de aminoácidos.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- HCl: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activa á pepsina e destrúe bacterias.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- Quimo: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producto resultante da dixestión do alimento no estómago.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7" name="" descr=""/>
          <p:cNvPicPr/>
          <p:nvPr/>
        </p:nvPicPr>
        <p:blipFill>
          <a:blip r:embed="rId1"/>
          <a:stretch/>
        </p:blipFill>
        <p:spPr>
          <a:xfrm>
            <a:off x="4960440" y="750600"/>
            <a:ext cx="4182840" cy="3443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"/>
          <p:cNvSpPr/>
          <p:nvPr/>
        </p:nvSpPr>
        <p:spPr>
          <a:xfrm>
            <a:off x="0" y="0"/>
            <a:ext cx="9142920" cy="461880"/>
          </a:xfrm>
          <a:prstGeom prst="rect">
            <a:avLst/>
          </a:prstGeom>
          <a:solidFill>
            <a:srgbClr val="ffeb3b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b) Dixestión no estómago e no intestino delgado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"/>
          <p:cNvSpPr/>
          <p:nvPr/>
        </p:nvSpPr>
        <p:spPr>
          <a:xfrm>
            <a:off x="0" y="462960"/>
            <a:ext cx="4832640" cy="432000"/>
          </a:xfrm>
          <a:prstGeom prst="rect">
            <a:avLst/>
          </a:prstGeom>
          <a:solidFill>
            <a:srgbClr val="81d41a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 </a:t>
            </a: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Dixestión no intestino delgado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"/>
          <p:cNvSpPr/>
          <p:nvPr/>
        </p:nvSpPr>
        <p:spPr>
          <a:xfrm>
            <a:off x="0" y="895680"/>
            <a:ext cx="4817520" cy="424728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 Zume intestinal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: é producido polas glándulas intestinais e contén enzimas.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No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duodeno vértese a bile e o zume pancreático.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. As macromoléculas rómpense en nutrientes: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-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Os glícidos rómpense en monosacáridos.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As proteínas rómpense en aminoácidos.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As graxas rómpense en ácidos graxos e glicerol.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Quilo: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producto resultante da dixestión no intestino delgado. Contén auga, nutrientes e outros productos non dixeridos.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1" name="" descr=""/>
          <p:cNvPicPr/>
          <p:nvPr/>
        </p:nvPicPr>
        <p:blipFill>
          <a:blip r:embed="rId1"/>
          <a:stretch/>
        </p:blipFill>
        <p:spPr>
          <a:xfrm>
            <a:off x="4930560" y="612000"/>
            <a:ext cx="4160160" cy="4392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34;p29"/>
          <p:cNvSpPr/>
          <p:nvPr/>
        </p:nvSpPr>
        <p:spPr>
          <a:xfrm>
            <a:off x="457200" y="204840"/>
            <a:ext cx="822708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500" spc="-1" strike="noStrike">
                <a:solidFill>
                  <a:srgbClr val="e790d7"/>
                </a:solidFill>
                <a:latin typeface="Tahoma"/>
                <a:ea typeface="Tahoma"/>
              </a:rPr>
              <a:t>COMPOÑENTES INORGÁNICOS</a:t>
            </a:r>
            <a:endParaRPr b="0" lang="es-ES" sz="3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Google Shape;135;p29" descr=""/>
          <p:cNvPicPr/>
          <p:nvPr/>
        </p:nvPicPr>
        <p:blipFill>
          <a:blip r:embed="rId1"/>
          <a:stretch/>
        </p:blipFill>
        <p:spPr>
          <a:xfrm>
            <a:off x="1154880" y="2193840"/>
            <a:ext cx="1773720" cy="2421720"/>
          </a:xfrm>
          <a:prstGeom prst="rect">
            <a:avLst/>
          </a:prstGeom>
          <a:ln w="0">
            <a:noFill/>
          </a:ln>
        </p:spPr>
      </p:pic>
      <p:pic>
        <p:nvPicPr>
          <p:cNvPr id="127" name="Google Shape;136;p29" descr=""/>
          <p:cNvPicPr/>
          <p:nvPr/>
        </p:nvPicPr>
        <p:blipFill>
          <a:blip r:embed="rId2"/>
          <a:srcRect l="6933" t="2728" r="12112" b="24886"/>
          <a:stretch/>
        </p:blipFill>
        <p:spPr>
          <a:xfrm>
            <a:off x="5596200" y="1126800"/>
            <a:ext cx="2043360" cy="1369800"/>
          </a:xfrm>
          <a:prstGeom prst="rect">
            <a:avLst/>
          </a:prstGeom>
          <a:ln w="0">
            <a:noFill/>
          </a:ln>
        </p:spPr>
      </p:pic>
      <p:sp>
        <p:nvSpPr>
          <p:cNvPr id="128" name="Google Shape;137;p29"/>
          <p:cNvSpPr/>
          <p:nvPr/>
        </p:nvSpPr>
        <p:spPr>
          <a:xfrm>
            <a:off x="6204600" y="1518480"/>
            <a:ext cx="651240" cy="488160"/>
          </a:xfrm>
          <a:prstGeom prst="rect">
            <a:avLst/>
          </a:prstGeom>
          <a:solidFill>
            <a:srgbClr val="009900"/>
          </a:solidFill>
          <a:ln w="7925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sales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Google Shape;138;p29" descr=""/>
          <p:cNvPicPr/>
          <p:nvPr/>
        </p:nvPicPr>
        <p:blipFill>
          <a:blip r:embed="rId3"/>
          <a:stretch/>
        </p:blipFill>
        <p:spPr>
          <a:xfrm>
            <a:off x="5582520" y="2498400"/>
            <a:ext cx="2070720" cy="1034640"/>
          </a:xfrm>
          <a:prstGeom prst="rect">
            <a:avLst/>
          </a:prstGeom>
          <a:ln w="0">
            <a:noFill/>
          </a:ln>
        </p:spPr>
      </p:pic>
      <p:pic>
        <p:nvPicPr>
          <p:cNvPr id="130" name="Google Shape;139;p29" descr=""/>
          <p:cNvPicPr/>
          <p:nvPr/>
        </p:nvPicPr>
        <p:blipFill>
          <a:blip r:embed="rId4"/>
          <a:stretch/>
        </p:blipFill>
        <p:spPr>
          <a:xfrm>
            <a:off x="7641360" y="1126800"/>
            <a:ext cx="1104120" cy="2406240"/>
          </a:xfrm>
          <a:prstGeom prst="rect">
            <a:avLst/>
          </a:prstGeom>
          <a:ln w="0">
            <a:noFill/>
          </a:ln>
        </p:spPr>
      </p:pic>
      <p:sp>
        <p:nvSpPr>
          <p:cNvPr id="131" name="Google Shape;140;p29"/>
          <p:cNvSpPr/>
          <p:nvPr/>
        </p:nvSpPr>
        <p:spPr>
          <a:xfrm>
            <a:off x="1154880" y="837720"/>
            <a:ext cx="4178160" cy="93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  <a:p>
            <a:pPr marL="177840" indent="-184320" algn="just">
              <a:lnSpc>
                <a:spcPct val="100000"/>
              </a:lnSpc>
              <a:buClr>
                <a:srgbClr val="000000"/>
              </a:buClr>
              <a:buFont typeface="Tahoma"/>
              <a:buChar char="●"/>
              <a:tabLst>
                <a:tab algn="l" pos="0"/>
              </a:tabLst>
            </a:pPr>
            <a:r>
              <a:rPr b="1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AUGA (~6O-75% do corpo).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  <a:p>
            <a:pPr marL="177840" indent="-184320" algn="just">
              <a:lnSpc>
                <a:spcPct val="100000"/>
              </a:lnSpc>
              <a:buClr>
                <a:srgbClr val="000000"/>
              </a:buClr>
              <a:buFont typeface="Tahoma"/>
              <a:buChar char="●"/>
              <a:tabLst>
                <a:tab algn="l" pos="0"/>
              </a:tabLst>
            </a:pPr>
            <a:r>
              <a:rPr b="1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SALES MINERAIS (disoltas ou nos ósos, requírense en pequenas cantidades pero son imprescindibles). 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Google Shape;141;p29" descr=""/>
          <p:cNvPicPr/>
          <p:nvPr/>
        </p:nvPicPr>
        <p:blipFill>
          <a:blip r:embed="rId5"/>
          <a:stretch/>
        </p:blipFill>
        <p:spPr>
          <a:xfrm>
            <a:off x="2898720" y="2193840"/>
            <a:ext cx="1462680" cy="1197000"/>
          </a:xfrm>
          <a:prstGeom prst="rect">
            <a:avLst/>
          </a:prstGeom>
          <a:ln w="0">
            <a:noFill/>
          </a:ln>
        </p:spPr>
      </p:pic>
      <p:pic>
        <p:nvPicPr>
          <p:cNvPr id="133" name="Google Shape;142;p29" descr=""/>
          <p:cNvPicPr/>
          <p:nvPr/>
        </p:nvPicPr>
        <p:blipFill>
          <a:blip r:embed="rId6"/>
          <a:stretch/>
        </p:blipFill>
        <p:spPr>
          <a:xfrm>
            <a:off x="2873160" y="3392640"/>
            <a:ext cx="1514160" cy="1125000"/>
          </a:xfrm>
          <a:prstGeom prst="rect">
            <a:avLst/>
          </a:prstGeom>
          <a:ln w="0">
            <a:noFill/>
          </a:ln>
        </p:spPr>
      </p:pic>
      <p:pic>
        <p:nvPicPr>
          <p:cNvPr id="134" name="Google Shape;143;p29" descr=""/>
          <p:cNvPicPr/>
          <p:nvPr/>
        </p:nvPicPr>
        <p:blipFill>
          <a:blip r:embed="rId7"/>
          <a:stretch/>
        </p:blipFill>
        <p:spPr>
          <a:xfrm>
            <a:off x="5582520" y="3534840"/>
            <a:ext cx="3283200" cy="134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" descr=""/>
          <p:cNvPicPr/>
          <p:nvPr/>
        </p:nvPicPr>
        <p:blipFill>
          <a:blip r:embed="rId1"/>
          <a:stretch/>
        </p:blipFill>
        <p:spPr>
          <a:xfrm>
            <a:off x="0" y="12960"/>
            <a:ext cx="9143280" cy="514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" descr=""/>
          <p:cNvPicPr/>
          <p:nvPr/>
        </p:nvPicPr>
        <p:blipFill>
          <a:blip r:embed="rId1"/>
          <a:stretch/>
        </p:blipFill>
        <p:spPr>
          <a:xfrm>
            <a:off x="52200" y="12960"/>
            <a:ext cx="9046080" cy="514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"/>
          <p:cNvSpPr/>
          <p:nvPr/>
        </p:nvSpPr>
        <p:spPr>
          <a:xfrm>
            <a:off x="0" y="0"/>
            <a:ext cx="9142920" cy="461880"/>
          </a:xfrm>
          <a:prstGeom prst="rect">
            <a:avLst/>
          </a:prstGeom>
          <a:solidFill>
            <a:srgbClr val="ffeb3b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Gastroenterite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"/>
          <p:cNvSpPr/>
          <p:nvPr/>
        </p:nvSpPr>
        <p:spPr>
          <a:xfrm>
            <a:off x="0" y="462600"/>
            <a:ext cx="4817520" cy="263700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 Inflamación da mucosa que recobre o interior das paredes do estómago e do intestino delgado.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Causas: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Virus, bacterias e protozoos.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-Consumo de auga ou alimentos contaminados, intoxicacións e abusos alimentarios.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6" name="" descr=""/>
          <p:cNvPicPr/>
          <p:nvPr/>
        </p:nvPicPr>
        <p:blipFill>
          <a:blip r:embed="rId1"/>
          <a:stretch/>
        </p:blipFill>
        <p:spPr>
          <a:xfrm>
            <a:off x="5019840" y="642240"/>
            <a:ext cx="3953160" cy="397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"/>
          <p:cNvSpPr/>
          <p:nvPr/>
        </p:nvSpPr>
        <p:spPr>
          <a:xfrm>
            <a:off x="0" y="0"/>
            <a:ext cx="9142920" cy="461880"/>
          </a:xfrm>
          <a:prstGeom prst="rect">
            <a:avLst/>
          </a:prstGeom>
          <a:solidFill>
            <a:srgbClr val="ffeb3b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Ulcera péptica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"/>
          <p:cNvSpPr/>
          <p:nvPr/>
        </p:nvSpPr>
        <p:spPr>
          <a:xfrm>
            <a:off x="82080" y="1187280"/>
            <a:ext cx="3884040" cy="216612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Erosión da mucosa do estómago ou do duodeno.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. Cusa: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secreción ácida gástrica debida á infección pola </a:t>
            </a: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bacteria Helicobacter pylori, consumo de alcohol e tabaco.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" descr=""/>
          <p:cNvPicPr/>
          <p:nvPr/>
        </p:nvPicPr>
        <p:blipFill>
          <a:blip r:embed="rId1"/>
          <a:stretch/>
        </p:blipFill>
        <p:spPr>
          <a:xfrm>
            <a:off x="4041360" y="566640"/>
            <a:ext cx="5027040" cy="4467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"/>
          <p:cNvSpPr/>
          <p:nvPr/>
        </p:nvSpPr>
        <p:spPr>
          <a:xfrm>
            <a:off x="0" y="0"/>
            <a:ext cx="9142920" cy="461880"/>
          </a:xfrm>
          <a:prstGeom prst="rect">
            <a:avLst/>
          </a:prstGeom>
          <a:solidFill>
            <a:srgbClr val="ffeb3b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c) Absorción e formación de feces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"/>
          <p:cNvSpPr/>
          <p:nvPr/>
        </p:nvSpPr>
        <p:spPr>
          <a:xfrm>
            <a:off x="0" y="462600"/>
            <a:ext cx="5072040" cy="468036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 Absorción: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paso dos nutrientes obtidos na dixestión a través da parede intestinal cara ao sangue. 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Onde ocorre a absorción de nutrientes?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a) </a:t>
            </a:r>
            <a:r>
              <a:rPr b="1" lang="es-ES" sz="1800" spc="-1" strike="noStrike" u="sng">
                <a:solidFill>
                  <a:srgbClr val="1e6a39"/>
                </a:solidFill>
                <a:uFillTx/>
                <a:latin typeface="Arial"/>
                <a:ea typeface="DejaVu Sans"/>
              </a:rPr>
              <a:t>Intestino delgado: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Absórbense a maioría dos nutrientes orgánicos ( glicosa, aminoácidos, glicerol e ácidos graxos).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Vilosidades intestinais: 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estruturas situadas nas paredes internas do intestino delgado que favorecen a absorción de nutrientes.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b) </a:t>
            </a:r>
            <a:r>
              <a:rPr b="1" lang="es-ES" sz="1800" spc="-1" strike="noStrike" u="sng">
                <a:solidFill>
                  <a:srgbClr val="1e6a39"/>
                </a:solidFill>
                <a:uFillTx/>
                <a:latin typeface="Arial"/>
                <a:ea typeface="DejaVu Sans"/>
              </a:rPr>
              <a:t>Intestino groso</a:t>
            </a: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: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Absórbese a auga, sales minerais e vitaminas.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Flora intestinal</a:t>
            </a: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( colon): conxunto de bacterias simbiónticas que fabrican algunas vitaminas como a vitamina K.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2" name="" descr=""/>
          <p:cNvPicPr/>
          <p:nvPr/>
        </p:nvPicPr>
        <p:blipFill>
          <a:blip r:embed="rId1"/>
          <a:stretch/>
        </p:blipFill>
        <p:spPr>
          <a:xfrm>
            <a:off x="5139720" y="552600"/>
            <a:ext cx="4003560" cy="4505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" descr=""/>
          <p:cNvPicPr/>
          <p:nvPr/>
        </p:nvPicPr>
        <p:blipFill>
          <a:blip r:embed="rId1"/>
          <a:stretch/>
        </p:blipFill>
        <p:spPr>
          <a:xfrm>
            <a:off x="0" y="12960"/>
            <a:ext cx="9143280" cy="514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" descr=""/>
          <p:cNvPicPr/>
          <p:nvPr/>
        </p:nvPicPr>
        <p:blipFill>
          <a:blip r:embed="rId1"/>
          <a:stretch/>
        </p:blipFill>
        <p:spPr>
          <a:xfrm>
            <a:off x="268920" y="12960"/>
            <a:ext cx="8493120" cy="514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"/>
          <p:cNvSpPr/>
          <p:nvPr/>
        </p:nvSpPr>
        <p:spPr>
          <a:xfrm>
            <a:off x="0" y="0"/>
            <a:ext cx="9142920" cy="461880"/>
          </a:xfrm>
          <a:prstGeom prst="rect">
            <a:avLst/>
          </a:prstGeom>
          <a:solidFill>
            <a:srgbClr val="ffeb3b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800" spc="-1" strike="noStrike">
                <a:solidFill>
                  <a:srgbClr val="bf0041"/>
                </a:solidFill>
                <a:latin typeface="Arial"/>
                <a:ea typeface="DejaVu Sans"/>
              </a:rPr>
              <a:t>c) Absorción e formación de feces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"/>
          <p:cNvSpPr/>
          <p:nvPr/>
        </p:nvSpPr>
        <p:spPr>
          <a:xfrm>
            <a:off x="0" y="461880"/>
            <a:ext cx="4131000" cy="243648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. </a:t>
            </a:r>
            <a:r>
              <a:rPr b="1" lang="es-ES" sz="1800" spc="-1" strike="noStrike" u="sng">
                <a:solidFill>
                  <a:srgbClr val="55308d"/>
                </a:solidFill>
                <a:uFillTx/>
                <a:latin typeface="Arial"/>
                <a:ea typeface="DejaVu Sans"/>
              </a:rPr>
              <a:t>Formación de feces</a:t>
            </a:r>
            <a:r>
              <a:rPr b="1" lang="es-ES" sz="1800" spc="-1" strike="noStrike">
                <a:solidFill>
                  <a:srgbClr val="55308d"/>
                </a:solidFill>
                <a:latin typeface="Arial"/>
                <a:ea typeface="DejaVu Sans"/>
              </a:rPr>
              <a:t>: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Os restos de alimentos non dixeridos e os nutrientes que non puideron ser absorbidos forman as feces que se acumulan no recto.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As feces expúlsanse polo ano na</a:t>
            </a:r>
            <a:r>
              <a:rPr b="1" lang="es-ES" sz="1800" spc="-1" strike="noStrike">
                <a:solidFill>
                  <a:srgbClr val="1e6a39"/>
                </a:solidFill>
                <a:latin typeface="Arial"/>
                <a:ea typeface="DejaVu Sans"/>
              </a:rPr>
              <a:t> defecación.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"/>
          <p:cNvSpPr/>
          <p:nvPr/>
        </p:nvSpPr>
        <p:spPr>
          <a:xfrm>
            <a:off x="0" y="2816280"/>
            <a:ext cx="4146120" cy="343800"/>
          </a:xfrm>
          <a:prstGeom prst="rect">
            <a:avLst/>
          </a:prstGeom>
          <a:solidFill>
            <a:srgbClr val="ff9800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/>
            <a:r>
              <a:rPr b="1" lang="es-ES" sz="1800" spc="-1" strike="noStrike">
                <a:solidFill>
                  <a:srgbClr val="55308d"/>
                </a:solidFill>
                <a:latin typeface="Arial"/>
              </a:rPr>
              <a:t>Estrinximento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"/>
          <p:cNvSpPr/>
          <p:nvPr/>
        </p:nvSpPr>
        <p:spPr>
          <a:xfrm>
            <a:off x="0" y="3160080"/>
            <a:ext cx="4123440" cy="1983600"/>
          </a:xfrm>
          <a:prstGeom prst="rect">
            <a:avLst/>
          </a:prstGeom>
          <a:solidFill>
            <a:srgbClr val="fff9c4"/>
          </a:solidFill>
          <a:ln w="0">
            <a:solidFill>
              <a:srgbClr val="25406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/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. Expulsión pouco frecuente ou difícil de feces.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algn="just"/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. Evitar o estrinximento: dietas ricas en fibra, exercicio e hábitos intestinais regulares.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4228200" y="627480"/>
            <a:ext cx="4915800" cy="4429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48;p30"/>
          <p:cNvSpPr/>
          <p:nvPr/>
        </p:nvSpPr>
        <p:spPr>
          <a:xfrm>
            <a:off x="457200" y="204840"/>
            <a:ext cx="822708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300" spc="-1" strike="noStrike">
                <a:solidFill>
                  <a:srgbClr val="e790d7"/>
                </a:solidFill>
                <a:latin typeface="Tahoma"/>
                <a:ea typeface="Tahoma"/>
              </a:rPr>
              <a:t>COMPOÑENTES ORGÁNICOS</a:t>
            </a:r>
            <a:br>
              <a:rPr sz="1100"/>
            </a:br>
            <a:r>
              <a:rPr b="1" lang="es" sz="3300" spc="-1" strike="noStrike">
                <a:solidFill>
                  <a:srgbClr val="e790d7"/>
                </a:solidFill>
                <a:latin typeface="Tahoma"/>
                <a:ea typeface="Tahoma"/>
              </a:rPr>
              <a:t>1. Glícidos = azucres</a:t>
            </a:r>
            <a:endParaRPr b="0" lang="es-ES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6" name="Google Shape;149;p30" descr=""/>
          <p:cNvPicPr/>
          <p:nvPr/>
        </p:nvPicPr>
        <p:blipFill>
          <a:blip r:embed="rId1"/>
          <a:stretch/>
        </p:blipFill>
        <p:spPr>
          <a:xfrm>
            <a:off x="5548320" y="1126800"/>
            <a:ext cx="2331360" cy="1443240"/>
          </a:xfrm>
          <a:prstGeom prst="rect">
            <a:avLst/>
          </a:prstGeom>
          <a:ln w="0">
            <a:noFill/>
          </a:ln>
        </p:spPr>
      </p:pic>
      <p:pic>
        <p:nvPicPr>
          <p:cNvPr id="137" name="Google Shape;150;p30" descr=""/>
          <p:cNvPicPr/>
          <p:nvPr/>
        </p:nvPicPr>
        <p:blipFill>
          <a:blip r:embed="rId2"/>
          <a:stretch/>
        </p:blipFill>
        <p:spPr>
          <a:xfrm>
            <a:off x="261360" y="1200600"/>
            <a:ext cx="3102480" cy="1443240"/>
          </a:xfrm>
          <a:prstGeom prst="rect">
            <a:avLst/>
          </a:prstGeom>
          <a:ln w="0">
            <a:noFill/>
          </a:ln>
        </p:spPr>
      </p:pic>
      <p:pic>
        <p:nvPicPr>
          <p:cNvPr id="138" name="Google Shape;151;p30" descr=""/>
          <p:cNvPicPr/>
          <p:nvPr/>
        </p:nvPicPr>
        <p:blipFill>
          <a:blip r:embed="rId3"/>
          <a:srcRect l="35565" t="0" r="0" b="0"/>
          <a:stretch/>
        </p:blipFill>
        <p:spPr>
          <a:xfrm>
            <a:off x="326520" y="2699280"/>
            <a:ext cx="5890320" cy="2295720"/>
          </a:xfrm>
          <a:prstGeom prst="rect">
            <a:avLst/>
          </a:prstGeom>
          <a:ln w="0">
            <a:noFill/>
          </a:ln>
        </p:spPr>
      </p:pic>
      <p:sp>
        <p:nvSpPr>
          <p:cNvPr id="139" name="Google Shape;152;p30"/>
          <p:cNvSpPr/>
          <p:nvPr/>
        </p:nvSpPr>
        <p:spPr>
          <a:xfrm>
            <a:off x="326520" y="3967920"/>
            <a:ext cx="912600" cy="23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amidón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Google Shape;153;p30"/>
          <p:cNvSpPr/>
          <p:nvPr/>
        </p:nvSpPr>
        <p:spPr>
          <a:xfrm>
            <a:off x="590760" y="1175760"/>
            <a:ext cx="3391560" cy="292320"/>
          </a:xfrm>
          <a:prstGeom prst="rect">
            <a:avLst/>
          </a:prstGeom>
          <a:solidFill>
            <a:srgbClr val="ffffff"/>
          </a:solidFill>
          <a:ln w="79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200" spc="-1" strike="noStrike">
                <a:solidFill>
                  <a:srgbClr val="000000"/>
                </a:solidFill>
                <a:latin typeface="Tahoma"/>
                <a:ea typeface="Tahoma"/>
              </a:rPr>
              <a:t>Glicosa </a:t>
            </a:r>
            <a:r>
              <a:rPr b="0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                     </a:t>
            </a:r>
            <a:r>
              <a:rPr b="0" lang="es" sz="1100" spc="-1" strike="noStrike">
                <a:solidFill>
                  <a:srgbClr val="000000"/>
                </a:solidFill>
                <a:latin typeface="Tahoma"/>
                <a:ea typeface="Tahoma"/>
              </a:rPr>
              <a:t>Fructosa</a:t>
            </a:r>
            <a:endParaRPr b="0" lang="es-ES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1" name="Google Shape;154;p30" descr=""/>
          <p:cNvPicPr/>
          <p:nvPr/>
        </p:nvPicPr>
        <p:blipFill>
          <a:blip r:embed="rId4"/>
          <a:stretch/>
        </p:blipFill>
        <p:spPr>
          <a:xfrm>
            <a:off x="6393960" y="2694240"/>
            <a:ext cx="1913760" cy="2453400"/>
          </a:xfrm>
          <a:prstGeom prst="rect">
            <a:avLst/>
          </a:prstGeom>
          <a:ln w="0">
            <a:noFill/>
          </a:ln>
        </p:spPr>
      </p:pic>
      <p:sp>
        <p:nvSpPr>
          <p:cNvPr id="142" name="Google Shape;155;p30"/>
          <p:cNvSpPr/>
          <p:nvPr/>
        </p:nvSpPr>
        <p:spPr>
          <a:xfrm>
            <a:off x="7772040" y="2792160"/>
            <a:ext cx="1043280" cy="23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glicóxeno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Google Shape;156;p30"/>
          <p:cNvSpPr/>
          <p:nvPr/>
        </p:nvSpPr>
        <p:spPr>
          <a:xfrm>
            <a:off x="0" y="4849920"/>
            <a:ext cx="6267960" cy="2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300" spc="-1" strike="noStrike">
                <a:solidFill>
                  <a:srgbClr val="000000"/>
                </a:solidFill>
                <a:latin typeface="Arial"/>
                <a:ea typeface="Arial"/>
              </a:rPr>
              <a:t>Os glícidos grandes, como o amidón, necesitan unha dixestión completa</a:t>
            </a:r>
            <a:endParaRPr b="0" lang="es-E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Google Shape;157;p30"/>
          <p:cNvSpPr/>
          <p:nvPr/>
        </p:nvSpPr>
        <p:spPr>
          <a:xfrm>
            <a:off x="1698120" y="2463480"/>
            <a:ext cx="2937240" cy="4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Exemplos de </a:t>
            </a:r>
            <a:r>
              <a:rPr b="1" lang="es" sz="1500" spc="-1" strike="noStrike">
                <a:solidFill>
                  <a:srgbClr val="ff9900"/>
                </a:solidFill>
                <a:latin typeface="Arial"/>
                <a:ea typeface="Arial"/>
              </a:rPr>
              <a:t>monosacáridos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Google Shape;158;p30"/>
          <p:cNvSpPr/>
          <p:nvPr/>
        </p:nvSpPr>
        <p:spPr>
          <a:xfrm>
            <a:off x="7380000" y="1028880"/>
            <a:ext cx="1696320" cy="4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300" spc="-1" strike="noStrike">
                <a:solidFill>
                  <a:srgbClr val="800000"/>
                </a:solidFill>
                <a:latin typeface="Arial"/>
                <a:ea typeface="Arial"/>
              </a:rPr>
              <a:t>un </a:t>
            </a:r>
            <a:r>
              <a:rPr b="1" lang="es" sz="1300" spc="-1" strike="noStrike">
                <a:solidFill>
                  <a:srgbClr val="ff9900"/>
                </a:solidFill>
                <a:latin typeface="Arial"/>
                <a:ea typeface="Arial"/>
              </a:rPr>
              <a:t>disacárido</a:t>
            </a:r>
            <a:endParaRPr b="0" lang="es-E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Google Shape;159;p30"/>
          <p:cNvSpPr/>
          <p:nvPr/>
        </p:nvSpPr>
        <p:spPr>
          <a:xfrm>
            <a:off x="6807240" y="2364480"/>
            <a:ext cx="1500480" cy="24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000" spc="-1" strike="noStrike">
                <a:solidFill>
                  <a:srgbClr val="000000"/>
                </a:solidFill>
                <a:latin typeface="Arial"/>
                <a:ea typeface="Arial"/>
              </a:rPr>
              <a:t>= azucre de mesa</a:t>
            </a:r>
            <a:endParaRPr b="0" lang="es-ES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Google Shape;160;p30"/>
          <p:cNvSpPr/>
          <p:nvPr/>
        </p:nvSpPr>
        <p:spPr>
          <a:xfrm>
            <a:off x="7380000" y="3625200"/>
            <a:ext cx="1631160" cy="4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300" spc="-1" strike="noStrike">
                <a:solidFill>
                  <a:srgbClr val="800000"/>
                </a:solidFill>
                <a:latin typeface="Arial"/>
                <a:ea typeface="Arial"/>
              </a:rPr>
              <a:t>un </a:t>
            </a:r>
            <a:r>
              <a:rPr b="0" lang="es" sz="1300" spc="-1" strike="noStrike">
                <a:solidFill>
                  <a:srgbClr val="0000ff"/>
                </a:solidFill>
                <a:latin typeface="Arial"/>
                <a:ea typeface="Arial"/>
              </a:rPr>
              <a:t>polisacárido</a:t>
            </a:r>
            <a:endParaRPr b="0" lang="es-E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Google Shape;161;p30"/>
          <p:cNvSpPr/>
          <p:nvPr/>
        </p:nvSpPr>
        <p:spPr>
          <a:xfrm>
            <a:off x="2743200" y="4065840"/>
            <a:ext cx="1631160" cy="4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300" spc="-1" strike="noStrike">
                <a:solidFill>
                  <a:srgbClr val="800000"/>
                </a:solidFill>
                <a:latin typeface="Arial"/>
                <a:ea typeface="Arial"/>
              </a:rPr>
              <a:t>un </a:t>
            </a:r>
            <a:r>
              <a:rPr b="0" lang="es" sz="1300" spc="-1" strike="noStrike">
                <a:solidFill>
                  <a:srgbClr val="0000ff"/>
                </a:solidFill>
                <a:latin typeface="Arial"/>
                <a:ea typeface="Arial"/>
              </a:rPr>
              <a:t>polisacárido</a:t>
            </a:r>
            <a:endParaRPr b="0" lang="es-ES" sz="1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66;p31"/>
          <p:cNvSpPr/>
          <p:nvPr/>
        </p:nvSpPr>
        <p:spPr>
          <a:xfrm>
            <a:off x="457560" y="62280"/>
            <a:ext cx="822708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2900" spc="-1" strike="noStrike">
                <a:solidFill>
                  <a:srgbClr val="e790d7"/>
                </a:solidFill>
                <a:latin typeface="Tahoma"/>
                <a:ea typeface="Tahoma"/>
              </a:rPr>
              <a:t>CELULOSA: glícido indixerible</a:t>
            </a:r>
            <a:br>
              <a:rPr sz="700"/>
            </a:br>
            <a:r>
              <a:rPr b="1" lang="es" sz="2900" spc="-1" strike="noStrike">
                <a:solidFill>
                  <a:srgbClr val="e790d7"/>
                </a:solidFill>
                <a:latin typeface="Tahoma"/>
                <a:ea typeface="Tahoma"/>
              </a:rPr>
              <a:t>(fibra vexetal)</a:t>
            </a:r>
            <a:br>
              <a:rPr sz="700"/>
            </a:br>
            <a:r>
              <a:rPr b="1" lang="es" sz="2200" spc="-1" strike="noStrike">
                <a:solidFill>
                  <a:srgbClr val="a83689"/>
                </a:solidFill>
                <a:latin typeface="Tahoma"/>
                <a:ea typeface="Tahoma"/>
              </a:rPr>
              <a:t>Necesaria para o funcionamento intestinal</a:t>
            </a:r>
            <a:endParaRPr b="0" lang="es-E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Google Shape;167;p31" descr=""/>
          <p:cNvPicPr/>
          <p:nvPr/>
        </p:nvPicPr>
        <p:blipFill>
          <a:blip r:embed="rId1"/>
          <a:stretch/>
        </p:blipFill>
        <p:spPr>
          <a:xfrm>
            <a:off x="577440" y="1763640"/>
            <a:ext cx="6031440" cy="3251160"/>
          </a:xfrm>
          <a:prstGeom prst="rect">
            <a:avLst/>
          </a:prstGeom>
          <a:ln w="0">
            <a:noFill/>
          </a:ln>
        </p:spPr>
      </p:pic>
      <p:pic>
        <p:nvPicPr>
          <p:cNvPr id="151" name="Google Shape;168;p31" descr=""/>
          <p:cNvPicPr/>
          <p:nvPr/>
        </p:nvPicPr>
        <p:blipFill>
          <a:blip r:embed="rId2"/>
          <a:srcRect l="0" t="50700" r="49031" b="0"/>
          <a:stretch/>
        </p:blipFill>
        <p:spPr>
          <a:xfrm>
            <a:off x="6700680" y="1695240"/>
            <a:ext cx="2133360" cy="102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73;p32"/>
          <p:cNvSpPr/>
          <p:nvPr/>
        </p:nvSpPr>
        <p:spPr>
          <a:xfrm>
            <a:off x="457200" y="204840"/>
            <a:ext cx="822708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400" spc="-1" strike="noStrike">
                <a:solidFill>
                  <a:srgbClr val="e790d7"/>
                </a:solidFill>
                <a:latin typeface="Tahoma"/>
                <a:ea typeface="Tahoma"/>
              </a:rPr>
              <a:t>2. LÍPIDOS: graxas, aceites</a:t>
            </a:r>
            <a:endParaRPr b="0" lang="es-ES" sz="3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Google Shape;174;p32" descr=""/>
          <p:cNvPicPr/>
          <p:nvPr/>
        </p:nvPicPr>
        <p:blipFill>
          <a:blip r:embed="rId1"/>
          <a:stretch/>
        </p:blipFill>
        <p:spPr>
          <a:xfrm>
            <a:off x="130680" y="1077840"/>
            <a:ext cx="2518920" cy="1670040"/>
          </a:xfrm>
          <a:prstGeom prst="rect">
            <a:avLst/>
          </a:prstGeom>
          <a:ln w="0">
            <a:noFill/>
          </a:ln>
        </p:spPr>
      </p:pic>
      <p:pic>
        <p:nvPicPr>
          <p:cNvPr id="154" name="Google Shape;175;p32" descr=""/>
          <p:cNvPicPr/>
          <p:nvPr/>
        </p:nvPicPr>
        <p:blipFill>
          <a:blip r:embed="rId2"/>
          <a:stretch/>
        </p:blipFill>
        <p:spPr>
          <a:xfrm>
            <a:off x="3548520" y="1081440"/>
            <a:ext cx="2480040" cy="1268280"/>
          </a:xfrm>
          <a:prstGeom prst="rect">
            <a:avLst/>
          </a:prstGeom>
          <a:ln w="0">
            <a:noFill/>
          </a:ln>
        </p:spPr>
      </p:pic>
      <p:pic>
        <p:nvPicPr>
          <p:cNvPr id="155" name="Google Shape;176;p32" descr=""/>
          <p:cNvPicPr/>
          <p:nvPr/>
        </p:nvPicPr>
        <p:blipFill>
          <a:blip r:embed="rId3"/>
          <a:srcRect l="0" t="0" r="46504" b="0"/>
          <a:stretch/>
        </p:blipFill>
        <p:spPr>
          <a:xfrm>
            <a:off x="6922800" y="1063800"/>
            <a:ext cx="2221200" cy="1530720"/>
          </a:xfrm>
          <a:prstGeom prst="rect">
            <a:avLst/>
          </a:prstGeom>
          <a:ln w="0">
            <a:noFill/>
          </a:ln>
        </p:spPr>
      </p:pic>
      <p:pic>
        <p:nvPicPr>
          <p:cNvPr id="156" name="Google Shape;177;p32" descr=""/>
          <p:cNvPicPr/>
          <p:nvPr/>
        </p:nvPicPr>
        <p:blipFill>
          <a:blip r:embed="rId4"/>
          <a:stretch/>
        </p:blipFill>
        <p:spPr>
          <a:xfrm>
            <a:off x="0" y="2975400"/>
            <a:ext cx="2895840" cy="1823400"/>
          </a:xfrm>
          <a:prstGeom prst="rect">
            <a:avLst/>
          </a:prstGeom>
          <a:ln w="0">
            <a:noFill/>
          </a:ln>
        </p:spPr>
      </p:pic>
      <p:pic>
        <p:nvPicPr>
          <p:cNvPr id="157" name="Google Shape;178;p32" descr=""/>
          <p:cNvPicPr/>
          <p:nvPr/>
        </p:nvPicPr>
        <p:blipFill>
          <a:blip r:embed="rId5"/>
          <a:srcRect l="16264" t="0" r="5162" b="33367"/>
          <a:stretch/>
        </p:blipFill>
        <p:spPr>
          <a:xfrm>
            <a:off x="4106160" y="2743200"/>
            <a:ext cx="4905000" cy="2055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83;p33"/>
          <p:cNvSpPr/>
          <p:nvPr/>
        </p:nvSpPr>
        <p:spPr>
          <a:xfrm>
            <a:off x="261360" y="72000"/>
            <a:ext cx="874980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300" spc="-1" strike="noStrike">
                <a:solidFill>
                  <a:srgbClr val="e790d7"/>
                </a:solidFill>
                <a:latin typeface="Tahoma"/>
                <a:ea typeface="Tahoma"/>
              </a:rPr>
              <a:t>3. PROTEÍNAS: feitas de aminoácidos</a:t>
            </a:r>
            <a:endParaRPr b="0" lang="es-ES" sz="3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9" name="Google Shape;184;p33" descr=""/>
          <p:cNvPicPr/>
          <p:nvPr/>
        </p:nvPicPr>
        <p:blipFill>
          <a:blip r:embed="rId1"/>
          <a:stretch/>
        </p:blipFill>
        <p:spPr>
          <a:xfrm>
            <a:off x="82440" y="1028880"/>
            <a:ext cx="4100040" cy="2486520"/>
          </a:xfrm>
          <a:prstGeom prst="rect">
            <a:avLst/>
          </a:prstGeom>
          <a:ln w="0">
            <a:noFill/>
          </a:ln>
        </p:spPr>
      </p:pic>
      <p:pic>
        <p:nvPicPr>
          <p:cNvPr id="160" name="Google Shape;185;p33" descr=""/>
          <p:cNvPicPr/>
          <p:nvPr/>
        </p:nvPicPr>
        <p:blipFill>
          <a:blip r:embed="rId2"/>
          <a:stretch/>
        </p:blipFill>
        <p:spPr>
          <a:xfrm>
            <a:off x="5943240" y="779040"/>
            <a:ext cx="1800000" cy="1800000"/>
          </a:xfrm>
          <a:prstGeom prst="rect">
            <a:avLst/>
          </a:prstGeom>
          <a:ln w="0">
            <a:noFill/>
          </a:ln>
        </p:spPr>
      </p:pic>
      <p:pic>
        <p:nvPicPr>
          <p:cNvPr id="161" name="Google Shape;186;p33" descr=""/>
          <p:cNvPicPr/>
          <p:nvPr/>
        </p:nvPicPr>
        <p:blipFill>
          <a:blip r:embed="rId3"/>
          <a:stretch/>
        </p:blipFill>
        <p:spPr>
          <a:xfrm>
            <a:off x="7129440" y="2411280"/>
            <a:ext cx="1410840" cy="918360"/>
          </a:xfrm>
          <a:prstGeom prst="rect">
            <a:avLst/>
          </a:prstGeom>
          <a:ln w="0">
            <a:noFill/>
          </a:ln>
        </p:spPr>
      </p:pic>
      <p:sp>
        <p:nvSpPr>
          <p:cNvPr id="162" name="Google Shape;187;p33"/>
          <p:cNvSpPr/>
          <p:nvPr/>
        </p:nvSpPr>
        <p:spPr>
          <a:xfrm>
            <a:off x="5681880" y="2426040"/>
            <a:ext cx="1500480" cy="75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a61c00"/>
                </a:solidFill>
                <a:latin typeface="Tahoma"/>
                <a:ea typeface="Tahoma"/>
              </a:rPr>
              <a:t>Hemoglobina:</a:t>
            </a:r>
            <a:r>
              <a:rPr b="0" lang="es" sz="1500" spc="-1" strike="noStrike">
                <a:solidFill>
                  <a:srgbClr val="000000"/>
                </a:solidFill>
                <a:latin typeface="Tahoma"/>
                <a:ea typeface="Tahoma"/>
              </a:rPr>
              <a:t> transporta o osíxeno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" name="Google Shape;188;p33" descr=""/>
          <p:cNvPicPr/>
          <p:nvPr/>
        </p:nvPicPr>
        <p:blipFill>
          <a:blip r:embed="rId4"/>
          <a:stretch/>
        </p:blipFill>
        <p:spPr>
          <a:xfrm>
            <a:off x="144360" y="3717360"/>
            <a:ext cx="1702440" cy="1326600"/>
          </a:xfrm>
          <a:prstGeom prst="rect">
            <a:avLst/>
          </a:prstGeom>
          <a:ln w="0">
            <a:noFill/>
          </a:ln>
        </p:spPr>
      </p:pic>
      <p:pic>
        <p:nvPicPr>
          <p:cNvPr id="164" name="Google Shape;189;p33" descr=""/>
          <p:cNvPicPr/>
          <p:nvPr/>
        </p:nvPicPr>
        <p:blipFill>
          <a:blip r:embed="rId5"/>
          <a:stretch/>
        </p:blipFill>
        <p:spPr>
          <a:xfrm>
            <a:off x="2416320" y="3755880"/>
            <a:ext cx="2251800" cy="1141200"/>
          </a:xfrm>
          <a:prstGeom prst="rect">
            <a:avLst/>
          </a:prstGeom>
          <a:ln w="0">
            <a:noFill/>
          </a:ln>
        </p:spPr>
      </p:pic>
      <p:pic>
        <p:nvPicPr>
          <p:cNvPr id="165" name="Google Shape;190;p33" descr=""/>
          <p:cNvPicPr/>
          <p:nvPr/>
        </p:nvPicPr>
        <p:blipFill>
          <a:blip r:embed="rId6"/>
          <a:stretch/>
        </p:blipFill>
        <p:spPr>
          <a:xfrm>
            <a:off x="5466600" y="3429000"/>
            <a:ext cx="2753280" cy="1667880"/>
          </a:xfrm>
          <a:prstGeom prst="rect">
            <a:avLst/>
          </a:prstGeom>
          <a:ln w="0">
            <a:noFill/>
          </a:ln>
        </p:spPr>
      </p:pic>
      <p:sp>
        <p:nvSpPr>
          <p:cNvPr id="166" name="Google Shape;191;p33"/>
          <p:cNvSpPr/>
          <p:nvPr/>
        </p:nvSpPr>
        <p:spPr>
          <a:xfrm>
            <a:off x="1045080" y="3037320"/>
            <a:ext cx="1500480" cy="537120"/>
          </a:xfrm>
          <a:prstGeom prst="rect">
            <a:avLst/>
          </a:prstGeom>
          <a:solidFill>
            <a:srgbClr val="ffffff"/>
          </a:solidFill>
          <a:ln w="79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800000"/>
                </a:solidFill>
                <a:latin typeface="Tahoma"/>
                <a:ea typeface="Tahoma"/>
              </a:rPr>
              <a:t>Cadea de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800000"/>
                </a:solidFill>
                <a:latin typeface="Tahoma"/>
                <a:ea typeface="Tahoma"/>
              </a:rPr>
              <a:t>aminoácidos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96;p34"/>
          <p:cNvSpPr/>
          <p:nvPr/>
        </p:nvSpPr>
        <p:spPr>
          <a:xfrm>
            <a:off x="457200" y="204840"/>
            <a:ext cx="822708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68" name="Google Shape;197;p34" descr=""/>
          <p:cNvPicPr/>
          <p:nvPr/>
        </p:nvPicPr>
        <p:blipFill>
          <a:blip r:embed="rId1"/>
          <a:stretch/>
        </p:blipFill>
        <p:spPr>
          <a:xfrm>
            <a:off x="19800" y="18720"/>
            <a:ext cx="2930400" cy="5123160"/>
          </a:xfrm>
          <a:prstGeom prst="rect">
            <a:avLst/>
          </a:prstGeom>
          <a:ln w="0">
            <a:noFill/>
          </a:ln>
        </p:spPr>
      </p:pic>
      <p:pic>
        <p:nvPicPr>
          <p:cNvPr id="169" name="Google Shape;198;p34" descr=""/>
          <p:cNvPicPr/>
          <p:nvPr/>
        </p:nvPicPr>
        <p:blipFill>
          <a:blip r:embed="rId2"/>
          <a:stretch/>
        </p:blipFill>
        <p:spPr>
          <a:xfrm>
            <a:off x="3983760" y="97920"/>
            <a:ext cx="3672360" cy="1834920"/>
          </a:xfrm>
          <a:prstGeom prst="rect">
            <a:avLst/>
          </a:prstGeom>
          <a:ln w="0">
            <a:noFill/>
          </a:ln>
        </p:spPr>
      </p:pic>
      <p:pic>
        <p:nvPicPr>
          <p:cNvPr id="170" name="Google Shape;199;p34" descr=""/>
          <p:cNvPicPr/>
          <p:nvPr/>
        </p:nvPicPr>
        <p:blipFill>
          <a:blip r:embed="rId3"/>
          <a:stretch/>
        </p:blipFill>
        <p:spPr>
          <a:xfrm>
            <a:off x="3993840" y="1976760"/>
            <a:ext cx="3798720" cy="2724480"/>
          </a:xfrm>
          <a:prstGeom prst="rect">
            <a:avLst/>
          </a:prstGeom>
          <a:ln w="0">
            <a:noFill/>
          </a:ln>
        </p:spPr>
      </p:pic>
      <p:sp>
        <p:nvSpPr>
          <p:cNvPr id="171" name="Google Shape;200;p34"/>
          <p:cNvSpPr/>
          <p:nvPr/>
        </p:nvSpPr>
        <p:spPr>
          <a:xfrm>
            <a:off x="4375800" y="2400480"/>
            <a:ext cx="912600" cy="4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Tofu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(soia)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205;p35"/>
          <p:cNvSpPr/>
          <p:nvPr/>
        </p:nvSpPr>
        <p:spPr>
          <a:xfrm>
            <a:off x="457200" y="204840"/>
            <a:ext cx="8227080" cy="85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s" sz="3700" spc="-1" strike="noStrike">
                <a:solidFill>
                  <a:srgbClr val="e790d7"/>
                </a:solidFill>
                <a:latin typeface="Tahoma"/>
                <a:ea typeface="Tahoma"/>
              </a:rPr>
              <a:t>Vitaminas</a:t>
            </a:r>
            <a:endParaRPr b="0" lang="es-ES" sz="3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Google Shape;206;p35"/>
          <p:cNvSpPr/>
          <p:nvPr/>
        </p:nvSpPr>
        <p:spPr>
          <a:xfrm>
            <a:off x="457200" y="930600"/>
            <a:ext cx="8423280" cy="4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4880" rIns="74880" tIns="37440" bIns="37440" anchor="t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s" sz="1500" spc="-1" strike="noStrike">
                <a:solidFill>
                  <a:srgbClr val="000000"/>
                </a:solidFill>
                <a:latin typeface="Arial"/>
                <a:ea typeface="Arial"/>
              </a:rPr>
              <a:t>Substancias regulatorias necesarias en pequenas cantidades. O corpo non as pode sintetizar e deben tomarse nos alimentos.</a:t>
            </a:r>
            <a:endParaRPr b="0" lang="es-ES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" name="Google Shape;207;p35" descr=""/>
          <p:cNvPicPr/>
          <p:nvPr/>
        </p:nvPicPr>
        <p:blipFill>
          <a:blip r:embed="rId1"/>
          <a:stretch/>
        </p:blipFill>
        <p:spPr>
          <a:xfrm>
            <a:off x="969120" y="1461240"/>
            <a:ext cx="5936400" cy="372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Application>LibreOffice/7.5.5.2$Windows_X86_64 LibreOffice_project/ca8fe7424262805f223b9a2334bc7181abbcbf5e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es-ES</dc:language>
  <cp:lastModifiedBy/>
  <dcterms:modified xsi:type="dcterms:W3CDTF">2026-03-01T19:49:47Z</dcterms:modified>
  <cp:revision>10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