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78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81" r:id="rId18"/>
    <p:sldId id="282" r:id="rId19"/>
    <p:sldId id="283" r:id="rId20"/>
    <p:sldId id="287" r:id="rId21"/>
    <p:sldId id="288" r:id="rId22"/>
    <p:sldId id="289" r:id="rId23"/>
    <p:sldId id="293" r:id="rId24"/>
    <p:sldId id="294" r:id="rId25"/>
    <p:sldId id="295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27" r:id="rId49"/>
    <p:sldId id="328" r:id="rId50"/>
    <p:sldId id="335" r:id="rId51"/>
    <p:sldId id="336" r:id="rId52"/>
    <p:sldId id="337" r:id="rId53"/>
    <p:sldId id="341" r:id="rId54"/>
    <p:sldId id="342" r:id="rId55"/>
    <p:sldId id="343" r:id="rId56"/>
    <p:sldId id="350" r:id="rId57"/>
    <p:sldId id="351" r:id="rId58"/>
    <p:sldId id="352" r:id="rId59"/>
    <p:sldId id="365" r:id="rId60"/>
    <p:sldId id="366" r:id="rId61"/>
    <p:sldId id="367" r:id="rId62"/>
    <p:sldId id="368" r:id="rId63"/>
    <p:sldId id="369" r:id="rId64"/>
    <p:sldId id="370" r:id="rId65"/>
    <p:sldId id="371" r:id="rId66"/>
    <p:sldId id="372" r:id="rId67"/>
    <p:sldId id="373" r:id="rId68"/>
    <p:sldId id="377" r:id="rId69"/>
    <p:sldId id="378" r:id="rId70"/>
    <p:sldId id="379" r:id="rId71"/>
    <p:sldId id="380" r:id="rId72"/>
    <p:sldId id="381" r:id="rId73"/>
    <p:sldId id="382" r:id="rId74"/>
    <p:sldId id="383" r:id="rId75"/>
    <p:sldId id="384" r:id="rId76"/>
    <p:sldId id="385" r:id="rId77"/>
  </p:sldIdLst>
  <p:sldSz cx="9144000" cy="6858000" type="screen4x3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6" name="Shape 536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2" name="Shape 582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7" name="Shape 587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Shape 151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1" name="Shape 1511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Shape 151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6" name="Shape 1516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Shape 152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21" name="Shape 1521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Shape 152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28" name="Shape 1528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Shape 153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3" name="Shape 1533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Shape 153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8" name="Shape 1538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Shape 154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45" name="Shape 1545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Shape 154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0" name="Shape 1550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Shape 155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5" name="Shape 1555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Shape 157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9" name="Shape 1579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Shape 158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4" name="Shape 158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Shape 158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9" name="Shape 1589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Shape 159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6" name="Shape 1596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Shape 160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2" name="Shape 1602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Shape 160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9" name="Shape 1609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32946" y="744617"/>
            <a:ext cx="4531783" cy="372308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/>
            </a:lvl2pPr>
            <a:lvl3pPr marL="0" marR="0" lvl="2" indent="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/>
            </a:lvl3pPr>
            <a:lvl4pPr marL="0" marR="0" lvl="3" indent="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/>
            </a:lvl4pPr>
            <a:lvl5pPr marL="0" marR="0" lvl="4" indent="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/>
            </a:lvl5pPr>
            <a:lvl6pPr marL="0" marR="0" lvl="5" indent="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/>
            </a:lvl6pPr>
            <a:lvl7pPr marL="0" marR="0" lvl="6" indent="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/>
            </a:lvl7pPr>
            <a:lvl8pPr marL="0" marR="0" lvl="7" indent="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/>
            </a:lvl8pPr>
            <a:lvl9pPr marL="0" marR="0" lvl="8" indent="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/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/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/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/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825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85750" marR="0" lvl="1" indent="6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85750" marR="0" lvl="2" indent="6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85750" marR="0" lvl="3" indent="825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85750" marR="0" lvl="4" indent="6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85750" marR="0" lvl="5" indent="6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85750" marR="0" lvl="6" indent="825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5750" marR="0" lvl="7" indent="6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85750" marR="0" lvl="8" indent="6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/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/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/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/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/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/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/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/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685800" y="2111375"/>
            <a:ext cx="7772400" cy="15462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Práctico 2017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685800" y="3786187"/>
            <a:ext cx="7772400" cy="1046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XII OLIMPIADA DE BIOLOXÍA: FASE GALEGA</a:t>
            </a:r>
          </a:p>
        </p:txBody>
      </p:sp>
      <p:pic>
        <p:nvPicPr>
          <p:cNvPr id="1026" name="Picture 2" descr="logo-olimpiad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896" y="548680"/>
            <a:ext cx="1626146" cy="2168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3998912"/>
            <a:ext cx="8507288" cy="2568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Clr>
                <a:srgbClr val="FFFFFF"/>
              </a:buClr>
              <a:buSzPct val="25000"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3000" b="1" dirty="0" err="1" smtClean="0">
                <a:solidFill>
                  <a:srgbClr val="FFFFFF"/>
                </a:solidFill>
              </a:rPr>
              <a:t>Formas</a:t>
            </a:r>
            <a:r>
              <a:rPr lang="en-US" sz="3000" b="1" dirty="0" smtClean="0">
                <a:solidFill>
                  <a:srgbClr val="FFFFFF"/>
                </a:solidFill>
              </a:rPr>
              <a:t> L e D </a:t>
            </a:r>
            <a:r>
              <a:rPr lang="en-US" sz="3000" b="1" dirty="0" err="1" smtClean="0">
                <a:solidFill>
                  <a:srgbClr val="FFFFFF"/>
                </a:solidFill>
              </a:rPr>
              <a:t>dunha</a:t>
            </a:r>
            <a:r>
              <a:rPr lang="en-US" sz="3000" b="1" dirty="0" smtClean="0">
                <a:solidFill>
                  <a:srgbClr val="FFFFFF"/>
                </a:solidFill>
              </a:rPr>
              <a:t> </a:t>
            </a:r>
            <a:r>
              <a:rPr lang="en-US" sz="3000" b="1" dirty="0" err="1" smtClean="0">
                <a:solidFill>
                  <a:srgbClr val="FFFFFF"/>
                </a:solidFill>
              </a:rPr>
              <a:t>hexosa</a:t>
            </a:r>
            <a:endParaRPr lang="en-US" sz="3000" b="1" dirty="0">
              <a:solidFill>
                <a:srgbClr val="FFFFFF"/>
              </a:solidFill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Formas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 e D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dunha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pentosa</a:t>
            </a:r>
            <a:endParaRPr lang="en-US" sz="3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Formas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alfa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 beta 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dunha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hexosa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	</a:t>
            </a:r>
          </a:p>
          <a:p>
            <a:pPr marL="342900" lvl="0" indent="-342900" algn="just">
              <a:lnSpc>
                <a:spcPct val="115000"/>
              </a:lnSpc>
              <a:buClr>
                <a:srgbClr val="FFFFFF"/>
              </a:buClr>
              <a:buSzPct val="25000"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D. </a:t>
            </a:r>
            <a:r>
              <a:rPr lang="en-US" sz="3000" b="1" dirty="0" err="1" smtClean="0">
                <a:solidFill>
                  <a:srgbClr val="FFFFFF"/>
                </a:solidFill>
              </a:rPr>
              <a:t>Formas</a:t>
            </a:r>
            <a:r>
              <a:rPr lang="en-US" sz="3000" b="1" dirty="0" smtClean="0">
                <a:solidFill>
                  <a:srgbClr val="FFFFFF"/>
                </a:solidFill>
              </a:rPr>
              <a:t> </a:t>
            </a:r>
            <a:r>
              <a:rPr lang="en-US" sz="3000" b="1" dirty="0" err="1" smtClean="0">
                <a:solidFill>
                  <a:srgbClr val="FFFFFF"/>
                </a:solidFill>
              </a:rPr>
              <a:t>alfa</a:t>
            </a:r>
            <a:r>
              <a:rPr lang="en-US" sz="3000" b="1" dirty="0" smtClean="0">
                <a:solidFill>
                  <a:srgbClr val="FFFFFF"/>
                </a:solidFill>
              </a:rPr>
              <a:t> e beta dun </a:t>
            </a:r>
            <a:r>
              <a:rPr lang="en-US" sz="3000" b="1" dirty="0" err="1" smtClean="0">
                <a:solidFill>
                  <a:srgbClr val="FFFFFF"/>
                </a:solidFill>
              </a:rPr>
              <a:t>glícido</a:t>
            </a:r>
            <a:endParaRPr lang="en-US" sz="3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3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07504" y="332656"/>
            <a:ext cx="8856983" cy="792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3. Identifique a seguinte estrutura molecular</a:t>
            </a: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0057" y="1320724"/>
            <a:ext cx="3571874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1355725"/>
            <a:ext cx="8435279" cy="11371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Cal é o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nome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das </a:t>
            </a:r>
            <a:r>
              <a:rPr lang="en-US" sz="2800" b="0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estruturas</a:t>
            </a:r>
            <a:r>
              <a:rPr lang="en-US" sz="2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sinaladas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imaxe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58504"/>
            <a:ext cx="9144000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>
            <a:off x="5796135" y="332656"/>
            <a:ext cx="936103" cy="86409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63838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2419697" y="310977"/>
            <a:ext cx="936103" cy="86409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63838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4509119"/>
            <a:ext cx="8507288" cy="20583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Clr>
                <a:srgbClr val="FFFFFF"/>
              </a:buClr>
              <a:buSzPct val="25000"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A.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Labro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B. </a:t>
            </a:r>
            <a:r>
              <a:rPr lang="en-US" sz="3000" b="1" dirty="0" err="1" smtClean="0">
                <a:solidFill>
                  <a:srgbClr val="FFFFFF"/>
                </a:solidFill>
              </a:rPr>
              <a:t>Antena</a:t>
            </a:r>
            <a:endParaRPr lang="en-US" sz="3000" b="1" dirty="0">
              <a:solidFill>
                <a:srgbClr val="FFFFFF"/>
              </a:solidFill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</a:p>
          <a:p>
            <a:pPr marL="342900" lvl="0" indent="-342900" algn="just">
              <a:lnSpc>
                <a:spcPct val="115000"/>
              </a:lnSpc>
              <a:buClr>
                <a:srgbClr val="FFFFFF"/>
              </a:buClr>
              <a:buSzPct val="25000"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C.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Galea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	</a:t>
            </a:r>
            <a:r>
              <a:rPr lang="en-US" sz="30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D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000" b="1" dirty="0" err="1" smtClean="0">
                <a:solidFill>
                  <a:srgbClr val="FFFFFF"/>
                </a:solidFill>
              </a:rPr>
              <a:t>Quelícero</a:t>
            </a:r>
            <a:endParaRPr lang="en-US" sz="3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3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07504" y="332656"/>
            <a:ext cx="8856983" cy="792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Cal é o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nome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das </a:t>
            </a:r>
            <a:r>
              <a:rPr lang="en-US" sz="2800" b="0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estruturas</a:t>
            </a:r>
            <a:r>
              <a:rPr lang="en-US" sz="2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sinaladas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imaxe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6791" y="1340767"/>
            <a:ext cx="5508103" cy="309679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/>
          <p:nvPr/>
        </p:nvSpPr>
        <p:spPr>
          <a:xfrm>
            <a:off x="5796135" y="1147637"/>
            <a:ext cx="432047" cy="50405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63838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3444416" y="1196298"/>
            <a:ext cx="432047" cy="50405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63838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1355725"/>
            <a:ext cx="8435279" cy="6331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5. A que grupo pertence o seguinte ser vivo?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 descr="Resultado de imagen de Elaphodus cephaloph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600" y="1052736"/>
            <a:ext cx="7252671" cy="4824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78929" y="4134194"/>
            <a:ext cx="8507288" cy="2568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A.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Suina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B. A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foto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é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unha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montaxe</a:t>
            </a:r>
            <a:endParaRPr lang="en-US" sz="3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</a:p>
          <a:p>
            <a:pPr marL="342900" lvl="0" indent="-342900" algn="just">
              <a:lnSpc>
                <a:spcPct val="115000"/>
              </a:lnSpc>
              <a:buClr>
                <a:srgbClr val="FFFFFF"/>
              </a:buClr>
              <a:buSzPct val="25000"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C. </a:t>
            </a:r>
            <a:r>
              <a:rPr lang="en-US" sz="3000" b="1" dirty="0" err="1" smtClean="0">
                <a:solidFill>
                  <a:srgbClr val="FFFFFF"/>
                </a:solidFill>
              </a:rPr>
              <a:t>Cérvidos</a:t>
            </a:r>
            <a:r>
              <a:rPr lang="en-US" sz="3000" b="1" dirty="0" smtClean="0">
                <a:solidFill>
                  <a:srgbClr val="FFFFFF"/>
                </a:solidFill>
              </a:rPr>
              <a:t> 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D. </a:t>
            </a:r>
            <a:r>
              <a:rPr lang="en-US" sz="3000" b="1" dirty="0" err="1" smtClean="0">
                <a:solidFill>
                  <a:srgbClr val="FFFFFF"/>
                </a:solidFill>
              </a:rPr>
              <a:t>Antílopes</a:t>
            </a:r>
            <a:endParaRPr lang="en-US" sz="3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3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107505" y="188640"/>
            <a:ext cx="8856983" cy="792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5. A que grupo pertence o seguinte ser vivo?</a:t>
            </a:r>
          </a:p>
        </p:txBody>
      </p:sp>
      <p:pic>
        <p:nvPicPr>
          <p:cNvPr id="134" name="Shape 134" descr="Resultado de imagen de Elaphodus cephaloph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4381" y="1103311"/>
            <a:ext cx="4352924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1355725"/>
            <a:ext cx="8435279" cy="6331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6. 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grupo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animais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pertence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seguinte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exemplar?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9511"/>
            <a:ext cx="9144000" cy="6098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457200" y="3998912"/>
            <a:ext cx="8507288" cy="2568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Clr>
                <a:srgbClr val="FFFFFF"/>
              </a:buClr>
              <a:buSzPct val="25000"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A. </a:t>
            </a:r>
            <a:r>
              <a:rPr lang="en-US" sz="3000" b="1" dirty="0" smtClean="0">
                <a:solidFill>
                  <a:srgbClr val="FFFFFF"/>
                </a:solidFill>
              </a:rPr>
              <a:t>Reptiles 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B.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Actinoperigios</a:t>
            </a:r>
            <a:endParaRPr lang="en-US" sz="3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</a:p>
          <a:p>
            <a:pPr marL="342900" lvl="0" indent="-342900" algn="just">
              <a:lnSpc>
                <a:spcPct val="115000"/>
              </a:lnSpc>
              <a:buClr>
                <a:srgbClr val="FFFFFF"/>
              </a:buClr>
              <a:buSzPct val="25000"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C.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Queloniosidas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	D. </a:t>
            </a:r>
            <a:r>
              <a:rPr lang="en-US" sz="3000" b="1" dirty="0" err="1" smtClean="0">
                <a:solidFill>
                  <a:srgbClr val="FFFFFF"/>
                </a:solidFill>
              </a:rPr>
              <a:t>Anfibios</a:t>
            </a:r>
            <a:endParaRPr lang="en-US" sz="3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3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107504" y="332656"/>
            <a:ext cx="8856983" cy="792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6. 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grupo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animais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pertence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seguinte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exemplar?</a:t>
            </a: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7219" y="1344883"/>
            <a:ext cx="3717548" cy="247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1355725"/>
            <a:ext cx="8435279" cy="6331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 Identifica o seguinte material de laboratorio: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457200" y="1355725"/>
            <a:ext cx="8435279" cy="6331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7. 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grupo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pertence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seguinte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animal?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464" y="476672"/>
            <a:ext cx="8751106" cy="5832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422920" y="4437112"/>
            <a:ext cx="8507288" cy="2568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A.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Soricomorfa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B.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Rodentia</a:t>
            </a:r>
            <a:endParaRPr lang="en-US" sz="3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C.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Artiodactyla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D. </a:t>
            </a:r>
            <a:r>
              <a:rPr lang="en-US" sz="3000" b="1" dirty="0" err="1">
                <a:solidFill>
                  <a:srgbClr val="FFFFFF"/>
                </a:solidFill>
              </a:rPr>
              <a:t>Carnívora</a:t>
            </a:r>
            <a:endParaRPr lang="en-US" sz="3000" b="1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3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107505" y="0"/>
            <a:ext cx="8856983" cy="792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7. 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grupo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pertence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seguinte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animal?</a:t>
            </a: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8066" y="1124742"/>
            <a:ext cx="4225554" cy="2816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457200" y="1355725"/>
            <a:ext cx="8435279" cy="6331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8. 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Observe o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seguinte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fósil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todo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oso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cadeira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A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animais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actuáis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podría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asimilarse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3" y="1700808"/>
            <a:ext cx="8280919" cy="3433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436091" y="5157192"/>
            <a:ext cx="8507288" cy="15121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Clr>
                <a:srgbClr val="FFFFFF"/>
              </a:buClr>
              <a:buSzPct val="25000"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A. Reptiles			B. </a:t>
            </a:r>
            <a:r>
              <a:rPr lang="en-US" sz="3000" b="1" dirty="0" smtClean="0">
                <a:solidFill>
                  <a:srgbClr val="FFFFFF"/>
                </a:solidFill>
              </a:rPr>
              <a:t>Aves</a:t>
            </a:r>
            <a:endParaRPr lang="en-US" sz="3000" b="1" dirty="0">
              <a:solidFill>
                <a:srgbClr val="FFFFFF"/>
              </a:solidFill>
            </a:endParaRPr>
          </a:p>
          <a:p>
            <a:pPr marL="342900" lvl="0" indent="-342900" algn="just">
              <a:lnSpc>
                <a:spcPct val="115000"/>
              </a:lnSpc>
              <a:buClr>
                <a:srgbClr val="FFFFFF"/>
              </a:buClr>
              <a:buSzPct val="25000"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Anfibios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	D. </a:t>
            </a:r>
            <a:r>
              <a:rPr lang="en-US" sz="3000" b="1" dirty="0" err="1" smtClean="0">
                <a:solidFill>
                  <a:srgbClr val="FFFFFF"/>
                </a:solidFill>
              </a:rPr>
              <a:t>Mamíferos</a:t>
            </a:r>
            <a:endParaRPr lang="en-US" sz="3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3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86396" y="169781"/>
            <a:ext cx="8856983" cy="10764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8. 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Observe o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seguinte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fósil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todo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oso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cadeira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A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animais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actuáis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podría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asimilarse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pic>
        <p:nvPicPr>
          <p:cNvPr id="259" name="Shape 2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72" y="1484783"/>
            <a:ext cx="8280919" cy="3433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457200" y="1355725"/>
            <a:ext cx="8435279" cy="6331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9.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Identifique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sinalado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Shape 286" descr="Resultado de imagen de Hyalinobatrachium pellucidu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600" y="620687"/>
            <a:ext cx="7675254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/>
          <p:nvPr/>
        </p:nvSpPr>
        <p:spPr>
          <a:xfrm>
            <a:off x="4572000" y="908720"/>
            <a:ext cx="864095" cy="172819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63838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457200" y="4509119"/>
            <a:ext cx="8507288" cy="20583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Clr>
                <a:srgbClr val="FFFFFF"/>
              </a:buClr>
              <a:buSzPct val="25000"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A. </a:t>
            </a:r>
            <a:r>
              <a:rPr lang="en-US" sz="3000" b="1" dirty="0" smtClean="0">
                <a:solidFill>
                  <a:srgbClr val="FFFFFF"/>
                </a:solidFill>
              </a:rPr>
              <a:t>Posta de </a:t>
            </a:r>
            <a:r>
              <a:rPr lang="en-US" sz="3000" b="1" dirty="0" err="1" smtClean="0">
                <a:solidFill>
                  <a:srgbClr val="FFFFFF"/>
                </a:solidFill>
              </a:rPr>
              <a:t>ovos</a:t>
            </a:r>
            <a:r>
              <a:rPr lang="en-US" sz="3000" b="1" dirty="0" smtClean="0">
                <a:solidFill>
                  <a:srgbClr val="FFFFFF"/>
                </a:solidFill>
              </a:rPr>
              <a:t> 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30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Intestino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delgado</a:t>
            </a:r>
            <a:endParaRPr lang="en-US" sz="3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</a:p>
          <a:p>
            <a:pPr marL="342900" lvl="0" indent="-342900" algn="just">
              <a:lnSpc>
                <a:spcPct val="115000"/>
              </a:lnSpc>
              <a:buClr>
                <a:srgbClr val="FFFFFF"/>
              </a:buClr>
              <a:buSzPct val="25000"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C.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Intestino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groso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	D. </a:t>
            </a:r>
            <a:r>
              <a:rPr lang="en-US" sz="3000" b="1" dirty="0" err="1" smtClean="0">
                <a:solidFill>
                  <a:srgbClr val="FFFFFF"/>
                </a:solidFill>
              </a:rPr>
              <a:t>Estómago</a:t>
            </a:r>
            <a:endParaRPr lang="en-US" sz="3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3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107504" y="332656"/>
            <a:ext cx="8856983" cy="792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9.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Identifique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sinalado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294" name="Shape 294" descr="Resultado de imagen de Hyalinobatrachium pellucidu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3528" y="980728"/>
            <a:ext cx="4352924" cy="326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/>
          <p:nvPr/>
        </p:nvSpPr>
        <p:spPr>
          <a:xfrm>
            <a:off x="4283967" y="1484783"/>
            <a:ext cx="432047" cy="64807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63838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457200" y="1355725"/>
            <a:ext cx="8435279" cy="6331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10.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Identifique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sinalado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hape 55" descr="Resultado de imagen de microtomo de ma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688" y="548679"/>
            <a:ext cx="5472607" cy="5472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Shape 305" descr="Resultado de 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575" y="764704"/>
            <a:ext cx="7307149" cy="4896543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/>
          <p:nvPr/>
        </p:nvSpPr>
        <p:spPr>
          <a:xfrm>
            <a:off x="3347864" y="1916832"/>
            <a:ext cx="1368151" cy="64807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63838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457200" y="4437112"/>
            <a:ext cx="8507288" cy="21303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Clr>
                <a:srgbClr val="FFFFFF"/>
              </a:buClr>
              <a:buSzPct val="25000"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A.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Vitelo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	B. </a:t>
            </a:r>
            <a:r>
              <a:rPr lang="en-US" sz="3000" b="1" dirty="0" err="1" smtClean="0">
                <a:solidFill>
                  <a:srgbClr val="FFFFFF"/>
                </a:solidFill>
              </a:rPr>
              <a:t>Intestino</a:t>
            </a:r>
            <a:endParaRPr lang="en-US" sz="3000" b="1" dirty="0">
              <a:solidFill>
                <a:srgbClr val="FFFFFF"/>
              </a:solidFill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</a:p>
          <a:p>
            <a:pPr marL="342900" lvl="0" indent="-342900" algn="just">
              <a:lnSpc>
                <a:spcPct val="115000"/>
              </a:lnSpc>
              <a:buClr>
                <a:srgbClr val="FFFFFF"/>
              </a:buClr>
              <a:buSzPct val="25000"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C.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Bolsa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strike="noStrike" cap="none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amniótica</a:t>
            </a:r>
            <a:r>
              <a:rPr lang="en-US" sz="30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D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000" b="1" dirty="0" err="1" smtClean="0">
                <a:solidFill>
                  <a:srgbClr val="FFFFFF"/>
                </a:solidFill>
              </a:rPr>
              <a:t>Cordón</a:t>
            </a:r>
            <a:r>
              <a:rPr lang="en-US" sz="3000" b="1" dirty="0" smtClean="0">
                <a:solidFill>
                  <a:srgbClr val="FFFFFF"/>
                </a:solidFill>
              </a:rPr>
              <a:t> umbilical</a:t>
            </a:r>
            <a:endParaRPr lang="en-US" sz="3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3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107504" y="332656"/>
            <a:ext cx="8856983" cy="792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10.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Identifique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sinalado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313" name="Shape 313" descr="Resultado de 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6182" y="1214833"/>
            <a:ext cx="4619625" cy="309562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/>
          <p:nvPr/>
        </p:nvSpPr>
        <p:spPr>
          <a:xfrm>
            <a:off x="3707903" y="2060848"/>
            <a:ext cx="1080120" cy="2160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63838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457200" y="1355725"/>
            <a:ext cx="8435279" cy="6331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11.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nivel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trófico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ocupan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seguintes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animais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Shape 3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8619"/>
            <a:ext cx="9144000" cy="6080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457200" y="3998912"/>
            <a:ext cx="8507288" cy="2568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Consumidores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primarios</a:t>
            </a:r>
            <a:endParaRPr lang="en-US" sz="3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Descompoñedores</a:t>
            </a:r>
            <a:endParaRPr lang="en-US" sz="3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>
              <a:lnSpc>
                <a:spcPct val="115000"/>
              </a:lnSpc>
              <a:buClr>
                <a:srgbClr val="FFFFFF"/>
              </a:buClr>
              <a:buSzPct val="25000"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3000" b="1" dirty="0" err="1" smtClean="0">
                <a:solidFill>
                  <a:srgbClr val="FFFFFF"/>
                </a:solidFill>
              </a:rPr>
              <a:t>Consumidores</a:t>
            </a:r>
            <a:r>
              <a:rPr lang="en-US" sz="3000" b="1" dirty="0" smtClean="0">
                <a:solidFill>
                  <a:srgbClr val="FFFFFF"/>
                </a:solidFill>
              </a:rPr>
              <a:t> </a:t>
            </a:r>
            <a:r>
              <a:rPr lang="en-US" sz="3000" b="1" dirty="0" err="1" smtClean="0">
                <a:solidFill>
                  <a:srgbClr val="FFFFFF"/>
                </a:solidFill>
              </a:rPr>
              <a:t>secundarios</a:t>
            </a:r>
            <a:endParaRPr lang="en-US" sz="3000" b="1" dirty="0">
              <a:solidFill>
                <a:srgbClr val="FFFFFF"/>
              </a:solidFill>
            </a:endParaRPr>
          </a:p>
          <a:p>
            <a:pPr marL="342900" lvl="0" indent="-342900" algn="just">
              <a:lnSpc>
                <a:spcPct val="115000"/>
              </a:lnSpc>
              <a:buClr>
                <a:srgbClr val="FFFFFF"/>
              </a:buClr>
              <a:buSzPct val="25000"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D. </a:t>
            </a:r>
            <a:r>
              <a:rPr lang="en-US" sz="3000" b="1" dirty="0" err="1" smtClean="0">
                <a:solidFill>
                  <a:srgbClr val="FFFFFF"/>
                </a:solidFill>
              </a:rPr>
              <a:t>Produtores</a:t>
            </a:r>
            <a:endParaRPr lang="en-US" sz="3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3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107504" y="332656"/>
            <a:ext cx="8856983" cy="792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11.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nivel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trófico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ocupan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seguintes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animais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pic>
        <p:nvPicPr>
          <p:cNvPr id="331" name="Shape 3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3125" y="1102548"/>
            <a:ext cx="4355435" cy="2896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457200" y="1355725"/>
            <a:ext cx="8435279" cy="6331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12. 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Como se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chama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ápendice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sinalado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imaxe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Shape 3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5329" y="0"/>
            <a:ext cx="641334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Shape 342"/>
          <p:cNvSpPr/>
          <p:nvPr/>
        </p:nvSpPr>
        <p:spPr>
          <a:xfrm>
            <a:off x="179511" y="4221087"/>
            <a:ext cx="1728191" cy="64807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63838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107504" y="332656"/>
            <a:ext cx="8856983" cy="792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12. 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Como se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chama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ápendice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sinalado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imaxe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pic>
        <p:nvPicPr>
          <p:cNvPr id="348" name="Shape 3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1919" y="1266279"/>
            <a:ext cx="4957489" cy="5301208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Shape 349"/>
          <p:cNvSpPr/>
          <p:nvPr/>
        </p:nvSpPr>
        <p:spPr>
          <a:xfrm>
            <a:off x="3899903" y="4365103"/>
            <a:ext cx="648071" cy="50405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63838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142950" y="2132856"/>
            <a:ext cx="4717081" cy="360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Pedipalpo</a:t>
            </a:r>
            <a:endParaRPr lang="en-US" sz="2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Ocelo</a:t>
            </a:r>
            <a:endParaRPr lang="en-US" sz="2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Mandíbula</a:t>
            </a:r>
            <a:endParaRPr lang="en-US" sz="2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D. </a:t>
            </a:r>
            <a:r>
              <a:rPr lang="en-US" sz="2400" b="1" dirty="0" err="1">
                <a:solidFill>
                  <a:srgbClr val="FFFFFF"/>
                </a:solidFill>
              </a:rPr>
              <a:t>Quelícero</a:t>
            </a:r>
            <a:endParaRPr lang="en-US" sz="2400" b="1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457200" y="1355725"/>
            <a:ext cx="8435279" cy="6331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13. 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Os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animais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foto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grupo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pertencen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Shape 3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735" y="692695"/>
            <a:ext cx="5400599" cy="5609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107504" y="3998910"/>
            <a:ext cx="5153745" cy="2568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A.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Mecheiro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Bunsen</a:t>
            </a: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B.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Microscopio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portatil</a:t>
            </a:r>
            <a:endParaRPr lang="en-US" sz="3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C. Monocular</a:t>
            </a: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	D. </a:t>
            </a:r>
            <a:r>
              <a:rPr lang="en-US" sz="3000" b="1" dirty="0" err="1">
                <a:solidFill>
                  <a:srgbClr val="FFFFFF"/>
                </a:solidFill>
              </a:rPr>
              <a:t>Microtomo</a:t>
            </a:r>
            <a:r>
              <a:rPr lang="en-US" sz="3000" b="1" dirty="0">
                <a:solidFill>
                  <a:srgbClr val="FFFFFF"/>
                </a:solidFill>
              </a:rPr>
              <a:t> de </a:t>
            </a:r>
            <a:r>
              <a:rPr lang="en-US" sz="3000" b="1" dirty="0" err="1">
                <a:solidFill>
                  <a:srgbClr val="FFFFFF"/>
                </a:solidFill>
              </a:rPr>
              <a:t>mano</a:t>
            </a:r>
            <a:endParaRPr lang="en-US" sz="3000" b="1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3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07504" y="332656"/>
            <a:ext cx="8856983" cy="792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 Identifica o seguinte material de laboratorio:</a:t>
            </a:r>
          </a:p>
        </p:txBody>
      </p:sp>
      <p:pic>
        <p:nvPicPr>
          <p:cNvPr id="62" name="Shape 62" descr="Resultado de imagen de microtomo de ma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1162" y="1340767"/>
            <a:ext cx="3743324" cy="374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457200" y="4653135"/>
            <a:ext cx="8507288" cy="19143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A. </a:t>
            </a:r>
            <a:r>
              <a:rPr lang="en-US" sz="3000" b="1" i="0" u="none" strike="noStrike" cap="none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Protoanamniotas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B.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Anamniotas</a:t>
            </a:r>
            <a:endParaRPr lang="en-US" sz="3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</a:p>
          <a:p>
            <a:pPr marL="342900" lvl="0" indent="-342900" algn="just">
              <a:lnSpc>
                <a:spcPct val="115000"/>
              </a:lnSpc>
              <a:buClr>
                <a:srgbClr val="FFFFFF"/>
              </a:buClr>
              <a:buSzPct val="25000"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C. </a:t>
            </a:r>
            <a:r>
              <a:rPr lang="en-US" sz="3000" b="1" dirty="0" err="1" smtClean="0">
                <a:solidFill>
                  <a:srgbClr val="FFFFFF"/>
                </a:solidFill>
              </a:rPr>
              <a:t>Amniotas</a:t>
            </a:r>
            <a:r>
              <a:rPr lang="en-US" sz="3000" b="1" dirty="0" smtClean="0">
                <a:solidFill>
                  <a:srgbClr val="FFFFFF"/>
                </a:solidFill>
              </a:rPr>
              <a:t> 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30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D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000" b="1" dirty="0" err="1" smtClean="0">
                <a:solidFill>
                  <a:srgbClr val="FFFFFF"/>
                </a:solidFill>
              </a:rPr>
              <a:t>Euamniotas</a:t>
            </a:r>
            <a:endParaRPr lang="en-US" sz="3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3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107504" y="332656"/>
            <a:ext cx="8856983" cy="792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13. 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Os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animais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foto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grupo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pertencen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pic>
        <p:nvPicPr>
          <p:cNvPr id="367" name="Shape 3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5044" y="764689"/>
            <a:ext cx="3598032" cy="3737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title"/>
          </p:nvPr>
        </p:nvSpPr>
        <p:spPr>
          <a:xfrm>
            <a:off x="457200" y="1355725"/>
            <a:ext cx="8435279" cy="6331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14.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proceso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representa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seguinte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animación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Shape 4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8519" y="-1827583"/>
            <a:ext cx="9361040" cy="11709968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Shape 413"/>
          <p:cNvSpPr/>
          <p:nvPr/>
        </p:nvSpPr>
        <p:spPr>
          <a:xfrm>
            <a:off x="-828600" y="-675456"/>
            <a:ext cx="10729192" cy="2088232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Shape 414"/>
          <p:cNvSpPr/>
          <p:nvPr/>
        </p:nvSpPr>
        <p:spPr>
          <a:xfrm>
            <a:off x="-828600" y="-1971600"/>
            <a:ext cx="10729192" cy="2088232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Shape 415"/>
          <p:cNvSpPr/>
          <p:nvPr/>
        </p:nvSpPr>
        <p:spPr>
          <a:xfrm>
            <a:off x="-862854" y="5517232"/>
            <a:ext cx="10729192" cy="2088232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Shape 416"/>
          <p:cNvSpPr/>
          <p:nvPr/>
        </p:nvSpPr>
        <p:spPr>
          <a:xfrm rot="5400000">
            <a:off x="-6086933" y="1772816"/>
            <a:ext cx="10729192" cy="2088232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Shape 417"/>
          <p:cNvSpPr/>
          <p:nvPr/>
        </p:nvSpPr>
        <p:spPr>
          <a:xfrm rot="5400000">
            <a:off x="4470959" y="2636912"/>
            <a:ext cx="10729192" cy="2088232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457199" y="4437112"/>
            <a:ext cx="8507288" cy="1999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Clr>
                <a:srgbClr val="FFFFFF"/>
              </a:buClr>
              <a:buSzPct val="25000"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3000" b="1" dirty="0" err="1" smtClean="0">
                <a:solidFill>
                  <a:srgbClr val="FFFFFF"/>
                </a:solidFill>
              </a:rPr>
              <a:t>Relación</a:t>
            </a:r>
            <a:r>
              <a:rPr lang="en-US" sz="3000" b="1" dirty="0" smtClean="0">
                <a:solidFill>
                  <a:srgbClr val="FFFFFF"/>
                </a:solidFill>
              </a:rPr>
              <a:t> </a:t>
            </a:r>
            <a:r>
              <a:rPr lang="en-US" sz="3000" b="1" dirty="0" err="1" smtClean="0">
                <a:solidFill>
                  <a:srgbClr val="FFFFFF"/>
                </a:solidFill>
              </a:rPr>
              <a:t>Sistema</a:t>
            </a:r>
            <a:r>
              <a:rPr lang="en-US" sz="3000" b="1" dirty="0" smtClean="0">
                <a:solidFill>
                  <a:srgbClr val="FFFFFF"/>
                </a:solidFill>
              </a:rPr>
              <a:t> </a:t>
            </a:r>
            <a:r>
              <a:rPr lang="en-US" sz="3000" b="1" dirty="0" err="1" smtClean="0">
                <a:solidFill>
                  <a:srgbClr val="FFFFFF"/>
                </a:solidFill>
              </a:rPr>
              <a:t>nervioso</a:t>
            </a:r>
            <a:r>
              <a:rPr lang="en-US" sz="3000" b="1" dirty="0" smtClean="0">
                <a:solidFill>
                  <a:srgbClr val="FFFFFF"/>
                </a:solidFill>
              </a:rPr>
              <a:t> e muscular 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Contracción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muscular</a:t>
            </a: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Placa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motora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	</a:t>
            </a:r>
          </a:p>
          <a:p>
            <a:pPr marL="342900" lvl="0" indent="-342900" algn="just">
              <a:lnSpc>
                <a:spcPct val="115000"/>
              </a:lnSpc>
              <a:buClr>
                <a:srgbClr val="FFFFFF"/>
              </a:buClr>
              <a:buSzPct val="25000"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D. </a:t>
            </a:r>
            <a:r>
              <a:rPr lang="en-US" sz="3000" b="1" dirty="0" err="1" smtClean="0">
                <a:solidFill>
                  <a:srgbClr val="FFFFFF"/>
                </a:solidFill>
              </a:rPr>
              <a:t>Sinapsis</a:t>
            </a:r>
            <a:endParaRPr lang="en-US" sz="3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3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Shape 423"/>
          <p:cNvSpPr txBox="1">
            <a:spLocks noGrp="1"/>
          </p:cNvSpPr>
          <p:nvPr>
            <p:ph type="title"/>
          </p:nvPr>
        </p:nvSpPr>
        <p:spPr>
          <a:xfrm>
            <a:off x="107504" y="332656"/>
            <a:ext cx="8856983" cy="792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14.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proceso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representa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seguinte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animación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pic>
        <p:nvPicPr>
          <p:cNvPr id="424" name="Shape 4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1883" y="1124742"/>
            <a:ext cx="6588224" cy="3155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title"/>
          </p:nvPr>
        </p:nvSpPr>
        <p:spPr>
          <a:xfrm>
            <a:off x="457200" y="1355725"/>
            <a:ext cx="8435279" cy="1065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15.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tipo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adaptacións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seu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hábitat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cres</a:t>
            </a:r>
            <a:r>
              <a:rPr lang="en-US" sz="2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ten o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seguinte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animal?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Shape 4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050" y="1081087"/>
            <a:ext cx="8343900" cy="469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457200" y="4688407"/>
            <a:ext cx="8507288" cy="18790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A.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Temperatura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 </a:t>
            </a:r>
            <a:r>
              <a:rPr lang="en-US" sz="30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B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Salinidade</a:t>
            </a:r>
            <a:endParaRPr lang="en-US" sz="3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</a:p>
          <a:p>
            <a:pPr marL="342900" lvl="0" indent="-342900" algn="just">
              <a:lnSpc>
                <a:spcPct val="115000"/>
              </a:lnSpc>
              <a:buClr>
                <a:srgbClr val="FFFFFF"/>
              </a:buClr>
              <a:buSzPct val="25000"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C. </a:t>
            </a:r>
            <a:r>
              <a:rPr lang="en-US" sz="3000" b="1" dirty="0" err="1" smtClean="0">
                <a:solidFill>
                  <a:srgbClr val="FFFFFF"/>
                </a:solidFill>
              </a:rPr>
              <a:t>Profundidade</a:t>
            </a:r>
            <a:r>
              <a:rPr lang="en-US" sz="3000" b="1" dirty="0" smtClean="0">
                <a:solidFill>
                  <a:srgbClr val="FFFFFF"/>
                </a:solidFill>
              </a:rPr>
              <a:t> 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 D. </a:t>
            </a:r>
            <a:r>
              <a:rPr lang="en-US" sz="3000" b="1" dirty="0" err="1" smtClean="0">
                <a:solidFill>
                  <a:srgbClr val="FFFFFF"/>
                </a:solidFill>
              </a:rPr>
              <a:t>Camuflaxe</a:t>
            </a:r>
            <a:r>
              <a:rPr lang="en-US" sz="3000" b="1" dirty="0" smtClean="0">
                <a:solidFill>
                  <a:srgbClr val="FFFFFF"/>
                </a:solidFill>
              </a:rPr>
              <a:t> </a:t>
            </a:r>
            <a:endParaRPr lang="en-US" sz="3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3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Shape 440"/>
          <p:cNvSpPr txBox="1">
            <a:spLocks noGrp="1"/>
          </p:cNvSpPr>
          <p:nvPr>
            <p:ph type="title"/>
          </p:nvPr>
        </p:nvSpPr>
        <p:spPr>
          <a:xfrm>
            <a:off x="107504" y="332656"/>
            <a:ext cx="8856983" cy="792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15.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tipo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adaptacións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seu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hábitat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cres</a:t>
            </a:r>
            <a:r>
              <a:rPr lang="en-US" sz="2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ten o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seguinte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animal?</a:t>
            </a:r>
          </a:p>
        </p:txBody>
      </p:sp>
      <p:pic>
        <p:nvPicPr>
          <p:cNvPr id="441" name="Shape 4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7703" y="1124742"/>
            <a:ext cx="6332189" cy="3563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>
            <a:spLocks noGrp="1"/>
          </p:cNvSpPr>
          <p:nvPr>
            <p:ph type="title"/>
          </p:nvPr>
        </p:nvSpPr>
        <p:spPr>
          <a:xfrm>
            <a:off x="457200" y="1355725"/>
            <a:ext cx="8435279" cy="3657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16. 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1938, o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profesor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J.L.B. Smith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analizou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un animal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capturado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África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denominou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“</a:t>
            </a:r>
            <a:r>
              <a:rPr lang="en-US" sz="2800" b="0" i="1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Latimeria</a:t>
            </a:r>
            <a:r>
              <a:rPr lang="en-US" sz="2800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1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chalumnae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”.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seguir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investigando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en 1952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desplazouse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illas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Comores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onde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foi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capturado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instante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dita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expedición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pode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ver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seguinte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foto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Con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expresión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informal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calificamos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especies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foto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b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Shape 4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3" y="33683"/>
            <a:ext cx="8573590" cy="6763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282351" y="3666978"/>
            <a:ext cx="8507288" cy="23042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Clr>
                <a:srgbClr val="FFFFFF"/>
              </a:buClr>
              <a:buSzPct val="25000"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3000" b="1" dirty="0">
                <a:solidFill>
                  <a:srgbClr val="FFFFFF"/>
                </a:solidFill>
              </a:rPr>
              <a:t>. </a:t>
            </a:r>
            <a:r>
              <a:rPr lang="en-US" sz="3000" b="1" dirty="0" err="1" smtClean="0">
                <a:solidFill>
                  <a:srgbClr val="FFFFFF"/>
                </a:solidFill>
              </a:rPr>
              <a:t>Fósil</a:t>
            </a:r>
            <a:r>
              <a:rPr lang="en-US" sz="3000" b="1" dirty="0" smtClean="0">
                <a:solidFill>
                  <a:srgbClr val="FFFFFF"/>
                </a:solidFill>
              </a:rPr>
              <a:t> </a:t>
            </a:r>
            <a:r>
              <a:rPr lang="en-US" sz="3000" b="1" dirty="0" err="1" smtClean="0">
                <a:solidFill>
                  <a:srgbClr val="FFFFFF"/>
                </a:solidFill>
              </a:rPr>
              <a:t>vivinte</a:t>
            </a:r>
            <a:r>
              <a:rPr lang="en-US" sz="3000" b="1" dirty="0" smtClean="0">
                <a:solidFill>
                  <a:srgbClr val="FFFFFF"/>
                </a:solidFill>
              </a:rPr>
              <a:t> 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Especie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fósil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Especie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alóctona</a:t>
            </a:r>
            <a:endParaRPr lang="en-US" sz="3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>
              <a:lnSpc>
                <a:spcPct val="115000"/>
              </a:lnSpc>
              <a:buClr>
                <a:srgbClr val="FFFFFF"/>
              </a:buClr>
              <a:buSzPct val="25000"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D. </a:t>
            </a:r>
            <a:r>
              <a:rPr lang="en-US" sz="3000" b="1" dirty="0" err="1" smtClean="0">
                <a:solidFill>
                  <a:srgbClr val="FFFFFF"/>
                </a:solidFill>
              </a:rPr>
              <a:t>Especie</a:t>
            </a:r>
            <a:r>
              <a:rPr lang="en-US" sz="3000" b="1" dirty="0" smtClean="0">
                <a:solidFill>
                  <a:srgbClr val="FFFFFF"/>
                </a:solidFill>
              </a:rPr>
              <a:t> </a:t>
            </a:r>
            <a:r>
              <a:rPr lang="en-US" sz="3000" b="1" dirty="0" err="1" smtClean="0">
                <a:solidFill>
                  <a:srgbClr val="FFFFFF"/>
                </a:solidFill>
              </a:rPr>
              <a:t>endémica</a:t>
            </a:r>
            <a:endParaRPr lang="en-US" sz="3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3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Shape 457"/>
          <p:cNvSpPr txBox="1">
            <a:spLocks noGrp="1"/>
          </p:cNvSpPr>
          <p:nvPr>
            <p:ph type="title"/>
          </p:nvPr>
        </p:nvSpPr>
        <p:spPr>
          <a:xfrm>
            <a:off x="107504" y="332656"/>
            <a:ext cx="8856983" cy="2880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16. 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1938, o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profesor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J.L.B. Smith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analizou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un animal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capturado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África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denominou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“</a:t>
            </a:r>
            <a:r>
              <a:rPr lang="en-US" sz="2800" b="0" i="1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Latimeria</a:t>
            </a:r>
            <a:r>
              <a:rPr lang="en-US" sz="2800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1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chalumnae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”.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seguir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investigando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en 1952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desplazouse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illas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Comores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onde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foi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capturado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instante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dita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expedición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pode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ver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foto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Con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expresión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informal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calificamos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especies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foto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pic>
        <p:nvPicPr>
          <p:cNvPr id="458" name="Shape 4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44216" y="3235117"/>
            <a:ext cx="4032448" cy="3181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1355725"/>
            <a:ext cx="8435279" cy="6331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 Que significa o seguinte pictograma?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>
            <a:spLocks noGrp="1"/>
          </p:cNvSpPr>
          <p:nvPr>
            <p:ph type="title"/>
          </p:nvPr>
        </p:nvSpPr>
        <p:spPr>
          <a:xfrm>
            <a:off x="467543" y="1556791"/>
            <a:ext cx="8435279" cy="16412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17. 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seguinte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imaxe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móstrase</a:t>
            </a:r>
            <a:r>
              <a:rPr lang="en-US" sz="2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corte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coronal do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cerebro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dun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ratón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Como se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denomina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 parte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sinalada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Shape 5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57808"/>
            <a:ext cx="9144000" cy="5542384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Shape 503"/>
          <p:cNvSpPr/>
          <p:nvPr/>
        </p:nvSpPr>
        <p:spPr>
          <a:xfrm>
            <a:off x="755575" y="2564903"/>
            <a:ext cx="3168351" cy="10801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63838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>
            <a:spLocks noGrp="1"/>
          </p:cNvSpPr>
          <p:nvPr>
            <p:ph type="body" idx="1"/>
          </p:nvPr>
        </p:nvSpPr>
        <p:spPr>
          <a:xfrm>
            <a:off x="457200" y="4653135"/>
            <a:ext cx="8507288" cy="19143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Clr>
                <a:srgbClr val="FFFFFF"/>
              </a:buClr>
              <a:buSzPct val="25000"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A. </a:t>
            </a:r>
            <a:r>
              <a:rPr lang="en-US" sz="3000" b="1" i="0" u="none" strike="noStrike" cap="none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Hipotálamo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B. </a:t>
            </a:r>
            <a:r>
              <a:rPr lang="en-US" sz="3000" b="1" dirty="0" err="1" smtClean="0">
                <a:solidFill>
                  <a:srgbClr val="FFFFFF"/>
                </a:solidFill>
              </a:rPr>
              <a:t>Corpo</a:t>
            </a:r>
            <a:r>
              <a:rPr lang="en-US" sz="3000" b="1" dirty="0" smtClean="0">
                <a:solidFill>
                  <a:srgbClr val="FFFFFF"/>
                </a:solidFill>
              </a:rPr>
              <a:t> </a:t>
            </a:r>
            <a:r>
              <a:rPr lang="en-US" sz="3000" b="1" dirty="0" err="1" smtClean="0">
                <a:solidFill>
                  <a:srgbClr val="FFFFFF"/>
                </a:solidFill>
              </a:rPr>
              <a:t>calloso</a:t>
            </a:r>
            <a:endParaRPr lang="en-US" sz="3000" b="1" dirty="0">
              <a:solidFill>
                <a:srgbClr val="FFFFFF"/>
              </a:solidFill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</a:p>
          <a:p>
            <a:pPr marL="342900" lvl="0" indent="-342900" algn="just">
              <a:lnSpc>
                <a:spcPct val="115000"/>
              </a:lnSpc>
              <a:buClr>
                <a:srgbClr val="FFFFFF"/>
              </a:buClr>
              <a:buSzPct val="25000"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C.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Bulbo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raquídeo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	D. </a:t>
            </a:r>
            <a:r>
              <a:rPr lang="en-US" sz="3000" b="1" dirty="0" err="1" smtClean="0">
                <a:solidFill>
                  <a:srgbClr val="FFFFFF"/>
                </a:solidFill>
              </a:rPr>
              <a:t>Cerebelo</a:t>
            </a:r>
            <a:endParaRPr lang="en-US" sz="3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3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Shape 509"/>
          <p:cNvSpPr txBox="1">
            <a:spLocks noGrp="1"/>
          </p:cNvSpPr>
          <p:nvPr>
            <p:ph type="title"/>
          </p:nvPr>
        </p:nvSpPr>
        <p:spPr>
          <a:xfrm>
            <a:off x="107504" y="332656"/>
            <a:ext cx="8856983" cy="12241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17. 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seguinte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imaxe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móstrase</a:t>
            </a:r>
            <a:r>
              <a:rPr lang="en-US" sz="2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corte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coronal do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cerebro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dun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ratón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Como se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denomina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 parte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sinalada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pic>
        <p:nvPicPr>
          <p:cNvPr id="510" name="Shape 5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7743" y="1412775"/>
            <a:ext cx="5508103" cy="3338585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Shape 511"/>
          <p:cNvSpPr/>
          <p:nvPr/>
        </p:nvSpPr>
        <p:spPr>
          <a:xfrm>
            <a:off x="1331640" y="2276872"/>
            <a:ext cx="3240359" cy="10801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63838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>
            <a:spLocks noGrp="1"/>
          </p:cNvSpPr>
          <p:nvPr>
            <p:ph type="title"/>
          </p:nvPr>
        </p:nvSpPr>
        <p:spPr>
          <a:xfrm>
            <a:off x="457200" y="1355725"/>
            <a:ext cx="8435279" cy="6331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18.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Identifique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seguinte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imaxe</a:t>
            </a:r>
            <a:endParaRPr lang="en-US" sz="2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Shape 5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6362" y="1147762"/>
            <a:ext cx="6391274" cy="45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457200" y="5085183"/>
            <a:ext cx="8507288" cy="1482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A.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Glicóxeno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30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B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Amidón</a:t>
            </a:r>
            <a:endParaRPr lang="en-US" sz="3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</a:p>
          <a:p>
            <a:pPr marL="342900" lvl="0" indent="-342900" algn="just">
              <a:lnSpc>
                <a:spcPct val="115000"/>
              </a:lnSpc>
              <a:buClr>
                <a:srgbClr val="FFFFFF"/>
              </a:buClr>
              <a:buSzPct val="25000"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C. </a:t>
            </a:r>
            <a:r>
              <a:rPr lang="en-US" sz="3000" b="1" dirty="0" err="1" smtClean="0">
                <a:solidFill>
                  <a:srgbClr val="FFFFFF"/>
                </a:solidFill>
              </a:rPr>
              <a:t>Celulosa</a:t>
            </a:r>
            <a:r>
              <a:rPr lang="en-US" sz="3000" b="1" dirty="0" smtClean="0">
                <a:solidFill>
                  <a:srgbClr val="FFFFFF"/>
                </a:solidFill>
              </a:rPr>
              <a:t> 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D. </a:t>
            </a:r>
            <a:r>
              <a:rPr lang="en-US" sz="3000" b="1" dirty="0" err="1" smtClean="0">
                <a:solidFill>
                  <a:srgbClr val="FFFFFF"/>
                </a:solidFill>
              </a:rPr>
              <a:t>Quitina</a:t>
            </a:r>
            <a:endParaRPr lang="en-US" sz="3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3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Shape 544"/>
          <p:cNvSpPr txBox="1">
            <a:spLocks noGrp="1"/>
          </p:cNvSpPr>
          <p:nvPr>
            <p:ph type="title"/>
          </p:nvPr>
        </p:nvSpPr>
        <p:spPr>
          <a:xfrm>
            <a:off x="107504" y="332656"/>
            <a:ext cx="8856983" cy="792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18.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Identifique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seguinte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imaxe</a:t>
            </a:r>
            <a:endParaRPr lang="en-US" sz="2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5" name="Shape 5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7743" y="1124742"/>
            <a:ext cx="5355877" cy="3823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 txBox="1">
            <a:spLocks noGrp="1"/>
          </p:cNvSpPr>
          <p:nvPr>
            <p:ph type="title"/>
          </p:nvPr>
        </p:nvSpPr>
        <p:spPr>
          <a:xfrm>
            <a:off x="457200" y="1355725"/>
            <a:ext cx="8435279" cy="6331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19.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Identifique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seguinte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proceso</a:t>
            </a:r>
            <a:endParaRPr lang="en-US" sz="2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Shape 5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050" y="1566862"/>
            <a:ext cx="8343900" cy="37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>
            <a:spLocks noGrp="1"/>
          </p:cNvSpPr>
          <p:nvPr>
            <p:ph type="body" idx="1"/>
          </p:nvPr>
        </p:nvSpPr>
        <p:spPr>
          <a:xfrm>
            <a:off x="457200" y="4849017"/>
            <a:ext cx="8507288" cy="17184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b="1" i="0" u="none" strike="noStrike" cap="none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Fotosíntese</a:t>
            </a:r>
            <a:endParaRPr lang="en-US" sz="2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Fosforilación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oxidativa</a:t>
            </a:r>
            <a:endParaRPr lang="en-US" sz="2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b="1" i="0" u="none" strike="noStrike" cap="none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Quimiosíntese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D. </a:t>
            </a:r>
            <a:r>
              <a:rPr lang="en-US" sz="2400" b="1" dirty="0" err="1">
                <a:solidFill>
                  <a:srgbClr val="FFFFFF"/>
                </a:solidFill>
              </a:rPr>
              <a:t>Fotofosforilación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oxidativa</a:t>
            </a:r>
            <a:endParaRPr lang="en-US" sz="2400" b="1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Shape 595"/>
          <p:cNvSpPr txBox="1">
            <a:spLocks noGrp="1"/>
          </p:cNvSpPr>
          <p:nvPr>
            <p:ph type="title"/>
          </p:nvPr>
        </p:nvSpPr>
        <p:spPr>
          <a:xfrm>
            <a:off x="107504" y="332656"/>
            <a:ext cx="8856983" cy="792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19.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Identifique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seguinte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proceso</a:t>
            </a:r>
            <a:endParaRPr lang="en-US" sz="2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6" name="Shape 5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783" y="1124742"/>
            <a:ext cx="8343900" cy="37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Shape 1513"/>
          <p:cNvSpPr txBox="1">
            <a:spLocks noGrp="1"/>
          </p:cNvSpPr>
          <p:nvPr>
            <p:ph type="title"/>
          </p:nvPr>
        </p:nvSpPr>
        <p:spPr>
          <a:xfrm>
            <a:off x="457200" y="908720"/>
            <a:ext cx="8435279" cy="10801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20.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fenómeno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representa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seguinte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esquema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 descr="Resultado de imagen de peligro biológic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7703" y="836712"/>
            <a:ext cx="4824535" cy="4824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8" name="Shape 15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671" y="908720"/>
            <a:ext cx="6048671" cy="4617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Shape 1523"/>
          <p:cNvSpPr txBox="1">
            <a:spLocks noGrp="1"/>
          </p:cNvSpPr>
          <p:nvPr>
            <p:ph type="body" idx="1"/>
          </p:nvPr>
        </p:nvSpPr>
        <p:spPr>
          <a:xfrm>
            <a:off x="107505" y="4581128"/>
            <a:ext cx="8856983" cy="1986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Célula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vexetal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plasmolizada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nun </a:t>
            </a:r>
            <a:r>
              <a:rPr lang="en-US" sz="2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medio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isotónico</a:t>
            </a:r>
            <a:endParaRPr lang="en-US" sz="2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Célula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vexetal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plasmolizada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nun </a:t>
            </a:r>
            <a:r>
              <a:rPr lang="en-US" sz="2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medio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hipertónico</a:t>
            </a:r>
            <a:endParaRPr lang="en-US" sz="2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>
              <a:lnSpc>
                <a:spcPct val="115000"/>
              </a:lnSpc>
              <a:buClr>
                <a:srgbClr val="FFFFFF"/>
              </a:buClr>
              <a:buSzPct val="25000"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b="1" dirty="0" err="1" smtClean="0">
                <a:solidFill>
                  <a:srgbClr val="FFFFFF"/>
                </a:solidFill>
              </a:rPr>
              <a:t>Célula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vexetal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turxente</a:t>
            </a:r>
            <a:r>
              <a:rPr lang="en-US" sz="2400" b="1" dirty="0" smtClean="0">
                <a:solidFill>
                  <a:srgbClr val="FFFFFF"/>
                </a:solidFill>
              </a:rPr>
              <a:t> nun </a:t>
            </a:r>
            <a:r>
              <a:rPr lang="en-US" sz="2400" b="1" dirty="0" err="1" smtClean="0">
                <a:solidFill>
                  <a:srgbClr val="FFFFFF"/>
                </a:solidFill>
              </a:rPr>
              <a:t>medio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hipotónico</a:t>
            </a:r>
            <a:endParaRPr lang="en-US" sz="2400" b="1" dirty="0">
              <a:solidFill>
                <a:srgbClr val="FFFFFF"/>
              </a:solidFill>
            </a:endParaRPr>
          </a:p>
          <a:p>
            <a:pPr marL="342900" lvl="0" indent="-342900" algn="just">
              <a:lnSpc>
                <a:spcPct val="115000"/>
              </a:lnSpc>
              <a:buClr>
                <a:srgbClr val="FFFFFF"/>
              </a:buClr>
              <a:buSzPct val="25000"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D. </a:t>
            </a:r>
            <a:r>
              <a:rPr lang="en-US" sz="2400" b="1" dirty="0" err="1" smtClean="0">
                <a:solidFill>
                  <a:srgbClr val="FFFFFF"/>
                </a:solidFill>
              </a:rPr>
              <a:t>Célula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vexetal</a:t>
            </a:r>
            <a:r>
              <a:rPr lang="en-US" sz="2400" b="1" dirty="0" smtClean="0">
                <a:solidFill>
                  <a:srgbClr val="FFFFFF"/>
                </a:solidFill>
              </a:rPr>
              <a:t> normal nun </a:t>
            </a:r>
            <a:r>
              <a:rPr lang="en-US" sz="2400" b="1" dirty="0" err="1" smtClean="0">
                <a:solidFill>
                  <a:srgbClr val="FFFFFF"/>
                </a:solidFill>
              </a:rPr>
              <a:t>medio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isotónico</a:t>
            </a:r>
            <a:endParaRPr lang="en-US"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Shape 1524"/>
          <p:cNvSpPr txBox="1">
            <a:spLocks noGrp="1"/>
          </p:cNvSpPr>
          <p:nvPr>
            <p:ph type="title"/>
          </p:nvPr>
        </p:nvSpPr>
        <p:spPr>
          <a:xfrm>
            <a:off x="107505" y="53729"/>
            <a:ext cx="8856983" cy="792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20.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fenómeno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representa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seguinte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esquema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pic>
        <p:nvPicPr>
          <p:cNvPr id="1525" name="Shape 15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775" y="1196751"/>
            <a:ext cx="3249725" cy="2480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Shape 1530"/>
          <p:cNvSpPr txBox="1">
            <a:spLocks noGrp="1"/>
          </p:cNvSpPr>
          <p:nvPr>
            <p:ph type="title"/>
          </p:nvPr>
        </p:nvSpPr>
        <p:spPr>
          <a:xfrm>
            <a:off x="457200" y="1355725"/>
            <a:ext cx="8435279" cy="6331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21.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Qué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tipo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ecosistema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indica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neste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mapamundi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5" name="Shape 1535" descr="https://upload.wikimedia.org/wikipedia/commons/4/4f/Steppe_worl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12" y="908720"/>
            <a:ext cx="9195206" cy="424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Shape 1540"/>
          <p:cNvSpPr txBox="1">
            <a:spLocks noGrp="1"/>
          </p:cNvSpPr>
          <p:nvPr>
            <p:ph type="body" idx="1"/>
          </p:nvPr>
        </p:nvSpPr>
        <p:spPr>
          <a:xfrm>
            <a:off x="457200" y="4437112"/>
            <a:ext cx="8507288" cy="21303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A. Tundra		B.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Pradera</a:t>
            </a:r>
            <a:endParaRPr lang="en-US" sz="3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</a:p>
          <a:p>
            <a:pPr marL="342900" lvl="0" indent="-342900" algn="just">
              <a:lnSpc>
                <a:spcPct val="115000"/>
              </a:lnSpc>
              <a:buClr>
                <a:srgbClr val="FFFFFF"/>
              </a:buClr>
              <a:buSzPct val="25000"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C. </a:t>
            </a:r>
            <a:r>
              <a:rPr lang="en-US" sz="3000" b="1" dirty="0" err="1" smtClean="0">
                <a:solidFill>
                  <a:srgbClr val="FFFFFF"/>
                </a:solidFill>
              </a:rPr>
              <a:t>Estepa</a:t>
            </a:r>
            <a:r>
              <a:rPr lang="en-US" sz="3000" b="1" dirty="0" smtClean="0">
                <a:solidFill>
                  <a:srgbClr val="FFFFFF"/>
                </a:solidFill>
              </a:rPr>
              <a:t> 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30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D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000" b="1" dirty="0" err="1" smtClean="0">
                <a:solidFill>
                  <a:srgbClr val="FFFFFF"/>
                </a:solidFill>
              </a:rPr>
              <a:t>Deserto</a:t>
            </a:r>
            <a:endParaRPr lang="en-US" sz="3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3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Shape 1541"/>
          <p:cNvSpPr txBox="1">
            <a:spLocks noGrp="1"/>
          </p:cNvSpPr>
          <p:nvPr>
            <p:ph type="title"/>
          </p:nvPr>
        </p:nvSpPr>
        <p:spPr>
          <a:xfrm>
            <a:off x="107504" y="332656"/>
            <a:ext cx="8856983" cy="792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21.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Qué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tipo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ecosistema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indica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neste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mapamundi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pic>
        <p:nvPicPr>
          <p:cNvPr id="1542" name="Shape 1542" descr="https://upload.wikimedia.org/wikipedia/commons/4/4f/Steppe_worl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9608" y="1144759"/>
            <a:ext cx="6642472" cy="3069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Shape 1547"/>
          <p:cNvSpPr txBox="1">
            <a:spLocks noGrp="1"/>
          </p:cNvSpPr>
          <p:nvPr>
            <p:ph type="title"/>
          </p:nvPr>
        </p:nvSpPr>
        <p:spPr>
          <a:xfrm>
            <a:off x="457200" y="1355725"/>
            <a:ext cx="8435279" cy="6331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22. 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plantas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foto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teñen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característica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ser?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2" name="Shape 1552" descr="Baja California Deser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632" y="692695"/>
            <a:ext cx="6438900" cy="515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Shape 1557"/>
          <p:cNvSpPr txBox="1">
            <a:spLocks noGrp="1"/>
          </p:cNvSpPr>
          <p:nvPr>
            <p:ph type="body" idx="1"/>
          </p:nvPr>
        </p:nvSpPr>
        <p:spPr>
          <a:xfrm>
            <a:off x="457200" y="4512182"/>
            <a:ext cx="8507288" cy="2055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A.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Esclerófila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B. </a:t>
            </a:r>
            <a:r>
              <a:rPr lang="en-US" sz="3000" b="1" i="0" u="none" strike="noStrike" cap="none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Halófila</a:t>
            </a:r>
            <a:endParaRPr lang="en-US" sz="3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C. </a:t>
            </a:r>
            <a:r>
              <a:rPr lang="en-US" sz="3000" b="1" i="0" u="none" strike="noStrike" cap="none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Termófila</a:t>
            </a:r>
            <a:r>
              <a:rPr lang="en-US" sz="30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D. </a:t>
            </a:r>
            <a:r>
              <a:rPr lang="en-US" sz="3000" b="1" dirty="0" err="1">
                <a:solidFill>
                  <a:srgbClr val="FFFFFF"/>
                </a:solidFill>
              </a:rPr>
              <a:t>Xerófila</a:t>
            </a:r>
            <a:endParaRPr lang="en-US" sz="3000" b="1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3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Shape 1558"/>
          <p:cNvSpPr txBox="1">
            <a:spLocks noGrp="1"/>
          </p:cNvSpPr>
          <p:nvPr>
            <p:ph type="title"/>
          </p:nvPr>
        </p:nvSpPr>
        <p:spPr>
          <a:xfrm>
            <a:off x="107504" y="332656"/>
            <a:ext cx="8856983" cy="792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22. 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plantas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foto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teñen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característica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ser?</a:t>
            </a:r>
          </a:p>
        </p:txBody>
      </p:sp>
      <p:pic>
        <p:nvPicPr>
          <p:cNvPr id="1559" name="Shape 1559" descr="Baja California Deser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719" y="1124742"/>
            <a:ext cx="4232733" cy="3387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Shape 1581"/>
          <p:cNvSpPr txBox="1">
            <a:spLocks noGrp="1"/>
          </p:cNvSpPr>
          <p:nvPr>
            <p:ph type="title"/>
          </p:nvPr>
        </p:nvSpPr>
        <p:spPr>
          <a:xfrm>
            <a:off x="395536" y="1628800"/>
            <a:ext cx="8435279" cy="6331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23.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enfermidade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padece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6" name="Shape 1586" descr="Resultado de imagen de Metahemoglobinem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616" y="836712"/>
            <a:ext cx="6995450" cy="5256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2123727" y="4365103"/>
            <a:ext cx="5328591" cy="21303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Peligro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tóxico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342900" lvl="0" indent="-342900" algn="just">
              <a:lnSpc>
                <a:spcPct val="115000"/>
              </a:lnSpc>
              <a:buClr>
                <a:srgbClr val="FFFFFF"/>
              </a:buClr>
              <a:buSzPct val="25000"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3000" b="1" dirty="0" err="1" smtClean="0">
                <a:solidFill>
                  <a:srgbClr val="FFFFFF"/>
                </a:solidFill>
              </a:rPr>
              <a:t>Peligro</a:t>
            </a:r>
            <a:r>
              <a:rPr lang="en-US" sz="3000" b="1" dirty="0" smtClean="0">
                <a:solidFill>
                  <a:srgbClr val="FFFFFF"/>
                </a:solidFill>
              </a:rPr>
              <a:t> </a:t>
            </a:r>
            <a:r>
              <a:rPr lang="en-US" sz="3000" b="1" dirty="0" err="1" smtClean="0">
                <a:solidFill>
                  <a:srgbClr val="FFFFFF"/>
                </a:solidFill>
              </a:rPr>
              <a:t>biolóxico</a:t>
            </a:r>
            <a:endParaRPr lang="en-US" sz="3000" b="1" dirty="0">
              <a:solidFill>
                <a:srgbClr val="FFFFFF"/>
              </a:solidFill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Peligro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radiacción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	</a:t>
            </a:r>
          </a:p>
          <a:p>
            <a:pPr marL="342900" lvl="0" indent="-342900" algn="just">
              <a:lnSpc>
                <a:spcPct val="115000"/>
              </a:lnSpc>
              <a:buClr>
                <a:srgbClr val="FFFFFF"/>
              </a:buClr>
              <a:buSzPct val="25000"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D. </a:t>
            </a:r>
            <a:r>
              <a:rPr lang="en-US" sz="3000" b="1" dirty="0" err="1" smtClean="0">
                <a:solidFill>
                  <a:srgbClr val="FFFFFF"/>
                </a:solidFill>
              </a:rPr>
              <a:t>Peligro</a:t>
            </a:r>
            <a:r>
              <a:rPr lang="en-US" sz="3000" b="1" dirty="0" smtClean="0">
                <a:solidFill>
                  <a:srgbClr val="FFFFFF"/>
                </a:solidFill>
              </a:rPr>
              <a:t> </a:t>
            </a:r>
            <a:r>
              <a:rPr lang="en-US" sz="3000" b="1" dirty="0" err="1" smtClean="0">
                <a:solidFill>
                  <a:srgbClr val="FFFFFF"/>
                </a:solidFill>
              </a:rPr>
              <a:t>radiactivo</a:t>
            </a:r>
            <a:endParaRPr lang="en-US" sz="3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3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07504" y="332656"/>
            <a:ext cx="8856983" cy="792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 Que significa o seguinte pictograma?</a:t>
            </a:r>
          </a:p>
        </p:txBody>
      </p:sp>
      <p:pic>
        <p:nvPicPr>
          <p:cNvPr id="79" name="Shape 79" descr="Resultado de imagen de peligro biológic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7783" y="980728"/>
            <a:ext cx="3456383" cy="3456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Shape 1591"/>
          <p:cNvSpPr txBox="1">
            <a:spLocks noGrp="1"/>
          </p:cNvSpPr>
          <p:nvPr>
            <p:ph type="body" idx="1"/>
          </p:nvPr>
        </p:nvSpPr>
        <p:spPr>
          <a:xfrm>
            <a:off x="457200" y="4149080"/>
            <a:ext cx="8507288" cy="24184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Epidermoplasia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3000" b="1" i="0" u="none" strike="noStrike" cap="none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Osteoxénese</a:t>
            </a:r>
            <a:r>
              <a:rPr lang="en-US" sz="30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imperfecta</a:t>
            </a:r>
            <a:endParaRPr lang="en-US" sz="3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3000" b="1" i="0" u="none" strike="noStrike" cap="none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Hipertricose</a:t>
            </a:r>
            <a:r>
              <a:rPr lang="en-US" sz="30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D. </a:t>
            </a:r>
            <a:r>
              <a:rPr lang="en-US" sz="3000" b="1" dirty="0" err="1">
                <a:solidFill>
                  <a:srgbClr val="FFFFFF"/>
                </a:solidFill>
              </a:rPr>
              <a:t>Metahemoglobinemia</a:t>
            </a:r>
            <a:r>
              <a:rPr lang="en-US" sz="3000" b="1" dirty="0">
                <a:solidFill>
                  <a:srgbClr val="FFFFFF"/>
                </a:solidFill>
              </a:rPr>
              <a:t> </a:t>
            </a:r>
            <a:r>
              <a:rPr lang="en-US" sz="3000" b="1" dirty="0" err="1" smtClean="0">
                <a:solidFill>
                  <a:srgbClr val="FFFFFF"/>
                </a:solidFill>
              </a:rPr>
              <a:t>conxénita</a:t>
            </a:r>
            <a:endParaRPr lang="en-US" sz="3000" b="1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3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Shape 1592"/>
          <p:cNvSpPr txBox="1">
            <a:spLocks noGrp="1"/>
          </p:cNvSpPr>
          <p:nvPr>
            <p:ph type="title"/>
          </p:nvPr>
        </p:nvSpPr>
        <p:spPr>
          <a:xfrm>
            <a:off x="107504" y="332656"/>
            <a:ext cx="8856983" cy="792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23.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enfermidade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padece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pic>
        <p:nvPicPr>
          <p:cNvPr id="1593" name="Shape 1593" descr="Resultado de imagen de Metahemoglobinem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7942" y="1384371"/>
            <a:ext cx="4158407" cy="3124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Shape 159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24. </a:t>
            </a:r>
            <a:r>
              <a:rPr lang="en-US" sz="2800" dirty="0">
                <a:solidFill>
                  <a:srgbClr val="FFFFFF"/>
                </a:solidFill>
              </a:rPr>
              <a:t>Cal é a </a:t>
            </a:r>
            <a:r>
              <a:rPr lang="en-US" sz="2800" dirty="0" err="1">
                <a:solidFill>
                  <a:srgbClr val="FFFFFF"/>
                </a:solidFill>
              </a:rPr>
              <a:t>función</a:t>
            </a:r>
            <a:r>
              <a:rPr lang="en-US" sz="2800" dirty="0">
                <a:solidFill>
                  <a:srgbClr val="FFFFFF"/>
                </a:solidFill>
              </a:rPr>
              <a:t> de </a:t>
            </a:r>
            <a:r>
              <a:rPr lang="en-US" sz="2800" dirty="0" err="1">
                <a:solidFill>
                  <a:srgbClr val="FFFFFF"/>
                </a:solidFill>
              </a:rPr>
              <a:t>esta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estrutura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vexetal</a:t>
            </a:r>
            <a:r>
              <a:rPr lang="en-US" sz="2800" dirty="0">
                <a:solidFill>
                  <a:srgbClr val="FFFFFF"/>
                </a:solidFill>
              </a:rPr>
              <a:t>?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Shape 16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5" name="Shape 16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06" name="Shape 16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912" y="393687"/>
            <a:ext cx="8094177" cy="607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Shape 16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2" name="Shape 1612"/>
          <p:cNvSpPr txBox="1">
            <a:spLocks noGrp="1"/>
          </p:cNvSpPr>
          <p:nvPr>
            <p:ph type="body" idx="1"/>
          </p:nvPr>
        </p:nvSpPr>
        <p:spPr>
          <a:xfrm>
            <a:off x="457200" y="274625"/>
            <a:ext cx="8229600" cy="629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lt1"/>
                </a:solidFill>
              </a:rPr>
              <a:t>24. </a:t>
            </a:r>
            <a:r>
              <a:rPr lang="en-US" sz="2800" dirty="0">
                <a:solidFill>
                  <a:schemeClr val="lt1"/>
                </a:solidFill>
              </a:rPr>
              <a:t>Cal é a </a:t>
            </a:r>
            <a:r>
              <a:rPr lang="en-US" sz="2800" dirty="0" err="1">
                <a:solidFill>
                  <a:schemeClr val="lt1"/>
                </a:solidFill>
              </a:rPr>
              <a:t>función</a:t>
            </a:r>
            <a:r>
              <a:rPr lang="en-US" sz="2800" dirty="0">
                <a:solidFill>
                  <a:schemeClr val="lt1"/>
                </a:solidFill>
              </a:rPr>
              <a:t> de </a:t>
            </a:r>
            <a:r>
              <a:rPr lang="en-US" sz="2800" dirty="0" err="1">
                <a:solidFill>
                  <a:schemeClr val="lt1"/>
                </a:solidFill>
              </a:rPr>
              <a:t>esta</a:t>
            </a:r>
            <a:r>
              <a:rPr lang="en-US" sz="2800" dirty="0">
                <a:solidFill>
                  <a:schemeClr val="lt1"/>
                </a:solidFill>
              </a:rPr>
              <a:t> </a:t>
            </a:r>
            <a:r>
              <a:rPr lang="en-US" sz="2800" dirty="0" err="1">
                <a:solidFill>
                  <a:schemeClr val="lt1"/>
                </a:solidFill>
              </a:rPr>
              <a:t>estrutura</a:t>
            </a:r>
            <a:r>
              <a:rPr lang="en-US" sz="2800" dirty="0">
                <a:solidFill>
                  <a:schemeClr val="lt1"/>
                </a:solidFill>
              </a:rPr>
              <a:t> </a:t>
            </a:r>
            <a:r>
              <a:rPr lang="en-US" sz="2800" dirty="0" err="1">
                <a:solidFill>
                  <a:schemeClr val="lt1"/>
                </a:solidFill>
              </a:rPr>
              <a:t>vexetal</a:t>
            </a:r>
            <a:r>
              <a:rPr lang="en-US" sz="2800" dirty="0">
                <a:solidFill>
                  <a:schemeClr val="lt1"/>
                </a:solidFill>
              </a:rPr>
              <a:t>?</a:t>
            </a:r>
          </a:p>
          <a:p>
            <a:pPr lvl="0">
              <a:spcBef>
                <a:spcPts val="0"/>
              </a:spcBef>
              <a:buNone/>
            </a:pPr>
            <a:endParaRPr sz="2800" dirty="0">
              <a:solidFill>
                <a:schemeClr val="lt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2800" dirty="0">
              <a:solidFill>
                <a:schemeClr val="lt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2800" dirty="0">
              <a:solidFill>
                <a:schemeClr val="lt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2800" dirty="0">
              <a:solidFill>
                <a:schemeClr val="lt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2800" dirty="0">
              <a:solidFill>
                <a:schemeClr val="lt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2800" dirty="0">
              <a:solidFill>
                <a:schemeClr val="lt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2800" dirty="0">
              <a:solidFill>
                <a:schemeClr val="lt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2800" dirty="0">
              <a:solidFill>
                <a:schemeClr val="lt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2800" dirty="0"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800" dirty="0" err="1">
                <a:solidFill>
                  <a:schemeClr val="lt1"/>
                </a:solidFill>
              </a:rPr>
              <a:t>A.Producir</a:t>
            </a:r>
            <a:r>
              <a:rPr lang="en-US" sz="2800" dirty="0">
                <a:solidFill>
                  <a:schemeClr val="lt1"/>
                </a:solidFill>
              </a:rPr>
              <a:t> </a:t>
            </a:r>
            <a:r>
              <a:rPr lang="en-US" sz="2800" dirty="0" err="1" smtClean="0">
                <a:solidFill>
                  <a:schemeClr val="lt1"/>
                </a:solidFill>
              </a:rPr>
              <a:t>sementes</a:t>
            </a:r>
            <a:r>
              <a:rPr lang="en-US" sz="2800" dirty="0">
                <a:solidFill>
                  <a:schemeClr val="lt1"/>
                </a:solidFill>
              </a:rPr>
              <a:t>	</a:t>
            </a:r>
            <a:r>
              <a:rPr lang="en-US" sz="2800" dirty="0" err="1" smtClean="0">
                <a:solidFill>
                  <a:schemeClr val="lt1"/>
                </a:solidFill>
              </a:rPr>
              <a:t>B.Atraer</a:t>
            </a:r>
            <a:r>
              <a:rPr lang="en-US" sz="2800" dirty="0" smtClean="0">
                <a:solidFill>
                  <a:schemeClr val="lt1"/>
                </a:solidFill>
              </a:rPr>
              <a:t> </a:t>
            </a:r>
            <a:r>
              <a:rPr lang="en-US" sz="2800" dirty="0" err="1">
                <a:solidFill>
                  <a:schemeClr val="lt1"/>
                </a:solidFill>
              </a:rPr>
              <a:t>polinizadores</a:t>
            </a:r>
            <a:endParaRPr lang="en-US" sz="2800" dirty="0"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800" dirty="0" err="1">
                <a:solidFill>
                  <a:schemeClr val="lt1"/>
                </a:solidFill>
              </a:rPr>
              <a:t>C.Camuflaxe</a:t>
            </a:r>
            <a:r>
              <a:rPr lang="en-US" sz="2800" dirty="0">
                <a:solidFill>
                  <a:schemeClr val="lt1"/>
                </a:solidFill>
              </a:rPr>
              <a:t>		</a:t>
            </a:r>
            <a:r>
              <a:rPr lang="en-US" sz="2800" dirty="0" err="1" smtClean="0">
                <a:solidFill>
                  <a:schemeClr val="lt1"/>
                </a:solidFill>
              </a:rPr>
              <a:t>D.Disuadir</a:t>
            </a:r>
            <a:r>
              <a:rPr lang="en-US" sz="2800" dirty="0" smtClean="0">
                <a:solidFill>
                  <a:schemeClr val="lt1"/>
                </a:solidFill>
              </a:rPr>
              <a:t> </a:t>
            </a:r>
            <a:r>
              <a:rPr lang="en-US" sz="2800" dirty="0" err="1">
                <a:solidFill>
                  <a:schemeClr val="lt1"/>
                </a:solidFill>
              </a:rPr>
              <a:t>herbívoros</a:t>
            </a:r>
            <a:endParaRPr lang="en-US" sz="2800" dirty="0">
              <a:solidFill>
                <a:schemeClr val="lt1"/>
              </a:solidFill>
            </a:endParaRPr>
          </a:p>
        </p:txBody>
      </p:sp>
      <p:pic>
        <p:nvPicPr>
          <p:cNvPr id="1613" name="Shape 16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3550" y="1235799"/>
            <a:ext cx="4436899" cy="332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1355725"/>
            <a:ext cx="8435279" cy="6331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25. 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grupo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animal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pertence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seguinte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exemplar?</a:t>
            </a:r>
          </a:p>
        </p:txBody>
      </p:sp>
    </p:spTree>
  </p:cSld>
  <p:clrMapOvr>
    <a:masterClrMapping/>
  </p:clrMapOvr>
  <p:transition spd="slow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 descr="Resultado de imagen de grimpoteuth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688" y="620687"/>
            <a:ext cx="5976664" cy="5687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107504" y="4643871"/>
            <a:ext cx="8507288" cy="19102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Clr>
                <a:srgbClr val="FFFFFF"/>
              </a:buClr>
              <a:buSzPct val="25000"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A. </a:t>
            </a:r>
            <a:r>
              <a:rPr lang="en-US" sz="3000" b="1" dirty="0" err="1" smtClean="0">
                <a:solidFill>
                  <a:srgbClr val="FFFFFF"/>
                </a:solidFill>
              </a:rPr>
              <a:t>Cefalópodos</a:t>
            </a:r>
            <a:r>
              <a:rPr lang="en-US" sz="3000" b="1" dirty="0" smtClean="0">
                <a:solidFill>
                  <a:srgbClr val="FFFFFF"/>
                </a:solidFill>
              </a:rPr>
              <a:t> </a:t>
            </a:r>
            <a:r>
              <a:rPr lang="en-US" sz="3000" b="1" dirty="0">
                <a:solidFill>
                  <a:srgbClr val="FFFFFF"/>
                </a:solidFill>
              </a:rPr>
              <a:t>	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30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B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Cnidarios</a:t>
            </a:r>
            <a:endParaRPr lang="en-US" sz="3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</a:p>
          <a:p>
            <a:pPr marL="342900" lvl="0" indent="-342900" algn="just">
              <a:lnSpc>
                <a:spcPct val="115000"/>
              </a:lnSpc>
              <a:buClr>
                <a:srgbClr val="FFFFFF"/>
              </a:buClr>
              <a:buSzPct val="25000"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C.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Elasmobranquios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30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000" b="1" dirty="0" err="1" smtClean="0">
                <a:solidFill>
                  <a:srgbClr val="FFFFFF"/>
                </a:solidFill>
              </a:rPr>
              <a:t>Solenogastros</a:t>
            </a:r>
            <a:endParaRPr lang="en-US" sz="3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3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0" y="83903"/>
            <a:ext cx="9144000" cy="792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25. 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grupo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animal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pertence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seguinte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exemplar?</a:t>
            </a:r>
          </a:p>
        </p:txBody>
      </p:sp>
      <p:pic>
        <p:nvPicPr>
          <p:cNvPr id="151" name="Shape 151" descr="Resultado de imagen de grimpoteuth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5086" y="874278"/>
            <a:ext cx="3933825" cy="374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1355725"/>
            <a:ext cx="8435279" cy="6331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3. Identifique a seguinte estrutura molecular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7703" y="1628800"/>
            <a:ext cx="5112567" cy="3462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Custom 345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824</Words>
  <Application>Microsoft Office PowerPoint</Application>
  <PresentationFormat>Presentación en pantalla (4:3)</PresentationFormat>
  <Paragraphs>146</Paragraphs>
  <Slides>76</Slides>
  <Notes>76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76</vt:i4>
      </vt:variant>
    </vt:vector>
  </HeadingPairs>
  <TitlesOfParts>
    <vt:vector size="77" baseType="lpstr">
      <vt:lpstr>Custom Theme</vt:lpstr>
      <vt:lpstr>Práctico 2017</vt:lpstr>
      <vt:lpstr>1. Identifica o seguinte material de laboratorio:</vt:lpstr>
      <vt:lpstr>Diapositiva 3</vt:lpstr>
      <vt:lpstr>1. Identifica o seguinte material de laboratorio:</vt:lpstr>
      <vt:lpstr>2. Que significa o seguinte pictograma?</vt:lpstr>
      <vt:lpstr>Diapositiva 6</vt:lpstr>
      <vt:lpstr>2. Que significa o seguinte pictograma?</vt:lpstr>
      <vt:lpstr>3. Identifique a seguinte estrutura molecular</vt:lpstr>
      <vt:lpstr>Diapositiva 9</vt:lpstr>
      <vt:lpstr>3. Identifique a seguinte estrutura molecular</vt:lpstr>
      <vt:lpstr>4. Cal é o nome das estruturas sinaladas na imaxe?</vt:lpstr>
      <vt:lpstr>Diapositiva 12</vt:lpstr>
      <vt:lpstr>4. Cal é o nome das estruturas sinaladas na imaxe?</vt:lpstr>
      <vt:lpstr>5. A que grupo pertence o seguinte ser vivo?</vt:lpstr>
      <vt:lpstr>Diapositiva 15</vt:lpstr>
      <vt:lpstr>5. A que grupo pertence o seguinte ser vivo?</vt:lpstr>
      <vt:lpstr>6. A que grupo de animais pertence o seguinte exemplar?</vt:lpstr>
      <vt:lpstr>Diapositiva 18</vt:lpstr>
      <vt:lpstr>6. A que grupo de animais pertence o seguinte exemplar?</vt:lpstr>
      <vt:lpstr>7. A que grupo pertence o seguinte animal?</vt:lpstr>
      <vt:lpstr>Diapositiva 21</vt:lpstr>
      <vt:lpstr>7. A que grupo pertence o seguinte animal?</vt:lpstr>
      <vt:lpstr>8. Observe o seguinte fósil e sobre todo o oso da cadeira. A que animais actuáis podría asimilarse?</vt:lpstr>
      <vt:lpstr>Diapositiva 24</vt:lpstr>
      <vt:lpstr>8. Observe o seguinte fósil e sobre todo o oso da cadeira. A que animais actuáis podría asimilarse?</vt:lpstr>
      <vt:lpstr>9. Identifique o sinalado.</vt:lpstr>
      <vt:lpstr>Diapositiva 27</vt:lpstr>
      <vt:lpstr>9. Identifique o sinalado.</vt:lpstr>
      <vt:lpstr>10. Identifique o sinalado.</vt:lpstr>
      <vt:lpstr>Diapositiva 30</vt:lpstr>
      <vt:lpstr>10. Identifique o sinalado.</vt:lpstr>
      <vt:lpstr>11. Que nivel trófico ocupan os seguintes animais?</vt:lpstr>
      <vt:lpstr>Diapositiva 33</vt:lpstr>
      <vt:lpstr>11. Que nivel trófico ocupan os seguintes animais?</vt:lpstr>
      <vt:lpstr>12. Como se chama o ápendice sinalado na imaxe?</vt:lpstr>
      <vt:lpstr>Diapositiva 36</vt:lpstr>
      <vt:lpstr>12. Como se chama o ápendice sinalado na imaxe?</vt:lpstr>
      <vt:lpstr>13. Os animais como o da foto a que grupo pertencen?</vt:lpstr>
      <vt:lpstr>Diapositiva 39</vt:lpstr>
      <vt:lpstr>13. Os animais como o da foto a que grupo pertencen?</vt:lpstr>
      <vt:lpstr>14. Que proceso representa a seguinte animación?</vt:lpstr>
      <vt:lpstr>Diapositiva 42</vt:lpstr>
      <vt:lpstr>14. Que proceso representa a seguinte animación?</vt:lpstr>
      <vt:lpstr>15. Que tipo de adaptacións o seu hábitat cres que ten o seguinte animal?</vt:lpstr>
      <vt:lpstr>Diapositiva 45</vt:lpstr>
      <vt:lpstr>15. Que tipo de adaptacións o seu hábitat cres que ten o seguinte animal?</vt:lpstr>
      <vt:lpstr>16. No ano 1938, o profesor J.L.B. Smith analizou un animal capturado en África o que denominou “Latimeria chalumnae”. Tras seguir investigando, en 1952 desplazouse ata as illas Comores onde foi capturado o instante de dita expedición que se pode ver na seguinte foto. Con que expresión informal calificamos as especies como a da foto? </vt:lpstr>
      <vt:lpstr>Diapositiva 48</vt:lpstr>
      <vt:lpstr>16. No ano 1938, o profesor J.L.B. Smith analizou un animal capturado en África o que denominou “Latimeria chalumnae”. Tras seguir investigando, en 1952 desplazouse ata as illas Comores onde foi capturado o instante de dita expedición que se pode ver na foto. Con que expresión informal calificamos as especies como a da foto?</vt:lpstr>
      <vt:lpstr>17. Na seguinte imaxe móstrase un corte coronal do cerebro dun ratón. Como se denomina a parte sinalada?</vt:lpstr>
      <vt:lpstr>Diapositiva 51</vt:lpstr>
      <vt:lpstr>17. Na seguinte imaxe móstrase un corte coronal do cerebro dun ratón. Como se denomina a parte sinalada?</vt:lpstr>
      <vt:lpstr>18. Identifique a seguinte imaxe</vt:lpstr>
      <vt:lpstr>Diapositiva 54</vt:lpstr>
      <vt:lpstr>18. Identifique a seguinte imaxe</vt:lpstr>
      <vt:lpstr>19. Identifique o seguinte proceso</vt:lpstr>
      <vt:lpstr>Diapositiva 57</vt:lpstr>
      <vt:lpstr>19. Identifique o seguinte proceso</vt:lpstr>
      <vt:lpstr>20. Que fenómeno representa o seguinte esquema?</vt:lpstr>
      <vt:lpstr>Diapositiva 60</vt:lpstr>
      <vt:lpstr>20. Que fenómeno representa o seguinte esquema?</vt:lpstr>
      <vt:lpstr>21. Qué tipo de ecosistema cres que se indica neste mapamundi?</vt:lpstr>
      <vt:lpstr>Diapositiva 63</vt:lpstr>
      <vt:lpstr>21. Qué tipo de ecosistema cres que se indica neste mapamundi?</vt:lpstr>
      <vt:lpstr>22. As plantas da foto teñen a característica de ser?</vt:lpstr>
      <vt:lpstr>Diapositiva 66</vt:lpstr>
      <vt:lpstr>22. As plantas da foto teñen a característica de ser?</vt:lpstr>
      <vt:lpstr>23. Que enfermidade padece esta persoa?</vt:lpstr>
      <vt:lpstr>Diapositiva 69</vt:lpstr>
      <vt:lpstr>23. Que enfermidade padece esta persoa?</vt:lpstr>
      <vt:lpstr>Diapositiva 71</vt:lpstr>
      <vt:lpstr>Diapositiva 72</vt:lpstr>
      <vt:lpstr>Diapositiva 73</vt:lpstr>
      <vt:lpstr>25. A que grupo animal pertence o seguinte exemplar?</vt:lpstr>
      <vt:lpstr>Diapositiva 75</vt:lpstr>
      <vt:lpstr>25. A que grupo animal pertence o seguinte exemplar?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Práctico 2017</dc:title>
  <dc:creator>pc1</dc:creator>
  <cp:lastModifiedBy>eci</cp:lastModifiedBy>
  <cp:revision>9</cp:revision>
  <dcterms:modified xsi:type="dcterms:W3CDTF">2017-01-12T18:52:24Z</dcterms:modified>
</cp:coreProperties>
</file>