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50270-D2FF-4CDE-87E7-F784772C51BE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CF346-0E0D-4CD8-9254-97184AB1DB7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s-ES" dirty="0" smtClean="0"/>
              <a:t>RELATIVE CLAUSES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>
                <a:solidFill>
                  <a:schemeClr val="tx1"/>
                </a:solidFill>
              </a:rPr>
              <a:t>ADJECTIVE CLAUSES 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WHEN TO OMIT THE RELATIVE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Can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followed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personal </a:t>
            </a:r>
            <a:r>
              <a:rPr lang="es-ES" dirty="0" err="1" smtClean="0"/>
              <a:t>pronoun</a:t>
            </a:r>
            <a:r>
              <a:rPr lang="es-ES" dirty="0" smtClean="0"/>
              <a:t>:</a:t>
            </a:r>
          </a:p>
          <a:p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notebook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/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Mary</a:t>
            </a:r>
            <a:r>
              <a:rPr lang="es-ES" dirty="0" smtClean="0"/>
              <a:t>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expensiv</a:t>
            </a:r>
            <a:r>
              <a:rPr lang="es-ES" dirty="0" err="1"/>
              <a:t>e</a:t>
            </a:r>
            <a:r>
              <a:rPr lang="es-ES" dirty="0" smtClean="0"/>
              <a:t> .</a:t>
            </a:r>
          </a:p>
          <a:p>
            <a:r>
              <a:rPr lang="es-ES" dirty="0" smtClean="0"/>
              <a:t>So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omit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: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notebook</a:t>
            </a:r>
            <a:r>
              <a:rPr lang="es-ES" dirty="0" smtClean="0"/>
              <a:t> Mary </a:t>
            </a:r>
            <a:r>
              <a:rPr lang="es-ES" dirty="0" err="1" smtClean="0"/>
              <a:t>bought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expensive</a:t>
            </a:r>
            <a:r>
              <a:rPr lang="es-ES" dirty="0" smtClean="0"/>
              <a:t> 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err="1" smtClean="0"/>
              <a:t>However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doesn’t</a:t>
            </a:r>
            <a:r>
              <a:rPr lang="es-ES" dirty="0" smtClean="0"/>
              <a:t> </a:t>
            </a:r>
            <a:r>
              <a:rPr lang="es-ES" dirty="0" err="1" smtClean="0"/>
              <a:t>happen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cannot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OMISSION OF THE RELATIVE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E.g.</a:t>
            </a:r>
            <a:r>
              <a:rPr lang="es-ES" dirty="0" smtClean="0"/>
              <a:t> :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( </a:t>
            </a:r>
            <a:r>
              <a:rPr lang="es-ES" dirty="0" err="1" smtClean="0">
                <a:solidFill>
                  <a:srgbClr val="FF0000"/>
                </a:solidFill>
              </a:rPr>
              <a:t>who</a:t>
            </a:r>
            <a:r>
              <a:rPr lang="es-ES" dirty="0" smtClean="0"/>
              <a:t> </a:t>
            </a:r>
            <a:r>
              <a:rPr lang="es-ES" dirty="0" err="1" smtClean="0"/>
              <a:t>lives</a:t>
            </a:r>
            <a:r>
              <a:rPr lang="es-ES" dirty="0" smtClean="0"/>
              <a:t> </a:t>
            </a:r>
            <a:r>
              <a:rPr lang="es-ES" dirty="0" err="1" smtClean="0"/>
              <a:t>upstairs</a:t>
            </a:r>
            <a:r>
              <a:rPr lang="es-ES" dirty="0" smtClean="0"/>
              <a:t>) </a:t>
            </a:r>
            <a:r>
              <a:rPr lang="es-ES" dirty="0" err="1" smtClean="0"/>
              <a:t>is</a:t>
            </a:r>
            <a:r>
              <a:rPr lang="es-ES" dirty="0" smtClean="0"/>
              <a:t> Canadian.          (</a:t>
            </a:r>
            <a:r>
              <a:rPr lang="es-ES" dirty="0" err="1" smtClean="0"/>
              <a:t>subject</a:t>
            </a:r>
            <a:r>
              <a:rPr lang="es-ES" dirty="0"/>
              <a:t>)</a:t>
            </a:r>
            <a:endParaRPr lang="es-ES" dirty="0" smtClean="0"/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</a:t>
            </a:r>
            <a:r>
              <a:rPr lang="es-ES" dirty="0" err="1" smtClean="0"/>
              <a:t>Here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cannot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</a:t>
            </a:r>
            <a:r>
              <a:rPr lang="es-ES" dirty="0" err="1" smtClean="0"/>
              <a:t>because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followed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personal </a:t>
            </a:r>
            <a:r>
              <a:rPr lang="es-ES" dirty="0" err="1" smtClean="0"/>
              <a:t>pronoun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</a:t>
            </a:r>
            <a:r>
              <a:rPr lang="es-ES" dirty="0" err="1" smtClean="0"/>
              <a:t>verb</a:t>
            </a:r>
            <a:r>
              <a:rPr lang="es-ES" dirty="0" smtClean="0"/>
              <a:t> . </a:t>
            </a:r>
            <a:r>
              <a:rPr lang="es-ES" dirty="0" err="1" smtClean="0"/>
              <a:t>Here</a:t>
            </a:r>
            <a:r>
              <a:rPr lang="es-ES" dirty="0" smtClean="0"/>
              <a:t> WHO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subject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 and in </a:t>
            </a:r>
            <a:r>
              <a:rPr lang="es-ES" dirty="0" err="1" smtClean="0"/>
              <a:t>that</a:t>
            </a:r>
            <a:r>
              <a:rPr lang="es-ES" dirty="0" smtClean="0"/>
              <a:t> case </a:t>
            </a:r>
            <a:r>
              <a:rPr lang="es-ES" dirty="0" err="1" smtClean="0"/>
              <a:t>cannot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4º </a:t>
            </a:r>
            <a:r>
              <a:rPr lang="es-ES" dirty="0" err="1" smtClean="0"/>
              <a:t>Relative</a:t>
            </a:r>
            <a:r>
              <a:rPr lang="es-ES" dirty="0" smtClean="0"/>
              <a:t> + </a:t>
            </a:r>
            <a:r>
              <a:rPr lang="es-ES" dirty="0" err="1" smtClean="0"/>
              <a:t>preposition</a:t>
            </a:r>
            <a:r>
              <a:rPr lang="es-ES" dirty="0" smtClean="0"/>
              <a:t> 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In </a:t>
            </a:r>
            <a:r>
              <a:rPr lang="es-ES" dirty="0" err="1" smtClean="0"/>
              <a:t>defining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a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goes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RELATIVE + PREPOSITION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With</a:t>
            </a:r>
            <a:r>
              <a:rPr lang="es-ES" dirty="0" smtClean="0"/>
              <a:t> a </a:t>
            </a:r>
            <a:r>
              <a:rPr lang="es-ES" dirty="0" err="1" smtClean="0"/>
              <a:t>preposition</a:t>
            </a:r>
            <a:r>
              <a:rPr lang="es-ES" dirty="0" smtClean="0"/>
              <a:t> , </a:t>
            </a:r>
            <a:r>
              <a:rPr lang="es-ES" dirty="0" err="1" smtClean="0"/>
              <a:t>usually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and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preposition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placed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end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err="1" smtClean="0"/>
              <a:t>e.g.</a:t>
            </a:r>
            <a:r>
              <a:rPr lang="es-ES" dirty="0" smtClean="0"/>
              <a:t> .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girl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with</a:t>
            </a:r>
            <a:r>
              <a:rPr lang="es-ES" dirty="0" smtClean="0"/>
              <a:t> </a:t>
            </a:r>
            <a:r>
              <a:rPr lang="es-ES" dirty="0" err="1" smtClean="0"/>
              <a:t>whom</a:t>
            </a:r>
            <a:r>
              <a:rPr lang="es-ES" dirty="0" smtClean="0"/>
              <a:t>/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I’m</a:t>
            </a:r>
            <a:r>
              <a:rPr lang="es-ES" dirty="0" smtClean="0"/>
              <a:t> </a:t>
            </a:r>
            <a:r>
              <a:rPr lang="es-ES" dirty="0" err="1" smtClean="0"/>
              <a:t>sharing</a:t>
            </a:r>
            <a:r>
              <a:rPr lang="es-ES" dirty="0" smtClean="0"/>
              <a:t> my flat </a:t>
            </a:r>
            <a:r>
              <a:rPr lang="es-ES" dirty="0" smtClean="0"/>
              <a:t>has </a:t>
            </a:r>
            <a:r>
              <a:rPr lang="es-ES" dirty="0" err="1" smtClean="0"/>
              <a:t>been</a:t>
            </a:r>
            <a:r>
              <a:rPr lang="es-ES" dirty="0" smtClean="0"/>
              <a:t> in </a:t>
            </a:r>
            <a:r>
              <a:rPr lang="es-ES" dirty="0" err="1" smtClean="0"/>
              <a:t>Spain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a </a:t>
            </a:r>
            <a:r>
              <a:rPr lang="es-ES" dirty="0" err="1" smtClean="0"/>
              <a:t>year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In </a:t>
            </a:r>
            <a:r>
              <a:rPr lang="es-ES" dirty="0" err="1" smtClean="0"/>
              <a:t>this</a:t>
            </a:r>
            <a:r>
              <a:rPr lang="es-ES" dirty="0" smtClean="0"/>
              <a:t> case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much</a:t>
            </a:r>
            <a:r>
              <a:rPr lang="es-ES" dirty="0" smtClean="0"/>
              <a:t> </a:t>
            </a:r>
            <a:r>
              <a:rPr lang="es-ES" dirty="0" err="1" smtClean="0"/>
              <a:t>common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say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girl</a:t>
            </a:r>
            <a:r>
              <a:rPr lang="es-ES" dirty="0" smtClean="0"/>
              <a:t> </a:t>
            </a:r>
            <a:r>
              <a:rPr lang="es-ES" dirty="0" err="1" smtClean="0"/>
              <a:t>I’m</a:t>
            </a:r>
            <a:r>
              <a:rPr lang="es-ES" dirty="0" smtClean="0"/>
              <a:t> </a:t>
            </a:r>
            <a:r>
              <a:rPr lang="es-ES" dirty="0" err="1" smtClean="0"/>
              <a:t>sharing</a:t>
            </a:r>
            <a:r>
              <a:rPr lang="es-ES" dirty="0" smtClean="0"/>
              <a:t> my flat </a:t>
            </a:r>
            <a:r>
              <a:rPr lang="es-ES" dirty="0" smtClean="0">
                <a:solidFill>
                  <a:srgbClr val="FF0000"/>
                </a:solidFill>
              </a:rPr>
              <a:t>WITH</a:t>
            </a:r>
            <a:r>
              <a:rPr lang="es-ES" dirty="0" smtClean="0"/>
              <a:t> has </a:t>
            </a:r>
            <a:r>
              <a:rPr lang="es-ES" dirty="0" err="1" smtClean="0"/>
              <a:t>been</a:t>
            </a:r>
            <a:r>
              <a:rPr lang="es-ES" dirty="0" smtClean="0"/>
              <a:t>…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RELATIVE + PREPOSITION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has </a:t>
            </a:r>
            <a:r>
              <a:rPr lang="es-ES" dirty="0" err="1" smtClean="0"/>
              <a:t>been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and WITH </a:t>
            </a:r>
            <a:r>
              <a:rPr lang="es-ES" dirty="0" err="1" smtClean="0"/>
              <a:t>takes</a:t>
            </a:r>
            <a:r>
              <a:rPr lang="es-ES" dirty="0" smtClean="0"/>
              <a:t> a final position in </a:t>
            </a:r>
            <a:r>
              <a:rPr lang="es-ES" dirty="0" err="1" smtClean="0"/>
              <a:t>its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Another</a:t>
            </a:r>
            <a:r>
              <a:rPr lang="es-ES" dirty="0" smtClean="0"/>
              <a:t> </a:t>
            </a:r>
            <a:r>
              <a:rPr lang="es-ES" dirty="0" err="1" smtClean="0"/>
              <a:t>example</a:t>
            </a:r>
            <a:r>
              <a:rPr lang="es-ES" dirty="0" smtClean="0"/>
              <a:t> :</a:t>
            </a:r>
          </a:p>
          <a:p>
            <a:r>
              <a:rPr lang="es-ES" dirty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topic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talking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interesting</a:t>
            </a:r>
            <a:r>
              <a:rPr lang="es-ES" dirty="0" smtClean="0"/>
              <a:t> . </a:t>
            </a:r>
          </a:p>
          <a:p>
            <a:pPr>
              <a:buNone/>
            </a:pPr>
            <a:r>
              <a:rPr lang="es-ES" dirty="0" smtClean="0"/>
              <a:t>  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have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omit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and place WHICH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end</a:t>
            </a:r>
            <a:r>
              <a:rPr lang="es-ES" dirty="0" smtClean="0"/>
              <a:t> of </a:t>
            </a:r>
            <a:r>
              <a:rPr lang="es-ES" dirty="0" err="1" smtClean="0"/>
              <a:t>its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topic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were</a:t>
            </a:r>
            <a:r>
              <a:rPr lang="es-ES" dirty="0" smtClean="0"/>
              <a:t> </a:t>
            </a:r>
            <a:r>
              <a:rPr lang="es-ES" dirty="0" err="1" smtClean="0"/>
              <a:t>talking</a:t>
            </a:r>
            <a:r>
              <a:rPr lang="es-ES" dirty="0" smtClean="0"/>
              <a:t> </a:t>
            </a:r>
            <a:r>
              <a:rPr lang="es-ES" dirty="0" smtClean="0">
                <a:solidFill>
                  <a:srgbClr val="FF0000"/>
                </a:solidFill>
              </a:rPr>
              <a:t>ABOUT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…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PLACES + WHERE OR WHICH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translate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La ciudad en la que vivo </a:t>
            </a:r>
          </a:p>
          <a:p>
            <a:pPr>
              <a:buNone/>
            </a:pPr>
            <a:r>
              <a:rPr lang="es-ES" dirty="0"/>
              <a:t>  </a:t>
            </a:r>
            <a:r>
              <a:rPr lang="es-ES" dirty="0" err="1" smtClean="0"/>
              <a:t>You</a:t>
            </a:r>
            <a:r>
              <a:rPr lang="es-ES" dirty="0" smtClean="0"/>
              <a:t> can use :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where</a:t>
            </a:r>
            <a:r>
              <a:rPr lang="es-ES" dirty="0" smtClean="0"/>
              <a:t> I </a:t>
            </a:r>
            <a:r>
              <a:rPr lang="es-ES" dirty="0" err="1" smtClean="0"/>
              <a:t>live</a:t>
            </a: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                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 </a:t>
            </a:r>
            <a:r>
              <a:rPr lang="es-ES" dirty="0" err="1" smtClean="0">
                <a:solidFill>
                  <a:srgbClr val="FF0000"/>
                </a:solidFill>
              </a:rPr>
              <a:t>which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I </a:t>
            </a:r>
            <a:r>
              <a:rPr lang="es-ES" dirty="0" err="1" smtClean="0"/>
              <a:t>live</a:t>
            </a:r>
            <a:r>
              <a:rPr lang="es-ES" dirty="0" smtClean="0"/>
              <a:t> in 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last</a:t>
            </a:r>
            <a:r>
              <a:rPr lang="es-ES" dirty="0" smtClean="0"/>
              <a:t> case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not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preposition</a:t>
            </a:r>
            <a:r>
              <a:rPr lang="es-ES" dirty="0" smtClean="0"/>
              <a:t>: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city</a:t>
            </a:r>
            <a:r>
              <a:rPr lang="es-ES" dirty="0" smtClean="0"/>
              <a:t> I </a:t>
            </a:r>
            <a:r>
              <a:rPr lang="es-ES" dirty="0" err="1" smtClean="0"/>
              <a:t>live</a:t>
            </a:r>
            <a:r>
              <a:rPr lang="es-ES" dirty="0" smtClean="0"/>
              <a:t> in .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NON-DEFINING RELATIVE CLAUSES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NON-DEFINING</a:t>
            </a:r>
          </a:p>
          <a:p>
            <a:pPr>
              <a:buNone/>
            </a:pPr>
            <a:r>
              <a:rPr lang="es-ES" dirty="0" smtClean="0"/>
              <a:t>CHARACTERISTICS :</a:t>
            </a:r>
          </a:p>
          <a:p>
            <a:pPr>
              <a:buFontTx/>
              <a:buChar char="-"/>
            </a:pP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don’t</a:t>
            </a:r>
            <a:r>
              <a:rPr lang="es-ES" dirty="0" smtClean="0"/>
              <a:t> </a:t>
            </a:r>
            <a:r>
              <a:rPr lang="es-ES" dirty="0" err="1" smtClean="0"/>
              <a:t>restrict</a:t>
            </a:r>
            <a:r>
              <a:rPr lang="es-ES" dirty="0" smtClean="0"/>
              <a:t>  </a:t>
            </a:r>
            <a:r>
              <a:rPr lang="es-ES" dirty="0" err="1" smtClean="0"/>
              <a:t>or</a:t>
            </a:r>
            <a:r>
              <a:rPr lang="es-ES" dirty="0" smtClean="0"/>
              <a:t> define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antecedent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give</a:t>
            </a:r>
            <a:r>
              <a:rPr lang="es-ES" dirty="0" smtClean="0"/>
              <a:t> </a:t>
            </a:r>
            <a:r>
              <a:rPr lang="es-ES" dirty="0" err="1" smtClean="0"/>
              <a:t>additional</a:t>
            </a:r>
            <a:r>
              <a:rPr lang="es-ES" dirty="0" smtClean="0"/>
              <a:t> </a:t>
            </a:r>
            <a:r>
              <a:rPr lang="es-ES" dirty="0" err="1" smtClean="0"/>
              <a:t>information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.</a:t>
            </a:r>
          </a:p>
          <a:p>
            <a:pPr>
              <a:buFontTx/>
              <a:buChar char="-"/>
            </a:pP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relatives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 can </a:t>
            </a:r>
            <a:r>
              <a:rPr lang="es-ES" dirty="0" err="1" smtClean="0"/>
              <a:t>never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omitted</a:t>
            </a:r>
            <a:r>
              <a:rPr lang="es-ES" dirty="0" smtClean="0"/>
              <a:t> .</a:t>
            </a:r>
          </a:p>
          <a:p>
            <a:pPr>
              <a:buFontTx/>
              <a:buChar char="-"/>
            </a:pPr>
            <a:r>
              <a:rPr lang="es-ES" dirty="0" smtClean="0"/>
              <a:t>THAT can </a:t>
            </a:r>
            <a:r>
              <a:rPr lang="es-ES" dirty="0" err="1" smtClean="0"/>
              <a:t>never</a:t>
            </a:r>
            <a:r>
              <a:rPr lang="es-ES" dirty="0" smtClean="0"/>
              <a:t>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.</a:t>
            </a:r>
          </a:p>
          <a:p>
            <a:pPr>
              <a:buFontTx/>
              <a:buChar char="-"/>
            </a:pP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usually</a:t>
            </a:r>
            <a:r>
              <a:rPr lang="es-ES" dirty="0" smtClean="0"/>
              <a:t> </a:t>
            </a:r>
            <a:r>
              <a:rPr lang="es-ES" dirty="0" err="1" smtClean="0"/>
              <a:t>go</a:t>
            </a:r>
            <a:r>
              <a:rPr lang="es-ES" dirty="0" smtClean="0"/>
              <a:t> </a:t>
            </a:r>
            <a:r>
              <a:rPr lang="es-ES" dirty="0" err="1" smtClean="0"/>
              <a:t>between</a:t>
            </a:r>
            <a:r>
              <a:rPr lang="es-ES" dirty="0" smtClean="0"/>
              <a:t> </a:t>
            </a:r>
            <a:r>
              <a:rPr lang="es-ES" dirty="0" err="1" smtClean="0"/>
              <a:t>commas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NON-DEFINING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 smtClean="0"/>
              <a:t>Madrid ,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capital of </a:t>
            </a:r>
            <a:r>
              <a:rPr lang="es-ES" dirty="0" err="1" smtClean="0"/>
              <a:t>Spain</a:t>
            </a:r>
            <a:r>
              <a:rPr lang="es-ES" dirty="0" smtClean="0"/>
              <a:t>,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polluted</a:t>
            </a:r>
            <a:r>
              <a:rPr lang="es-ES" dirty="0" smtClean="0"/>
              <a:t>.</a:t>
            </a:r>
          </a:p>
          <a:p>
            <a:endParaRPr lang="es-ES" dirty="0"/>
          </a:p>
          <a:p>
            <a:r>
              <a:rPr lang="es-ES" dirty="0" smtClean="0">
                <a:solidFill>
                  <a:srgbClr val="FF0000"/>
                </a:solidFill>
              </a:rPr>
              <a:t>Note: </a:t>
            </a:r>
            <a:r>
              <a:rPr lang="es-ES" dirty="0" err="1" smtClean="0">
                <a:solidFill>
                  <a:srgbClr val="FF0000"/>
                </a:solidFill>
              </a:rPr>
              <a:t>remember</a:t>
            </a:r>
            <a:r>
              <a:rPr lang="es-ES" dirty="0" smtClean="0">
                <a:solidFill>
                  <a:srgbClr val="FF0000"/>
                </a:solidFill>
              </a:rPr>
              <a:t> in </a:t>
            </a:r>
            <a:r>
              <a:rPr lang="es-ES" dirty="0" err="1" smtClean="0">
                <a:solidFill>
                  <a:srgbClr val="FF0000"/>
                </a:solidFill>
              </a:rPr>
              <a:t>Defining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only</a:t>
            </a:r>
            <a:r>
              <a:rPr lang="es-ES" dirty="0" smtClean="0">
                <a:solidFill>
                  <a:srgbClr val="FF0000"/>
                </a:solidFill>
              </a:rPr>
              <a:t> WHO-WHICH-THAT </a:t>
            </a:r>
            <a:r>
              <a:rPr lang="es-ES" dirty="0" err="1" smtClean="0">
                <a:solidFill>
                  <a:srgbClr val="FF0000"/>
                </a:solidFill>
              </a:rPr>
              <a:t>nor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the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others</a:t>
            </a:r>
            <a:r>
              <a:rPr lang="es-ES" dirty="0" smtClean="0">
                <a:solidFill>
                  <a:srgbClr val="FF0000"/>
                </a:solidFill>
              </a:rPr>
              <a:t> can </a:t>
            </a:r>
            <a:r>
              <a:rPr lang="es-ES" dirty="0" err="1" smtClean="0">
                <a:solidFill>
                  <a:srgbClr val="FF0000"/>
                </a:solidFill>
              </a:rPr>
              <a:t>be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omitted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if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followed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by</a:t>
            </a:r>
            <a:r>
              <a:rPr lang="es-ES" dirty="0" smtClean="0">
                <a:solidFill>
                  <a:srgbClr val="FF0000"/>
                </a:solidFill>
              </a:rPr>
              <a:t> a </a:t>
            </a:r>
            <a:r>
              <a:rPr lang="es-ES" dirty="0" err="1" smtClean="0">
                <a:solidFill>
                  <a:srgbClr val="FF0000"/>
                </a:solidFill>
              </a:rPr>
              <a:t>noun</a:t>
            </a:r>
            <a:r>
              <a:rPr lang="es-ES" dirty="0" smtClean="0">
                <a:solidFill>
                  <a:srgbClr val="FF0000"/>
                </a:solidFill>
              </a:rPr>
              <a:t>!!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LINKING SENTENCES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One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uses of 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 </a:t>
            </a:r>
            <a:r>
              <a:rPr lang="es-ES" dirty="0" err="1" smtClean="0"/>
              <a:t>to</a:t>
            </a:r>
            <a:r>
              <a:rPr lang="es-ES" dirty="0" smtClean="0"/>
              <a:t> link </a:t>
            </a:r>
            <a:r>
              <a:rPr lang="es-ES" dirty="0" err="1" smtClean="0"/>
              <a:t>sentences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avoid</a:t>
            </a:r>
            <a:r>
              <a:rPr lang="es-ES" dirty="0" smtClean="0"/>
              <a:t> </a:t>
            </a:r>
            <a:r>
              <a:rPr lang="es-ES" dirty="0" err="1" smtClean="0"/>
              <a:t>repetitions</a:t>
            </a:r>
            <a:r>
              <a:rPr lang="es-ES" dirty="0" smtClean="0"/>
              <a:t> .</a:t>
            </a:r>
          </a:p>
          <a:p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Remember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the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relative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pronoun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cannot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be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separated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from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its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antecedent</a:t>
            </a:r>
            <a:r>
              <a:rPr lang="es-ES" dirty="0" smtClean="0">
                <a:solidFill>
                  <a:srgbClr val="FF0000"/>
                </a:solidFill>
              </a:rPr>
              <a:t> , </a:t>
            </a:r>
            <a:r>
              <a:rPr lang="es-ES" dirty="0" err="1" smtClean="0">
                <a:solidFill>
                  <a:srgbClr val="FF0000"/>
                </a:solidFill>
              </a:rPr>
              <a:t>that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is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the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noun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it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refers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err="1" smtClean="0">
                <a:solidFill>
                  <a:srgbClr val="FF0000"/>
                </a:solidFill>
              </a:rPr>
              <a:t>to</a:t>
            </a:r>
            <a:r>
              <a:rPr lang="es-ES" dirty="0" smtClean="0">
                <a:solidFill>
                  <a:srgbClr val="FF0000"/>
                </a:solidFill>
              </a:rPr>
              <a:t> .</a:t>
            </a:r>
            <a:endParaRPr lang="es-ES" smtClean="0">
              <a:solidFill>
                <a:srgbClr val="FF0000"/>
              </a:solidFill>
            </a:endParaRPr>
          </a:p>
          <a:p>
            <a:endParaRPr lang="es-ES" dirty="0" smtClean="0">
              <a:solidFill>
                <a:srgbClr val="FF0000"/>
              </a:solidFill>
            </a:endParaRP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/>
          <a:lstStyle/>
          <a:p>
            <a:r>
              <a:rPr lang="es-ES" dirty="0" smtClean="0"/>
              <a:t>USE AND TYPES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 are </a:t>
            </a:r>
            <a:r>
              <a:rPr lang="es-ES" dirty="0" err="1" smtClean="0"/>
              <a:t>also</a:t>
            </a:r>
            <a:r>
              <a:rPr lang="es-ES" dirty="0" smtClean="0"/>
              <a:t> </a:t>
            </a:r>
            <a:r>
              <a:rPr lang="es-ES" dirty="0" err="1" smtClean="0"/>
              <a:t>called</a:t>
            </a:r>
            <a:r>
              <a:rPr lang="es-ES" dirty="0" smtClean="0"/>
              <a:t> </a:t>
            </a:r>
            <a:r>
              <a:rPr lang="es-ES" dirty="0" err="1" smtClean="0"/>
              <a:t>adjective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 </a:t>
            </a:r>
            <a:r>
              <a:rPr lang="es-ES" dirty="0" err="1" smtClean="0"/>
              <a:t>because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define a </a:t>
            </a:r>
            <a:r>
              <a:rPr lang="es-ES" dirty="0" err="1" smtClean="0"/>
              <a:t>noun</a:t>
            </a:r>
            <a:r>
              <a:rPr lang="es-ES" dirty="0" smtClean="0"/>
              <a:t> as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adjective</a:t>
            </a:r>
            <a:r>
              <a:rPr lang="es-ES" dirty="0" smtClean="0"/>
              <a:t> </a:t>
            </a:r>
            <a:r>
              <a:rPr lang="es-ES" dirty="0" err="1" smtClean="0"/>
              <a:t>would</a:t>
            </a:r>
            <a:r>
              <a:rPr lang="es-ES" dirty="0" smtClean="0"/>
              <a:t> do.</a:t>
            </a:r>
          </a:p>
          <a:p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example</a:t>
            </a:r>
            <a:r>
              <a:rPr lang="es-ES" dirty="0" smtClean="0"/>
              <a:t> :</a:t>
            </a:r>
          </a:p>
          <a:p>
            <a:r>
              <a:rPr lang="es-ES" dirty="0" err="1" smtClean="0"/>
              <a:t>Yesterday</a:t>
            </a:r>
            <a:r>
              <a:rPr lang="es-ES" dirty="0" smtClean="0"/>
              <a:t> , I </a:t>
            </a:r>
            <a:r>
              <a:rPr lang="es-ES" dirty="0" err="1" smtClean="0"/>
              <a:t>saw</a:t>
            </a:r>
            <a:r>
              <a:rPr lang="es-ES" dirty="0" smtClean="0"/>
              <a:t> Sarah </a:t>
            </a:r>
          </a:p>
          <a:p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Sarah?</a:t>
            </a:r>
          </a:p>
          <a:p>
            <a:r>
              <a:rPr lang="es-ES" dirty="0" smtClean="0"/>
              <a:t>Sarah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girl</a:t>
            </a:r>
            <a:r>
              <a:rPr lang="es-ES" dirty="0" smtClean="0"/>
              <a:t> (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/>
              <a:t>lives</a:t>
            </a:r>
            <a:r>
              <a:rPr lang="es-ES" dirty="0" smtClean="0"/>
              <a:t> </a:t>
            </a:r>
            <a:r>
              <a:rPr lang="es-ES" dirty="0" err="1" smtClean="0"/>
              <a:t>next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me) </a:t>
            </a:r>
            <a:r>
              <a:rPr lang="es-ES" dirty="0" err="1" smtClean="0"/>
              <a:t>this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 .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explains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are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talking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.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restricts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meaning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 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USES AND TYPES 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comes </a:t>
            </a:r>
            <a:r>
              <a:rPr lang="es-ES" dirty="0" err="1" smtClean="0"/>
              <a:t>before</a:t>
            </a:r>
            <a:r>
              <a:rPr lang="es-ES" dirty="0" smtClean="0"/>
              <a:t>.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called</a:t>
            </a:r>
            <a:r>
              <a:rPr lang="es-ES" dirty="0" smtClean="0"/>
              <a:t> </a:t>
            </a:r>
            <a:r>
              <a:rPr lang="es-ES" dirty="0" err="1" smtClean="0"/>
              <a:t>Antecedent</a:t>
            </a:r>
            <a:r>
              <a:rPr lang="es-ES" dirty="0" smtClean="0"/>
              <a:t> .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clauses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restrict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define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previous</a:t>
            </a:r>
            <a:r>
              <a:rPr lang="es-ES" dirty="0" smtClean="0"/>
              <a:t> </a:t>
            </a:r>
            <a:r>
              <a:rPr lang="es-ES" dirty="0" err="1" smtClean="0"/>
              <a:t>noun</a:t>
            </a:r>
            <a:r>
              <a:rPr lang="es-ES" dirty="0" smtClean="0"/>
              <a:t> are </a:t>
            </a:r>
            <a:r>
              <a:rPr lang="es-ES" dirty="0" err="1" smtClean="0"/>
              <a:t>called</a:t>
            </a:r>
            <a:r>
              <a:rPr lang="es-ES" dirty="0" smtClean="0"/>
              <a:t> </a:t>
            </a:r>
            <a:r>
              <a:rPr lang="es-ES" dirty="0" err="1" smtClean="0"/>
              <a:t>Defining</a:t>
            </a:r>
            <a:r>
              <a:rPr lang="es-ES" dirty="0" smtClean="0"/>
              <a:t> ( in </a:t>
            </a:r>
            <a:r>
              <a:rPr lang="es-ES" dirty="0" err="1" smtClean="0"/>
              <a:t>Spanish</a:t>
            </a:r>
            <a:r>
              <a:rPr lang="es-ES" dirty="0" smtClean="0"/>
              <a:t>  , Especificativas) and </a:t>
            </a:r>
            <a:r>
              <a:rPr lang="es-ES" dirty="0" err="1" smtClean="0"/>
              <a:t>they</a:t>
            </a:r>
            <a:r>
              <a:rPr lang="es-ES" dirty="0" smtClean="0"/>
              <a:t> are  </a:t>
            </a:r>
            <a:r>
              <a:rPr lang="es-ES" dirty="0" err="1" smtClean="0"/>
              <a:t>essential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 </a:t>
            </a:r>
            <a:r>
              <a:rPr lang="es-ES" dirty="0" err="1" smtClean="0"/>
              <a:t>meaning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u="sng" dirty="0" err="1" smtClean="0"/>
              <a:t>man</a:t>
            </a:r>
            <a:r>
              <a:rPr lang="es-ES" dirty="0" smtClean="0"/>
              <a:t> (</a:t>
            </a:r>
            <a:r>
              <a:rPr lang="es-ES" dirty="0" err="1" smtClean="0"/>
              <a:t>who</a:t>
            </a:r>
            <a:r>
              <a:rPr lang="es-ES" dirty="0" smtClean="0"/>
              <a:t> won </a:t>
            </a:r>
            <a:r>
              <a:rPr lang="es-ES" dirty="0" err="1" smtClean="0"/>
              <a:t>the</a:t>
            </a:r>
            <a:r>
              <a:rPr lang="es-ES" dirty="0" smtClean="0"/>
              <a:t> Nobel </a:t>
            </a:r>
            <a:r>
              <a:rPr lang="es-ES" dirty="0" err="1" smtClean="0"/>
              <a:t>Prize</a:t>
            </a:r>
            <a:r>
              <a:rPr lang="es-ES" dirty="0" smtClean="0"/>
              <a:t>) </a:t>
            </a:r>
            <a:r>
              <a:rPr lang="es-ES" dirty="0" err="1" smtClean="0"/>
              <a:t>was</a:t>
            </a:r>
            <a:r>
              <a:rPr lang="es-ES" dirty="0" smtClean="0"/>
              <a:t> Dutch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DEFINING 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Who</a:t>
            </a:r>
            <a:r>
              <a:rPr lang="es-ES" dirty="0" smtClean="0"/>
              <a:t> won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Nobe</a:t>
            </a:r>
            <a:r>
              <a:rPr lang="es-ES" dirty="0" smtClean="0"/>
              <a:t> </a:t>
            </a:r>
            <a:r>
              <a:rPr lang="es-ES" dirty="0" err="1" smtClean="0"/>
              <a:t>prize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r>
              <a:rPr lang="es-ES" dirty="0" smtClean="0"/>
              <a:t> and defines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are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talking</a:t>
            </a:r>
            <a:r>
              <a:rPr lang="es-ES" dirty="0" smtClean="0"/>
              <a:t> </a:t>
            </a:r>
            <a:r>
              <a:rPr lang="es-ES" dirty="0" err="1" smtClean="0"/>
              <a:t>about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>
                <a:solidFill>
                  <a:srgbClr val="FF0000"/>
                </a:solidFill>
              </a:rPr>
              <a:t>DEFINING RELATIVE CLAUSES.</a:t>
            </a:r>
          </a:p>
          <a:p>
            <a:pPr>
              <a:buNone/>
            </a:pPr>
            <a:r>
              <a:rPr lang="es-ES" dirty="0" smtClean="0"/>
              <a:t>-</a:t>
            </a:r>
            <a:r>
              <a:rPr lang="es-ES" dirty="0" err="1" smtClean="0"/>
              <a:t>Characteristics</a:t>
            </a:r>
            <a:r>
              <a:rPr lang="es-ES" dirty="0" smtClean="0"/>
              <a:t> :</a:t>
            </a:r>
          </a:p>
          <a:p>
            <a:pPr>
              <a:buNone/>
            </a:pPr>
            <a:r>
              <a:rPr lang="es-ES" dirty="0" smtClean="0"/>
              <a:t>1º- </a:t>
            </a:r>
            <a:r>
              <a:rPr lang="es-ES" dirty="0" err="1" smtClean="0"/>
              <a:t>They</a:t>
            </a:r>
            <a:r>
              <a:rPr lang="es-ES" dirty="0" smtClean="0"/>
              <a:t> are </a:t>
            </a:r>
            <a:r>
              <a:rPr lang="es-ES" dirty="0" err="1" smtClean="0"/>
              <a:t>essential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meaning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sentence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 smtClean="0"/>
              <a:t>2º - </a:t>
            </a:r>
            <a:r>
              <a:rPr lang="es-ES" dirty="0" err="1" smtClean="0"/>
              <a:t>They</a:t>
            </a:r>
            <a:r>
              <a:rPr lang="es-ES" dirty="0" smtClean="0"/>
              <a:t> can </a:t>
            </a:r>
            <a:r>
              <a:rPr lang="es-ES" dirty="0" err="1" smtClean="0"/>
              <a:t>be</a:t>
            </a:r>
            <a:r>
              <a:rPr lang="es-ES" dirty="0" smtClean="0"/>
              <a:t> </a:t>
            </a:r>
            <a:r>
              <a:rPr lang="es-ES" dirty="0" err="1" smtClean="0"/>
              <a:t>introduced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</a:t>
            </a:r>
            <a:r>
              <a:rPr lang="es-ES" dirty="0" err="1" smtClean="0"/>
              <a:t>pronouns</a:t>
            </a:r>
            <a:r>
              <a:rPr lang="es-ES" dirty="0" smtClean="0"/>
              <a:t> and </a:t>
            </a:r>
            <a:r>
              <a:rPr lang="es-ES" dirty="0" err="1" smtClean="0"/>
              <a:t>adverbs</a:t>
            </a:r>
            <a:r>
              <a:rPr lang="es-ES" dirty="0" smtClean="0"/>
              <a:t> :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s-ES" dirty="0" err="1" smtClean="0"/>
              <a:t>Defining</a:t>
            </a:r>
            <a:r>
              <a:rPr lang="es-ES" dirty="0" smtClean="0"/>
              <a:t> –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Pronouns</a:t>
            </a:r>
            <a:r>
              <a:rPr lang="es-ES" dirty="0" smtClean="0"/>
              <a:t> and </a:t>
            </a:r>
            <a:r>
              <a:rPr lang="es-ES" dirty="0" err="1" smtClean="0"/>
              <a:t>Adverbs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err="1" smtClean="0">
                <a:solidFill>
                  <a:srgbClr val="FF0000"/>
                </a:solidFill>
              </a:rPr>
              <a:t>Who</a:t>
            </a:r>
            <a:r>
              <a:rPr lang="es-ES" dirty="0" smtClean="0">
                <a:solidFill>
                  <a:srgbClr val="FF0000"/>
                </a:solidFill>
              </a:rPr>
              <a:t> /</a:t>
            </a:r>
            <a:r>
              <a:rPr lang="es-ES" dirty="0" err="1" smtClean="0">
                <a:solidFill>
                  <a:srgbClr val="FF0000"/>
                </a:solidFill>
              </a:rPr>
              <a:t>that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 :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antecedent</a:t>
            </a:r>
            <a:r>
              <a:rPr lang="es-ES" dirty="0" smtClean="0"/>
              <a:t> </a:t>
            </a:r>
            <a:r>
              <a:rPr lang="es-ES" dirty="0" err="1" smtClean="0"/>
              <a:t>refers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noun</a:t>
            </a:r>
            <a:r>
              <a:rPr lang="es-ES" dirty="0" smtClean="0"/>
              <a:t> . </a:t>
            </a:r>
          </a:p>
          <a:p>
            <a:r>
              <a:rPr lang="es-ES" dirty="0" err="1" smtClean="0">
                <a:solidFill>
                  <a:srgbClr val="FF0000"/>
                </a:solidFill>
              </a:rPr>
              <a:t>Whom</a:t>
            </a:r>
            <a:r>
              <a:rPr lang="es-ES" dirty="0" smtClean="0"/>
              <a:t> :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also</a:t>
            </a:r>
            <a:r>
              <a:rPr lang="es-ES" dirty="0" smtClean="0"/>
              <a:t> </a:t>
            </a:r>
            <a:r>
              <a:rPr lang="es-ES" dirty="0" err="1" smtClean="0"/>
              <a:t>refers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noun</a:t>
            </a:r>
            <a:r>
              <a:rPr lang="es-ES" dirty="0" smtClean="0"/>
              <a:t> </a:t>
            </a:r>
            <a:r>
              <a:rPr lang="es-ES" dirty="0" err="1" smtClean="0"/>
              <a:t>but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always</a:t>
            </a:r>
            <a:r>
              <a:rPr lang="es-ES" dirty="0" smtClean="0"/>
              <a:t> </a:t>
            </a:r>
            <a:r>
              <a:rPr lang="es-ES" dirty="0" err="1" smtClean="0"/>
              <a:t>function</a:t>
            </a:r>
            <a:r>
              <a:rPr lang="es-ES" dirty="0" smtClean="0"/>
              <a:t> as a </a:t>
            </a:r>
            <a:r>
              <a:rPr lang="es-ES" dirty="0" err="1" smtClean="0"/>
              <a:t>complement</a:t>
            </a:r>
            <a:r>
              <a:rPr lang="es-ES" dirty="0" smtClean="0"/>
              <a:t>. </a:t>
            </a:r>
            <a:r>
              <a:rPr lang="es-ES" dirty="0" err="1" smtClean="0"/>
              <a:t>It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formal and </a:t>
            </a:r>
            <a:r>
              <a:rPr lang="es-ES" dirty="0" err="1" smtClean="0"/>
              <a:t>most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times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substituted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. </a:t>
            </a:r>
          </a:p>
          <a:p>
            <a:pPr>
              <a:buNone/>
            </a:pPr>
            <a:r>
              <a:rPr lang="es-ES" dirty="0" smtClean="0"/>
              <a:t>   </a:t>
            </a:r>
            <a:r>
              <a:rPr lang="es-ES" dirty="0" err="1" smtClean="0"/>
              <a:t>e.g.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whom</a:t>
            </a:r>
            <a:r>
              <a:rPr lang="es-ES" dirty="0" smtClean="0"/>
              <a:t> I </a:t>
            </a:r>
            <a:r>
              <a:rPr lang="es-ES" dirty="0" err="1" smtClean="0"/>
              <a:t>talked</a:t>
            </a:r>
            <a:r>
              <a:rPr lang="es-ES" dirty="0" smtClean="0"/>
              <a:t> </a:t>
            </a:r>
            <a:r>
              <a:rPr lang="es-ES" dirty="0" err="1" smtClean="0"/>
              <a:t>yesterday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my </a:t>
            </a:r>
            <a:r>
              <a:rPr lang="es-ES" dirty="0" err="1" smtClean="0"/>
              <a:t>nephew</a:t>
            </a:r>
            <a:r>
              <a:rPr lang="es-ES" dirty="0" smtClean="0"/>
              <a:t> . </a:t>
            </a:r>
            <a:endParaRPr lang="es-ES" dirty="0"/>
          </a:p>
          <a:p>
            <a:pPr>
              <a:buNone/>
            </a:pPr>
            <a:r>
              <a:rPr lang="es-ES" dirty="0" smtClean="0"/>
              <a:t> In </a:t>
            </a:r>
            <a:r>
              <a:rPr lang="es-ES" dirty="0" err="1" smtClean="0"/>
              <a:t>this</a:t>
            </a:r>
            <a:r>
              <a:rPr lang="es-ES" dirty="0" smtClean="0"/>
              <a:t> case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much</a:t>
            </a:r>
            <a:r>
              <a:rPr lang="es-ES" dirty="0" smtClean="0"/>
              <a:t> more </a:t>
            </a:r>
            <a:r>
              <a:rPr lang="es-ES" dirty="0" err="1" smtClean="0"/>
              <a:t>common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use </a:t>
            </a:r>
            <a:r>
              <a:rPr lang="es-ES" dirty="0" err="1" smtClean="0"/>
              <a:t>who</a:t>
            </a:r>
            <a:r>
              <a:rPr lang="es-ES" dirty="0" smtClean="0"/>
              <a:t> and </a:t>
            </a:r>
            <a:r>
              <a:rPr lang="es-ES" dirty="0" err="1" smtClean="0"/>
              <a:t>put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preposition</a:t>
            </a:r>
            <a:r>
              <a:rPr lang="es-ES" dirty="0" smtClean="0"/>
              <a:t> at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end</a:t>
            </a:r>
            <a:r>
              <a:rPr lang="es-ES" dirty="0" smtClean="0"/>
              <a:t> of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clause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DEFINING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E.g.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dirty="0" err="1" smtClean="0"/>
              <a:t>who</a:t>
            </a:r>
            <a:r>
              <a:rPr lang="es-ES" dirty="0" smtClean="0"/>
              <a:t> I </a:t>
            </a:r>
            <a:r>
              <a:rPr lang="es-ES" dirty="0" err="1" smtClean="0"/>
              <a:t>talked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my </a:t>
            </a:r>
            <a:r>
              <a:rPr lang="es-ES" dirty="0" err="1" smtClean="0"/>
              <a:t>nephew</a:t>
            </a:r>
            <a:r>
              <a:rPr lang="es-ES" dirty="0" smtClean="0"/>
              <a:t> </a:t>
            </a:r>
          </a:p>
          <a:p>
            <a:r>
              <a:rPr lang="es-ES" dirty="0" err="1" smtClean="0">
                <a:solidFill>
                  <a:srgbClr val="FF0000"/>
                </a:solidFill>
              </a:rPr>
              <a:t>Which</a:t>
            </a:r>
            <a:r>
              <a:rPr lang="es-ES" dirty="0" smtClean="0">
                <a:solidFill>
                  <a:srgbClr val="FF0000"/>
                </a:solidFill>
              </a:rPr>
              <a:t>/ </a:t>
            </a:r>
            <a:r>
              <a:rPr lang="es-ES" dirty="0" err="1" smtClean="0">
                <a:solidFill>
                  <a:srgbClr val="FF0000"/>
                </a:solidFill>
              </a:rPr>
              <a:t>That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used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antecedent</a:t>
            </a:r>
            <a:r>
              <a:rPr lang="es-ES" dirty="0" smtClean="0"/>
              <a:t> </a:t>
            </a:r>
            <a:r>
              <a:rPr lang="es-ES" dirty="0" err="1" smtClean="0"/>
              <a:t>refers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things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animals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dirty="0" err="1" smtClean="0"/>
              <a:t>e.g.</a:t>
            </a:r>
            <a:r>
              <a:rPr lang="es-ES" dirty="0" smtClean="0"/>
              <a:t>: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plant</a:t>
            </a:r>
            <a:r>
              <a:rPr lang="es-ES" dirty="0" smtClean="0"/>
              <a:t> (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watered</a:t>
            </a:r>
            <a:r>
              <a:rPr lang="es-ES" dirty="0" smtClean="0"/>
              <a:t>) </a:t>
            </a:r>
            <a:r>
              <a:rPr lang="es-ES" dirty="0" err="1" smtClean="0"/>
              <a:t>yesterday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cactus.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dog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abandoned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a </a:t>
            </a:r>
            <a:r>
              <a:rPr lang="es-ES" dirty="0" err="1" smtClean="0"/>
              <a:t>puppy</a:t>
            </a:r>
            <a:r>
              <a:rPr lang="es-ES" dirty="0" smtClean="0"/>
              <a:t> 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. </a:t>
            </a:r>
            <a:r>
              <a:rPr lang="es-ES" dirty="0" err="1" smtClean="0">
                <a:solidFill>
                  <a:srgbClr val="FF0000"/>
                </a:solidFill>
              </a:rPr>
              <a:t>Whose</a:t>
            </a:r>
            <a:r>
              <a:rPr lang="es-ES" dirty="0" smtClean="0"/>
              <a:t> : cuyo, cuya , cuyos ,cuyas in </a:t>
            </a:r>
            <a:r>
              <a:rPr lang="es-ES" dirty="0" err="1" smtClean="0"/>
              <a:t>Spanish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RELATIVE PRONOUNS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Whose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possessive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pronoun</a:t>
            </a:r>
            <a:r>
              <a:rPr lang="es-ES" dirty="0" smtClean="0"/>
              <a:t> </a:t>
            </a:r>
            <a:r>
              <a:rPr lang="es-ES" dirty="0" err="1" smtClean="0"/>
              <a:t>because</a:t>
            </a:r>
            <a:r>
              <a:rPr lang="es-ES" dirty="0" smtClean="0"/>
              <a:t> </a:t>
            </a:r>
            <a:r>
              <a:rPr lang="es-ES" dirty="0" err="1" smtClean="0"/>
              <a:t>substitutes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a </a:t>
            </a:r>
            <a:r>
              <a:rPr lang="es-ES" dirty="0" err="1" smtClean="0"/>
              <a:t>possessive</a:t>
            </a:r>
            <a:r>
              <a:rPr lang="es-ES" dirty="0" smtClean="0"/>
              <a:t> 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</a:t>
            </a:r>
            <a:r>
              <a:rPr lang="es-ES" dirty="0" err="1" smtClean="0"/>
              <a:t>e.g.</a:t>
            </a:r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woman</a:t>
            </a:r>
            <a:r>
              <a:rPr lang="es-ES" dirty="0" smtClean="0"/>
              <a:t> 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devastated</a:t>
            </a:r>
            <a:r>
              <a:rPr lang="es-ES" dirty="0" smtClean="0"/>
              <a:t>. </a:t>
            </a:r>
            <a:r>
              <a:rPr lang="es-ES" dirty="0" err="1" smtClean="0">
                <a:solidFill>
                  <a:srgbClr val="FF0000"/>
                </a:solidFill>
              </a:rPr>
              <a:t>Her</a:t>
            </a:r>
            <a:r>
              <a:rPr lang="es-ES" dirty="0" smtClean="0"/>
              <a:t> </a:t>
            </a:r>
            <a:r>
              <a:rPr lang="es-ES" dirty="0" err="1" smtClean="0"/>
              <a:t>child</a:t>
            </a:r>
            <a:r>
              <a:rPr lang="es-ES" dirty="0" smtClean="0"/>
              <a:t> </a:t>
            </a:r>
            <a:r>
              <a:rPr lang="es-ES" dirty="0" err="1" smtClean="0"/>
              <a:t>died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accident</a:t>
            </a:r>
            <a:r>
              <a:rPr lang="es-ES" dirty="0" smtClean="0"/>
              <a:t> 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woman</a:t>
            </a:r>
            <a:r>
              <a:rPr lang="es-ES" dirty="0" smtClean="0"/>
              <a:t> </a:t>
            </a:r>
            <a:r>
              <a:rPr lang="es-ES" dirty="0" err="1" smtClean="0"/>
              <a:t>whose</a:t>
            </a:r>
            <a:r>
              <a:rPr lang="es-ES" dirty="0" smtClean="0"/>
              <a:t> </a:t>
            </a:r>
            <a:r>
              <a:rPr lang="es-ES" dirty="0" err="1" smtClean="0"/>
              <a:t>child</a:t>
            </a:r>
            <a:r>
              <a:rPr lang="es-ES" dirty="0" smtClean="0"/>
              <a:t> </a:t>
            </a:r>
            <a:r>
              <a:rPr lang="es-ES" dirty="0" err="1" smtClean="0"/>
              <a:t>died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accident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devastated</a:t>
            </a:r>
            <a:r>
              <a:rPr lang="es-ES" dirty="0" smtClean="0"/>
              <a:t>. (cuyo hijo)</a:t>
            </a:r>
          </a:p>
          <a:p>
            <a:pPr>
              <a:buNone/>
            </a:pPr>
            <a:r>
              <a:rPr lang="es-ES" dirty="0" smtClean="0"/>
              <a:t> - </a:t>
            </a:r>
            <a:r>
              <a:rPr lang="es-ES" dirty="0" err="1" smtClean="0">
                <a:solidFill>
                  <a:srgbClr val="FF0000"/>
                </a:solidFill>
              </a:rPr>
              <a:t>When</a:t>
            </a:r>
            <a:r>
              <a:rPr lang="es-ES" dirty="0" smtClean="0"/>
              <a:t> : </a:t>
            </a:r>
            <a:r>
              <a:rPr lang="es-ES" dirty="0" err="1" smtClean="0"/>
              <a:t>relative</a:t>
            </a:r>
            <a:r>
              <a:rPr lang="es-ES" dirty="0" smtClean="0"/>
              <a:t> </a:t>
            </a:r>
            <a:r>
              <a:rPr lang="es-ES" dirty="0" err="1" smtClean="0"/>
              <a:t>adverb</a:t>
            </a:r>
            <a:r>
              <a:rPr lang="es-ES" dirty="0" smtClean="0"/>
              <a:t> . </a:t>
            </a:r>
            <a:r>
              <a:rPr lang="es-ES" dirty="0" err="1" smtClean="0"/>
              <a:t>Refers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time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  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was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year</a:t>
            </a:r>
            <a:r>
              <a:rPr lang="es-ES" dirty="0" smtClean="0"/>
              <a:t> </a:t>
            </a:r>
            <a:r>
              <a:rPr lang="es-ES" dirty="0" err="1" smtClean="0"/>
              <a:t>when</a:t>
            </a:r>
            <a:r>
              <a:rPr lang="es-ES" dirty="0" smtClean="0"/>
              <a:t> he </a:t>
            </a:r>
            <a:r>
              <a:rPr lang="es-ES" dirty="0" err="1" smtClean="0"/>
              <a:t>died</a:t>
            </a:r>
            <a:r>
              <a:rPr lang="es-ES" dirty="0" smtClean="0"/>
              <a:t> .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DEFINING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ES" sz="12800" dirty="0" smtClean="0">
                <a:solidFill>
                  <a:srgbClr val="FF0000"/>
                </a:solidFill>
              </a:rPr>
              <a:t>WHERE </a:t>
            </a:r>
          </a:p>
          <a:p>
            <a:pPr>
              <a:buNone/>
            </a:pPr>
            <a:r>
              <a:rPr lang="es-ES" sz="12800" dirty="0"/>
              <a:t> </a:t>
            </a:r>
            <a:r>
              <a:rPr lang="es-ES" sz="12800" dirty="0" err="1" smtClean="0"/>
              <a:t>Straford-Upon-Avan</a:t>
            </a:r>
            <a:r>
              <a:rPr lang="es-ES" sz="12800" dirty="0" smtClean="0"/>
              <a:t> </a:t>
            </a:r>
            <a:r>
              <a:rPr lang="es-ES" sz="12800" dirty="0" err="1" smtClean="0"/>
              <a:t>is</a:t>
            </a:r>
            <a:r>
              <a:rPr lang="es-ES" sz="12800" dirty="0" smtClean="0"/>
              <a:t> </a:t>
            </a:r>
            <a:r>
              <a:rPr lang="es-ES" sz="12800" dirty="0" err="1" smtClean="0"/>
              <a:t>the</a:t>
            </a:r>
            <a:r>
              <a:rPr lang="es-ES" sz="12800" dirty="0" smtClean="0"/>
              <a:t> </a:t>
            </a:r>
            <a:r>
              <a:rPr lang="es-ES" sz="12800" dirty="0" err="1" smtClean="0"/>
              <a:t>city</a:t>
            </a:r>
            <a:r>
              <a:rPr lang="es-ES" sz="12800" dirty="0" smtClean="0"/>
              <a:t> </a:t>
            </a:r>
            <a:r>
              <a:rPr lang="es-ES" sz="12800" dirty="0" err="1" smtClean="0"/>
              <a:t>where</a:t>
            </a:r>
            <a:r>
              <a:rPr lang="es-ES" sz="12800" dirty="0" smtClean="0"/>
              <a:t> </a:t>
            </a:r>
            <a:r>
              <a:rPr lang="es-ES" sz="12800" dirty="0" err="1" smtClean="0"/>
              <a:t>Shakespare</a:t>
            </a:r>
            <a:r>
              <a:rPr lang="es-ES" sz="12800" dirty="0" smtClean="0"/>
              <a:t> </a:t>
            </a:r>
            <a:r>
              <a:rPr lang="es-ES" sz="12800" dirty="0" err="1" smtClean="0"/>
              <a:t>was</a:t>
            </a:r>
            <a:r>
              <a:rPr lang="es-ES" sz="12800" dirty="0" smtClean="0"/>
              <a:t> </a:t>
            </a:r>
            <a:r>
              <a:rPr lang="es-ES" sz="12800" dirty="0" err="1" smtClean="0"/>
              <a:t>born</a:t>
            </a:r>
            <a:r>
              <a:rPr lang="es-ES" sz="12800" dirty="0" smtClean="0"/>
              <a:t> </a:t>
            </a:r>
          </a:p>
          <a:p>
            <a:pPr>
              <a:buFontTx/>
              <a:buChar char="-"/>
            </a:pPr>
            <a:r>
              <a:rPr lang="es-ES" sz="12800" dirty="0" smtClean="0">
                <a:solidFill>
                  <a:srgbClr val="FF0000"/>
                </a:solidFill>
              </a:rPr>
              <a:t>THAT </a:t>
            </a:r>
            <a:r>
              <a:rPr lang="es-ES" sz="12800" dirty="0" smtClean="0"/>
              <a:t>can </a:t>
            </a:r>
            <a:r>
              <a:rPr lang="es-ES" sz="12800" dirty="0" err="1" smtClean="0"/>
              <a:t>be</a:t>
            </a:r>
            <a:r>
              <a:rPr lang="es-ES" sz="12800" dirty="0" smtClean="0"/>
              <a:t> </a:t>
            </a:r>
            <a:r>
              <a:rPr lang="es-ES" sz="12800" dirty="0" err="1" smtClean="0"/>
              <a:t>used</a:t>
            </a:r>
            <a:r>
              <a:rPr lang="es-ES" sz="12800" dirty="0" smtClean="0"/>
              <a:t> </a:t>
            </a:r>
            <a:r>
              <a:rPr lang="es-ES" sz="12800" dirty="0" err="1" smtClean="0"/>
              <a:t>instead</a:t>
            </a:r>
            <a:r>
              <a:rPr lang="es-ES" sz="12800" dirty="0" smtClean="0"/>
              <a:t> of </a:t>
            </a:r>
            <a:r>
              <a:rPr lang="es-ES" sz="12800" dirty="0" err="1" smtClean="0"/>
              <a:t>who</a:t>
            </a:r>
            <a:r>
              <a:rPr lang="es-ES" sz="12800" dirty="0" smtClean="0"/>
              <a:t> </a:t>
            </a:r>
            <a:r>
              <a:rPr lang="es-ES" sz="12800" dirty="0" err="1" smtClean="0"/>
              <a:t>or</a:t>
            </a:r>
            <a:r>
              <a:rPr lang="es-ES" sz="12800" dirty="0" smtClean="0"/>
              <a:t> </a:t>
            </a:r>
            <a:r>
              <a:rPr lang="es-ES" sz="12800" dirty="0" err="1" smtClean="0"/>
              <a:t>which</a:t>
            </a:r>
            <a:r>
              <a:rPr lang="es-ES" sz="12800" dirty="0" smtClean="0"/>
              <a:t> in </a:t>
            </a:r>
            <a:r>
              <a:rPr lang="es-ES" sz="12800" dirty="0" err="1" smtClean="0"/>
              <a:t>defining</a:t>
            </a:r>
            <a:r>
              <a:rPr lang="es-ES" sz="12800" dirty="0" smtClean="0"/>
              <a:t> </a:t>
            </a:r>
            <a:r>
              <a:rPr lang="es-ES" sz="12800" dirty="0" err="1" smtClean="0"/>
              <a:t>relative</a:t>
            </a:r>
            <a:r>
              <a:rPr lang="es-ES" sz="12800" dirty="0" smtClean="0"/>
              <a:t> </a:t>
            </a:r>
            <a:r>
              <a:rPr lang="es-ES" sz="12800" dirty="0" err="1" smtClean="0"/>
              <a:t>clauses</a:t>
            </a:r>
            <a:r>
              <a:rPr lang="es-ES" sz="12800" dirty="0" smtClean="0"/>
              <a:t>  </a:t>
            </a:r>
            <a:r>
              <a:rPr lang="es-ES" sz="12800" dirty="0" err="1" smtClean="0"/>
              <a:t>but</a:t>
            </a:r>
            <a:r>
              <a:rPr lang="es-ES" sz="12800" dirty="0" smtClean="0"/>
              <a:t> </a:t>
            </a:r>
            <a:r>
              <a:rPr lang="es-ES" sz="12800" dirty="0" err="1" smtClean="0"/>
              <a:t>it</a:t>
            </a:r>
            <a:r>
              <a:rPr lang="es-ES" sz="12800" dirty="0" smtClean="0"/>
              <a:t> </a:t>
            </a:r>
            <a:r>
              <a:rPr lang="es-ES" sz="12800" dirty="0" err="1" smtClean="0"/>
              <a:t>is</a:t>
            </a:r>
            <a:r>
              <a:rPr lang="es-ES" sz="12800" dirty="0" smtClean="0"/>
              <a:t> </a:t>
            </a:r>
            <a:r>
              <a:rPr lang="es-ES" sz="12800" dirty="0" err="1" smtClean="0"/>
              <a:t>very</a:t>
            </a:r>
            <a:r>
              <a:rPr lang="es-ES" sz="12800" dirty="0" smtClean="0"/>
              <a:t> informal </a:t>
            </a:r>
          </a:p>
          <a:p>
            <a:pPr>
              <a:buNone/>
            </a:pPr>
            <a:r>
              <a:rPr lang="es-ES" sz="12800" dirty="0" smtClean="0"/>
              <a:t>3º In </a:t>
            </a:r>
            <a:r>
              <a:rPr lang="es-ES" sz="12800" dirty="0" err="1" smtClean="0"/>
              <a:t>defining</a:t>
            </a:r>
            <a:r>
              <a:rPr lang="es-ES" sz="12800" dirty="0" smtClean="0"/>
              <a:t> </a:t>
            </a:r>
            <a:r>
              <a:rPr lang="es-ES" sz="12800" dirty="0" err="1" smtClean="0"/>
              <a:t>relative</a:t>
            </a:r>
            <a:r>
              <a:rPr lang="es-ES" sz="12800" dirty="0" smtClean="0"/>
              <a:t> </a:t>
            </a:r>
            <a:r>
              <a:rPr lang="es-ES" sz="12800" dirty="0" err="1" smtClean="0"/>
              <a:t>clauses</a:t>
            </a:r>
            <a:r>
              <a:rPr lang="es-ES" sz="12800" dirty="0" smtClean="0"/>
              <a:t> </a:t>
            </a:r>
            <a:r>
              <a:rPr lang="es-ES" sz="12800" dirty="0" err="1" smtClean="0"/>
              <a:t>the</a:t>
            </a:r>
            <a:r>
              <a:rPr lang="es-ES" sz="12800" dirty="0" smtClean="0"/>
              <a:t> </a:t>
            </a:r>
            <a:r>
              <a:rPr lang="es-ES" sz="12800" dirty="0" err="1" smtClean="0"/>
              <a:t>relatives</a:t>
            </a:r>
            <a:r>
              <a:rPr lang="es-ES" sz="12800" dirty="0" smtClean="0"/>
              <a:t> (</a:t>
            </a:r>
            <a:r>
              <a:rPr lang="es-ES" sz="12800" dirty="0" err="1" smtClean="0"/>
              <a:t>who</a:t>
            </a:r>
            <a:r>
              <a:rPr lang="es-ES" sz="12800" dirty="0" smtClean="0"/>
              <a:t>, </a:t>
            </a:r>
            <a:r>
              <a:rPr lang="es-ES" sz="12800" dirty="0" err="1" smtClean="0"/>
              <a:t>which</a:t>
            </a:r>
            <a:r>
              <a:rPr lang="es-ES" sz="12800" dirty="0" smtClean="0"/>
              <a:t> </a:t>
            </a:r>
            <a:r>
              <a:rPr lang="es-ES" sz="12800" dirty="0" err="1" smtClean="0"/>
              <a:t>or</a:t>
            </a:r>
            <a:r>
              <a:rPr lang="es-ES" sz="12800" dirty="0" smtClean="0"/>
              <a:t> </a:t>
            </a:r>
            <a:r>
              <a:rPr lang="es-ES" sz="12800" dirty="0" err="1" smtClean="0"/>
              <a:t>that</a:t>
            </a:r>
            <a:r>
              <a:rPr lang="es-ES" sz="12800" dirty="0" smtClean="0"/>
              <a:t>, can </a:t>
            </a:r>
            <a:r>
              <a:rPr lang="es-ES" sz="12800" dirty="0" err="1" smtClean="0"/>
              <a:t>be</a:t>
            </a:r>
            <a:r>
              <a:rPr lang="es-ES" sz="12800" dirty="0" smtClean="0"/>
              <a:t> </a:t>
            </a:r>
            <a:r>
              <a:rPr lang="es-ES" sz="12800" dirty="0" err="1" smtClean="0"/>
              <a:t>omitted</a:t>
            </a:r>
            <a:r>
              <a:rPr lang="es-ES" sz="12800" dirty="0" smtClean="0"/>
              <a:t> </a:t>
            </a:r>
            <a:r>
              <a:rPr lang="es-ES" sz="12800" dirty="0" err="1" smtClean="0"/>
              <a:t>if</a:t>
            </a:r>
            <a:r>
              <a:rPr lang="es-ES" sz="12800" dirty="0" smtClean="0"/>
              <a:t> </a:t>
            </a:r>
            <a:r>
              <a:rPr lang="es-ES" sz="12800" dirty="0" err="1" smtClean="0"/>
              <a:t>it</a:t>
            </a:r>
            <a:r>
              <a:rPr lang="es-ES" sz="12800" dirty="0" smtClean="0"/>
              <a:t> </a:t>
            </a:r>
            <a:r>
              <a:rPr lang="es-ES" sz="12800" dirty="0" err="1" smtClean="0"/>
              <a:t>is</a:t>
            </a:r>
            <a:r>
              <a:rPr lang="es-ES" sz="12800" dirty="0" smtClean="0"/>
              <a:t> </a:t>
            </a:r>
            <a:r>
              <a:rPr lang="es-ES" sz="12800" dirty="0" err="1" smtClean="0">
                <a:solidFill>
                  <a:srgbClr val="FF0000"/>
                </a:solidFill>
              </a:rPr>
              <a:t>followed</a:t>
            </a:r>
            <a:r>
              <a:rPr lang="es-ES" sz="12800" dirty="0" smtClean="0">
                <a:solidFill>
                  <a:srgbClr val="FF0000"/>
                </a:solidFill>
              </a:rPr>
              <a:t> </a:t>
            </a:r>
            <a:r>
              <a:rPr lang="es-ES" sz="12800" dirty="0" err="1" smtClean="0">
                <a:solidFill>
                  <a:srgbClr val="FF0000"/>
                </a:solidFill>
              </a:rPr>
              <a:t>by</a:t>
            </a:r>
            <a:r>
              <a:rPr lang="es-ES" sz="12800" dirty="0" smtClean="0">
                <a:solidFill>
                  <a:srgbClr val="FF0000"/>
                </a:solidFill>
              </a:rPr>
              <a:t> a </a:t>
            </a:r>
            <a:r>
              <a:rPr lang="es-ES" sz="12800" dirty="0" err="1" smtClean="0">
                <a:solidFill>
                  <a:srgbClr val="FF0000"/>
                </a:solidFill>
              </a:rPr>
              <a:t>noun</a:t>
            </a:r>
            <a:r>
              <a:rPr lang="es-ES" sz="12800" dirty="0" smtClean="0">
                <a:solidFill>
                  <a:srgbClr val="FF0000"/>
                </a:solidFill>
              </a:rPr>
              <a:t> </a:t>
            </a:r>
            <a:r>
              <a:rPr lang="es-ES" sz="12800" dirty="0" err="1" smtClean="0">
                <a:solidFill>
                  <a:srgbClr val="FF0000"/>
                </a:solidFill>
              </a:rPr>
              <a:t>or</a:t>
            </a:r>
            <a:r>
              <a:rPr lang="es-ES" sz="12800" dirty="0" smtClean="0">
                <a:solidFill>
                  <a:srgbClr val="FF0000"/>
                </a:solidFill>
              </a:rPr>
              <a:t> persona</a:t>
            </a:r>
            <a:r>
              <a:rPr lang="es-ES" sz="12800" dirty="0" smtClean="0"/>
              <a:t>l </a:t>
            </a:r>
            <a:r>
              <a:rPr lang="es-ES" sz="12800" dirty="0" err="1" smtClean="0">
                <a:solidFill>
                  <a:srgbClr val="FF0000"/>
                </a:solidFill>
              </a:rPr>
              <a:t>pronoun</a:t>
            </a:r>
            <a:r>
              <a:rPr lang="es-ES" sz="12800" dirty="0"/>
              <a:t> </a:t>
            </a:r>
            <a:r>
              <a:rPr lang="es-ES" sz="12800" dirty="0" err="1" smtClean="0"/>
              <a:t>because</a:t>
            </a:r>
            <a:r>
              <a:rPr lang="es-ES" sz="12800" dirty="0" smtClean="0"/>
              <a:t> in </a:t>
            </a:r>
            <a:r>
              <a:rPr lang="es-ES" sz="12800" dirty="0" err="1" smtClean="0"/>
              <a:t>these</a:t>
            </a:r>
            <a:r>
              <a:rPr lang="es-ES" sz="12800" dirty="0" smtClean="0"/>
              <a:t> cases </a:t>
            </a:r>
            <a:r>
              <a:rPr lang="es-ES" sz="12800" dirty="0" err="1" smtClean="0"/>
              <a:t>that</a:t>
            </a:r>
            <a:r>
              <a:rPr lang="es-ES" sz="12800" dirty="0" smtClean="0"/>
              <a:t> </a:t>
            </a:r>
            <a:r>
              <a:rPr lang="es-ES" sz="12800" dirty="0" err="1" smtClean="0"/>
              <a:t>noun</a:t>
            </a:r>
            <a:r>
              <a:rPr lang="es-ES" sz="12800" dirty="0" smtClean="0"/>
              <a:t> </a:t>
            </a:r>
            <a:r>
              <a:rPr lang="es-ES" sz="12800" dirty="0" err="1" smtClean="0"/>
              <a:t>or</a:t>
            </a:r>
            <a:r>
              <a:rPr lang="es-ES" sz="12800" dirty="0" smtClean="0"/>
              <a:t> personal </a:t>
            </a:r>
            <a:r>
              <a:rPr lang="es-ES" sz="12800" dirty="0" err="1" smtClean="0"/>
              <a:t>pronouns</a:t>
            </a:r>
            <a:r>
              <a:rPr lang="es-ES" sz="12800" dirty="0" smtClean="0"/>
              <a:t> are </a:t>
            </a:r>
            <a:r>
              <a:rPr lang="es-ES" sz="12800" dirty="0" err="1" smtClean="0"/>
              <a:t>the</a:t>
            </a:r>
            <a:r>
              <a:rPr lang="es-ES" sz="12800" dirty="0" smtClean="0"/>
              <a:t> </a:t>
            </a:r>
            <a:r>
              <a:rPr lang="es-ES" sz="12800" dirty="0" err="1" smtClean="0"/>
              <a:t>subjects</a:t>
            </a:r>
            <a:r>
              <a:rPr lang="es-ES" sz="12800" dirty="0" smtClean="0"/>
              <a:t> of </a:t>
            </a:r>
            <a:r>
              <a:rPr lang="es-ES" sz="12800" dirty="0" err="1" smtClean="0"/>
              <a:t>the</a:t>
            </a:r>
            <a:r>
              <a:rPr lang="es-ES" sz="12800" dirty="0" smtClean="0"/>
              <a:t> </a:t>
            </a:r>
            <a:r>
              <a:rPr lang="es-ES" sz="12800" dirty="0" err="1" smtClean="0"/>
              <a:t>sentence</a:t>
            </a:r>
            <a:r>
              <a:rPr lang="es-ES" sz="12800" dirty="0" smtClean="0"/>
              <a:t> .:</a:t>
            </a:r>
          </a:p>
          <a:p>
            <a:pPr>
              <a:buNone/>
            </a:pPr>
            <a:r>
              <a:rPr lang="es-ES" sz="9800" dirty="0"/>
              <a:t> </a:t>
            </a:r>
            <a:r>
              <a:rPr lang="es-ES" sz="9800" dirty="0" smtClean="0"/>
              <a:t>      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s-ES" dirty="0" smtClean="0"/>
              <a:t>OMISSION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example</a:t>
            </a: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( </a:t>
            </a:r>
            <a:r>
              <a:rPr lang="es-ES" dirty="0" err="1" smtClean="0"/>
              <a:t>who</a:t>
            </a:r>
            <a:r>
              <a:rPr lang="es-ES" dirty="0" smtClean="0"/>
              <a:t> </a:t>
            </a:r>
            <a:r>
              <a:rPr lang="es-ES" dirty="0" err="1" smtClean="0">
                <a:solidFill>
                  <a:srgbClr val="FF0000"/>
                </a:solidFill>
              </a:rPr>
              <a:t>you</a:t>
            </a:r>
            <a:r>
              <a:rPr lang="es-ES" dirty="0" smtClean="0"/>
              <a:t> </a:t>
            </a:r>
            <a:r>
              <a:rPr lang="es-ES" dirty="0" err="1" smtClean="0"/>
              <a:t>saw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day</a:t>
            </a:r>
            <a:r>
              <a:rPr lang="es-ES" dirty="0" smtClean="0"/>
              <a:t>)  </a:t>
            </a:r>
            <a:r>
              <a:rPr lang="es-ES" dirty="0" err="1" smtClean="0"/>
              <a:t>got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job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 </a:t>
            </a:r>
            <a:r>
              <a:rPr lang="es-ES" dirty="0" smtClean="0"/>
              <a:t>As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relative</a:t>
            </a:r>
            <a:r>
              <a:rPr lang="es-ES" dirty="0" smtClean="0"/>
              <a:t> WHO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followed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a personal </a:t>
            </a:r>
            <a:r>
              <a:rPr lang="es-ES" dirty="0" err="1" smtClean="0"/>
              <a:t>pronoun</a:t>
            </a:r>
            <a:r>
              <a:rPr lang="es-ES" dirty="0" smtClean="0"/>
              <a:t> </a:t>
            </a:r>
            <a:r>
              <a:rPr lang="es-ES" dirty="0" err="1" smtClean="0"/>
              <a:t>we</a:t>
            </a:r>
            <a:r>
              <a:rPr lang="es-ES" dirty="0" smtClean="0"/>
              <a:t> can </a:t>
            </a:r>
            <a:r>
              <a:rPr lang="es-ES" dirty="0" err="1" smtClean="0"/>
              <a:t>omit</a:t>
            </a:r>
            <a:r>
              <a:rPr lang="es-ES" dirty="0" smtClean="0"/>
              <a:t> </a:t>
            </a:r>
            <a:r>
              <a:rPr lang="es-ES" dirty="0" err="1" smtClean="0"/>
              <a:t>it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man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saw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dirty="0" err="1" smtClean="0"/>
              <a:t>day</a:t>
            </a:r>
            <a:r>
              <a:rPr lang="es-ES" dirty="0" smtClean="0"/>
              <a:t> </a:t>
            </a:r>
            <a:r>
              <a:rPr lang="es-ES" dirty="0" err="1" smtClean="0"/>
              <a:t>got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job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dirty="0"/>
              <a:t> </a:t>
            </a:r>
            <a:r>
              <a:rPr lang="es-ES" dirty="0" smtClean="0"/>
              <a:t>   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same</a:t>
            </a:r>
            <a:r>
              <a:rPr lang="es-ES" dirty="0" smtClean="0"/>
              <a:t> </a:t>
            </a:r>
            <a:r>
              <a:rPr lang="es-ES" dirty="0" err="1" smtClean="0"/>
              <a:t>happens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which</a:t>
            </a:r>
            <a:r>
              <a:rPr lang="es-ES" dirty="0" smtClean="0"/>
              <a:t> </a:t>
            </a:r>
            <a:r>
              <a:rPr lang="es-ES" dirty="0" err="1" smtClean="0"/>
              <a:t>or</a:t>
            </a:r>
            <a:r>
              <a:rPr lang="es-ES" dirty="0" smtClean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endParaRPr lang="es-E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941</Words>
  <Application>Microsoft Office PowerPoint</Application>
  <PresentationFormat>Presentación en pantalla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RELATIVE CLAUSES </vt:lpstr>
      <vt:lpstr>USE AND TYPES </vt:lpstr>
      <vt:lpstr>USES AND TYPES II</vt:lpstr>
      <vt:lpstr>DEFINING  </vt:lpstr>
      <vt:lpstr>Defining –Relative Pronouns and Adverbs </vt:lpstr>
      <vt:lpstr>DEFINING </vt:lpstr>
      <vt:lpstr>RELATIVE PRONOUNS</vt:lpstr>
      <vt:lpstr>DEFINING </vt:lpstr>
      <vt:lpstr>OMISSION </vt:lpstr>
      <vt:lpstr>WHEN TO OMIT THE RELATIVE</vt:lpstr>
      <vt:lpstr>OMISSION OF THE RELATIVE </vt:lpstr>
      <vt:lpstr>RELATIVE + PREPOSITION</vt:lpstr>
      <vt:lpstr>RELATIVE + PREPOSITION</vt:lpstr>
      <vt:lpstr>PLACES + WHERE OR WHICH</vt:lpstr>
      <vt:lpstr>NON-DEFINING RELATIVE CLAUSES </vt:lpstr>
      <vt:lpstr>NON-DEFINING </vt:lpstr>
      <vt:lpstr>LINKING SENTENCES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yolanda leira</dc:creator>
  <cp:lastModifiedBy>yolanda leira</cp:lastModifiedBy>
  <cp:revision>13</cp:revision>
  <dcterms:created xsi:type="dcterms:W3CDTF">2020-04-24T15:26:42Z</dcterms:created>
  <dcterms:modified xsi:type="dcterms:W3CDTF">2020-04-29T12:28:41Z</dcterms:modified>
</cp:coreProperties>
</file>