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33" autoAdjust="0"/>
    <p:restoredTop sz="82542" autoAdjust="0"/>
  </p:normalViewPr>
  <p:slideViewPr>
    <p:cSldViewPr>
      <p:cViewPr varScale="1">
        <p:scale>
          <a:sx n="70" d="100"/>
          <a:sy n="70" d="100"/>
        </p:scale>
        <p:origin x="-109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18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19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19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19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C22AC2C-7773-4B8C-99E5-DFDEA994FF60}" type="slidenum">
              <a:rPr lang="es-ES" sz="1400" b="0" strike="noStrike" spc="-1">
                <a:latin typeface="Times New Roman"/>
              </a:rPr>
              <a:pPr algn="r"/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746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6880"/>
          </a:xfrm>
          <a:prstGeom prst="rect">
            <a:avLst/>
          </a:prstGeom>
        </p:spPr>
        <p:txBody>
          <a:bodyPr/>
          <a:lstStyle/>
          <a:p>
            <a:r>
              <a:rPr lang="es-ES" sz="2000" b="0" strike="noStrike" spc="-1">
                <a:latin typeface="Arial"/>
              </a:rPr>
              <a:t>La presentación sigue las recomendaciones del ERC 2010.</a:t>
            </a:r>
          </a:p>
          <a:p>
            <a:r>
              <a:rPr lang="es-ES" sz="2000" b="0" strike="noStrike" spc="-1">
                <a:latin typeface="Arial"/>
              </a:rPr>
              <a:t>Queda en la mano del instructor referenciar aspectos diferenciados entre AHA y ERC.</a:t>
            </a:r>
          </a:p>
        </p:txBody>
      </p:sp>
      <p:sp>
        <p:nvSpPr>
          <p:cNvPr id="400" name="TextShape 2"/>
          <p:cNvSpPr txBox="1"/>
          <p:nvPr/>
        </p:nvSpPr>
        <p:spPr>
          <a:xfrm>
            <a:off x="385128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F39BF1E-1B02-4F51-8F85-70877FE7B188}" type="slidenum"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pPr algn="r">
                <a:lnSpc>
                  <a:spcPct val="100000"/>
                </a:lnSpc>
              </a:pPr>
              <a:t>1</a:t>
            </a:fld>
            <a:endParaRPr lang="es-E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6880"/>
          </a:xfrm>
          <a:prstGeom prst="rect">
            <a:avLst/>
          </a:prstGeom>
        </p:spPr>
        <p:txBody>
          <a:bodyPr/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385128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C780193-CD75-4BA9-9831-7D3CD8D6E4BF}" type="slidenum"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pPr algn="r">
                <a:lnSpc>
                  <a:spcPct val="100000"/>
                </a:lnSpc>
              </a:pPr>
              <a:t>4</a:t>
            </a:fld>
            <a:endParaRPr lang="es-E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6880"/>
          </a:xfrm>
          <a:prstGeom prst="rect">
            <a:avLst/>
          </a:prstGeom>
        </p:spPr>
        <p:txBody>
          <a:bodyPr/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404" name="TextShape 2"/>
          <p:cNvSpPr txBox="1"/>
          <p:nvPr/>
        </p:nvSpPr>
        <p:spPr>
          <a:xfrm>
            <a:off x="385128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9D2E43C-13A0-47F6-88D2-0950614AFBD9}" type="slidenum"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pPr algn="r">
                <a:lnSpc>
                  <a:spcPct val="100000"/>
                </a:lnSpc>
              </a:pPr>
              <a:t>5</a:t>
            </a:fld>
            <a:endParaRPr lang="es-E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68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90000"/>
              </a:lnSpc>
            </a:pPr>
            <a:r>
              <a:rPr lang="es-ES" sz="2000" b="1" strike="noStrike" spc="-1">
                <a:solidFill>
                  <a:srgbClr val="000066"/>
                </a:solidFill>
                <a:latin typeface="Arial"/>
                <a:ea typeface="+mn-ea"/>
              </a:rPr>
              <a:t>Quítale las gafas a la víctima.</a:t>
            </a: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90000"/>
              </a:lnSpc>
            </a:pPr>
            <a:r>
              <a:rPr lang="es-ES" sz="2000" b="1" strike="noStrike" spc="-1">
                <a:solidFill>
                  <a:srgbClr val="000066"/>
                </a:solidFill>
                <a:latin typeface="Arial"/>
                <a:ea typeface="+mn-ea"/>
              </a:rPr>
              <a:t>Arrodíllate al lado de la víctima y asegúrate de que ambas piernas están extendidas.</a:t>
            </a: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90000"/>
              </a:lnSpc>
            </a:pPr>
            <a:r>
              <a:rPr lang="es-ES" sz="2000" b="1" strike="noStrike" spc="-1">
                <a:solidFill>
                  <a:srgbClr val="000066"/>
                </a:solidFill>
                <a:latin typeface="Arial"/>
                <a:ea typeface="+mn-ea"/>
              </a:rPr>
              <a:t>Pon el brazo próximo a ti en ángulo recto con el cuerpo, el codo doblado con la palma de la mano hacia arriba </a:t>
            </a: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s-ES" sz="2000" b="1" strike="noStrike" spc="-1">
                <a:solidFill>
                  <a:srgbClr val="000000"/>
                </a:solidFill>
                <a:latin typeface="Arial"/>
                <a:ea typeface="+mn-ea"/>
              </a:rPr>
              <a:t>Trae el brazo alejado de ti cruzando el tórax y apoya el dorso de la mano contra la mejilla de la víctima próxima a ti. </a:t>
            </a: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s-ES" sz="2000" b="1" strike="noStrike" spc="-1">
                <a:solidFill>
                  <a:srgbClr val="000000"/>
                </a:solidFill>
                <a:latin typeface="Arial"/>
                <a:ea typeface="+mn-ea"/>
              </a:rPr>
              <a:t>Con tu otra mano, coge la pierna alejada de ti justo por encima de la rodilla y levántala.</a:t>
            </a: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s-ES" sz="2000" b="1" strike="noStrike" spc="-1">
                <a:solidFill>
                  <a:srgbClr val="000000"/>
                </a:solidFill>
                <a:latin typeface="Arial"/>
                <a:ea typeface="+mn-ea"/>
              </a:rPr>
              <a:t>Manteniendo su mano apoyada en su mejilla, tira de la pierna alejada de ti haciendo rodar a la víctima hacia ti sobre su costado. </a:t>
            </a: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s-ES" sz="2000" b="1" strike="noStrike" spc="-1">
                <a:solidFill>
                  <a:srgbClr val="000000"/>
                </a:solidFill>
                <a:latin typeface="Arial"/>
                <a:ea typeface="+mn-ea"/>
              </a:rPr>
              <a:t>Ajusta la pierna de arriba de modo que tanto la cadera como la rodilla estén dobladas en ángulos rectos.</a:t>
            </a: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s-ES" sz="2000" b="1" strike="noStrike" spc="-1">
                <a:solidFill>
                  <a:srgbClr val="000000"/>
                </a:solidFill>
                <a:latin typeface="Arial"/>
                <a:ea typeface="+mn-ea"/>
              </a:rPr>
              <a:t>Ajusta su cabeza  y la mano bajo su mejilla para asegurarte de que la vía aérea permanece abierta</a:t>
            </a:r>
            <a:r>
              <a:rPr lang="es-ES" sz="2000" b="0" strike="noStrike" spc="-1">
                <a:solidFill>
                  <a:srgbClr val="000000"/>
                </a:solidFill>
                <a:latin typeface="Arial"/>
                <a:ea typeface="+mn-ea"/>
              </a:rPr>
              <a:t>.</a:t>
            </a: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90000"/>
              </a:lnSpc>
            </a:pPr>
            <a:r>
              <a:rPr lang="es-ES" sz="2000" b="1" strike="noStrike" spc="-1">
                <a:solidFill>
                  <a:srgbClr val="16165D"/>
                </a:solidFill>
                <a:latin typeface="Arial"/>
                <a:ea typeface="+mn-ea"/>
              </a:rPr>
              <a:t>Envíe o vaya a buscar AYUDA.</a:t>
            </a: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90000"/>
              </a:lnSpc>
            </a:pPr>
            <a:r>
              <a:rPr lang="es-ES" sz="2000" b="1" strike="noStrike" spc="-1">
                <a:solidFill>
                  <a:srgbClr val="16165D"/>
                </a:solidFill>
                <a:latin typeface="Arial"/>
                <a:ea typeface="+mn-ea"/>
              </a:rPr>
              <a:t>Comprobar que continua respirando.</a:t>
            </a: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</p:txBody>
      </p:sp>
      <p:sp>
        <p:nvSpPr>
          <p:cNvPr id="408" name="TextShape 2"/>
          <p:cNvSpPr txBox="1"/>
          <p:nvPr/>
        </p:nvSpPr>
        <p:spPr>
          <a:xfrm>
            <a:off x="385128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206C905-592B-468A-A3F0-958D61586986}" type="slidenum"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pPr algn="r">
                <a:lnSpc>
                  <a:spcPct val="100000"/>
                </a:lnSpc>
              </a:pPr>
              <a:t>21</a:t>
            </a:fld>
            <a:endParaRPr lang="es-E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688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s-ES" sz="2000" b="1" strike="noStrike" spc="-1">
                <a:solidFill>
                  <a:srgbClr val="000066"/>
                </a:solidFill>
                <a:latin typeface="Arial"/>
              </a:rPr>
              <a:t>Enviar a alguien por ayuda, si se encuentra solo use su móvil para alertar al 061, no abandone a la victima salvo que no tenga otra opción.</a:t>
            </a: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s-ES" sz="2000" b="1" strike="noStrike" spc="-1">
                <a:solidFill>
                  <a:srgbClr val="FF0000"/>
                </a:solidFill>
                <a:latin typeface="Arial"/>
              </a:rPr>
              <a:t>COMENZAR</a:t>
            </a:r>
            <a:r>
              <a:rPr lang="es-ES" sz="2000" b="1" strike="noStrike" spc="-1">
                <a:solidFill>
                  <a:srgbClr val="000066"/>
                </a:solidFill>
                <a:latin typeface="Arial"/>
              </a:rPr>
              <a:t> con la </a:t>
            </a:r>
            <a:r>
              <a:rPr lang="es-ES" sz="2000" b="1" strike="noStrike" spc="-1">
                <a:solidFill>
                  <a:srgbClr val="FF0000"/>
                </a:solidFill>
                <a:latin typeface="Arial"/>
              </a:rPr>
              <a:t>COMPRESIONES TORÁCICAS</a:t>
            </a:r>
            <a:r>
              <a:rPr lang="es-ES" sz="2000" b="1" strike="noStrike" spc="-1">
                <a:solidFill>
                  <a:srgbClr val="000066"/>
                </a:solidFill>
                <a:latin typeface="Arial"/>
              </a:rPr>
              <a:t>.</a:t>
            </a: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385128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FA745E9-34CC-4E5A-A14A-67C7ECCEF457}" type="slidenum"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pPr algn="r">
                <a:lnSpc>
                  <a:spcPct val="100000"/>
                </a:lnSpc>
              </a:pPr>
              <a:t>24</a:t>
            </a:fld>
            <a:endParaRPr lang="es-E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4294967295 Imagen"/>
          <p:cNvPicPr/>
          <p:nvPr/>
        </p:nvPicPr>
        <p:blipFill>
          <a:blip r:embed="rId14" cstate="print"/>
          <a:stretch/>
        </p:blipFill>
        <p:spPr>
          <a:xfrm>
            <a:off x="7162920" y="254160"/>
            <a:ext cx="1866960" cy="444600"/>
          </a:xfrm>
          <a:prstGeom prst="rect">
            <a:avLst/>
          </a:prstGeom>
          <a:ln>
            <a:noFill/>
          </a:ln>
        </p:spPr>
      </p:pic>
      <p:sp>
        <p:nvSpPr>
          <p:cNvPr id="12" name="CustomShape 1"/>
          <p:cNvSpPr/>
          <p:nvPr/>
        </p:nvSpPr>
        <p:spPr>
          <a:xfrm rot="20254800">
            <a:off x="990720" y="1980720"/>
            <a:ext cx="6781320" cy="317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9600" b="1" strike="noStrike" spc="-1">
                <a:solidFill>
                  <a:srgbClr val="CCCCFF"/>
                </a:solidFill>
                <a:latin typeface="Futura Md BT"/>
                <a:ea typeface="Futura Md BT"/>
              </a:rPr>
              <a:t>061</a:t>
            </a:r>
            <a:endParaRPr lang="es-ES" sz="9600" b="0" strike="noStrike" spc="-1">
              <a:latin typeface="Arial"/>
            </a:endParaRPr>
          </a:p>
        </p:txBody>
      </p:sp>
      <p:sp>
        <p:nvSpPr>
          <p:cNvPr id="2" name="Line 2"/>
          <p:cNvSpPr/>
          <p:nvPr/>
        </p:nvSpPr>
        <p:spPr>
          <a:xfrm>
            <a:off x="1311480" y="610200"/>
            <a:ext cx="5708880" cy="10080"/>
          </a:xfrm>
          <a:prstGeom prst="line">
            <a:avLst/>
          </a:prstGeom>
          <a:ln w="28440">
            <a:solidFill>
              <a:srgbClr val="FF66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3"/>
          <p:cNvSpPr/>
          <p:nvPr/>
        </p:nvSpPr>
        <p:spPr>
          <a:xfrm>
            <a:off x="182880" y="245520"/>
            <a:ext cx="489276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18000"/>
          <a:lstStyle/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000000"/>
                </a:solidFill>
                <a:latin typeface="Futura Lt BT"/>
              </a:rPr>
              <a:t>Aprende a salvar una vida</a:t>
            </a:r>
            <a:endParaRPr lang="es-ES" sz="1400" b="0" strike="noStrike" spc="-1">
              <a:latin typeface="Arial"/>
            </a:endParaRPr>
          </a:p>
        </p:txBody>
      </p:sp>
      <p:pic>
        <p:nvPicPr>
          <p:cNvPr id="4" name="Picture 28"/>
          <p:cNvPicPr/>
          <p:nvPr/>
        </p:nvPicPr>
        <p:blipFill>
          <a:blip r:embed="rId15"/>
          <a:srcRect l="39542"/>
          <a:stretch/>
        </p:blipFill>
        <p:spPr>
          <a:xfrm>
            <a:off x="5580000" y="189360"/>
            <a:ext cx="1442880" cy="359640"/>
          </a:xfrm>
          <a:prstGeom prst="rect">
            <a:avLst/>
          </a:prstGeom>
          <a:ln>
            <a:noFill/>
          </a:ln>
        </p:spPr>
      </p:pic>
      <p:pic>
        <p:nvPicPr>
          <p:cNvPr id="5" name="Imagen 3"/>
          <p:cNvPicPr/>
          <p:nvPr/>
        </p:nvPicPr>
        <p:blipFill>
          <a:blip r:embed="rId16"/>
          <a:srcRect t="20364" b="23600"/>
          <a:stretch/>
        </p:blipFill>
        <p:spPr>
          <a:xfrm>
            <a:off x="4140000" y="224640"/>
            <a:ext cx="1263960" cy="288720"/>
          </a:xfrm>
          <a:prstGeom prst="rect">
            <a:avLst/>
          </a:prstGeom>
          <a:ln>
            <a:noFill/>
          </a:ln>
        </p:spPr>
      </p:pic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4000" b="1" strike="noStrike" cap="all" spc="-1">
                <a:solidFill>
                  <a:srgbClr val="000000"/>
                </a:solidFill>
                <a:latin typeface="Futura Md BT"/>
                <a:ea typeface="ＭＳ Ｐゴシック"/>
              </a:rPr>
              <a:t>Haga clic para modificar el estilo de título del patrón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Pulse para editar el formato de esquema del texto</a:t>
            </a:r>
            <a:endParaRPr lang="es-ES" sz="2000" b="0" strike="noStrike" spc="-1">
              <a:solidFill>
                <a:srgbClr val="000000"/>
              </a:solidFill>
              <a:latin typeface="Futura Lt BT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Segundo nivel del esquema</a:t>
            </a:r>
            <a:endParaRPr lang="es-ES" sz="2000" b="0" strike="noStrike" spc="-1">
              <a:solidFill>
                <a:srgbClr val="000000"/>
              </a:solidFill>
              <a:latin typeface="Futura Lt BT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Tercer nivel del esquema</a:t>
            </a:r>
            <a:endParaRPr lang="es-ES" sz="2000" b="0" strike="noStrike" spc="-1">
              <a:solidFill>
                <a:srgbClr val="000000"/>
              </a:solidFill>
              <a:latin typeface="Futura Lt BT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Cuarto nivel del esquema</a:t>
            </a:r>
            <a:endParaRPr lang="es-ES" sz="2000" b="0" strike="noStrike" spc="-1">
              <a:solidFill>
                <a:srgbClr val="000000"/>
              </a:solidFill>
              <a:latin typeface="Futura Lt BT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Quinto nivel del esquema</a:t>
            </a:r>
            <a:endParaRPr lang="es-ES" sz="2000" b="0" strike="noStrike" spc="-1">
              <a:solidFill>
                <a:srgbClr val="000000"/>
              </a:solidFill>
              <a:latin typeface="Futura Lt BT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Sexto nivel del esquema</a:t>
            </a:r>
            <a:endParaRPr lang="es-ES" sz="2000" b="0" strike="noStrike" spc="-1">
              <a:solidFill>
                <a:srgbClr val="000000"/>
              </a:solidFill>
              <a:latin typeface="Futura Lt BT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Séptimo nivel del esquemaHaga clic para modificar el estilo de texto del patrón</a:t>
            </a:r>
            <a:endParaRPr lang="es-ES" sz="20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8" name="PlaceHolder 6"/>
          <p:cNvSpPr>
            <a:spLocks noGrp="1"/>
          </p:cNvSpPr>
          <p:nvPr>
            <p:ph type="dt"/>
          </p:nvPr>
        </p:nvSpPr>
        <p:spPr>
          <a:xfrm>
            <a:off x="685800" y="6477120"/>
            <a:ext cx="1904760" cy="304560"/>
          </a:xfrm>
          <a:prstGeom prst="rect">
            <a:avLst/>
          </a:prstGeom>
        </p:spPr>
        <p:txBody>
          <a:bodyPr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9" name="PlaceHolder 7"/>
          <p:cNvSpPr>
            <a:spLocks noGrp="1"/>
          </p:cNvSpPr>
          <p:nvPr>
            <p:ph type="sldNum"/>
          </p:nvPr>
        </p:nvSpPr>
        <p:spPr>
          <a:xfrm>
            <a:off x="7238880" y="6629400"/>
            <a:ext cx="1904760" cy="2282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20AE162B-3DD3-44E5-9C34-C4A665E06AEB}" type="slidenum">
              <a:rPr lang="es-ES" sz="14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pPr algn="r">
                <a:lnSpc>
                  <a:spcPct val="100000"/>
                </a:lnSpc>
              </a:pPr>
              <a:t>‹Nº›</a:t>
            </a:fld>
            <a:endParaRPr lang="es-ES" sz="1400" b="0" strike="noStrike" spc="-1">
              <a:latin typeface="Times New Roman"/>
            </a:endParaRPr>
          </a:p>
        </p:txBody>
      </p:sp>
      <p:pic>
        <p:nvPicPr>
          <p:cNvPr id="10" name="9 Imagen"/>
          <p:cNvPicPr/>
          <p:nvPr/>
        </p:nvPicPr>
        <p:blipFill>
          <a:blip r:embed="rId14" cstate="print"/>
          <a:stretch/>
        </p:blipFill>
        <p:spPr>
          <a:xfrm>
            <a:off x="7162920" y="254160"/>
            <a:ext cx="1866960" cy="4446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46 Imagen"/>
          <p:cNvPicPr/>
          <p:nvPr/>
        </p:nvPicPr>
        <p:blipFill>
          <a:blip r:embed="rId14" cstate="print"/>
          <a:stretch/>
        </p:blipFill>
        <p:spPr>
          <a:xfrm>
            <a:off x="7162920" y="254160"/>
            <a:ext cx="1866960" cy="44460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 rot="20254800">
            <a:off x="990720" y="1980720"/>
            <a:ext cx="6781320" cy="317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9600" b="1" strike="noStrike" spc="-1">
                <a:solidFill>
                  <a:srgbClr val="CCCCFF"/>
                </a:solidFill>
                <a:latin typeface="Futura Md BT"/>
                <a:ea typeface="Futura Md BT"/>
              </a:rPr>
              <a:t>061</a:t>
            </a:r>
            <a:endParaRPr lang="es-ES" sz="9600" b="0" strike="noStrike" spc="-1">
              <a:latin typeface="Arial"/>
            </a:endParaRPr>
          </a:p>
        </p:txBody>
      </p:sp>
      <p:sp>
        <p:nvSpPr>
          <p:cNvPr id="49" name="Line 2"/>
          <p:cNvSpPr/>
          <p:nvPr/>
        </p:nvSpPr>
        <p:spPr>
          <a:xfrm>
            <a:off x="1311480" y="610200"/>
            <a:ext cx="5708880" cy="10080"/>
          </a:xfrm>
          <a:prstGeom prst="line">
            <a:avLst/>
          </a:prstGeom>
          <a:ln w="28440">
            <a:solidFill>
              <a:srgbClr val="FF66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182880" y="245520"/>
            <a:ext cx="489276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18000"/>
          <a:lstStyle/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000000"/>
                </a:solidFill>
                <a:latin typeface="Futura Lt BT"/>
              </a:rPr>
              <a:t>Aprende a salvar una vida</a:t>
            </a:r>
            <a:endParaRPr lang="es-ES" sz="1400" b="0" strike="noStrike" spc="-1">
              <a:latin typeface="Arial"/>
            </a:endParaRPr>
          </a:p>
        </p:txBody>
      </p:sp>
      <p:pic>
        <p:nvPicPr>
          <p:cNvPr id="51" name="Picture 28"/>
          <p:cNvPicPr/>
          <p:nvPr/>
        </p:nvPicPr>
        <p:blipFill>
          <a:blip r:embed="rId15"/>
          <a:srcRect l="39542"/>
          <a:stretch/>
        </p:blipFill>
        <p:spPr>
          <a:xfrm>
            <a:off x="5580000" y="189360"/>
            <a:ext cx="1442880" cy="359640"/>
          </a:xfrm>
          <a:prstGeom prst="rect">
            <a:avLst/>
          </a:prstGeom>
          <a:ln>
            <a:noFill/>
          </a:ln>
        </p:spPr>
      </p:pic>
      <p:pic>
        <p:nvPicPr>
          <p:cNvPr id="52" name="Imagen 3"/>
          <p:cNvPicPr/>
          <p:nvPr/>
        </p:nvPicPr>
        <p:blipFill>
          <a:blip r:embed="rId16"/>
          <a:srcRect t="20364" b="23600"/>
          <a:stretch/>
        </p:blipFill>
        <p:spPr>
          <a:xfrm>
            <a:off x="4140000" y="224640"/>
            <a:ext cx="1263960" cy="288720"/>
          </a:xfrm>
          <a:prstGeom prst="rect">
            <a:avLst/>
          </a:prstGeom>
          <a:ln>
            <a:noFill/>
          </a:ln>
        </p:spPr>
      </p:pic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380880" y="685800"/>
            <a:ext cx="838152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Futura Md BT"/>
                <a:ea typeface="ＭＳ Ｐゴシック"/>
              </a:rPr>
              <a:t>Haga clic para modificar el estilo de título del patrón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85800" y="2209680"/>
            <a:ext cx="7772040" cy="4114440"/>
          </a:xfrm>
          <a:prstGeom prst="rect">
            <a:avLst/>
          </a:prstGeom>
        </p:spPr>
        <p:txBody>
          <a:bodyPr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Pulse para editar el formato de esquema del texto</a:t>
            </a:r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32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Segundo nivel del esquema</a:t>
            </a:r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Tercer nivel del esquema</a:t>
            </a:r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32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Cuarto nivel del esquema</a:t>
            </a:r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Quinto nivel del esquema</a:t>
            </a:r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Sexto nivel del esquema</a:t>
            </a:r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Séptimo nivel del esquemaHaga clic para modificar el estilo de texto del patrón</a:t>
            </a:r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  <a:p>
            <a:pPr marL="3456000" lvl="7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Segundo nivel</a:t>
            </a:r>
            <a:endParaRPr lang="es-ES" sz="2800" b="0" strike="noStrike" spc="-1">
              <a:solidFill>
                <a:srgbClr val="000000"/>
              </a:solidFill>
              <a:latin typeface="Futura Lt BT"/>
            </a:endParaRPr>
          </a:p>
          <a:p>
            <a:pPr marL="3888000" lvl="8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Tercer nivel</a:t>
            </a:r>
            <a:endParaRPr lang="es-ES" sz="2400" b="0" strike="noStrike" spc="-1">
              <a:solidFill>
                <a:srgbClr val="000000"/>
              </a:solidFill>
              <a:latin typeface="Futura Lt BT"/>
            </a:endParaRPr>
          </a:p>
          <a:p>
            <a:pPr marL="4320000" lvl="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Cuarto nivel</a:t>
            </a:r>
            <a:endParaRPr lang="es-ES" sz="2000" b="0" strike="noStrike" spc="-1">
              <a:solidFill>
                <a:srgbClr val="000000"/>
              </a:solidFill>
              <a:latin typeface="Futura Lt BT"/>
            </a:endParaRPr>
          </a:p>
          <a:p>
            <a:pPr marL="4320000" lvl="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Quinto nivel</a:t>
            </a:r>
            <a:endParaRPr lang="es-ES" sz="20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dt"/>
          </p:nvPr>
        </p:nvSpPr>
        <p:spPr>
          <a:xfrm>
            <a:off x="685800" y="6477120"/>
            <a:ext cx="1904760" cy="304560"/>
          </a:xfrm>
          <a:prstGeom prst="rect">
            <a:avLst/>
          </a:prstGeom>
        </p:spPr>
        <p:txBody>
          <a:bodyPr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sldNum"/>
          </p:nvPr>
        </p:nvSpPr>
        <p:spPr>
          <a:xfrm>
            <a:off x="7238880" y="6629400"/>
            <a:ext cx="1904760" cy="2282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5BE50D66-9859-46D6-BF15-5BA0C72A3DEA}" type="slidenum">
              <a:rPr lang="es-ES" sz="14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pPr algn="r">
                <a:lnSpc>
                  <a:spcPct val="100000"/>
                </a:lnSpc>
              </a:pPr>
              <a:t>‹Nº›</a:t>
            </a:fld>
            <a:endParaRPr lang="es-ES" sz="1400" b="0" strike="noStrike" spc="-1">
              <a:latin typeface="Times New Roman"/>
            </a:endParaRPr>
          </a:p>
        </p:txBody>
      </p:sp>
      <p:pic>
        <p:nvPicPr>
          <p:cNvPr id="57" name="56 Imagen"/>
          <p:cNvPicPr/>
          <p:nvPr/>
        </p:nvPicPr>
        <p:blipFill>
          <a:blip r:embed="rId14" cstate="print"/>
          <a:stretch/>
        </p:blipFill>
        <p:spPr>
          <a:xfrm>
            <a:off x="7162920" y="254160"/>
            <a:ext cx="1866960" cy="4446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93 Imagen"/>
          <p:cNvPicPr/>
          <p:nvPr/>
        </p:nvPicPr>
        <p:blipFill>
          <a:blip r:embed="rId14" cstate="print"/>
          <a:stretch/>
        </p:blipFill>
        <p:spPr>
          <a:xfrm>
            <a:off x="7162920" y="254160"/>
            <a:ext cx="1866960" cy="44460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 rot="20254800">
            <a:off x="990720" y="1980720"/>
            <a:ext cx="6781320" cy="317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9600" b="1" strike="noStrike" spc="-1">
                <a:solidFill>
                  <a:srgbClr val="CCCCFF"/>
                </a:solidFill>
                <a:latin typeface="Futura Md BT"/>
                <a:ea typeface="Futura Md BT"/>
              </a:rPr>
              <a:t>061</a:t>
            </a:r>
            <a:endParaRPr lang="es-ES" sz="9600" b="0" strike="noStrike" spc="-1">
              <a:latin typeface="Arial"/>
            </a:endParaRPr>
          </a:p>
        </p:txBody>
      </p:sp>
      <p:sp>
        <p:nvSpPr>
          <p:cNvPr id="96" name="Line 2"/>
          <p:cNvSpPr/>
          <p:nvPr/>
        </p:nvSpPr>
        <p:spPr>
          <a:xfrm>
            <a:off x="1311480" y="610200"/>
            <a:ext cx="5708880" cy="10080"/>
          </a:xfrm>
          <a:prstGeom prst="line">
            <a:avLst/>
          </a:prstGeom>
          <a:ln w="28440">
            <a:solidFill>
              <a:srgbClr val="FF66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3"/>
          <p:cNvSpPr/>
          <p:nvPr/>
        </p:nvSpPr>
        <p:spPr>
          <a:xfrm>
            <a:off x="182880" y="245520"/>
            <a:ext cx="489276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18000"/>
          <a:lstStyle/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000000"/>
                </a:solidFill>
                <a:latin typeface="Futura Lt BT"/>
              </a:rPr>
              <a:t>Aprende a salvar una vida</a:t>
            </a:r>
            <a:endParaRPr lang="es-ES" sz="1400" b="0" strike="noStrike" spc="-1">
              <a:latin typeface="Arial"/>
            </a:endParaRPr>
          </a:p>
        </p:txBody>
      </p:sp>
      <p:pic>
        <p:nvPicPr>
          <p:cNvPr id="98" name="Picture 28"/>
          <p:cNvPicPr/>
          <p:nvPr/>
        </p:nvPicPr>
        <p:blipFill>
          <a:blip r:embed="rId15"/>
          <a:srcRect l="39542"/>
          <a:stretch/>
        </p:blipFill>
        <p:spPr>
          <a:xfrm>
            <a:off x="5580000" y="189360"/>
            <a:ext cx="1442880" cy="359640"/>
          </a:xfrm>
          <a:prstGeom prst="rect">
            <a:avLst/>
          </a:prstGeom>
          <a:ln>
            <a:noFill/>
          </a:ln>
        </p:spPr>
      </p:pic>
      <p:pic>
        <p:nvPicPr>
          <p:cNvPr id="99" name="Imagen 3"/>
          <p:cNvPicPr/>
          <p:nvPr/>
        </p:nvPicPr>
        <p:blipFill>
          <a:blip r:embed="rId16"/>
          <a:srcRect t="20364" b="23600"/>
          <a:stretch/>
        </p:blipFill>
        <p:spPr>
          <a:xfrm>
            <a:off x="4140000" y="224640"/>
            <a:ext cx="1263960" cy="288720"/>
          </a:xfrm>
          <a:prstGeom prst="rect">
            <a:avLst/>
          </a:prstGeom>
          <a:ln>
            <a:noFill/>
          </a:ln>
        </p:spPr>
      </p:pic>
      <p:sp>
        <p:nvSpPr>
          <p:cNvPr id="100" name="PlaceHolder 4"/>
          <p:cNvSpPr>
            <a:spLocks noGrp="1"/>
          </p:cNvSpPr>
          <p:nvPr>
            <p:ph type="dt"/>
          </p:nvPr>
        </p:nvSpPr>
        <p:spPr>
          <a:xfrm>
            <a:off x="685800" y="6477120"/>
            <a:ext cx="1904760" cy="304560"/>
          </a:xfrm>
          <a:prstGeom prst="rect">
            <a:avLst/>
          </a:prstGeom>
        </p:spPr>
        <p:txBody>
          <a:bodyPr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sldNum"/>
          </p:nvPr>
        </p:nvSpPr>
        <p:spPr>
          <a:xfrm>
            <a:off x="7238880" y="6629400"/>
            <a:ext cx="1904760" cy="2282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49EB3988-A620-4224-A9AF-7108015822E6}" type="slidenum">
              <a:rPr lang="es-ES" sz="14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pPr algn="r">
                <a:lnSpc>
                  <a:spcPct val="100000"/>
                </a:lnSpc>
              </a:pPr>
              <a:t>‹Nº›</a:t>
            </a:fld>
            <a:endParaRPr lang="es-ES" sz="1400" b="0" strike="noStrike" spc="-1">
              <a:latin typeface="Times New Roman"/>
            </a:endParaRPr>
          </a:p>
        </p:txBody>
      </p:sp>
      <p:pic>
        <p:nvPicPr>
          <p:cNvPr id="102" name="101 Imagen"/>
          <p:cNvPicPr/>
          <p:nvPr/>
        </p:nvPicPr>
        <p:blipFill>
          <a:blip r:embed="rId14" cstate="print"/>
          <a:stretch/>
        </p:blipFill>
        <p:spPr>
          <a:xfrm>
            <a:off x="7162920" y="254160"/>
            <a:ext cx="1866960" cy="444600"/>
          </a:xfrm>
          <a:prstGeom prst="rect">
            <a:avLst/>
          </a:prstGeom>
          <a:ln>
            <a:noFill/>
          </a:ln>
        </p:spPr>
      </p:pic>
      <p:sp>
        <p:nvSpPr>
          <p:cNvPr id="103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10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104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Futura Lt BT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Futura Lt BT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140 Imagen"/>
          <p:cNvPicPr/>
          <p:nvPr/>
        </p:nvPicPr>
        <p:blipFill>
          <a:blip r:embed="rId14" cstate="print"/>
          <a:stretch/>
        </p:blipFill>
        <p:spPr>
          <a:xfrm>
            <a:off x="7162920" y="254160"/>
            <a:ext cx="1866960" cy="44460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 rot="20254800">
            <a:off x="990720" y="1980720"/>
            <a:ext cx="6781320" cy="317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9600" b="1" strike="noStrike" spc="-1">
                <a:solidFill>
                  <a:srgbClr val="CCCCFF"/>
                </a:solidFill>
                <a:latin typeface="Futura Md BT"/>
                <a:ea typeface="Futura Md BT"/>
              </a:rPr>
              <a:t>061</a:t>
            </a:r>
            <a:endParaRPr lang="es-ES" sz="9600" b="0" strike="noStrike" spc="-1">
              <a:latin typeface="Arial"/>
            </a:endParaRPr>
          </a:p>
        </p:txBody>
      </p:sp>
      <p:sp>
        <p:nvSpPr>
          <p:cNvPr id="143" name="Line 2"/>
          <p:cNvSpPr/>
          <p:nvPr/>
        </p:nvSpPr>
        <p:spPr>
          <a:xfrm>
            <a:off x="1311480" y="610200"/>
            <a:ext cx="5708880" cy="10080"/>
          </a:xfrm>
          <a:prstGeom prst="line">
            <a:avLst/>
          </a:prstGeom>
          <a:ln w="28440">
            <a:solidFill>
              <a:srgbClr val="FF66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3"/>
          <p:cNvSpPr/>
          <p:nvPr/>
        </p:nvSpPr>
        <p:spPr>
          <a:xfrm>
            <a:off x="182880" y="245520"/>
            <a:ext cx="489276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18000"/>
          <a:lstStyle/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000000"/>
                </a:solidFill>
                <a:latin typeface="Futura Lt BT"/>
              </a:rPr>
              <a:t>Aprende a salvar una vida</a:t>
            </a:r>
            <a:endParaRPr lang="es-ES" sz="1400" b="0" strike="noStrike" spc="-1">
              <a:latin typeface="Arial"/>
            </a:endParaRPr>
          </a:p>
        </p:txBody>
      </p:sp>
      <p:pic>
        <p:nvPicPr>
          <p:cNvPr id="145" name="Picture 28"/>
          <p:cNvPicPr/>
          <p:nvPr/>
        </p:nvPicPr>
        <p:blipFill>
          <a:blip r:embed="rId15"/>
          <a:srcRect l="39542"/>
          <a:stretch/>
        </p:blipFill>
        <p:spPr>
          <a:xfrm>
            <a:off x="5580000" y="189360"/>
            <a:ext cx="1442880" cy="359640"/>
          </a:xfrm>
          <a:prstGeom prst="rect">
            <a:avLst/>
          </a:prstGeom>
          <a:ln>
            <a:noFill/>
          </a:ln>
        </p:spPr>
      </p:pic>
      <p:pic>
        <p:nvPicPr>
          <p:cNvPr id="146" name="Imagen 3"/>
          <p:cNvPicPr/>
          <p:nvPr/>
        </p:nvPicPr>
        <p:blipFill>
          <a:blip r:embed="rId16"/>
          <a:srcRect t="20364" b="23600"/>
          <a:stretch/>
        </p:blipFill>
        <p:spPr>
          <a:xfrm>
            <a:off x="4140000" y="224640"/>
            <a:ext cx="1263960" cy="288720"/>
          </a:xfrm>
          <a:prstGeom prst="rect">
            <a:avLst/>
          </a:prstGeom>
          <a:ln>
            <a:noFill/>
          </a:ln>
        </p:spPr>
      </p:pic>
      <p:sp>
        <p:nvSpPr>
          <p:cNvPr id="147" name="PlaceHolder 4"/>
          <p:cNvSpPr>
            <a:spLocks noGrp="1"/>
          </p:cNvSpPr>
          <p:nvPr>
            <p:ph type="title"/>
          </p:nvPr>
        </p:nvSpPr>
        <p:spPr>
          <a:xfrm>
            <a:off x="380880" y="685800"/>
            <a:ext cx="838152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Futura Md BT"/>
                <a:ea typeface="ＭＳ Ｐゴシック"/>
              </a:rPr>
              <a:t>Haga clic para modificar el estilo de título del patrón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dt"/>
          </p:nvPr>
        </p:nvSpPr>
        <p:spPr>
          <a:xfrm>
            <a:off x="685800" y="6477120"/>
            <a:ext cx="1904760" cy="304560"/>
          </a:xfrm>
          <a:prstGeom prst="rect">
            <a:avLst/>
          </a:prstGeom>
        </p:spPr>
        <p:txBody>
          <a:bodyPr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149" name="PlaceHolder 6"/>
          <p:cNvSpPr>
            <a:spLocks noGrp="1"/>
          </p:cNvSpPr>
          <p:nvPr>
            <p:ph type="sldNum"/>
          </p:nvPr>
        </p:nvSpPr>
        <p:spPr>
          <a:xfrm>
            <a:off x="7238880" y="6629400"/>
            <a:ext cx="1904760" cy="2282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506018D-8381-4F7F-889E-492DDF995C54}" type="slidenum">
              <a:rPr lang="es-ES" sz="14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pPr algn="r">
                <a:lnSpc>
                  <a:spcPct val="100000"/>
                </a:lnSpc>
              </a:pPr>
              <a:t>‹Nº›</a:t>
            </a:fld>
            <a:endParaRPr lang="es-ES" sz="1400" b="0" strike="noStrike" spc="-1">
              <a:latin typeface="Times New Roman"/>
            </a:endParaRPr>
          </a:p>
        </p:txBody>
      </p:sp>
      <p:pic>
        <p:nvPicPr>
          <p:cNvPr id="150" name="149 Imagen"/>
          <p:cNvPicPr/>
          <p:nvPr/>
        </p:nvPicPr>
        <p:blipFill>
          <a:blip r:embed="rId14" cstate="print"/>
          <a:stretch/>
        </p:blipFill>
        <p:spPr>
          <a:xfrm>
            <a:off x="7162920" y="254160"/>
            <a:ext cx="1866960" cy="444600"/>
          </a:xfrm>
          <a:prstGeom prst="rect">
            <a:avLst/>
          </a:prstGeom>
          <a:ln>
            <a:noFill/>
          </a:ln>
        </p:spPr>
      </p:pic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Futura Lt BT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Futura Lt BT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6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e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380880" y="973800"/>
            <a:ext cx="8381520" cy="6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4" name="Imagen 3"/>
          <p:cNvPicPr/>
          <p:nvPr/>
        </p:nvPicPr>
        <p:blipFill>
          <a:blip r:embed="rId3"/>
          <a:stretch/>
        </p:blipFill>
        <p:spPr>
          <a:xfrm>
            <a:off x="2195640" y="1412640"/>
            <a:ext cx="4738680" cy="3506400"/>
          </a:xfrm>
          <a:prstGeom prst="rect">
            <a:avLst/>
          </a:prstGeom>
          <a:ln>
            <a:noFill/>
          </a:ln>
        </p:spPr>
      </p:pic>
      <p:sp>
        <p:nvSpPr>
          <p:cNvPr id="195" name="CustomShape 2"/>
          <p:cNvSpPr/>
          <p:nvPr/>
        </p:nvSpPr>
        <p:spPr>
          <a:xfrm>
            <a:off x="504000" y="5229360"/>
            <a:ext cx="81219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 dirty="0">
                <a:solidFill>
                  <a:srgbClr val="FF0000"/>
                </a:solidFill>
                <a:latin typeface="Arial"/>
                <a:ea typeface="ＭＳ Ｐゴシック"/>
              </a:rPr>
              <a:t>Soporte vital </a:t>
            </a:r>
            <a:r>
              <a:rPr lang="es-ES" sz="4000" b="1" strike="noStrike" spc="-1" dirty="0" smtClean="0">
                <a:solidFill>
                  <a:srgbClr val="FF0000"/>
                </a:solidFill>
                <a:latin typeface="Arial"/>
                <a:ea typeface="ＭＳ Ｐゴシック"/>
              </a:rPr>
              <a:t>básico</a:t>
            </a:r>
          </a:p>
        </p:txBody>
      </p:sp>
      <p:pic>
        <p:nvPicPr>
          <p:cNvPr id="1026" name="Picture 2" descr="C:\Users\sobremesa\Desktop\061 amarillo 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648072" cy="65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1"/>
          <p:cNvPicPr/>
          <p:nvPr/>
        </p:nvPicPr>
        <p:blipFill>
          <a:blip r:embed="rId2"/>
          <a:stretch/>
        </p:blipFill>
        <p:spPr>
          <a:xfrm>
            <a:off x="1358280" y="1600200"/>
            <a:ext cx="6431760" cy="1980720"/>
          </a:xfrm>
          <a:prstGeom prst="rect">
            <a:avLst/>
          </a:prstGeom>
          <a:ln>
            <a:noFill/>
          </a:ln>
        </p:spPr>
      </p:pic>
      <p:sp>
        <p:nvSpPr>
          <p:cNvPr id="222" name="CustomShape 1"/>
          <p:cNvSpPr/>
          <p:nvPr/>
        </p:nvSpPr>
        <p:spPr>
          <a:xfrm>
            <a:off x="380880" y="4267080"/>
            <a:ext cx="2437920" cy="819720"/>
          </a:xfrm>
          <a:prstGeom prst="rect">
            <a:avLst/>
          </a:prstGeom>
          <a:solidFill>
            <a:srgbClr val="FF8837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es-ES" sz="1600" b="0" strike="noStrike" spc="-1">
                <a:solidFill>
                  <a:srgbClr val="000000"/>
                </a:solidFill>
                <a:latin typeface="Futura Lt BT"/>
              </a:rPr>
              <a:t>Reconocimiento precoz de la PCR y alerta precoz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2971800" y="4419720"/>
            <a:ext cx="1676160" cy="820440"/>
          </a:xfrm>
          <a:prstGeom prst="rect">
            <a:avLst/>
          </a:prstGeom>
          <a:solidFill>
            <a:srgbClr val="FF8837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es-ES" sz="1600" b="0" strike="noStrike" spc="-1">
                <a:solidFill>
                  <a:srgbClr val="000000"/>
                </a:solidFill>
                <a:latin typeface="Futura Lt BT"/>
              </a:rPr>
              <a:t>RCP precoz realizada por testigos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4716000" y="4581000"/>
            <a:ext cx="1828440" cy="577080"/>
          </a:xfrm>
          <a:prstGeom prst="rect">
            <a:avLst/>
          </a:prstGeom>
          <a:solidFill>
            <a:srgbClr val="FF8837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es-ES" sz="1600" b="0" strike="noStrike" spc="-1">
                <a:solidFill>
                  <a:srgbClr val="000000"/>
                </a:solidFill>
                <a:latin typeface="Futura Lt BT"/>
              </a:rPr>
              <a:t>Desfibrilación precoz 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225" name="CustomShape 4"/>
          <p:cNvSpPr/>
          <p:nvPr/>
        </p:nvSpPr>
        <p:spPr>
          <a:xfrm>
            <a:off x="6629400" y="4267080"/>
            <a:ext cx="2285640" cy="921240"/>
          </a:xfrm>
          <a:prstGeom prst="rect">
            <a:avLst/>
          </a:prstGeom>
          <a:solidFill>
            <a:srgbClr val="FF8837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es-ES" sz="1600" b="0" strike="noStrike" spc="-1">
                <a:solidFill>
                  <a:srgbClr val="000000"/>
                </a:solidFill>
                <a:latin typeface="Futura Lt BT"/>
              </a:rPr>
              <a:t>Soporte Vital Avanzado  </a:t>
            </a:r>
            <a:endParaRPr lang="es-E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es-ES" sz="1600" b="0" strike="noStrike" spc="-1">
                <a:solidFill>
                  <a:srgbClr val="000000"/>
                </a:solidFill>
                <a:latin typeface="Futura Lt BT"/>
              </a:rPr>
              <a:t>cuidados post-RCP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226" name="Line 5"/>
          <p:cNvSpPr/>
          <p:nvPr/>
        </p:nvSpPr>
        <p:spPr>
          <a:xfrm>
            <a:off x="5486400" y="3504960"/>
            <a:ext cx="152280" cy="990720"/>
          </a:xfrm>
          <a:prstGeom prst="line">
            <a:avLst/>
          </a:prstGeom>
          <a:ln w="25560">
            <a:solidFill>
              <a:srgbClr val="00CC9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Line 6"/>
          <p:cNvSpPr/>
          <p:nvPr/>
        </p:nvSpPr>
        <p:spPr>
          <a:xfrm>
            <a:off x="6858000" y="3429000"/>
            <a:ext cx="954360" cy="864000"/>
          </a:xfrm>
          <a:prstGeom prst="line">
            <a:avLst/>
          </a:prstGeom>
          <a:ln w="25560">
            <a:solidFill>
              <a:srgbClr val="00CC9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Line 7"/>
          <p:cNvSpPr/>
          <p:nvPr/>
        </p:nvSpPr>
        <p:spPr>
          <a:xfrm flipH="1">
            <a:off x="1752480" y="3429000"/>
            <a:ext cx="304920" cy="761760"/>
          </a:xfrm>
          <a:prstGeom prst="line">
            <a:avLst/>
          </a:prstGeom>
          <a:ln w="25560">
            <a:solidFill>
              <a:srgbClr val="00CC9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8"/>
          <p:cNvSpPr/>
          <p:nvPr/>
        </p:nvSpPr>
        <p:spPr>
          <a:xfrm flipH="1">
            <a:off x="3809880" y="3504960"/>
            <a:ext cx="76320" cy="838440"/>
          </a:xfrm>
          <a:prstGeom prst="line">
            <a:avLst/>
          </a:prstGeom>
          <a:ln w="25560">
            <a:solidFill>
              <a:srgbClr val="00CC9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9"/>
          <p:cNvSpPr/>
          <p:nvPr/>
        </p:nvSpPr>
        <p:spPr>
          <a:xfrm>
            <a:off x="380880" y="685800"/>
            <a:ext cx="83815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400" b="1" strike="noStrike" spc="-1">
                <a:solidFill>
                  <a:srgbClr val="000000"/>
                </a:solidFill>
                <a:latin typeface="Futura Md BT"/>
                <a:ea typeface="ＭＳ Ｐゴシック"/>
              </a:rPr>
              <a:t>Soporte vital</a:t>
            </a:r>
            <a:endParaRPr lang="es-ES" sz="4400" b="0" strike="noStrike" spc="-1">
              <a:latin typeface="Arial"/>
            </a:endParaRPr>
          </a:p>
        </p:txBody>
      </p:sp>
      <p:pic>
        <p:nvPicPr>
          <p:cNvPr id="12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4000" b="1" strike="noStrike" cap="all" spc="-1">
                <a:solidFill>
                  <a:srgbClr val="000000"/>
                </a:solidFill>
                <a:latin typeface="Futura Md BT"/>
                <a:ea typeface="ＭＳ Ｐゴシック"/>
              </a:rPr>
              <a:t>2. ¿Cómo se hace?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835640" y="1700640"/>
            <a:ext cx="4343040" cy="45684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¿Está consciente?  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3060000" y="2781000"/>
            <a:ext cx="2209320" cy="38052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 b="1" strike="noStrike" spc="-1">
                <a:solidFill>
                  <a:srgbClr val="000000"/>
                </a:solidFill>
                <a:latin typeface="Arial"/>
              </a:rPr>
              <a:t>Abrir la vía aérea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2627640" y="3717000"/>
            <a:ext cx="2971440" cy="3045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 b="1" strike="noStrike" spc="-1">
                <a:solidFill>
                  <a:srgbClr val="000000"/>
                </a:solidFill>
                <a:latin typeface="Arial"/>
              </a:rPr>
              <a:t>Comprobar ventilación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235" name="CustomShape 4"/>
          <p:cNvSpPr/>
          <p:nvPr/>
        </p:nvSpPr>
        <p:spPr>
          <a:xfrm>
            <a:off x="5868000" y="5373360"/>
            <a:ext cx="3275640" cy="43776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 LLamar al </a:t>
            </a:r>
            <a:r>
              <a:rPr lang="es-ES" sz="2000" b="0" strike="noStrike" spc="-1">
                <a:solidFill>
                  <a:srgbClr val="FF6600"/>
                </a:solidFill>
                <a:latin typeface="Futura Lt BT"/>
              </a:rPr>
              <a:t>061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236" name="CustomShape 5"/>
          <p:cNvSpPr/>
          <p:nvPr/>
        </p:nvSpPr>
        <p:spPr>
          <a:xfrm>
            <a:off x="2843640" y="5867280"/>
            <a:ext cx="2666520" cy="87372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Compresiones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  torácicas a 100/minuto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37" name="CustomShape 6"/>
          <p:cNvSpPr/>
          <p:nvPr/>
        </p:nvSpPr>
        <p:spPr>
          <a:xfrm>
            <a:off x="6300360" y="1700640"/>
            <a:ext cx="2514240" cy="395280"/>
          </a:xfrm>
          <a:prstGeom prst="rect">
            <a:avLst/>
          </a:prstGeom>
          <a:solidFill>
            <a:srgbClr val="9999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Gritar y golpear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238" name="CustomShape 7"/>
          <p:cNvSpPr/>
          <p:nvPr/>
        </p:nvSpPr>
        <p:spPr>
          <a:xfrm>
            <a:off x="5867280" y="2781000"/>
            <a:ext cx="3276360" cy="395280"/>
          </a:xfrm>
          <a:prstGeom prst="rect">
            <a:avLst/>
          </a:prstGeom>
          <a:solidFill>
            <a:srgbClr val="9999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Maniobra frente mentón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239" name="CustomShape 8"/>
          <p:cNvSpPr/>
          <p:nvPr/>
        </p:nvSpPr>
        <p:spPr>
          <a:xfrm>
            <a:off x="5868000" y="3717000"/>
            <a:ext cx="2129400" cy="395280"/>
          </a:xfrm>
          <a:prstGeom prst="rect">
            <a:avLst/>
          </a:prstGeom>
          <a:solidFill>
            <a:srgbClr val="9999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Ver, oír, sentir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240" name="Line 9"/>
          <p:cNvSpPr/>
          <p:nvPr/>
        </p:nvSpPr>
        <p:spPr>
          <a:xfrm flipH="1">
            <a:off x="1259280" y="4365000"/>
            <a:ext cx="432360" cy="21600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10"/>
          <p:cNvSpPr/>
          <p:nvPr/>
        </p:nvSpPr>
        <p:spPr>
          <a:xfrm>
            <a:off x="2771640" y="4725000"/>
            <a:ext cx="2736000" cy="5756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No respira con normalidad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42" name="Line 11"/>
          <p:cNvSpPr/>
          <p:nvPr/>
        </p:nvSpPr>
        <p:spPr>
          <a:xfrm>
            <a:off x="4139640" y="4077000"/>
            <a:ext cx="360" cy="59688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Line 12"/>
          <p:cNvSpPr/>
          <p:nvPr/>
        </p:nvSpPr>
        <p:spPr>
          <a:xfrm>
            <a:off x="4139640" y="5301000"/>
            <a:ext cx="360" cy="52488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13"/>
          <p:cNvSpPr/>
          <p:nvPr/>
        </p:nvSpPr>
        <p:spPr>
          <a:xfrm>
            <a:off x="1115640" y="4005000"/>
            <a:ext cx="1142640" cy="609120"/>
          </a:xfrm>
          <a:prstGeom prst="roundRect">
            <a:avLst>
              <a:gd name="adj" fmla="val 16667"/>
            </a:avLst>
          </a:prstGeom>
          <a:solidFill>
            <a:srgbClr val="A8FF24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Sí 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respira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45" name="CustomShape 14"/>
          <p:cNvSpPr/>
          <p:nvPr/>
        </p:nvSpPr>
        <p:spPr>
          <a:xfrm>
            <a:off x="1115640" y="3069000"/>
            <a:ext cx="990360" cy="5331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PLS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46" name="CustomShape 15"/>
          <p:cNvSpPr/>
          <p:nvPr/>
        </p:nvSpPr>
        <p:spPr>
          <a:xfrm>
            <a:off x="4356000" y="2277000"/>
            <a:ext cx="533160" cy="3690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NO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47" name="CustomShape 16"/>
          <p:cNvSpPr/>
          <p:nvPr/>
        </p:nvSpPr>
        <p:spPr>
          <a:xfrm rot="5400000">
            <a:off x="3875040" y="2469960"/>
            <a:ext cx="533160" cy="2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  <a:tailEnd type="arrow" w="med" len="med"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17"/>
          <p:cNvSpPr/>
          <p:nvPr/>
        </p:nvSpPr>
        <p:spPr>
          <a:xfrm flipH="1" flipV="1">
            <a:off x="2339640" y="4363560"/>
            <a:ext cx="1630800" cy="5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  <a:tailEnd type="arrow" w="med" len="med"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18"/>
          <p:cNvSpPr/>
          <p:nvPr/>
        </p:nvSpPr>
        <p:spPr>
          <a:xfrm>
            <a:off x="179640" y="2781000"/>
            <a:ext cx="719640" cy="639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Futura Lt BT"/>
                <a:ea typeface="ＭＳ Ｐゴシック"/>
              </a:rPr>
              <a:t>A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250" name="CustomShape 19"/>
          <p:cNvSpPr/>
          <p:nvPr/>
        </p:nvSpPr>
        <p:spPr>
          <a:xfrm>
            <a:off x="179640" y="3861000"/>
            <a:ext cx="719640" cy="639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Futura Lt BT"/>
                <a:ea typeface="ＭＳ Ｐゴシック"/>
              </a:rPr>
              <a:t>B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251" name="CustomShape 20"/>
          <p:cNvSpPr/>
          <p:nvPr/>
        </p:nvSpPr>
        <p:spPr>
          <a:xfrm>
            <a:off x="179640" y="5661360"/>
            <a:ext cx="719640" cy="639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Futura Lt BT"/>
                <a:ea typeface="ＭＳ Ｐゴシック"/>
              </a:rPr>
              <a:t>C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252" name="Line 21"/>
          <p:cNvSpPr/>
          <p:nvPr/>
        </p:nvSpPr>
        <p:spPr>
          <a:xfrm>
            <a:off x="4139640" y="3212640"/>
            <a:ext cx="360" cy="4323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2"/>
          <p:cNvSpPr/>
          <p:nvPr/>
        </p:nvSpPr>
        <p:spPr>
          <a:xfrm>
            <a:off x="1187640" y="764640"/>
            <a:ext cx="5976360" cy="359640"/>
          </a:xfrm>
          <a:prstGeom prst="roundRect">
            <a:avLst>
              <a:gd name="adj" fmla="val 16667"/>
            </a:avLst>
          </a:prstGeom>
          <a:solidFill>
            <a:srgbClr val="A8FF24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¿Es seguro el lugar ?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54" name="Line 23"/>
          <p:cNvSpPr/>
          <p:nvPr/>
        </p:nvSpPr>
        <p:spPr>
          <a:xfrm>
            <a:off x="4139640" y="1196640"/>
            <a:ext cx="360" cy="43200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24"/>
          <p:cNvSpPr/>
          <p:nvPr/>
        </p:nvSpPr>
        <p:spPr>
          <a:xfrm>
            <a:off x="4356000" y="1196640"/>
            <a:ext cx="533160" cy="369000"/>
          </a:xfrm>
          <a:prstGeom prst="rect">
            <a:avLst/>
          </a:prstGeom>
          <a:solidFill>
            <a:srgbClr val="A8FF24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SI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56" name="Line 25"/>
          <p:cNvSpPr/>
          <p:nvPr/>
        </p:nvSpPr>
        <p:spPr>
          <a:xfrm flipV="1">
            <a:off x="1619640" y="3645000"/>
            <a:ext cx="360" cy="36000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6"/>
          <p:cNvSpPr/>
          <p:nvPr/>
        </p:nvSpPr>
        <p:spPr>
          <a:xfrm>
            <a:off x="5868000" y="2205000"/>
            <a:ext cx="3275640" cy="43776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Pedir ayuda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28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1691640" y="764640"/>
            <a:ext cx="5976360" cy="863640"/>
          </a:xfrm>
          <a:prstGeom prst="roundRect">
            <a:avLst>
              <a:gd name="adj" fmla="val 16667"/>
            </a:avLst>
          </a:prstGeom>
          <a:solidFill>
            <a:srgbClr val="A8FF24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¿Es seguro el lugar ?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259" name="Imagen 6"/>
          <p:cNvPicPr/>
          <p:nvPr/>
        </p:nvPicPr>
        <p:blipFill>
          <a:blip r:embed="rId2" cstate="print"/>
          <a:stretch/>
        </p:blipFill>
        <p:spPr>
          <a:xfrm>
            <a:off x="4428000" y="1845000"/>
            <a:ext cx="4248000" cy="4598280"/>
          </a:xfrm>
          <a:prstGeom prst="rect">
            <a:avLst/>
          </a:prstGeom>
          <a:ln>
            <a:noFill/>
          </a:ln>
        </p:spPr>
      </p:pic>
      <p:pic>
        <p:nvPicPr>
          <p:cNvPr id="260" name="Imagen 7"/>
          <p:cNvPicPr/>
          <p:nvPr/>
        </p:nvPicPr>
        <p:blipFill>
          <a:blip r:embed="rId3" cstate="print"/>
          <a:stretch/>
        </p:blipFill>
        <p:spPr>
          <a:xfrm>
            <a:off x="773640" y="1845000"/>
            <a:ext cx="3468960" cy="4625280"/>
          </a:xfrm>
          <a:prstGeom prst="rect">
            <a:avLst/>
          </a:prstGeom>
          <a:ln>
            <a:noFill/>
          </a:ln>
        </p:spPr>
      </p:pic>
      <p:pic>
        <p:nvPicPr>
          <p:cNvPr id="5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n 1"/>
          <p:cNvPicPr/>
          <p:nvPr/>
        </p:nvPicPr>
        <p:blipFill>
          <a:blip r:embed="rId2"/>
          <a:stretch/>
        </p:blipFill>
        <p:spPr>
          <a:xfrm>
            <a:off x="5724000" y="2133000"/>
            <a:ext cx="2793600" cy="2641320"/>
          </a:xfrm>
          <a:prstGeom prst="rect">
            <a:avLst/>
          </a:prstGeom>
          <a:ln>
            <a:noFill/>
          </a:ln>
        </p:spPr>
      </p:pic>
      <p:pic>
        <p:nvPicPr>
          <p:cNvPr id="262" name="Imagen 2"/>
          <p:cNvPicPr/>
          <p:nvPr/>
        </p:nvPicPr>
        <p:blipFill>
          <a:blip r:embed="rId3"/>
          <a:stretch/>
        </p:blipFill>
        <p:spPr>
          <a:xfrm>
            <a:off x="1259640" y="1772640"/>
            <a:ext cx="2664000" cy="1868760"/>
          </a:xfrm>
          <a:prstGeom prst="rect">
            <a:avLst/>
          </a:prstGeom>
          <a:ln>
            <a:noFill/>
          </a:ln>
        </p:spPr>
      </p:pic>
      <p:pic>
        <p:nvPicPr>
          <p:cNvPr id="263" name="Imagen 3"/>
          <p:cNvPicPr/>
          <p:nvPr/>
        </p:nvPicPr>
        <p:blipFill>
          <a:blip r:embed="rId4"/>
          <a:stretch/>
        </p:blipFill>
        <p:spPr>
          <a:xfrm>
            <a:off x="683640" y="4149000"/>
            <a:ext cx="3575160" cy="2488320"/>
          </a:xfrm>
          <a:prstGeom prst="rect">
            <a:avLst/>
          </a:prstGeom>
          <a:ln>
            <a:noFill/>
          </a:ln>
        </p:spPr>
      </p:pic>
      <p:sp>
        <p:nvSpPr>
          <p:cNvPr id="264" name="CustomShape 1"/>
          <p:cNvSpPr/>
          <p:nvPr/>
        </p:nvSpPr>
        <p:spPr>
          <a:xfrm>
            <a:off x="5148000" y="5733360"/>
            <a:ext cx="34927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Trabajo en equipo</a:t>
            </a:r>
            <a:endParaRPr lang="es-ES" sz="2800" b="0" strike="noStrike" spc="-1">
              <a:latin typeface="Arial"/>
            </a:endParaRPr>
          </a:p>
        </p:txBody>
      </p:sp>
      <p:pic>
        <p:nvPicPr>
          <p:cNvPr id="6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357200" y="2349000"/>
            <a:ext cx="63828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4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El lugar es seguro</a:t>
            </a:r>
            <a:endParaRPr lang="es-ES" sz="2400" b="0" strike="noStrike" spc="-1">
              <a:latin typeface="Arial"/>
            </a:endParaRPr>
          </a:p>
        </p:txBody>
      </p:sp>
      <p:pic>
        <p:nvPicPr>
          <p:cNvPr id="5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obremesa\Desktop\Emblemas\xclase-dibujo-3.jpg.pagespeed.ic.BYTu21HbM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50892"/>
            <a:ext cx="3432043" cy="24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obremesa\Desktop\Emblemas\d5359522955a450c9cf07f9a0ddb39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50892"/>
            <a:ext cx="4685339" cy="24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38163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14620"/>
            <a:ext cx="33528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643446"/>
            <a:ext cx="3800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572140"/>
            <a:ext cx="3824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928670"/>
            <a:ext cx="208438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2928934"/>
            <a:ext cx="15033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5214950"/>
            <a:ext cx="338455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2"/>
          <p:cNvPicPr/>
          <p:nvPr/>
        </p:nvPicPr>
        <p:blipFill>
          <a:blip r:embed="rId2"/>
          <a:srcRect b="12598"/>
          <a:stretch/>
        </p:blipFill>
        <p:spPr>
          <a:xfrm>
            <a:off x="611640" y="1989000"/>
            <a:ext cx="3504960" cy="2895120"/>
          </a:xfrm>
          <a:prstGeom prst="rect">
            <a:avLst/>
          </a:prstGeom>
          <a:ln>
            <a:noFill/>
          </a:ln>
        </p:spPr>
      </p:pic>
      <p:sp>
        <p:nvSpPr>
          <p:cNvPr id="275" name="CustomShape 1"/>
          <p:cNvSpPr/>
          <p:nvPr/>
        </p:nvSpPr>
        <p:spPr>
          <a:xfrm>
            <a:off x="4795560" y="3514680"/>
            <a:ext cx="3352320" cy="70020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Grite pidiendo ayuda y prepárese para actuar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276" name="CustomShape 2"/>
          <p:cNvSpPr/>
          <p:nvPr/>
        </p:nvSpPr>
        <p:spPr>
          <a:xfrm>
            <a:off x="4572000" y="2709000"/>
            <a:ext cx="3799440" cy="437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El paciente NO responde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5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237331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94"/>
            <a:ext cx="2303463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000108"/>
            <a:ext cx="23971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2786058"/>
            <a:ext cx="7191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000504"/>
            <a:ext cx="24130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48" y="5786454"/>
            <a:ext cx="7191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1142984"/>
            <a:ext cx="304482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4357694"/>
            <a:ext cx="29718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1923840" y="4366800"/>
            <a:ext cx="2129400" cy="63900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</a:rPr>
              <a:t>COMPROBAR CADA MINUTO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286" name="Picture 22"/>
          <p:cNvPicPr/>
          <p:nvPr/>
        </p:nvPicPr>
        <p:blipFill>
          <a:blip r:embed="rId2"/>
          <a:srcRect b="13022"/>
          <a:stretch/>
        </p:blipFill>
        <p:spPr>
          <a:xfrm>
            <a:off x="251640" y="2369880"/>
            <a:ext cx="5474160" cy="1809720"/>
          </a:xfrm>
          <a:prstGeom prst="rect">
            <a:avLst/>
          </a:prstGeom>
          <a:ln>
            <a:noFill/>
          </a:ln>
        </p:spPr>
      </p:pic>
      <p:sp>
        <p:nvSpPr>
          <p:cNvPr id="287" name="CustomShape 2"/>
          <p:cNvSpPr/>
          <p:nvPr/>
        </p:nvSpPr>
        <p:spPr>
          <a:xfrm>
            <a:off x="6422400" y="2595240"/>
            <a:ext cx="1142640" cy="8348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</a:rPr>
              <a:t>Sí 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</a:rPr>
              <a:t>respira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6498720" y="3717000"/>
            <a:ext cx="990360" cy="4035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</a:rPr>
              <a:t>PLS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89" name="CustomShape 4"/>
          <p:cNvSpPr/>
          <p:nvPr/>
        </p:nvSpPr>
        <p:spPr>
          <a:xfrm>
            <a:off x="5508000" y="980640"/>
            <a:ext cx="2971440" cy="4035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</a:rPr>
              <a:t>Comprobar ventilación (B)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90" name="CustomShape 5"/>
          <p:cNvSpPr/>
          <p:nvPr/>
        </p:nvSpPr>
        <p:spPr>
          <a:xfrm>
            <a:off x="5929200" y="1556640"/>
            <a:ext cx="2129400" cy="75348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</a:rPr>
              <a:t>Ver, oír, sentir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</a:rPr>
              <a:t>NO + 10´´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91" name="CustomShape 6"/>
          <p:cNvSpPr/>
          <p:nvPr/>
        </p:nvSpPr>
        <p:spPr>
          <a:xfrm>
            <a:off x="8172360" y="1700640"/>
            <a:ext cx="719640" cy="639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Futura Lt BT"/>
                <a:ea typeface="ＭＳ Ｐゴシック"/>
              </a:rPr>
              <a:t>B</a:t>
            </a:r>
            <a:endParaRPr lang="es-ES" sz="3600" b="0" strike="noStrike" spc="-1">
              <a:latin typeface="Arial"/>
            </a:endParaRPr>
          </a:p>
        </p:txBody>
      </p:sp>
      <p:pic>
        <p:nvPicPr>
          <p:cNvPr id="9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259640" y="1052640"/>
            <a:ext cx="32400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000000"/>
                </a:solidFill>
                <a:latin typeface="Futura Md BT"/>
                <a:ea typeface="ＭＳ Ｐゴシック"/>
              </a:rPr>
              <a:t>Índice:</a:t>
            </a:r>
            <a:endParaRPr lang="es-E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685800" y="220968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es-ES" sz="32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¿Qué es la RCP?</a:t>
            </a:r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es-ES" sz="32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¿Cómo se hace?</a:t>
            </a:r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es-ES" sz="32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¿Cuándo termina la RCP?</a:t>
            </a:r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es-ES" sz="32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Atragantamientos</a:t>
            </a:r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es-ES" sz="32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Resumen</a:t>
            </a:r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pic>
        <p:nvPicPr>
          <p:cNvPr id="4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n 1"/>
          <p:cNvPicPr/>
          <p:nvPr/>
        </p:nvPicPr>
        <p:blipFill>
          <a:blip r:embed="rId2"/>
          <a:stretch/>
        </p:blipFill>
        <p:spPr>
          <a:xfrm>
            <a:off x="1835640" y="1124640"/>
            <a:ext cx="5832360" cy="5285520"/>
          </a:xfrm>
          <a:prstGeom prst="rect">
            <a:avLst/>
          </a:prstGeom>
          <a:ln>
            <a:noFill/>
          </a:ln>
        </p:spPr>
      </p:pic>
      <p:pic>
        <p:nvPicPr>
          <p:cNvPr id="3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2"/>
          <p:cNvPicPr/>
          <p:nvPr/>
        </p:nvPicPr>
        <p:blipFill>
          <a:blip r:embed="rId3"/>
          <a:srcRect b="16487"/>
          <a:stretch/>
        </p:blipFill>
        <p:spPr>
          <a:xfrm>
            <a:off x="380880" y="914400"/>
            <a:ext cx="3895200" cy="2971440"/>
          </a:xfrm>
          <a:prstGeom prst="rect">
            <a:avLst/>
          </a:prstGeom>
          <a:ln>
            <a:noFill/>
          </a:ln>
        </p:spPr>
      </p:pic>
      <p:pic>
        <p:nvPicPr>
          <p:cNvPr id="294" name="Picture 3"/>
          <p:cNvPicPr/>
          <p:nvPr/>
        </p:nvPicPr>
        <p:blipFill>
          <a:blip r:embed="rId4"/>
          <a:srcRect b="16025"/>
          <a:stretch/>
        </p:blipFill>
        <p:spPr>
          <a:xfrm>
            <a:off x="4644000" y="980640"/>
            <a:ext cx="4050720" cy="2961000"/>
          </a:xfrm>
          <a:prstGeom prst="rect">
            <a:avLst/>
          </a:prstGeom>
          <a:ln>
            <a:noFill/>
          </a:ln>
        </p:spPr>
      </p:pic>
      <p:sp>
        <p:nvSpPr>
          <p:cNvPr id="295" name="CustomShape 1"/>
          <p:cNvSpPr/>
          <p:nvPr/>
        </p:nvSpPr>
        <p:spPr>
          <a:xfrm>
            <a:off x="533520" y="1143000"/>
            <a:ext cx="456840" cy="433080"/>
          </a:xfrm>
          <a:prstGeom prst="bevel">
            <a:avLst>
              <a:gd name="adj" fmla="val 19412"/>
            </a:avLst>
          </a:prstGeom>
          <a:solidFill>
            <a:srgbClr val="FFCC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4800600" y="1143000"/>
            <a:ext cx="456840" cy="433080"/>
          </a:xfrm>
          <a:prstGeom prst="bevel">
            <a:avLst>
              <a:gd name="adj" fmla="val 19412"/>
            </a:avLst>
          </a:prstGeom>
          <a:solidFill>
            <a:srgbClr val="FFCC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2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297" name="Picture 4"/>
          <p:cNvPicPr/>
          <p:nvPr/>
        </p:nvPicPr>
        <p:blipFill>
          <a:blip r:embed="rId5"/>
          <a:srcRect b="17912"/>
          <a:stretch/>
        </p:blipFill>
        <p:spPr>
          <a:xfrm>
            <a:off x="609480" y="3809880"/>
            <a:ext cx="3809520" cy="3047760"/>
          </a:xfrm>
          <a:prstGeom prst="rect">
            <a:avLst/>
          </a:prstGeom>
          <a:ln>
            <a:noFill/>
          </a:ln>
        </p:spPr>
      </p:pic>
      <p:pic>
        <p:nvPicPr>
          <p:cNvPr id="298" name="Picture 5"/>
          <p:cNvPicPr/>
          <p:nvPr/>
        </p:nvPicPr>
        <p:blipFill>
          <a:blip r:embed="rId6"/>
          <a:srcRect b="25494"/>
          <a:stretch/>
        </p:blipFill>
        <p:spPr>
          <a:xfrm>
            <a:off x="4343400" y="4191120"/>
            <a:ext cx="4800240" cy="2133360"/>
          </a:xfrm>
          <a:prstGeom prst="rect">
            <a:avLst/>
          </a:prstGeom>
          <a:ln>
            <a:noFill/>
          </a:ln>
        </p:spPr>
      </p:pic>
      <p:sp>
        <p:nvSpPr>
          <p:cNvPr id="299" name="CustomShape 3"/>
          <p:cNvSpPr/>
          <p:nvPr/>
        </p:nvSpPr>
        <p:spPr>
          <a:xfrm>
            <a:off x="609480" y="4114800"/>
            <a:ext cx="456840" cy="433080"/>
          </a:xfrm>
          <a:prstGeom prst="bevel">
            <a:avLst>
              <a:gd name="adj" fmla="val 19412"/>
            </a:avLst>
          </a:prstGeom>
          <a:solidFill>
            <a:srgbClr val="FFCC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3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300" name="CustomShape 4"/>
          <p:cNvSpPr/>
          <p:nvPr/>
        </p:nvSpPr>
        <p:spPr>
          <a:xfrm>
            <a:off x="4343400" y="4495680"/>
            <a:ext cx="456840" cy="433080"/>
          </a:xfrm>
          <a:prstGeom prst="bevel">
            <a:avLst>
              <a:gd name="adj" fmla="val 19412"/>
            </a:avLst>
          </a:prstGeom>
          <a:solidFill>
            <a:srgbClr val="FFCC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4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10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Imagen 7"/>
          <p:cNvPicPr/>
          <p:nvPr/>
        </p:nvPicPr>
        <p:blipFill>
          <a:blip r:embed="rId2"/>
          <a:srcRect t="14567" b="18984"/>
          <a:stretch/>
        </p:blipFill>
        <p:spPr>
          <a:xfrm>
            <a:off x="785786" y="2428868"/>
            <a:ext cx="2160000" cy="1434960"/>
          </a:xfrm>
          <a:prstGeom prst="rect">
            <a:avLst/>
          </a:prstGeom>
          <a:ln>
            <a:noFill/>
          </a:ln>
        </p:spPr>
      </p:pic>
      <p:sp>
        <p:nvSpPr>
          <p:cNvPr id="301" name="CustomShape 1"/>
          <p:cNvSpPr/>
          <p:nvPr/>
        </p:nvSpPr>
        <p:spPr>
          <a:xfrm>
            <a:off x="3348000" y="1268640"/>
            <a:ext cx="4392000" cy="50364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Futura Lt BT"/>
              </a:rPr>
              <a:t>Pedir ayuda, llamar al servicio de emergencias 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827640" y="1052640"/>
            <a:ext cx="1583640" cy="8679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Futura Lt BT"/>
              </a:rPr>
              <a:t>No respira</a:t>
            </a:r>
            <a:endParaRPr lang="es-E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Futura Lt BT"/>
              </a:rPr>
              <a:t>con normalidad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3213000" y="1689120"/>
            <a:ext cx="184320" cy="24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4"/>
          <p:cNvSpPr/>
          <p:nvPr/>
        </p:nvSpPr>
        <p:spPr>
          <a:xfrm>
            <a:off x="4946040" y="2493000"/>
            <a:ext cx="259200" cy="345960"/>
          </a:xfrm>
          <a:prstGeom prst="ellipse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5"/>
          <p:cNvSpPr/>
          <p:nvPr/>
        </p:nvSpPr>
        <p:spPr>
          <a:xfrm>
            <a:off x="4788000" y="2277000"/>
            <a:ext cx="1223640" cy="791640"/>
          </a:xfrm>
          <a:prstGeom prst="ellipse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6"/>
          <p:cNvSpPr/>
          <p:nvPr/>
        </p:nvSpPr>
        <p:spPr>
          <a:xfrm>
            <a:off x="-762120" y="2387520"/>
            <a:ext cx="184320" cy="24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7"/>
          <p:cNvSpPr/>
          <p:nvPr/>
        </p:nvSpPr>
        <p:spPr>
          <a:xfrm rot="1695877">
            <a:off x="1534747" y="2495938"/>
            <a:ext cx="985979" cy="394308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S" sz="7200" b="1" strike="noStrike" spc="-1" dirty="0">
                <a:solidFill>
                  <a:srgbClr val="FF6600"/>
                </a:solidFill>
                <a:latin typeface="Arial"/>
                <a:ea typeface="ＭＳ Ｐゴシック"/>
              </a:rPr>
              <a:t>061</a:t>
            </a:r>
            <a:endParaRPr lang="es-ES" sz="7200" b="0" strike="noStrike" spc="-1" dirty="0">
              <a:latin typeface="Arial"/>
            </a:endParaRPr>
          </a:p>
        </p:txBody>
      </p:sp>
      <p:sp>
        <p:nvSpPr>
          <p:cNvPr id="308" name="CustomShape 8"/>
          <p:cNvSpPr/>
          <p:nvPr/>
        </p:nvSpPr>
        <p:spPr>
          <a:xfrm>
            <a:off x="5074626" y="1920600"/>
            <a:ext cx="4032000" cy="283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s-ES" sz="1900" b="0" strike="noStrike" spc="-1" dirty="0">
                <a:solidFill>
                  <a:srgbClr val="000000"/>
                </a:solidFill>
                <a:latin typeface="Futura Lt BT"/>
                <a:ea typeface="ＭＳ Ｐゴシック"/>
              </a:rPr>
              <a:t>Datos de la persona </a:t>
            </a:r>
            <a:endParaRPr lang="es-ES" sz="19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s-ES" sz="1900" b="0" strike="noStrike" spc="-1" dirty="0">
                <a:solidFill>
                  <a:srgbClr val="000000"/>
                </a:solidFill>
                <a:latin typeface="Futura Lt BT"/>
                <a:ea typeface="ＭＳ Ｐゴシック"/>
              </a:rPr>
              <a:t>¿Dónde se encuentra?</a:t>
            </a:r>
            <a:endParaRPr lang="es-ES" sz="19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s-ES" b="0" strike="noStrike" spc="-1" dirty="0">
                <a:solidFill>
                  <a:srgbClr val="000000"/>
                </a:solidFill>
                <a:latin typeface="Futura Lt BT"/>
                <a:ea typeface="ＭＳ Ｐゴシック"/>
              </a:rPr>
              <a:t>Consejo médico mientras se envía la </a:t>
            </a:r>
            <a:r>
              <a:rPr lang="es-ES" b="0" strike="noStrike" spc="-1" dirty="0" smtClean="0">
                <a:solidFill>
                  <a:srgbClr val="000000"/>
                </a:solidFill>
                <a:latin typeface="Futura Lt BT"/>
                <a:ea typeface="ＭＳ Ｐゴシック"/>
              </a:rPr>
              <a:t>ambulancia o </a:t>
            </a:r>
            <a:r>
              <a:rPr lang="es-ES" b="0" strike="noStrike" spc="-1" dirty="0" err="1" smtClean="0">
                <a:solidFill>
                  <a:srgbClr val="000000"/>
                </a:solidFill>
                <a:latin typeface="Futura Lt BT"/>
                <a:ea typeface="ＭＳ Ｐゴシック"/>
              </a:rPr>
              <a:t>helicoptero</a:t>
            </a:r>
            <a:endParaRPr lang="es-ES" b="0" strike="noStrike" spc="-1" dirty="0">
              <a:latin typeface="Arial"/>
            </a:endParaRPr>
          </a:p>
        </p:txBody>
      </p:sp>
      <p:sp>
        <p:nvSpPr>
          <p:cNvPr id="309" name="CustomShape 9"/>
          <p:cNvSpPr/>
          <p:nvPr/>
        </p:nvSpPr>
        <p:spPr>
          <a:xfrm>
            <a:off x="5868000" y="2929870"/>
            <a:ext cx="2376000" cy="94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sz="1400" b="1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Nombre del colegio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sz="1400" b="1" strike="noStrike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Dirección del centro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sz="1400" b="1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Numero y piso del aula</a:t>
            </a:r>
            <a:endParaRPr lang="es-E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4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es-ES" sz="1400" b="0" strike="noStrike" spc="-1" dirty="0">
              <a:latin typeface="Arial"/>
            </a:endParaRPr>
          </a:p>
        </p:txBody>
      </p:sp>
      <p:pic>
        <p:nvPicPr>
          <p:cNvPr id="311" name="Imagen 19"/>
          <p:cNvPicPr/>
          <p:nvPr/>
        </p:nvPicPr>
        <p:blipFill>
          <a:blip r:embed="rId3"/>
          <a:stretch/>
        </p:blipFill>
        <p:spPr>
          <a:xfrm>
            <a:off x="6156176" y="4941538"/>
            <a:ext cx="2736000" cy="1756262"/>
          </a:xfrm>
          <a:prstGeom prst="rect">
            <a:avLst/>
          </a:prstGeom>
          <a:ln>
            <a:noFill/>
          </a:ln>
        </p:spPr>
      </p:pic>
      <p:pic>
        <p:nvPicPr>
          <p:cNvPr id="14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obremesa\Desktop\Emblemas\helipuerto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18" y="4941538"/>
            <a:ext cx="2800960" cy="178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bremesa\Desktop\Emblemas\061operadora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7" y="4941538"/>
            <a:ext cx="2465851" cy="178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obremesa\Desktop\App 06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40" y="2695420"/>
            <a:ext cx="1993522" cy="117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170728" cy="403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4717800" y="2256840"/>
            <a:ext cx="3732840" cy="37404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Futura Lt BT"/>
              </a:rPr>
              <a:t>Pedir ayuda, llamar al 061 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6012720" y="1052640"/>
            <a:ext cx="1439280" cy="8679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Futura Lt BT"/>
              </a:rPr>
              <a:t>NO </a:t>
            </a:r>
            <a:endParaRPr lang="es-E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Futura Lt BT"/>
              </a:rPr>
              <a:t>Respira</a:t>
            </a:r>
            <a:endParaRPr lang="es-E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Futura Lt BT"/>
              </a:rPr>
              <a:t>con normalidad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5250600" y="2966760"/>
            <a:ext cx="2666520" cy="990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Futura Lt BT"/>
              </a:rPr>
              <a:t>Compresiones torácicas (C) </a:t>
            </a:r>
            <a:endParaRPr lang="es-E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Futura Lt BT"/>
              </a:rPr>
              <a:t>mínimo 100/minuto</a:t>
            </a:r>
            <a:endParaRPr lang="es-ES" sz="1600" b="0" strike="noStrike" spc="-1">
              <a:latin typeface="Arial"/>
            </a:endParaRPr>
          </a:p>
        </p:txBody>
      </p:sp>
      <p:pic>
        <p:nvPicPr>
          <p:cNvPr id="316" name="Picture 2"/>
          <p:cNvPicPr/>
          <p:nvPr/>
        </p:nvPicPr>
        <p:blipFill>
          <a:blip r:embed="rId3"/>
          <a:srcRect r="40175" b="13443"/>
          <a:stretch/>
        </p:blipFill>
        <p:spPr>
          <a:xfrm>
            <a:off x="1115640" y="980640"/>
            <a:ext cx="2977920" cy="2160000"/>
          </a:xfrm>
          <a:prstGeom prst="rect">
            <a:avLst/>
          </a:prstGeom>
          <a:ln>
            <a:noFill/>
          </a:ln>
        </p:spPr>
      </p:pic>
      <p:pic>
        <p:nvPicPr>
          <p:cNvPr id="317" name="Picture 2"/>
          <p:cNvPicPr/>
          <p:nvPr/>
        </p:nvPicPr>
        <p:blipFill>
          <a:blip r:embed="rId4"/>
          <a:srcRect l="40430" b="13445"/>
          <a:stretch/>
        </p:blipFill>
        <p:spPr>
          <a:xfrm>
            <a:off x="1115640" y="3357000"/>
            <a:ext cx="2952000" cy="2154960"/>
          </a:xfrm>
          <a:prstGeom prst="rect">
            <a:avLst/>
          </a:prstGeom>
          <a:ln>
            <a:noFill/>
          </a:ln>
        </p:spPr>
      </p:pic>
      <p:sp>
        <p:nvSpPr>
          <p:cNvPr id="318" name="CustomShape 4"/>
          <p:cNvSpPr/>
          <p:nvPr/>
        </p:nvSpPr>
        <p:spPr>
          <a:xfrm>
            <a:off x="4389840" y="4293000"/>
            <a:ext cx="4388760" cy="1007640"/>
          </a:xfrm>
          <a:prstGeom prst="rect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marL="457200"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INICIA LAS COMPRESIONES:</a:t>
            </a:r>
            <a:endParaRPr lang="es-ES" sz="11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ARROLLIDATE AL LADO DE LA VÍCTIMA</a:t>
            </a:r>
            <a:endParaRPr lang="es-ES" sz="11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PON EL TALÓN EN EL CENTRO DEL TÓRAX </a:t>
            </a:r>
            <a:endParaRPr lang="es-ES" sz="11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PON EL TALÓN DE LA OTRA MANO ENCIMA DE LA PRIMERA</a:t>
            </a:r>
            <a:endParaRPr lang="es-ES" sz="11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ENTRELAZA LOS DEDOS</a:t>
            </a:r>
            <a:endParaRPr lang="es-ES" sz="11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</a:pPr>
            <a:endParaRPr lang="es-ES" sz="1100" b="0" strike="noStrike" spc="-1">
              <a:latin typeface="Arial"/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8172360" y="1196640"/>
            <a:ext cx="719640" cy="639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Futura Lt BT"/>
                <a:ea typeface="ＭＳ Ｐゴシック"/>
              </a:rPr>
              <a:t>B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320" name="CustomShape 6"/>
          <p:cNvSpPr/>
          <p:nvPr/>
        </p:nvSpPr>
        <p:spPr>
          <a:xfrm>
            <a:off x="8172360" y="3286800"/>
            <a:ext cx="719640" cy="639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Futura Lt BT"/>
                <a:ea typeface="ＭＳ Ｐゴシック"/>
              </a:rPr>
              <a:t>C</a:t>
            </a:r>
            <a:endParaRPr lang="es-ES" sz="3600" b="0" strike="noStrike" spc="-1">
              <a:latin typeface="Arial"/>
            </a:endParaRPr>
          </a:p>
        </p:txBody>
      </p:sp>
      <p:pic>
        <p:nvPicPr>
          <p:cNvPr id="10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1668463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000108"/>
            <a:ext cx="67770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500306"/>
            <a:ext cx="5978525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714752"/>
            <a:ext cx="367665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5786454"/>
            <a:ext cx="7191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1835640" y="1700640"/>
            <a:ext cx="4343040" cy="45684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¿Está consciente?  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3060000" y="2781000"/>
            <a:ext cx="2209320" cy="38052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 b="1" strike="noStrike" spc="-1">
                <a:solidFill>
                  <a:srgbClr val="000000"/>
                </a:solidFill>
                <a:latin typeface="Arial"/>
              </a:rPr>
              <a:t>Abrir la vía aérea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2627640" y="3717000"/>
            <a:ext cx="2971440" cy="3045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 b="1" strike="noStrike" spc="-1">
                <a:solidFill>
                  <a:srgbClr val="000000"/>
                </a:solidFill>
                <a:latin typeface="Arial"/>
              </a:rPr>
              <a:t>Comprobar ventilación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329" name="CustomShape 4"/>
          <p:cNvSpPr/>
          <p:nvPr/>
        </p:nvSpPr>
        <p:spPr>
          <a:xfrm>
            <a:off x="5868000" y="5373360"/>
            <a:ext cx="3275640" cy="43776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 Llamar al </a:t>
            </a:r>
            <a:r>
              <a:rPr lang="es-ES" sz="2000" b="0" strike="noStrike" spc="-1">
                <a:solidFill>
                  <a:srgbClr val="FF6600"/>
                </a:solidFill>
                <a:latin typeface="Futura Lt BT"/>
              </a:rPr>
              <a:t>061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330" name="CustomShape 5"/>
          <p:cNvSpPr/>
          <p:nvPr/>
        </p:nvSpPr>
        <p:spPr>
          <a:xfrm>
            <a:off x="2843640" y="5867280"/>
            <a:ext cx="2666520" cy="80172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Compresiones torácicas 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a más de 100/minuto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331" name="CustomShape 6"/>
          <p:cNvSpPr/>
          <p:nvPr/>
        </p:nvSpPr>
        <p:spPr>
          <a:xfrm>
            <a:off x="6300360" y="1700640"/>
            <a:ext cx="2514240" cy="395280"/>
          </a:xfrm>
          <a:prstGeom prst="rect">
            <a:avLst/>
          </a:prstGeom>
          <a:solidFill>
            <a:srgbClr val="9999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Gritar y golpear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332" name="CustomShape 7"/>
          <p:cNvSpPr/>
          <p:nvPr/>
        </p:nvSpPr>
        <p:spPr>
          <a:xfrm>
            <a:off x="5867280" y="2781000"/>
            <a:ext cx="3276360" cy="395280"/>
          </a:xfrm>
          <a:prstGeom prst="rect">
            <a:avLst/>
          </a:prstGeom>
          <a:solidFill>
            <a:srgbClr val="9999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Maniobra frente mentón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333" name="CustomShape 8"/>
          <p:cNvSpPr/>
          <p:nvPr/>
        </p:nvSpPr>
        <p:spPr>
          <a:xfrm>
            <a:off x="5868000" y="3717000"/>
            <a:ext cx="2129400" cy="395280"/>
          </a:xfrm>
          <a:prstGeom prst="rect">
            <a:avLst/>
          </a:prstGeom>
          <a:solidFill>
            <a:srgbClr val="9999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Ver, oír, sentir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334" name="Line 9"/>
          <p:cNvSpPr/>
          <p:nvPr/>
        </p:nvSpPr>
        <p:spPr>
          <a:xfrm flipH="1">
            <a:off x="1259280" y="4365000"/>
            <a:ext cx="432360" cy="21600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0"/>
          <p:cNvSpPr/>
          <p:nvPr/>
        </p:nvSpPr>
        <p:spPr>
          <a:xfrm>
            <a:off x="2771640" y="4725000"/>
            <a:ext cx="2736000" cy="5756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No respira con normalidad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336" name="Line 11"/>
          <p:cNvSpPr/>
          <p:nvPr/>
        </p:nvSpPr>
        <p:spPr>
          <a:xfrm>
            <a:off x="4139640" y="4077000"/>
            <a:ext cx="360" cy="59688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Line 12"/>
          <p:cNvSpPr/>
          <p:nvPr/>
        </p:nvSpPr>
        <p:spPr>
          <a:xfrm>
            <a:off x="4139640" y="5301000"/>
            <a:ext cx="360" cy="52488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13"/>
          <p:cNvSpPr/>
          <p:nvPr/>
        </p:nvSpPr>
        <p:spPr>
          <a:xfrm>
            <a:off x="1115640" y="4005000"/>
            <a:ext cx="1142640" cy="609120"/>
          </a:xfrm>
          <a:prstGeom prst="roundRect">
            <a:avLst>
              <a:gd name="adj" fmla="val 16667"/>
            </a:avLst>
          </a:prstGeom>
          <a:solidFill>
            <a:srgbClr val="A8FF24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Sí 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respira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339" name="CustomShape 14"/>
          <p:cNvSpPr/>
          <p:nvPr/>
        </p:nvSpPr>
        <p:spPr>
          <a:xfrm>
            <a:off x="1115640" y="3069000"/>
            <a:ext cx="990360" cy="5331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PLS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340" name="CustomShape 15"/>
          <p:cNvSpPr/>
          <p:nvPr/>
        </p:nvSpPr>
        <p:spPr>
          <a:xfrm>
            <a:off x="4356000" y="2277000"/>
            <a:ext cx="533160" cy="3690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NO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341" name="CustomShape 16"/>
          <p:cNvSpPr/>
          <p:nvPr/>
        </p:nvSpPr>
        <p:spPr>
          <a:xfrm rot="5400000">
            <a:off x="3875040" y="2469960"/>
            <a:ext cx="533160" cy="2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  <a:tailEnd type="arrow" w="med" len="med"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17"/>
          <p:cNvSpPr/>
          <p:nvPr/>
        </p:nvSpPr>
        <p:spPr>
          <a:xfrm flipH="1" flipV="1">
            <a:off x="2339640" y="4363560"/>
            <a:ext cx="1630800" cy="5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  <a:tailEnd type="arrow" w="med" len="med"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18"/>
          <p:cNvSpPr/>
          <p:nvPr/>
        </p:nvSpPr>
        <p:spPr>
          <a:xfrm>
            <a:off x="179640" y="2781000"/>
            <a:ext cx="719640" cy="639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Futura Lt BT"/>
                <a:ea typeface="ＭＳ Ｐゴシック"/>
              </a:rPr>
              <a:t>A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344" name="CustomShape 19"/>
          <p:cNvSpPr/>
          <p:nvPr/>
        </p:nvSpPr>
        <p:spPr>
          <a:xfrm>
            <a:off x="179640" y="3861000"/>
            <a:ext cx="719640" cy="639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Futura Lt BT"/>
                <a:ea typeface="ＭＳ Ｐゴシック"/>
              </a:rPr>
              <a:t>B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345" name="CustomShape 20"/>
          <p:cNvSpPr/>
          <p:nvPr/>
        </p:nvSpPr>
        <p:spPr>
          <a:xfrm>
            <a:off x="179640" y="5661360"/>
            <a:ext cx="719640" cy="639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Futura Lt BT"/>
                <a:ea typeface="ＭＳ Ｐゴシック"/>
              </a:rPr>
              <a:t>C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346" name="Line 21"/>
          <p:cNvSpPr/>
          <p:nvPr/>
        </p:nvSpPr>
        <p:spPr>
          <a:xfrm>
            <a:off x="4139640" y="3212640"/>
            <a:ext cx="360" cy="4323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22"/>
          <p:cNvSpPr/>
          <p:nvPr/>
        </p:nvSpPr>
        <p:spPr>
          <a:xfrm>
            <a:off x="1187640" y="764640"/>
            <a:ext cx="5976360" cy="359640"/>
          </a:xfrm>
          <a:prstGeom prst="roundRect">
            <a:avLst>
              <a:gd name="adj" fmla="val 16667"/>
            </a:avLst>
          </a:prstGeom>
          <a:solidFill>
            <a:srgbClr val="A8FF24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¿Es seguro el lugar ?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348" name="Line 23"/>
          <p:cNvSpPr/>
          <p:nvPr/>
        </p:nvSpPr>
        <p:spPr>
          <a:xfrm>
            <a:off x="4139640" y="1196640"/>
            <a:ext cx="360" cy="43200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24"/>
          <p:cNvSpPr/>
          <p:nvPr/>
        </p:nvSpPr>
        <p:spPr>
          <a:xfrm>
            <a:off x="4356000" y="1196640"/>
            <a:ext cx="533160" cy="369000"/>
          </a:xfrm>
          <a:prstGeom prst="rect">
            <a:avLst/>
          </a:prstGeom>
          <a:solidFill>
            <a:srgbClr val="A8FF24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SI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350" name="Line 25"/>
          <p:cNvSpPr/>
          <p:nvPr/>
        </p:nvSpPr>
        <p:spPr>
          <a:xfrm flipV="1">
            <a:off x="1619640" y="3645000"/>
            <a:ext cx="360" cy="36000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26"/>
          <p:cNvSpPr/>
          <p:nvPr/>
        </p:nvSpPr>
        <p:spPr>
          <a:xfrm>
            <a:off x="5868000" y="2205000"/>
            <a:ext cx="3275640" cy="43776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</a:rPr>
              <a:t>Pedir ayuda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28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053263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722160" y="4406760"/>
            <a:ext cx="8241840" cy="1361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4000" b="1" strike="noStrike" cap="all" spc="-1">
                <a:solidFill>
                  <a:srgbClr val="000000"/>
                </a:solidFill>
                <a:latin typeface="Futura Md BT"/>
                <a:ea typeface="ＭＳ Ｐゴシック"/>
              </a:rPr>
              <a:t>3. ¿Cuándo termina la rCP?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539640" y="908640"/>
            <a:ext cx="8223120" cy="919800"/>
          </a:xfrm>
          <a:prstGeom prst="rect">
            <a:avLst/>
          </a:prstGeom>
          <a:solidFill>
            <a:srgbClr val="00CC99"/>
          </a:solidFill>
          <a:ln w="25560">
            <a:solidFill>
              <a:srgbClr val="009671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FFFFFF"/>
                </a:solidFill>
                <a:latin typeface="Futura Lt BT"/>
                <a:ea typeface="ＭＳ Ｐゴシック"/>
              </a:rPr>
              <a:t>¿Cuándo finalizar la RCP?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539640" y="2104920"/>
            <a:ext cx="8205480" cy="475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16165D"/>
              </a:buClr>
              <a:buFont typeface="Symbol" charset="2"/>
              <a:buChar char=""/>
            </a:pPr>
            <a:r>
              <a:rPr lang="es-ES" sz="2800" b="1" strike="noStrike" spc="-1">
                <a:solidFill>
                  <a:srgbClr val="16165D"/>
                </a:solidFill>
                <a:latin typeface="Futura Lt BT"/>
                <a:ea typeface="ＭＳ Ｐゴシック"/>
              </a:rPr>
              <a:t>La víctima comience a despertarse, a moverse, a abrir los ojos, o respirar normalmente.</a:t>
            </a:r>
            <a:endParaRPr lang="es-ES" sz="28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16165D"/>
              </a:buClr>
              <a:buFont typeface="Symbol" charset="2"/>
              <a:buChar char=""/>
            </a:pPr>
            <a:r>
              <a:rPr lang="es-ES" sz="2800" b="1" strike="noStrike" spc="-1">
                <a:solidFill>
                  <a:srgbClr val="16165D"/>
                </a:solidFill>
                <a:latin typeface="Futura Lt BT"/>
                <a:ea typeface="ＭＳ Ｐゴシック"/>
              </a:rPr>
              <a:t>Llegue ayuda cualificada que te releve.</a:t>
            </a:r>
            <a:endParaRPr lang="es-ES" sz="28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16165D"/>
              </a:buClr>
              <a:buFont typeface="Symbol" charset="2"/>
              <a:buChar char=""/>
            </a:pPr>
            <a:r>
              <a:rPr lang="es-ES" sz="2800" b="1" strike="noStrike" spc="-1">
                <a:solidFill>
                  <a:srgbClr val="16165D"/>
                </a:solidFill>
                <a:latin typeface="Futura Lt BT"/>
                <a:ea typeface="ＭＳ Ｐゴシック"/>
              </a:rPr>
              <a:t>Cuando te agotes. ( En el caso de más de un reanimador se deben de </a:t>
            </a:r>
            <a:r>
              <a:rPr lang="es-ES" sz="2800" b="1" strike="noStrike" spc="-1">
                <a:solidFill>
                  <a:srgbClr val="FF0000"/>
                </a:solidFill>
                <a:latin typeface="Futura Lt BT"/>
                <a:ea typeface="ＭＳ Ｐゴシック"/>
              </a:rPr>
              <a:t>sustituir cada 2 min</a:t>
            </a:r>
            <a:r>
              <a:rPr lang="es-ES" sz="2800" b="1" strike="noStrike" spc="-1">
                <a:solidFill>
                  <a:srgbClr val="16165D"/>
                </a:solidFill>
                <a:latin typeface="Futura Lt BT"/>
                <a:ea typeface="ＭＳ Ｐゴシック"/>
              </a:rPr>
              <a:t>. para prevenir la fatiga, procurando un mínimo retraso).</a:t>
            </a:r>
            <a:endParaRPr lang="es-ES" sz="2800" b="0" strike="noStrike" spc="-1">
              <a:latin typeface="Arial"/>
            </a:endParaRPr>
          </a:p>
        </p:txBody>
      </p:sp>
      <p:pic>
        <p:nvPicPr>
          <p:cNvPr id="4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4000" b="1" strike="noStrike" cap="all" spc="-1">
                <a:solidFill>
                  <a:srgbClr val="000000"/>
                </a:solidFill>
                <a:latin typeface="Futura Md BT"/>
                <a:ea typeface="ＭＳ Ｐゴシック"/>
              </a:rPr>
              <a:t>1.  ¿Qué es LA RCP?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722160" y="4406760"/>
            <a:ext cx="8241840" cy="1361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4000" b="1" strike="noStrike" cap="all" spc="-1">
                <a:solidFill>
                  <a:srgbClr val="000000"/>
                </a:solidFill>
                <a:latin typeface="Futura Md BT"/>
                <a:ea typeface="ＭＳ Ｐゴシック"/>
              </a:rPr>
              <a:t>4. Atragantamientos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539640" y="476640"/>
            <a:ext cx="83815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000000"/>
                </a:solidFill>
                <a:latin typeface="Futura Md BT"/>
                <a:ea typeface="ＭＳ Ｐゴシック"/>
              </a:rPr>
              <a:t>Concepto</a:t>
            </a:r>
            <a:endParaRPr lang="es-E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683640" y="234900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32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Es la obstrucción accidental de las vías respiratorias altas o medias generalmente al fallar la deglución de los alimentos, y que puede llegar a provocar la asfixia (falta de aire) del sujeto afectado y en algún caso la muerte si no se resuelve con rapidez.</a:t>
            </a:r>
            <a:endParaRPr lang="es-ES" sz="32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611640" y="1412640"/>
            <a:ext cx="7772040" cy="743040"/>
          </a:xfrm>
          <a:custGeom>
            <a:avLst/>
            <a:gdLst/>
            <a:ahLst/>
            <a:cxnLst/>
            <a:rect l="l" t="t" r="r" b="b"/>
            <a:pathLst>
              <a:path w="7772400" h="743535">
                <a:moveTo>
                  <a:pt x="0" y="123925"/>
                </a:moveTo>
                <a:cubicBezTo>
                  <a:pt x="0" y="55483"/>
                  <a:pt x="55483" y="0"/>
                  <a:pt x="123925" y="0"/>
                </a:cubicBezTo>
                <a:lnTo>
                  <a:pt x="7648475" y="0"/>
                </a:lnTo>
                <a:cubicBezTo>
                  <a:pt x="7716917" y="0"/>
                  <a:pt x="7772400" y="55483"/>
                  <a:pt x="7772400" y="123925"/>
                </a:cubicBezTo>
                <a:lnTo>
                  <a:pt x="7772400" y="619610"/>
                </a:lnTo>
                <a:cubicBezTo>
                  <a:pt x="7772400" y="688052"/>
                  <a:pt x="7716917" y="743535"/>
                  <a:pt x="7648475" y="743535"/>
                </a:cubicBezTo>
                <a:lnTo>
                  <a:pt x="123925" y="743535"/>
                </a:lnTo>
                <a:cubicBezTo>
                  <a:pt x="55483" y="743535"/>
                  <a:pt x="0" y="688052"/>
                  <a:pt x="0" y="619610"/>
                </a:cubicBezTo>
                <a:lnTo>
                  <a:pt x="0" y="123925"/>
                </a:lnTo>
                <a:close/>
              </a:path>
            </a:pathLst>
          </a:custGeom>
          <a:gradFill>
            <a:gsLst>
              <a:gs pos="0">
                <a:srgbClr val="009872"/>
              </a:gs>
              <a:gs pos="100000">
                <a:srgbClr val="00C594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4440" tIns="154440" rIns="154440" bIns="154440" anchor="ctr"/>
          <a:lstStyle/>
          <a:p>
            <a:pPr>
              <a:lnSpc>
                <a:spcPct val="90000"/>
              </a:lnSpc>
              <a:spcAft>
                <a:spcPts val="1086"/>
              </a:spcAft>
            </a:pPr>
            <a:r>
              <a:rPr lang="es-ES" sz="3100" b="1" strike="noStrike" spc="-1">
                <a:solidFill>
                  <a:srgbClr val="FFFFFF"/>
                </a:solidFill>
                <a:latin typeface="Futura Lt BT"/>
                <a:ea typeface="ＭＳ Ｐゴシック"/>
              </a:rPr>
              <a:t>Atragantamiento</a:t>
            </a:r>
            <a:endParaRPr lang="es-ES" sz="3100" b="0" strike="noStrike" spc="-1">
              <a:latin typeface="Arial"/>
            </a:endParaRPr>
          </a:p>
        </p:txBody>
      </p:sp>
      <p:pic>
        <p:nvPicPr>
          <p:cNvPr id="5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Imagen 3"/>
          <p:cNvPicPr/>
          <p:nvPr/>
        </p:nvPicPr>
        <p:blipFill>
          <a:blip r:embed="rId2"/>
          <a:stretch/>
        </p:blipFill>
        <p:spPr>
          <a:xfrm>
            <a:off x="323640" y="1556640"/>
            <a:ext cx="3024000" cy="2055600"/>
          </a:xfrm>
          <a:prstGeom prst="rect">
            <a:avLst/>
          </a:prstGeom>
          <a:ln>
            <a:noFill/>
          </a:ln>
        </p:spPr>
      </p:pic>
      <p:pic>
        <p:nvPicPr>
          <p:cNvPr id="361" name="Imagen 4"/>
          <p:cNvPicPr/>
          <p:nvPr/>
        </p:nvPicPr>
        <p:blipFill>
          <a:blip r:embed="rId3"/>
          <a:stretch/>
        </p:blipFill>
        <p:spPr>
          <a:xfrm>
            <a:off x="323640" y="4242960"/>
            <a:ext cx="3024000" cy="2102400"/>
          </a:xfrm>
          <a:prstGeom prst="rect">
            <a:avLst/>
          </a:prstGeom>
          <a:ln>
            <a:noFill/>
          </a:ln>
        </p:spPr>
      </p:pic>
      <p:sp>
        <p:nvSpPr>
          <p:cNvPr id="362" name="CustomShape 1"/>
          <p:cNvSpPr/>
          <p:nvPr/>
        </p:nvSpPr>
        <p:spPr>
          <a:xfrm>
            <a:off x="611640" y="980640"/>
            <a:ext cx="4320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CÓMO SE PRODUCE LA DEGLUCIÓN 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4716000" y="2061000"/>
            <a:ext cx="388800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0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El velo del paladar se eleva para prevenir la entrada de aire por la nariz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5076000" y="4653000"/>
            <a:ext cx="324000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0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La vía respiratora es protegida al descender la epiglotis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7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611640" y="1268640"/>
            <a:ext cx="7772040" cy="810000"/>
          </a:xfrm>
          <a:custGeom>
            <a:avLst/>
            <a:gdLst/>
            <a:ahLst/>
            <a:cxnLst/>
            <a:rect l="l" t="t" r="r" b="b"/>
            <a:pathLst>
              <a:path w="7772400" h="743535">
                <a:moveTo>
                  <a:pt x="0" y="123925"/>
                </a:moveTo>
                <a:cubicBezTo>
                  <a:pt x="0" y="55483"/>
                  <a:pt x="55483" y="0"/>
                  <a:pt x="123925" y="0"/>
                </a:cubicBezTo>
                <a:lnTo>
                  <a:pt x="7648475" y="0"/>
                </a:lnTo>
                <a:cubicBezTo>
                  <a:pt x="7716917" y="0"/>
                  <a:pt x="7772400" y="55483"/>
                  <a:pt x="7772400" y="123925"/>
                </a:cubicBezTo>
                <a:lnTo>
                  <a:pt x="7772400" y="619610"/>
                </a:lnTo>
                <a:cubicBezTo>
                  <a:pt x="7772400" y="688052"/>
                  <a:pt x="7716917" y="743535"/>
                  <a:pt x="7648475" y="743535"/>
                </a:cubicBezTo>
                <a:lnTo>
                  <a:pt x="123925" y="743535"/>
                </a:lnTo>
                <a:cubicBezTo>
                  <a:pt x="55483" y="743535"/>
                  <a:pt x="0" y="688052"/>
                  <a:pt x="0" y="619610"/>
                </a:cubicBezTo>
                <a:lnTo>
                  <a:pt x="0" y="123925"/>
                </a:lnTo>
                <a:close/>
              </a:path>
            </a:pathLst>
          </a:custGeom>
          <a:gradFill>
            <a:gsLst>
              <a:gs pos="0">
                <a:srgbClr val="009872"/>
              </a:gs>
              <a:gs pos="100000">
                <a:srgbClr val="00C594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4440" tIns="154440" rIns="154440" bIns="154440" anchor="ctr"/>
          <a:lstStyle/>
          <a:p>
            <a:pPr>
              <a:lnSpc>
                <a:spcPct val="90000"/>
              </a:lnSpc>
              <a:spcAft>
                <a:spcPts val="1086"/>
              </a:spcAft>
            </a:pPr>
            <a:r>
              <a:rPr lang="es-ES" sz="3100" b="1" strike="noStrike" spc="-1">
                <a:solidFill>
                  <a:srgbClr val="FFFFFF"/>
                </a:solidFill>
                <a:latin typeface="Futura Lt BT"/>
                <a:ea typeface="ＭＳ Ｐゴシック"/>
              </a:rPr>
              <a:t>Atragantamientos </a:t>
            </a:r>
            <a:endParaRPr lang="es-ES" sz="3100" b="0" strike="noStrike" spc="-1"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611640" y="2079000"/>
            <a:ext cx="7772040" cy="4157640"/>
          </a:xfrm>
          <a:custGeom>
            <a:avLst/>
            <a:gdLst/>
            <a:ahLst/>
            <a:cxnLst/>
            <a:rect l="l" t="t" r="r" b="b"/>
            <a:pathLst>
              <a:path w="7772400" h="1090890">
                <a:moveTo>
                  <a:pt x="0" y="0"/>
                </a:moveTo>
                <a:lnTo>
                  <a:pt x="7772400" y="0"/>
                </a:lnTo>
                <a:lnTo>
                  <a:pt x="7772400" y="1090890"/>
                </a:lnTo>
                <a:lnTo>
                  <a:pt x="0" y="109089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3"/>
          <p:cNvSpPr/>
          <p:nvPr/>
        </p:nvSpPr>
        <p:spPr>
          <a:xfrm>
            <a:off x="611640" y="3861000"/>
            <a:ext cx="4188960" cy="7196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4"/>
          <p:cNvSpPr/>
          <p:nvPr/>
        </p:nvSpPr>
        <p:spPr>
          <a:xfrm>
            <a:off x="1187640" y="2493000"/>
            <a:ext cx="1511640" cy="575640"/>
          </a:xfrm>
          <a:prstGeom prst="actionButtonBlank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5"/>
          <p:cNvSpPr/>
          <p:nvPr/>
        </p:nvSpPr>
        <p:spPr>
          <a:xfrm>
            <a:off x="3060000" y="2565000"/>
            <a:ext cx="3284280" cy="403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BFFF"/>
              </a:gs>
              <a:gs pos="100000">
                <a:srgbClr val="E7E7FF"/>
              </a:gs>
            </a:gsLst>
            <a:lin ang="16200000"/>
          </a:gradFill>
          <a:ln w="9360">
            <a:solidFill>
              <a:srgbClr val="2D2DC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VALORAR GRAVEDAD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370" name="Line 6"/>
          <p:cNvSpPr/>
          <p:nvPr/>
        </p:nvSpPr>
        <p:spPr>
          <a:xfrm flipH="1">
            <a:off x="3419640" y="3140640"/>
            <a:ext cx="936000" cy="6483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Line 7"/>
          <p:cNvSpPr/>
          <p:nvPr/>
        </p:nvSpPr>
        <p:spPr>
          <a:xfrm>
            <a:off x="4788000" y="3140640"/>
            <a:ext cx="792000" cy="7203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8"/>
          <p:cNvSpPr/>
          <p:nvPr/>
        </p:nvSpPr>
        <p:spPr>
          <a:xfrm>
            <a:off x="1475640" y="4005000"/>
            <a:ext cx="2160000" cy="403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9FFEE"/>
              </a:gs>
              <a:gs pos="100000">
                <a:srgbClr val="EFFFF7"/>
              </a:gs>
            </a:gsLst>
            <a:lin ang="16200000"/>
          </a:gradFill>
          <a:ln w="9360">
            <a:solidFill>
              <a:srgbClr val="A5DEC5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TOS EFECTIVA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373" name="CustomShape 9"/>
          <p:cNvSpPr/>
          <p:nvPr/>
        </p:nvSpPr>
        <p:spPr>
          <a:xfrm>
            <a:off x="5436000" y="4005000"/>
            <a:ext cx="2664000" cy="4035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TOS INEFECTIVA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374" name="CustomShape 10"/>
          <p:cNvSpPr/>
          <p:nvPr/>
        </p:nvSpPr>
        <p:spPr>
          <a:xfrm>
            <a:off x="4140000" y="4941000"/>
            <a:ext cx="2232000" cy="1315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360">
            <a:solidFill>
              <a:srgbClr val="A5DEC5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INCONSCIENTE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Iniciar RCP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375" name="CustomShape 11"/>
          <p:cNvSpPr/>
          <p:nvPr/>
        </p:nvSpPr>
        <p:spPr>
          <a:xfrm>
            <a:off x="6732360" y="4797000"/>
            <a:ext cx="2160000" cy="161964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CONSCIENTE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5 golpes interescapulares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5 compresiones abdominales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376" name="CustomShape 12"/>
          <p:cNvSpPr/>
          <p:nvPr/>
        </p:nvSpPr>
        <p:spPr>
          <a:xfrm>
            <a:off x="1475640" y="5013000"/>
            <a:ext cx="2016000" cy="708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9FFEE"/>
              </a:gs>
              <a:gs pos="100000">
                <a:srgbClr val="EFFFF7"/>
              </a:gs>
            </a:gsLst>
            <a:lin ang="16200000"/>
          </a:gradFill>
          <a:ln w="9360">
            <a:solidFill>
              <a:srgbClr val="A5DEC5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Animar a que siga tosiendo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377" name="CustomShape 13"/>
          <p:cNvSpPr/>
          <p:nvPr/>
        </p:nvSpPr>
        <p:spPr>
          <a:xfrm flipV="1">
            <a:off x="3132000" y="2131920"/>
            <a:ext cx="2808000" cy="4316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Line 14"/>
          <p:cNvSpPr/>
          <p:nvPr/>
        </p:nvSpPr>
        <p:spPr>
          <a:xfrm>
            <a:off x="7020000" y="4509000"/>
            <a:ext cx="504000" cy="21600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Line 15"/>
          <p:cNvSpPr/>
          <p:nvPr/>
        </p:nvSpPr>
        <p:spPr>
          <a:xfrm flipH="1">
            <a:off x="6084000" y="4509000"/>
            <a:ext cx="504000" cy="21600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Line 16"/>
          <p:cNvSpPr/>
          <p:nvPr/>
        </p:nvSpPr>
        <p:spPr>
          <a:xfrm>
            <a:off x="2699640" y="4581000"/>
            <a:ext cx="360" cy="36000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380880" y="685800"/>
            <a:ext cx="83815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0000"/>
                </a:solidFill>
                <a:latin typeface="Futura Md BT"/>
                <a:ea typeface="ＭＳ Ｐゴシック"/>
              </a:rPr>
              <a:t>¿Cómo sabemos si la tos es efectiva?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683640" y="2277000"/>
            <a:ext cx="7776360" cy="41533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16165D"/>
                </a:solidFill>
                <a:latin typeface="Futura Lt BT"/>
                <a:ea typeface="ＭＳ Ｐゴシック"/>
              </a:rPr>
              <a:t>Importante preguntar: ¿te has atragantado?: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0" strike="noStrike" spc="-1">
                <a:solidFill>
                  <a:srgbClr val="16165D"/>
                </a:solidFill>
                <a:latin typeface="Futura Lt BT"/>
                <a:ea typeface="ＭＳ Ｐゴシック"/>
              </a:rPr>
              <a:t>    </a:t>
            </a:r>
            <a:r>
              <a:rPr lang="es-ES" sz="2400" b="0" strike="noStrike" spc="-1">
                <a:solidFill>
                  <a:srgbClr val="FF6600"/>
                </a:solidFill>
                <a:latin typeface="Futura Lt BT"/>
                <a:ea typeface="ＭＳ Ｐゴシック"/>
              </a:rPr>
              <a:t>Tos efectiva (obstrucción ligera): </a:t>
            </a:r>
            <a:r>
              <a:rPr lang="es-ES" sz="2400" b="0" strike="noStrike" spc="-1">
                <a:solidFill>
                  <a:srgbClr val="16165D"/>
                </a:solidFill>
                <a:latin typeface="Futura Lt BT"/>
                <a:ea typeface="ＭＳ Ｐゴシック"/>
              </a:rPr>
              <a:t>Puede hablar, dice que si, tose, respira.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0" strike="noStrike" spc="-1">
                <a:solidFill>
                  <a:srgbClr val="16165D"/>
                </a:solidFill>
                <a:latin typeface="Futura Lt BT"/>
                <a:ea typeface="ＭＳ Ｐゴシック"/>
              </a:rPr>
              <a:t>   </a:t>
            </a:r>
            <a:r>
              <a:rPr lang="es-ES" sz="2400" b="0" strike="noStrike" spc="-1">
                <a:solidFill>
                  <a:srgbClr val="FF6600"/>
                </a:solidFill>
                <a:latin typeface="Futura Lt BT"/>
                <a:ea typeface="ＭＳ Ｐゴシック"/>
              </a:rPr>
              <a:t>Tos inefectiva (obstrucción severa)</a:t>
            </a:r>
            <a:r>
              <a:rPr lang="es-ES" sz="2400" b="0" strike="noStrike" spc="-1">
                <a:solidFill>
                  <a:srgbClr val="FF0000"/>
                </a:solidFill>
                <a:latin typeface="Futura Lt BT"/>
                <a:ea typeface="ＭＳ Ｐゴシック"/>
              </a:rPr>
              <a:t>: </a:t>
            </a:r>
            <a:r>
              <a:rPr lang="es-ES" sz="2400" b="0" strike="noStrike" spc="-1">
                <a:solidFill>
                  <a:srgbClr val="16165D"/>
                </a:solidFill>
                <a:latin typeface="Futura Lt BT"/>
                <a:ea typeface="ＭＳ Ｐゴシック"/>
              </a:rPr>
              <a:t>no puede hablar, puede mover la cabeza. No puede respirar, respiración estertorosa, intentos silenciosos de toser y finalmente inconsciencia.</a:t>
            </a:r>
            <a:endParaRPr lang="es-ES" sz="2400" b="0" strike="noStrike" spc="-1">
              <a:latin typeface="Arial"/>
            </a:endParaRPr>
          </a:p>
        </p:txBody>
      </p:sp>
      <p:pic>
        <p:nvPicPr>
          <p:cNvPr id="4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380880" y="685800"/>
            <a:ext cx="83815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Futura Md BT"/>
                <a:ea typeface="ＭＳ Ｐゴシック"/>
              </a:rPr>
              <a:t>Tos efectiva (obstrucción ligera)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4" name="Imagen 2"/>
          <p:cNvPicPr/>
          <p:nvPr/>
        </p:nvPicPr>
        <p:blipFill>
          <a:blip r:embed="rId2"/>
          <a:stretch/>
        </p:blipFill>
        <p:spPr>
          <a:xfrm>
            <a:off x="1403640" y="2061000"/>
            <a:ext cx="2476080" cy="3276360"/>
          </a:xfrm>
          <a:prstGeom prst="rect">
            <a:avLst/>
          </a:prstGeom>
          <a:ln>
            <a:noFill/>
          </a:ln>
        </p:spPr>
      </p:pic>
      <p:sp>
        <p:nvSpPr>
          <p:cNvPr id="385" name="CustomShape 2"/>
          <p:cNvSpPr/>
          <p:nvPr/>
        </p:nvSpPr>
        <p:spPr>
          <a:xfrm>
            <a:off x="5220000" y="2781000"/>
            <a:ext cx="175572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6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Tose</a:t>
            </a:r>
            <a:endParaRPr lang="es-ES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36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Tose</a:t>
            </a:r>
            <a:endParaRPr lang="es-ES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36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Tose</a:t>
            </a:r>
            <a:endParaRPr lang="es-ES" sz="3600" b="0" strike="noStrike" spc="-1">
              <a:latin typeface="Arial"/>
            </a:endParaRPr>
          </a:p>
        </p:txBody>
      </p:sp>
      <p:pic>
        <p:nvPicPr>
          <p:cNvPr id="5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380880" y="685800"/>
            <a:ext cx="83815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Futura Md BT"/>
                <a:ea typeface="ＭＳ Ｐゴシック"/>
              </a:rPr>
              <a:t>Tos inefectiva</a:t>
            </a:r>
            <a:r>
              <a:t/>
            </a:r>
            <a:br/>
            <a:r>
              <a:rPr lang="es-ES" sz="4400" b="0" strike="noStrike" spc="-1">
                <a:solidFill>
                  <a:srgbClr val="000000"/>
                </a:solidFill>
                <a:latin typeface="Futura Md BT"/>
                <a:ea typeface="ＭＳ Ｐゴシック"/>
              </a:rPr>
              <a:t>(obstrucción severa)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7" name="Imagen 2"/>
          <p:cNvPicPr/>
          <p:nvPr/>
        </p:nvPicPr>
        <p:blipFill>
          <a:blip r:embed="rId2"/>
          <a:stretch/>
        </p:blipFill>
        <p:spPr>
          <a:xfrm>
            <a:off x="2988000" y="2202120"/>
            <a:ext cx="3240000" cy="4178880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266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071678"/>
            <a:ext cx="2374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380880" y="685800"/>
            <a:ext cx="83815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Futura Md BT"/>
                <a:ea typeface="ＭＳ Ｐゴシック"/>
              </a:rPr>
              <a:t>Tos inefectiva </a:t>
            </a:r>
            <a:r>
              <a:t/>
            </a:r>
            <a:br/>
            <a:r>
              <a:rPr lang="es-ES" sz="4400" b="0" strike="noStrike" spc="-1">
                <a:solidFill>
                  <a:srgbClr val="000000"/>
                </a:solidFill>
                <a:latin typeface="Futura Md BT"/>
                <a:ea typeface="ＭＳ Ｐゴシック"/>
              </a:rPr>
              <a:t>persona inconsciente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685800" y="2209680"/>
            <a:ext cx="3809520" cy="41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3080" indent="-342720" algn="just">
              <a:lnSpc>
                <a:spcPct val="100000"/>
              </a:lnSpc>
              <a:spcBef>
                <a:spcPts val="561"/>
              </a:spcBef>
            </a:pPr>
            <a:r>
              <a:rPr lang="es-ES" sz="2800" b="1" strike="noStrike" spc="-1">
                <a:solidFill>
                  <a:srgbClr val="FF0000"/>
                </a:solidFill>
                <a:latin typeface="Futura Lt BT"/>
                <a:ea typeface="ＭＳ Ｐゴシック"/>
              </a:rPr>
              <a:t>	Avisar</a:t>
            </a:r>
            <a:r>
              <a:rPr lang="es-ES" sz="2800" b="1" strike="noStrike" spc="-1">
                <a:solidFill>
                  <a:srgbClr val="000066"/>
                </a:solidFill>
                <a:latin typeface="Futura Lt BT"/>
                <a:ea typeface="ＭＳ Ｐゴシック"/>
              </a:rPr>
              <a:t> al servicio de emergencias rápidamente.  </a:t>
            </a:r>
            <a:endParaRPr lang="es-ES" sz="28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</a:pPr>
            <a:r>
              <a:rPr lang="es-ES" sz="2800" b="1" strike="noStrike" spc="-1">
                <a:solidFill>
                  <a:srgbClr val="000066"/>
                </a:solidFill>
                <a:latin typeface="Futura Lt BT"/>
                <a:ea typeface="ＭＳ Ｐゴシック"/>
              </a:rPr>
              <a:t>	</a:t>
            </a:r>
            <a:r>
              <a:rPr lang="es-ES" sz="2800" b="1" strike="noStrike" spc="-1">
                <a:solidFill>
                  <a:srgbClr val="FF0000"/>
                </a:solidFill>
                <a:latin typeface="Futura Lt BT"/>
                <a:ea typeface="ＭＳ Ｐゴシック"/>
              </a:rPr>
              <a:t>Iniciar RCP</a:t>
            </a:r>
            <a:r>
              <a:rPr lang="es-ES" sz="2800" b="1" strike="noStrike" spc="-1">
                <a:solidFill>
                  <a:srgbClr val="000066"/>
                </a:solidFill>
                <a:latin typeface="Futura Lt BT"/>
                <a:ea typeface="ＭＳ Ｐゴシック"/>
              </a:rPr>
              <a:t>, cada vez que se abra la vía aérea revisar la boca buscando el cuerpo extraño.</a:t>
            </a:r>
            <a:endParaRPr lang="es-ES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es-ES" sz="2800" b="0" strike="noStrike" spc="-1">
              <a:latin typeface="Arial"/>
            </a:endParaRPr>
          </a:p>
        </p:txBody>
      </p:sp>
      <p:pic>
        <p:nvPicPr>
          <p:cNvPr id="393" name="Picture 5"/>
          <p:cNvPicPr/>
          <p:nvPr/>
        </p:nvPicPr>
        <p:blipFill>
          <a:blip r:embed="rId2"/>
          <a:stretch/>
        </p:blipFill>
        <p:spPr>
          <a:xfrm>
            <a:off x="5184720" y="2209680"/>
            <a:ext cx="2736360" cy="4114440"/>
          </a:xfrm>
          <a:prstGeom prst="rect">
            <a:avLst/>
          </a:prstGeom>
          <a:ln>
            <a:noFill/>
          </a:ln>
        </p:spPr>
      </p:pic>
      <p:pic>
        <p:nvPicPr>
          <p:cNvPr id="5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523088" y="5423977"/>
            <a:ext cx="8241840" cy="1361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4000" b="1" strike="noStrike" cap="all" spc="-1" dirty="0">
                <a:solidFill>
                  <a:srgbClr val="000000"/>
                </a:solidFill>
                <a:latin typeface="Futura Md BT"/>
                <a:ea typeface="ＭＳ Ｐゴシック"/>
              </a:rPr>
              <a:t>5. Resumen</a:t>
            </a:r>
            <a:endParaRPr lang="es-E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obremesa\Desktop\Emblemas\0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98713"/>
            <a:ext cx="613376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39640" y="2121840"/>
            <a:ext cx="7772040" cy="690480"/>
          </a:xfrm>
          <a:custGeom>
            <a:avLst/>
            <a:gdLst/>
            <a:ahLst/>
            <a:cxnLst/>
            <a:rect l="l" t="t" r="r" b="b"/>
            <a:pathLst>
              <a:path w="7772400" h="1090890">
                <a:moveTo>
                  <a:pt x="0" y="0"/>
                </a:moveTo>
                <a:lnTo>
                  <a:pt x="7772400" y="0"/>
                </a:lnTo>
                <a:lnTo>
                  <a:pt x="7772400" y="1090890"/>
                </a:lnTo>
                <a:lnTo>
                  <a:pt x="0" y="109089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2"/>
          <p:cNvSpPr/>
          <p:nvPr/>
        </p:nvSpPr>
        <p:spPr>
          <a:xfrm>
            <a:off x="539640" y="1628640"/>
            <a:ext cx="7772040" cy="470520"/>
          </a:xfrm>
          <a:custGeom>
            <a:avLst/>
            <a:gdLst/>
            <a:ahLst/>
            <a:cxnLst/>
            <a:rect l="l" t="t" r="r" b="b"/>
            <a:pathLst>
              <a:path w="7772400" h="743535">
                <a:moveTo>
                  <a:pt x="0" y="123925"/>
                </a:moveTo>
                <a:cubicBezTo>
                  <a:pt x="0" y="55483"/>
                  <a:pt x="55483" y="0"/>
                  <a:pt x="123925" y="0"/>
                </a:cubicBezTo>
                <a:lnTo>
                  <a:pt x="7648475" y="0"/>
                </a:lnTo>
                <a:cubicBezTo>
                  <a:pt x="7716917" y="0"/>
                  <a:pt x="7772400" y="55483"/>
                  <a:pt x="7772400" y="123925"/>
                </a:cubicBezTo>
                <a:lnTo>
                  <a:pt x="7772400" y="619610"/>
                </a:lnTo>
                <a:cubicBezTo>
                  <a:pt x="7772400" y="688052"/>
                  <a:pt x="7716917" y="743535"/>
                  <a:pt x="7648475" y="743535"/>
                </a:cubicBezTo>
                <a:lnTo>
                  <a:pt x="123925" y="743535"/>
                </a:lnTo>
                <a:cubicBezTo>
                  <a:pt x="55483" y="743535"/>
                  <a:pt x="0" y="688052"/>
                  <a:pt x="0" y="619610"/>
                </a:cubicBezTo>
                <a:lnTo>
                  <a:pt x="0" y="123925"/>
                </a:lnTo>
                <a:close/>
              </a:path>
            </a:pathLst>
          </a:custGeom>
          <a:gradFill>
            <a:gsLst>
              <a:gs pos="0">
                <a:srgbClr val="009872"/>
              </a:gs>
              <a:gs pos="100000">
                <a:srgbClr val="00C594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4440" tIns="154440" rIns="154440" bIns="154440" anchor="ctr"/>
          <a:lstStyle/>
          <a:p>
            <a:pPr>
              <a:lnSpc>
                <a:spcPct val="90000"/>
              </a:lnSpc>
              <a:spcAft>
                <a:spcPts val="1086"/>
              </a:spcAft>
            </a:pPr>
            <a:r>
              <a:rPr lang="es-ES" sz="3100" b="1" strike="noStrike" spc="-1">
                <a:solidFill>
                  <a:srgbClr val="FFFFFF"/>
                </a:solidFill>
                <a:latin typeface="Futura Lt BT"/>
                <a:ea typeface="ＭＳ Ｐゴシック"/>
              </a:rPr>
              <a:t>Renimación Cardiopulmonar (RCP):</a:t>
            </a:r>
            <a:endParaRPr lang="es-ES" sz="3100" b="0" strike="noStrike" spc="-1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323640" y="2176200"/>
            <a:ext cx="8064360" cy="2764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46600" tIns="39240" rIns="220320" bIns="39240"/>
          <a:lstStyle/>
          <a:p>
            <a:pPr algn="just">
              <a:lnSpc>
                <a:spcPct val="90000"/>
              </a:lnSpc>
              <a:spcAft>
                <a:spcPts val="561"/>
              </a:spcAft>
            </a:pPr>
            <a:r>
              <a:rPr lang="es-ES" sz="2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Conjunto de maniobras encaminadas a revertir una parada cardiorrespiratoria (PCR), sustituyendo primero para intentar restaurar después la respiración y circulación espontáneas.</a:t>
            </a:r>
            <a:endParaRPr lang="es-ES" sz="2800" b="0" strike="noStrike" spc="-1">
              <a:latin typeface="Arial"/>
            </a:endParaRPr>
          </a:p>
        </p:txBody>
      </p:sp>
      <p:sp>
        <p:nvSpPr>
          <p:cNvPr id="202" name="TextShape 4"/>
          <p:cNvSpPr txBox="1"/>
          <p:nvPr/>
        </p:nvSpPr>
        <p:spPr>
          <a:xfrm>
            <a:off x="380880" y="685800"/>
            <a:ext cx="8381520" cy="654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600" b="1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Concepto</a:t>
            </a:r>
            <a:endParaRPr lang="es-E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Imagen 2"/>
          <p:cNvPicPr/>
          <p:nvPr/>
        </p:nvPicPr>
        <p:blipFill>
          <a:blip r:embed="rId3"/>
          <a:stretch/>
        </p:blipFill>
        <p:spPr>
          <a:xfrm>
            <a:off x="5580000" y="4221000"/>
            <a:ext cx="2558880" cy="1955520"/>
          </a:xfrm>
          <a:prstGeom prst="rect">
            <a:avLst/>
          </a:prstGeom>
          <a:ln>
            <a:noFill/>
          </a:ln>
        </p:spPr>
      </p:pic>
      <p:pic>
        <p:nvPicPr>
          <p:cNvPr id="7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395640" y="908640"/>
            <a:ext cx="83815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Futura Md BT"/>
                <a:ea typeface="ＭＳ Ｐゴシック"/>
              </a:rPr>
              <a:t>RCP = ¡Trabajo en equipo!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obremesa\Desktop\Emblemas\PA240980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28" y="2204864"/>
            <a:ext cx="5646960" cy="42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500034" y="3500438"/>
            <a:ext cx="8286808" cy="12144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6000" b="1" strike="noStrike" spc="-1" dirty="0">
                <a:solidFill>
                  <a:srgbClr val="FF0000"/>
                </a:solidFill>
                <a:latin typeface="Futura Lt BT"/>
                <a:ea typeface="ＭＳ Ｐゴシック"/>
              </a:rPr>
              <a:t>MUCHAS GRACIAS POR VUESTRA ATENCIÓN</a:t>
            </a:r>
            <a:endParaRPr lang="es-ES" sz="6000" b="1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4098" name="Picture 2" descr="http://pontevedraviva.com/uploads/fotos/foto/9df/53a1f9ae4c-20140327-patxot-ambulancia-061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6456780" cy="2928958"/>
          </a:xfrm>
          <a:prstGeom prst="rect">
            <a:avLst/>
          </a:prstGeom>
          <a:noFill/>
        </p:spPr>
      </p:pic>
      <p:pic>
        <p:nvPicPr>
          <p:cNvPr id="4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obremesa\Desktop\061 amarillo 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648072" cy="65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2" name="Picture 4" descr="C:\Users\sobremesa\Desktop\Emblemas\conv-fro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obremesa\Desktop\App 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807">
            <a:off x="1931122" y="2847009"/>
            <a:ext cx="1631458" cy="81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obremesa\Desktop\Emblemas\índ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1528">
            <a:off x="2148724" y="4282679"/>
            <a:ext cx="1375263" cy="6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sobremesa\Desktop\Emblemas\G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7375">
            <a:off x="3730511" y="2278062"/>
            <a:ext cx="1331301" cy="13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sobremesa\Desktop\Emblemas\112Galicia_G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62">
            <a:off x="4010807" y="3807144"/>
            <a:ext cx="1169035" cy="6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sobremesa\Desktop\Emblemas\061 amarillo.jp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035">
            <a:off x="3899151" y="4671351"/>
            <a:ext cx="415758" cy="41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698" y="116632"/>
            <a:ext cx="365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FFFF00"/>
                </a:solidFill>
              </a:rPr>
              <a:t>EMERGENCIAS GALICIA</a:t>
            </a:r>
            <a:endParaRPr lang="es-E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539640" y="1663560"/>
            <a:ext cx="7772040" cy="743040"/>
          </a:xfrm>
          <a:custGeom>
            <a:avLst/>
            <a:gdLst/>
            <a:ahLst/>
            <a:cxnLst/>
            <a:rect l="l" t="t" r="r" b="b"/>
            <a:pathLst>
              <a:path w="7772400" h="743535">
                <a:moveTo>
                  <a:pt x="0" y="123925"/>
                </a:moveTo>
                <a:cubicBezTo>
                  <a:pt x="0" y="55483"/>
                  <a:pt x="55483" y="0"/>
                  <a:pt x="123925" y="0"/>
                </a:cubicBezTo>
                <a:lnTo>
                  <a:pt x="7648475" y="0"/>
                </a:lnTo>
                <a:cubicBezTo>
                  <a:pt x="7716917" y="0"/>
                  <a:pt x="7772400" y="55483"/>
                  <a:pt x="7772400" y="123925"/>
                </a:cubicBezTo>
                <a:lnTo>
                  <a:pt x="7772400" y="619610"/>
                </a:lnTo>
                <a:cubicBezTo>
                  <a:pt x="7772400" y="688052"/>
                  <a:pt x="7716917" y="743535"/>
                  <a:pt x="7648475" y="743535"/>
                </a:cubicBezTo>
                <a:lnTo>
                  <a:pt x="123925" y="743535"/>
                </a:lnTo>
                <a:cubicBezTo>
                  <a:pt x="55483" y="743535"/>
                  <a:pt x="0" y="688052"/>
                  <a:pt x="0" y="619610"/>
                </a:cubicBezTo>
                <a:lnTo>
                  <a:pt x="0" y="123925"/>
                </a:lnTo>
                <a:close/>
              </a:path>
            </a:pathLst>
          </a:custGeom>
          <a:gradFill>
            <a:gsLst>
              <a:gs pos="0">
                <a:srgbClr val="009872"/>
              </a:gs>
              <a:gs pos="100000">
                <a:srgbClr val="00C594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4440" tIns="154440" rIns="154440" bIns="154440" anchor="ctr"/>
          <a:lstStyle/>
          <a:p>
            <a:pPr>
              <a:lnSpc>
                <a:spcPct val="90000"/>
              </a:lnSpc>
              <a:spcAft>
                <a:spcPts val="1086"/>
              </a:spcAft>
            </a:pPr>
            <a:r>
              <a:rPr lang="es-ES" sz="3100" b="1" strike="noStrike" spc="-1">
                <a:solidFill>
                  <a:srgbClr val="FFFFFF"/>
                </a:solidFill>
                <a:latin typeface="Futura Lt BT"/>
                <a:ea typeface="ＭＳ Ｐゴシック"/>
              </a:rPr>
              <a:t>Parada Cardiorrespiratoria (PCR): </a:t>
            </a:r>
            <a:endParaRPr lang="es-ES" sz="3100" b="0" strike="noStrike" spc="-1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539640" y="2407320"/>
            <a:ext cx="7772040" cy="1090440"/>
          </a:xfrm>
          <a:custGeom>
            <a:avLst/>
            <a:gdLst/>
            <a:ahLst/>
            <a:cxnLst/>
            <a:rect l="l" t="t" r="r" b="b"/>
            <a:pathLst>
              <a:path w="7772400" h="1090890">
                <a:moveTo>
                  <a:pt x="0" y="0"/>
                </a:moveTo>
                <a:lnTo>
                  <a:pt x="7772400" y="0"/>
                </a:lnTo>
                <a:lnTo>
                  <a:pt x="7772400" y="1090890"/>
                </a:lnTo>
                <a:lnTo>
                  <a:pt x="0" y="109089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46600" tIns="39240" rIns="220320" bIns="39240"/>
          <a:lstStyle/>
          <a:p>
            <a:pPr>
              <a:lnSpc>
                <a:spcPct val="90000"/>
              </a:lnSpc>
              <a:spcAft>
                <a:spcPts val="479"/>
              </a:spcAft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561"/>
              </a:spcAft>
            </a:pPr>
            <a:r>
              <a:rPr lang="es-ES" sz="2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Interrupción </a:t>
            </a:r>
            <a:r>
              <a:rPr lang="es-ES" sz="2800" b="0" u="sng" strike="noStrike" spc="-1">
                <a:solidFill>
                  <a:srgbClr val="000000"/>
                </a:solidFill>
                <a:uFillTx/>
                <a:latin typeface="Futura Lt BT"/>
                <a:ea typeface="ＭＳ Ｐゴシック"/>
              </a:rPr>
              <a:t>brusca</a:t>
            </a:r>
            <a:r>
              <a:rPr lang="es-ES" sz="2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 e </a:t>
            </a:r>
            <a:r>
              <a:rPr lang="es-ES" sz="2800" b="0" u="sng" strike="noStrike" spc="-1">
                <a:solidFill>
                  <a:srgbClr val="000000"/>
                </a:solidFill>
                <a:uFillTx/>
                <a:latin typeface="Futura Lt BT"/>
                <a:ea typeface="ＭＳ Ｐゴシック"/>
              </a:rPr>
              <a:t>inesperada</a:t>
            </a:r>
            <a:r>
              <a:rPr lang="es-ES" sz="2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 de la respiración y circulación espontáneas, de forma </a:t>
            </a:r>
            <a:r>
              <a:rPr lang="es-ES" sz="2800" b="0" u="sng" strike="noStrike" spc="-1">
                <a:solidFill>
                  <a:srgbClr val="000000"/>
                </a:solidFill>
                <a:uFillTx/>
                <a:latin typeface="Futura Lt BT"/>
                <a:ea typeface="ＭＳ Ｐゴシック"/>
              </a:rPr>
              <a:t>potencialmente reversible</a:t>
            </a:r>
            <a:r>
              <a:rPr lang="es-ES" sz="28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.</a:t>
            </a:r>
            <a:endParaRPr lang="es-ES" sz="2800" b="0" strike="noStrike" spc="-1"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539640" y="4241520"/>
            <a:ext cx="4188960" cy="26161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TextShape 4"/>
          <p:cNvSpPr txBox="1"/>
          <p:nvPr/>
        </p:nvSpPr>
        <p:spPr>
          <a:xfrm>
            <a:off x="380880" y="685800"/>
            <a:ext cx="8381520" cy="654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600" b="1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Concepto</a:t>
            </a:r>
            <a:endParaRPr lang="es-E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Imagen 13"/>
          <p:cNvPicPr/>
          <p:nvPr/>
        </p:nvPicPr>
        <p:blipFill>
          <a:blip r:embed="rId3"/>
          <a:stretch/>
        </p:blipFill>
        <p:spPr>
          <a:xfrm>
            <a:off x="683640" y="4365000"/>
            <a:ext cx="7488360" cy="1968840"/>
          </a:xfrm>
          <a:prstGeom prst="rect">
            <a:avLst/>
          </a:prstGeom>
          <a:ln>
            <a:noFill/>
          </a:ln>
        </p:spPr>
      </p:pic>
      <p:pic>
        <p:nvPicPr>
          <p:cNvPr id="7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685800" y="2209680"/>
            <a:ext cx="820620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s-ES" sz="24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Las víctimas de PCR precisan RCP inmediata:</a:t>
            </a:r>
            <a:endParaRPr lang="es-ES" sz="2400" b="0" strike="noStrike" spc="-1">
              <a:solidFill>
                <a:srgbClr val="000000"/>
              </a:solidFill>
              <a:latin typeface="Futura Lt BT"/>
            </a:endParaRPr>
          </a:p>
          <a:p>
            <a:pPr>
              <a:lnSpc>
                <a:spcPct val="90000"/>
              </a:lnSpc>
              <a:spcBef>
                <a:spcPts val="479"/>
              </a:spcBef>
            </a:pPr>
            <a:endParaRPr lang="es-ES" sz="2400" b="0" strike="noStrike" spc="-1">
              <a:solidFill>
                <a:srgbClr val="000000"/>
              </a:solidFill>
              <a:latin typeface="Futura Lt BT"/>
            </a:endParaRPr>
          </a:p>
          <a:p>
            <a:pPr marL="743040" lvl="1" indent="-28548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Aporta flujo sanguíneo CRÍTICO a corazón y cerebro.</a:t>
            </a:r>
            <a:endParaRPr lang="es-ES" sz="2400" b="0" strike="noStrike" spc="-1">
              <a:solidFill>
                <a:srgbClr val="000000"/>
              </a:solidFill>
              <a:latin typeface="Futura Lt BT"/>
            </a:endParaRPr>
          </a:p>
          <a:p>
            <a:endParaRPr lang="es-ES" sz="2400" b="0" strike="noStrike" spc="-1">
              <a:solidFill>
                <a:srgbClr val="000000"/>
              </a:solidFill>
              <a:latin typeface="Futura Lt BT"/>
            </a:endParaRPr>
          </a:p>
          <a:p>
            <a:pPr marL="743040" lvl="1" indent="-28548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Aumenta la probabilidad de éxito de </a:t>
            </a:r>
            <a:endParaRPr lang="es-ES" sz="2400" b="0" strike="noStrike" spc="-1">
              <a:solidFill>
                <a:srgbClr val="000000"/>
              </a:solidFill>
              <a:latin typeface="Futura Lt BT"/>
            </a:endParaRPr>
          </a:p>
          <a:p>
            <a:endParaRPr lang="es-ES" sz="2400" b="0" strike="noStrike" spc="-1">
              <a:solidFill>
                <a:srgbClr val="000000"/>
              </a:solidFill>
              <a:latin typeface="Futura Lt BT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s-ES" sz="24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Cada minuto sin RCP la supervivencia disminuye un 10-12%.</a:t>
            </a:r>
            <a:endParaRPr lang="es-ES" sz="2400" b="0" strike="noStrike" spc="-1">
              <a:solidFill>
                <a:srgbClr val="000000"/>
              </a:solidFill>
              <a:latin typeface="Futura Lt BT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s-ES" sz="24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Con RCP el descenso es de 3-4% por minuto.</a:t>
            </a:r>
            <a:endParaRPr lang="es-ES" sz="2400" b="0" strike="noStrike" spc="-1">
              <a:solidFill>
                <a:srgbClr val="000000"/>
              </a:solidFill>
              <a:latin typeface="Futura Lt BT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s-ES" sz="24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La RCP del testigo duplica o triplica la supervivencia</a:t>
            </a:r>
            <a:endParaRPr lang="es-ES" sz="2400" b="0" strike="noStrike" spc="-1">
              <a:solidFill>
                <a:srgbClr val="000000"/>
              </a:solidFill>
              <a:latin typeface="Futura Lt BT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380880" y="980640"/>
            <a:ext cx="8381520" cy="847800"/>
          </a:xfrm>
          <a:prstGeom prst="rect">
            <a:avLst/>
          </a:prstGeom>
          <a:gradFill>
            <a:gsLst>
              <a:gs pos="0">
                <a:srgbClr val="009872"/>
              </a:gs>
              <a:gs pos="100000">
                <a:srgbClr val="00C594"/>
              </a:gs>
            </a:gsLst>
            <a:lin ang="16200000"/>
          </a:gradFill>
          <a:ln>
            <a:noFill/>
          </a:ln>
        </p:spPr>
        <p:txBody>
          <a:bodyPr lIns="154440" tIns="154440" rIns="154440" bIns="154440" anchor="ctr"/>
          <a:lstStyle/>
          <a:p>
            <a:pPr>
              <a:lnSpc>
                <a:spcPct val="90000"/>
              </a:lnSpc>
              <a:spcAft>
                <a:spcPts val="1086"/>
              </a:spcAft>
            </a:pPr>
            <a:r>
              <a:rPr lang="es-ES" sz="3100" b="1" strike="noStrike" spc="-1">
                <a:solidFill>
                  <a:srgbClr val="FFFFFF"/>
                </a:solidFill>
                <a:latin typeface="Futura Lt BT"/>
                <a:ea typeface="ＭＳ Ｐゴシック"/>
              </a:rPr>
              <a:t>¿Por qué RCP Básica?</a:t>
            </a: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Imagen 6"/>
          <p:cNvPicPr/>
          <p:nvPr/>
        </p:nvPicPr>
        <p:blipFill>
          <a:blip r:embed="rId2"/>
          <a:stretch/>
        </p:blipFill>
        <p:spPr>
          <a:xfrm>
            <a:off x="6804360" y="3429000"/>
            <a:ext cx="1741680" cy="1223640"/>
          </a:xfrm>
          <a:prstGeom prst="rect">
            <a:avLst/>
          </a:prstGeom>
          <a:ln>
            <a:noFill/>
          </a:ln>
        </p:spPr>
      </p:pic>
      <p:pic>
        <p:nvPicPr>
          <p:cNvPr id="5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n 4"/>
          <p:cNvPicPr/>
          <p:nvPr/>
        </p:nvPicPr>
        <p:blipFill>
          <a:blip r:embed="rId2"/>
          <a:stretch/>
        </p:blipFill>
        <p:spPr>
          <a:xfrm>
            <a:off x="3420000" y="2205000"/>
            <a:ext cx="2016000" cy="1802520"/>
          </a:xfrm>
          <a:prstGeom prst="rect">
            <a:avLst/>
          </a:prstGeom>
          <a:ln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1475640" y="908640"/>
            <a:ext cx="6264360" cy="808560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25560">
            <a:solidFill>
              <a:srgbClr val="00967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100" b="1" strike="noStrike" spc="-1">
                <a:solidFill>
                  <a:srgbClr val="FFFFFF"/>
                </a:solidFill>
                <a:latin typeface="Futura Lt BT"/>
                <a:ea typeface="ＭＳ Ｐゴシック"/>
              </a:rPr>
              <a:t>Muerte súbita</a:t>
            </a:r>
            <a:endParaRPr lang="es-ES" sz="3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3100" b="0" strike="noStrike" spc="-1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1763640" y="3933000"/>
            <a:ext cx="595152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             </a:t>
            </a:r>
            <a:endParaRPr lang="es-E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Futura Lt BT"/>
                <a:ea typeface="ＭＳ Ｐゴシック"/>
              </a:rPr>
              <a:t> 28,46 muertes súbitas/100.000 habitantes/año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215" name="Imagen 1"/>
          <p:cNvPicPr/>
          <p:nvPr/>
        </p:nvPicPr>
        <p:blipFill>
          <a:blip r:embed="rId3"/>
          <a:stretch/>
        </p:blipFill>
        <p:spPr>
          <a:xfrm>
            <a:off x="6660360" y="4797000"/>
            <a:ext cx="1764360" cy="1844640"/>
          </a:xfrm>
          <a:prstGeom prst="rect">
            <a:avLst/>
          </a:prstGeom>
          <a:ln>
            <a:noFill/>
          </a:ln>
        </p:spPr>
      </p:pic>
      <p:pic>
        <p:nvPicPr>
          <p:cNvPr id="6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539640" y="1196640"/>
            <a:ext cx="7772040" cy="810000"/>
          </a:xfrm>
          <a:custGeom>
            <a:avLst/>
            <a:gdLst/>
            <a:ahLst/>
            <a:cxnLst/>
            <a:rect l="l" t="t" r="r" b="b"/>
            <a:pathLst>
              <a:path w="7772400" h="743535">
                <a:moveTo>
                  <a:pt x="0" y="123925"/>
                </a:moveTo>
                <a:cubicBezTo>
                  <a:pt x="0" y="55483"/>
                  <a:pt x="55483" y="0"/>
                  <a:pt x="123925" y="0"/>
                </a:cubicBezTo>
                <a:lnTo>
                  <a:pt x="7648475" y="0"/>
                </a:lnTo>
                <a:cubicBezTo>
                  <a:pt x="7716917" y="0"/>
                  <a:pt x="7772400" y="55483"/>
                  <a:pt x="7772400" y="123925"/>
                </a:cubicBezTo>
                <a:lnTo>
                  <a:pt x="7772400" y="619610"/>
                </a:lnTo>
                <a:cubicBezTo>
                  <a:pt x="7772400" y="688052"/>
                  <a:pt x="7716917" y="743535"/>
                  <a:pt x="7648475" y="743535"/>
                </a:cubicBezTo>
                <a:lnTo>
                  <a:pt x="123925" y="743535"/>
                </a:lnTo>
                <a:cubicBezTo>
                  <a:pt x="55483" y="743535"/>
                  <a:pt x="0" y="688052"/>
                  <a:pt x="0" y="619610"/>
                </a:cubicBezTo>
                <a:lnTo>
                  <a:pt x="0" y="123925"/>
                </a:lnTo>
                <a:close/>
              </a:path>
            </a:pathLst>
          </a:custGeom>
          <a:gradFill>
            <a:gsLst>
              <a:gs pos="0">
                <a:srgbClr val="009872"/>
              </a:gs>
              <a:gs pos="100000">
                <a:srgbClr val="00C594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4440" tIns="154440" rIns="154440" bIns="154440" anchor="ctr"/>
          <a:lstStyle/>
          <a:p>
            <a:pPr>
              <a:lnSpc>
                <a:spcPct val="90000"/>
              </a:lnSpc>
              <a:spcAft>
                <a:spcPts val="1086"/>
              </a:spcAft>
            </a:pPr>
            <a:r>
              <a:rPr lang="es-ES" sz="3100" b="1" strike="noStrike" spc="-1">
                <a:solidFill>
                  <a:srgbClr val="FFFFFF"/>
                </a:solidFill>
                <a:latin typeface="Futura Lt BT"/>
                <a:ea typeface="ＭＳ Ｐゴシック"/>
              </a:rPr>
              <a:t>Cadena de supervivencia</a:t>
            </a:r>
            <a:endParaRPr lang="es-ES" sz="3100" b="0" strike="noStrike" spc="-1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539640" y="2007000"/>
            <a:ext cx="7772040" cy="4157640"/>
          </a:xfrm>
          <a:custGeom>
            <a:avLst/>
            <a:gdLst/>
            <a:ahLst/>
            <a:cxnLst/>
            <a:rect l="l" t="t" r="r" b="b"/>
            <a:pathLst>
              <a:path w="7772400" h="1090890">
                <a:moveTo>
                  <a:pt x="0" y="0"/>
                </a:moveTo>
                <a:lnTo>
                  <a:pt x="7772400" y="0"/>
                </a:lnTo>
                <a:lnTo>
                  <a:pt x="7772400" y="1090890"/>
                </a:lnTo>
                <a:lnTo>
                  <a:pt x="0" y="109089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3"/>
          <p:cNvSpPr/>
          <p:nvPr/>
        </p:nvSpPr>
        <p:spPr>
          <a:xfrm>
            <a:off x="539640" y="4006440"/>
            <a:ext cx="4188960" cy="2851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4"/>
          <p:cNvSpPr/>
          <p:nvPr/>
        </p:nvSpPr>
        <p:spPr>
          <a:xfrm>
            <a:off x="395640" y="3213000"/>
            <a:ext cx="3528000" cy="345960"/>
          </a:xfrm>
          <a:prstGeom prst="ellipse">
            <a:avLst/>
          </a:prstGeom>
          <a:gradFill>
            <a:gsLst>
              <a:gs pos="0">
                <a:srgbClr val="BFBFFF"/>
              </a:gs>
              <a:gs pos="100000">
                <a:srgbClr val="E7E7FF"/>
              </a:gs>
            </a:gsLst>
            <a:lin ang="16200000"/>
          </a:gradFill>
          <a:ln w="9360">
            <a:solidFill>
              <a:srgbClr val="2D2DC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0" name="Imagen 8"/>
          <p:cNvPicPr/>
          <p:nvPr/>
        </p:nvPicPr>
        <p:blipFill>
          <a:blip r:embed="rId2"/>
          <a:stretch/>
        </p:blipFill>
        <p:spPr>
          <a:xfrm>
            <a:off x="432000" y="2997000"/>
            <a:ext cx="8711640" cy="2158560"/>
          </a:xfrm>
          <a:prstGeom prst="rect">
            <a:avLst/>
          </a:prstGeom>
          <a:ln>
            <a:noFill/>
          </a:ln>
        </p:spPr>
      </p:pic>
      <p:pic>
        <p:nvPicPr>
          <p:cNvPr id="7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70941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sobremesa\Desktop\Emblemas\App 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728192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931</Words>
  <Application>Microsoft Office PowerPoint</Application>
  <PresentationFormat>Presentación en pantalla (4:3)</PresentationFormat>
  <Paragraphs>185</Paragraphs>
  <Slides>42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42</vt:i4>
      </vt:variant>
    </vt:vector>
  </HeadingPairs>
  <TitlesOfParts>
    <vt:vector size="46" baseType="lpstr"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conselleria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rcp na aula</dc:title>
  <dc:subject>mestres</dc:subject>
  <dc:creator>AM 750</dc:creator>
  <cp:keywords>formación</cp:keywords>
  <cp:lastModifiedBy>AM 750</cp:lastModifiedBy>
  <cp:revision>132</cp:revision>
  <dcterms:created xsi:type="dcterms:W3CDTF">2012-01-25T10:09:15Z</dcterms:created>
  <dcterms:modified xsi:type="dcterms:W3CDTF">2018-03-08T20:41:42Z</dcterms:modified>
  <cp:contentStatus>Final</cp:contentStatus>
  <dc:language>es-ES</dc:language>
  <cp:version>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8</vt:i4>
  </property>
  <property fmtid="{D5CDD505-2E9C-101B-9397-08002B2CF9AE}" pid="7" name="Notes">
    <vt:i4>6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41</vt:i4>
  </property>
  <property fmtid="{D5CDD505-2E9C-101B-9397-08002B2CF9AE}" pid="12" name="_MarkAsFinal">
    <vt:bool>true</vt:bool>
  </property>
</Properties>
</file>