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id" ContentType="audio/mid"/>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2"/>
  </p:notesMasterIdLst>
  <p:sldIdLst>
    <p:sldId id="256" r:id="rId3"/>
    <p:sldId id="257" r:id="rId4"/>
    <p:sldId id="258" r:id="rId5"/>
    <p:sldId id="259" r:id="rId6"/>
    <p:sldId id="260" r:id="rId7"/>
    <p:sldId id="265" r:id="rId8"/>
    <p:sldId id="263" r:id="rId9"/>
    <p:sldId id="262" r:id="rId10"/>
    <p:sldId id="264" r:id="rId11"/>
    <p:sldId id="266" r:id="rId12"/>
    <p:sldId id="267" r:id="rId13"/>
    <p:sldId id="268" r:id="rId14"/>
    <p:sldId id="269" r:id="rId15"/>
    <p:sldId id="270" r:id="rId16"/>
    <p:sldId id="271" r:id="rId17"/>
    <p:sldId id="272" r:id="rId18"/>
    <p:sldId id="273" r:id="rId19"/>
    <p:sldId id="274" r:id="rId20"/>
    <p:sldId id="26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1041" autoAdjust="0"/>
  </p:normalViewPr>
  <p:slideViewPr>
    <p:cSldViewPr showGuides="1">
      <p:cViewPr varScale="1">
        <p:scale>
          <a:sx n="81" d="100"/>
          <a:sy n="81" d="100"/>
        </p:scale>
        <p:origin x="84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5A5963-AF4B-496C-AEFE-B82207452C08}" type="datetimeFigureOut">
              <a:rPr lang="en-US" smtClean="0"/>
              <a:t>12/6/2016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D8C5D9-3547-4831-8633-BF30DE83A73E}" type="slidenum">
              <a:rPr lang="en-US" smtClean="0"/>
              <a:t>‹Nº›</a:t>
            </a:fld>
            <a:endParaRPr lang="en-US"/>
          </a:p>
        </p:txBody>
      </p:sp>
    </p:spTree>
    <p:extLst>
      <p:ext uri="{BB962C8B-B14F-4D97-AF65-F5344CB8AC3E}">
        <p14:creationId xmlns:p14="http://schemas.microsoft.com/office/powerpoint/2010/main" val="79501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lIns="0" rIns="0" numCol="2" spcCol="274320">
            <a:normAutofit/>
          </a:bodyPr>
          <a:lstStyle/>
          <a:p>
            <a:pPr defTabSz="803275"/>
            <a:endParaRPr lang="en-US" sz="1200" baseline="0" dirty="0"/>
          </a:p>
        </p:txBody>
      </p:sp>
      <p:sp>
        <p:nvSpPr>
          <p:cNvPr id="5" name="Slide Image Placeholder 4"/>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998387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PT"/>
              <a:t>Clique para editar o estilo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endParaRPr lang="en-US"/>
          </a:p>
        </p:txBody>
      </p:sp>
      <p:sp>
        <p:nvSpPr>
          <p:cNvPr id="4" name="Date Placeholder 3"/>
          <p:cNvSpPr>
            <a:spLocks noGrp="1"/>
          </p:cNvSpPr>
          <p:nvPr>
            <p:ph type="dt" sz="half" idx="10"/>
          </p:nvPr>
        </p:nvSpPr>
        <p:spPr/>
        <p:txBody>
          <a:bodyPr/>
          <a:lstStyle/>
          <a:p>
            <a:fld id="{09FDB0C2-1F3D-4594-BC97-D21C5CE96C4E}" type="datetimeFigureOut">
              <a:rPr lang="en-US">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8A5C28-A9AF-48F7-A492-117CD84F551A}" type="slidenum">
              <a:rPr lang="en-US">
                <a:solidFill>
                  <a:prstClr val="black">
                    <a:tint val="75000"/>
                  </a:prstClr>
                </a:solidFill>
              </a:rPr>
              <a:pPr/>
              <a:t>‹Nº›</a:t>
            </a:fld>
            <a:endParaRPr lang="en-US">
              <a:solidFill>
                <a:prstClr val="black">
                  <a:tint val="75000"/>
                </a:prstClr>
              </a:solidFill>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DB0C2-1F3D-4594-BC97-D21C5CE96C4E}" type="datetimeFigureOut">
              <a:rPr lang="en-US">
                <a:solidFill>
                  <a:prstClr val="black">
                    <a:tint val="75000"/>
                  </a:prstClr>
                </a:solidFill>
              </a:rPr>
              <a:pPr/>
              <a:t>12/6/2016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A5C28-A9AF-48F7-A492-117CD84F551A}"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52421834"/>
      </p:ext>
    </p:extLst>
  </p:cSld>
  <p:clrMap bg1="dk1" tx1="lt1" bg2="dk2" tx2="lt2" accent1="accent1" accent2="accent2" accent3="accent3" accent4="accent4" accent5="accent5" accent6="accent6" hlink="hlink" folHlink="folHlink"/>
  <p:sldLayoutIdLst>
    <p:sldLayoutId id="2147483649" r:id="rId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gif"/><Relationship Id="rId2" Type="http://schemas.openxmlformats.org/officeDocument/2006/relationships/audio" Target="../media/media1.mid"/><Relationship Id="rId1" Type="http://schemas.microsoft.com/office/2007/relationships/media" Target="../media/media1.mid"/><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id"/><Relationship Id="rId1" Type="http://schemas.microsoft.com/office/2007/relationships/media" Target="../media/media1.mid"/><Relationship Id="rId5" Type="http://schemas.openxmlformats.org/officeDocument/2006/relationships/image" Target="../media/image4.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malaguetaman.blogs.sapo.pt/41496.html" TargetMode="External"/><Relationship Id="rId13" Type="http://schemas.openxmlformats.org/officeDocument/2006/relationships/hyperlink" Target="http://www.vaqueiro.pt/receitas/detalhe/5050/sonhos" TargetMode="External"/><Relationship Id="rId3" Type="http://schemas.openxmlformats.org/officeDocument/2006/relationships/hyperlink" Target="http://www.suapesquisa.com/historiadonatal.htm" TargetMode="External"/><Relationship Id="rId7" Type="http://schemas.openxmlformats.org/officeDocument/2006/relationships/hyperlink" Target="http://roledecasal.com/hidratacao-caseira-com-mel-e-bepantol/" TargetMode="External"/><Relationship Id="rId12" Type="http://schemas.openxmlformats.org/officeDocument/2006/relationships/hyperlink" Target="http://www.saborintenso.com/f82/mexidos-do-natal-11990/" TargetMode="External"/><Relationship Id="rId2" Type="http://schemas.openxmlformats.org/officeDocument/2006/relationships/hyperlink" Target="http://www.lucullus.com.ar/noticias/celebramos-la-saint-nicolas/" TargetMode="External"/><Relationship Id="rId1" Type="http://schemas.openxmlformats.org/officeDocument/2006/relationships/slideLayout" Target="../slideLayouts/slideLayout1.xml"/><Relationship Id="rId6" Type="http://schemas.openxmlformats.org/officeDocument/2006/relationships/hyperlink" Target="https://commons.wikimedia.org/wiki/File:Sonhar-com-laranja.jpg" TargetMode="External"/><Relationship Id="rId11" Type="http://schemas.openxmlformats.org/officeDocument/2006/relationships/hyperlink" Target="http://panelalume.blogspot.com.es/2011/12/formigos-do-minho-ou-mexidos.html" TargetMode="External"/><Relationship Id="rId5" Type="http://schemas.openxmlformats.org/officeDocument/2006/relationships/hyperlink" Target="https://pixabay.com/pt/pau-de-canela-canela-em-p%C3%B3-514243/" TargetMode="External"/><Relationship Id="rId10" Type="http://schemas.openxmlformats.org/officeDocument/2006/relationships/hyperlink" Target="http://www.milaneza.pt/aletria-doce-6-pessoas/" TargetMode="External"/><Relationship Id="rId4" Type="http://schemas.openxmlformats.org/officeDocument/2006/relationships/hyperlink" Target="http://www.1001receitas.com/pt/couvada-com-bacalhau" TargetMode="External"/><Relationship Id="rId9" Type="http://schemas.openxmlformats.org/officeDocument/2006/relationships/hyperlink" Target="http://myrestaurant.pt/especialidades/papos-de-anjo" TargetMode="External"/><Relationship Id="rId14" Type="http://schemas.openxmlformats.org/officeDocument/2006/relationships/hyperlink" Target="http://boacamaboamesa.expresso.sapo.pt/boa-vida/experiencias/reveillon-tradicoes-supersticoes-ano-novo-12653736"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id"/><Relationship Id="rId1" Type="http://schemas.microsoft.com/office/2007/relationships/media" Target="../media/media1.mid"/><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ideiasereceitas.com/roupa-velha-bacalhau/"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id"/><Relationship Id="rId1" Type="http://schemas.microsoft.com/office/2007/relationships/media" Target="../media/media1.mid"/><Relationship Id="rId5" Type="http://schemas.openxmlformats.org/officeDocument/2006/relationships/image" Target="../media/image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bg1">
                <a:lumMod val="50000"/>
                <a:lumOff val="50000"/>
              </a:schemeClr>
            </a:gs>
          </a:gsLst>
          <a:lin ang="5400000" scaled="1"/>
          <a:tileRect/>
        </a:gradFill>
        <a:effectLst/>
      </p:bgPr>
    </p:bg>
    <p:spTree>
      <p:nvGrpSpPr>
        <p:cNvPr id="1" name=""/>
        <p:cNvGrpSpPr/>
        <p:nvPr/>
      </p:nvGrpSpPr>
      <p:grpSpPr>
        <a:xfrm>
          <a:off x="0" y="0"/>
          <a:ext cx="0" cy="0"/>
          <a:chOff x="0" y="0"/>
          <a:chExt cx="0" cy="0"/>
        </a:xfrm>
      </p:grpSpPr>
      <p:pic>
        <p:nvPicPr>
          <p:cNvPr id="12" name="Picture 11" descr="017_14.JPG"/>
          <p:cNvPicPr>
            <a:picLocks noChangeAspect="1"/>
          </p:cNvPicPr>
          <p:nvPr/>
        </p:nvPicPr>
        <p:blipFill>
          <a:blip r:embed="rId5" cstate="print"/>
          <a:stretch>
            <a:fillRect/>
          </a:stretch>
        </p:blipFill>
        <p:spPr>
          <a:xfrm>
            <a:off x="102847" y="0"/>
            <a:ext cx="9153144" cy="13729716"/>
          </a:xfrm>
          <a:prstGeom prst="rect">
            <a:avLst/>
          </a:prstGeom>
        </p:spPr>
      </p:pic>
      <p:grpSp>
        <p:nvGrpSpPr>
          <p:cNvPr id="2" name="Group 16"/>
          <p:cNvGrpSpPr/>
          <p:nvPr/>
        </p:nvGrpSpPr>
        <p:grpSpPr>
          <a:xfrm>
            <a:off x="104583" y="0"/>
            <a:ext cx="9153144" cy="6899892"/>
            <a:chOff x="0" y="105157"/>
            <a:chExt cx="9153144" cy="6899892"/>
          </a:xfrm>
        </p:grpSpPr>
        <p:sp>
          <p:nvSpPr>
            <p:cNvPr id="6" name="Rectangle 5"/>
            <p:cNvSpPr/>
            <p:nvPr/>
          </p:nvSpPr>
          <p:spPr>
            <a:xfrm>
              <a:off x="0" y="105157"/>
              <a:ext cx="9144000" cy="2295144"/>
            </a:xfrm>
            <a:prstGeom prst="rect">
              <a:avLst/>
            </a:prstGeom>
            <a:gradFill>
              <a:gsLst>
                <a:gs pos="0">
                  <a:schemeClr val="bg1"/>
                </a:gs>
                <a:gs pos="100000">
                  <a:schemeClr val="bg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9144" y="4709905"/>
              <a:ext cx="9144000" cy="2295144"/>
            </a:xfrm>
            <a:prstGeom prst="rect">
              <a:avLst/>
            </a:prstGeom>
            <a:gradFill flip="none" rotWithShape="1">
              <a:gsLst>
                <a:gs pos="0">
                  <a:schemeClr val="bg1"/>
                </a:gs>
                <a:gs pos="100000">
                  <a:schemeClr val="bg1">
                    <a:lumMod val="75000"/>
                    <a:lumOff val="2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391157"/>
              <a:ext cx="967563" cy="233172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176438" y="2391157"/>
              <a:ext cx="967562" cy="233172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ounded Rectangle 3"/>
            <p:cNvSpPr/>
            <p:nvPr/>
          </p:nvSpPr>
          <p:spPr>
            <a:xfrm>
              <a:off x="914400" y="2400301"/>
              <a:ext cx="7315200" cy="2286000"/>
            </a:xfrm>
            <a:prstGeom prst="roundRect">
              <a:avLst>
                <a:gd name="adj" fmla="val 11933"/>
              </a:avLst>
            </a:prstGeom>
            <a:noFill/>
            <a:ln w="127000">
              <a:solidFill>
                <a:srgbClr val="FFFFFF"/>
              </a:solidFill>
            </a:ln>
            <a:scene3d>
              <a:camera prst="orthographicFront"/>
              <a:lightRig rig="freezing"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3" name="TextBox 12"/>
          <p:cNvSpPr txBox="1"/>
          <p:nvPr/>
        </p:nvSpPr>
        <p:spPr>
          <a:xfrm>
            <a:off x="2771800" y="1772689"/>
            <a:ext cx="2913875" cy="492443"/>
          </a:xfrm>
          <a:prstGeom prst="rect">
            <a:avLst/>
          </a:prstGeom>
          <a:noFill/>
        </p:spPr>
        <p:txBody>
          <a:bodyPr wrap="none" rtlCol="0">
            <a:spAutoFit/>
          </a:bodyPr>
          <a:lstStyle/>
          <a:p>
            <a:r>
              <a:rPr lang="pt-PT" sz="2600" dirty="0"/>
              <a:t>O Natal em Portugal</a:t>
            </a:r>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67" y="173850"/>
            <a:ext cx="1728192" cy="864096"/>
          </a:xfrm>
          <a:prstGeom prst="rect">
            <a:avLst/>
          </a:prstGeom>
        </p:spPr>
      </p:pic>
      <p:sp>
        <p:nvSpPr>
          <p:cNvPr id="8" name="CaixaDeTexto 7"/>
          <p:cNvSpPr txBox="1"/>
          <p:nvPr/>
        </p:nvSpPr>
        <p:spPr>
          <a:xfrm>
            <a:off x="6444208" y="514401"/>
            <a:ext cx="184731" cy="369332"/>
          </a:xfrm>
          <a:prstGeom prst="rect">
            <a:avLst/>
          </a:prstGeom>
          <a:noFill/>
        </p:spPr>
        <p:txBody>
          <a:bodyPr wrap="none" rtlCol="0">
            <a:spAutoFit/>
          </a:bodyPr>
          <a:lstStyle/>
          <a:p>
            <a:endParaRPr lang="pt-PT" dirty="0"/>
          </a:p>
        </p:txBody>
      </p:sp>
      <p:sp>
        <p:nvSpPr>
          <p:cNvPr id="9" name="CaixaDeTexto 8"/>
          <p:cNvSpPr txBox="1"/>
          <p:nvPr/>
        </p:nvSpPr>
        <p:spPr>
          <a:xfrm>
            <a:off x="8176438" y="404664"/>
            <a:ext cx="53162" cy="369332"/>
          </a:xfrm>
          <a:prstGeom prst="rect">
            <a:avLst/>
          </a:prstGeom>
          <a:noFill/>
        </p:spPr>
        <p:txBody>
          <a:bodyPr wrap="square" rtlCol="0">
            <a:spAutoFit/>
          </a:bodyPr>
          <a:lstStyle/>
          <a:p>
            <a:endParaRPr lang="pt-PT" dirty="0"/>
          </a:p>
        </p:txBody>
      </p:sp>
      <p:pic>
        <p:nvPicPr>
          <p:cNvPr id="16" name="Imagem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0299" y="173850"/>
            <a:ext cx="1972341" cy="1479256"/>
          </a:xfrm>
          <a:prstGeom prst="rect">
            <a:avLst/>
          </a:prstGeom>
        </p:spPr>
      </p:pic>
      <p:pic>
        <p:nvPicPr>
          <p:cNvPr id="19" name="1stno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10346" y="6007923"/>
            <a:ext cx="609600" cy="609600"/>
          </a:xfrm>
          <a:prstGeom prst="rect">
            <a:avLst/>
          </a:prstGeom>
        </p:spPr>
      </p:pic>
    </p:spTree>
    <p:extLst>
      <p:ext uri="{BB962C8B-B14F-4D97-AF65-F5344CB8AC3E}">
        <p14:creationId xmlns:p14="http://schemas.microsoft.com/office/powerpoint/2010/main" val="3154892859"/>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000"/>
                                        <p:tgtEl>
                                          <p:spTgt spid="12"/>
                                        </p:tgtEl>
                                      </p:cBhvr>
                                    </p:animEffect>
                                  </p:childTnLst>
                                </p:cTn>
                              </p:par>
                              <p:par>
                                <p:cTn id="10" presetID="10" presetClass="entr" presetSubtype="0" fill="hold" grpId="0"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300"/>
                                        <p:tgtEl>
                                          <p:spTgt spid="13"/>
                                        </p:tgtEl>
                                      </p:cBhvr>
                                    </p:animEffect>
                                  </p:childTnLst>
                                </p:cTn>
                              </p:par>
                              <p:par>
                                <p:cTn id="13" presetID="64" presetClass="path" presetSubtype="0" accel="50000" fill="hold" nodeType="withEffect">
                                  <p:stCondLst>
                                    <p:cond delay="1100"/>
                                  </p:stCondLst>
                                  <p:childTnLst>
                                    <p:animMotion origin="layout" path="M -0.05139 4.07407E-6 L -0.05139 -1.00093 " pathEditMode="relative" rAng="0" ptsTypes="AA">
                                      <p:cBhvr>
                                        <p:cTn id="14" dur="7200" fill="hold"/>
                                        <p:tgtEl>
                                          <p:spTgt spid="12"/>
                                        </p:tgtEl>
                                        <p:attrNameLst>
                                          <p:attrName>ppt_x</p:attrName>
                                          <p:attrName>ppt_y</p:attrName>
                                        </p:attrNameLst>
                                      </p:cBhvr>
                                      <p:rCtr x="0" y="-50046"/>
                                    </p:animMotion>
                                  </p:childTnLst>
                                </p:cTn>
                              </p:par>
                              <p:par>
                                <p:cTn id="15" presetID="10" presetClass="exit" presetSubtype="0" fill="hold" grpId="1" nodeType="withEffect">
                                  <p:stCondLst>
                                    <p:cond delay="80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par>
                          <p:cTn id="18" fill="hold">
                            <p:stCondLst>
                              <p:cond delay="8500"/>
                            </p:stCondLst>
                            <p:childTnLst>
                              <p:par>
                                <p:cTn id="19" presetID="6" presetClass="emph" presetSubtype="0" fill="hold" nodeType="afterEffect">
                                  <p:stCondLst>
                                    <p:cond delay="0"/>
                                  </p:stCondLst>
                                  <p:childTnLst>
                                    <p:animScale>
                                      <p:cBhvr>
                                        <p:cTn id="20" dur="2000" fill="hold"/>
                                        <p:tgtEl>
                                          <p:spTgt spid="2"/>
                                        </p:tgtEl>
                                      </p:cBhvr>
                                      <p:by x="150000" y="100000"/>
                                    </p:animScale>
                                  </p:childTnLst>
                                </p:cTn>
                              </p:par>
                              <p:par>
                                <p:cTn id="21" presetID="10" presetClass="exit" presetSubtype="0" fill="hold" nodeType="withEffect">
                                  <p:stCondLst>
                                    <p:cond delay="0"/>
                                  </p:stCondLst>
                                  <p:childTnLst>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19">
                <p:cTn id="24" repeatCount="indefinite" fill="hold" display="0">
                  <p:stCondLst>
                    <p:cond delay="indefinite"/>
                  </p:stCondLst>
                  <p:endCondLst>
                    <p:cond evt="onStopAudio" delay="0">
                      <p:tgtEl>
                        <p:sldTgt/>
                      </p:tgtEl>
                    </p:cond>
                  </p:endCondLst>
                </p:cTn>
                <p:tgtEl>
                  <p:spTgt spid="19"/>
                </p:tgtEl>
              </p:cMediaNode>
            </p:audio>
          </p:childTnLst>
        </p:cTn>
      </p:par>
    </p:tnLst>
    <p:bldLst>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90264" y="542915"/>
            <a:ext cx="7772400" cy="720080"/>
          </a:xfrm>
        </p:spPr>
        <p:txBody>
          <a:bodyPr>
            <a:normAutofit fontScale="90000"/>
          </a:bodyPr>
          <a:lstStyle/>
          <a:p>
            <a:r>
              <a:rPr lang="pt-PT" dirty="0"/>
              <a:t>Principais ingredientes dos doces de Natal</a:t>
            </a:r>
          </a:p>
        </p:txBody>
      </p:sp>
      <p:pic>
        <p:nvPicPr>
          <p:cNvPr id="4" name="Imagem 3"/>
          <p:cNvPicPr>
            <a:picLocks noChangeAspect="1"/>
          </p:cNvPicPr>
          <p:nvPr/>
        </p:nvPicPr>
        <p:blipFill>
          <a:blip r:embed="rId2"/>
          <a:stretch>
            <a:fillRect/>
          </a:stretch>
        </p:blipFill>
        <p:spPr>
          <a:xfrm>
            <a:off x="242849" y="1506848"/>
            <a:ext cx="4200033" cy="2794931"/>
          </a:xfrm>
          <a:prstGeom prst="rect">
            <a:avLst/>
          </a:prstGeom>
        </p:spPr>
      </p:pic>
      <p:pic>
        <p:nvPicPr>
          <p:cNvPr id="5" name="Imagem 4"/>
          <p:cNvPicPr>
            <a:picLocks noChangeAspect="1"/>
          </p:cNvPicPr>
          <p:nvPr/>
        </p:nvPicPr>
        <p:blipFill>
          <a:blip r:embed="rId3"/>
          <a:stretch>
            <a:fillRect/>
          </a:stretch>
        </p:blipFill>
        <p:spPr>
          <a:xfrm>
            <a:off x="5004048" y="1486136"/>
            <a:ext cx="3458616" cy="2301552"/>
          </a:xfrm>
          <a:prstGeom prst="rect">
            <a:avLst/>
          </a:prstGeom>
        </p:spPr>
      </p:pic>
      <p:pic>
        <p:nvPicPr>
          <p:cNvPr id="6" name="Imagem 5"/>
          <p:cNvPicPr>
            <a:picLocks noChangeAspect="1"/>
          </p:cNvPicPr>
          <p:nvPr/>
        </p:nvPicPr>
        <p:blipFill>
          <a:blip r:embed="rId4"/>
          <a:stretch>
            <a:fillRect/>
          </a:stretch>
        </p:blipFill>
        <p:spPr>
          <a:xfrm>
            <a:off x="242849" y="4502099"/>
            <a:ext cx="2619375" cy="1962003"/>
          </a:xfrm>
          <a:prstGeom prst="rect">
            <a:avLst/>
          </a:prstGeom>
        </p:spPr>
      </p:pic>
      <p:pic>
        <p:nvPicPr>
          <p:cNvPr id="8" name="Imagem 7"/>
          <p:cNvPicPr>
            <a:picLocks noChangeAspect="1"/>
          </p:cNvPicPr>
          <p:nvPr/>
        </p:nvPicPr>
        <p:blipFill>
          <a:blip r:embed="rId5"/>
          <a:stretch>
            <a:fillRect/>
          </a:stretch>
        </p:blipFill>
        <p:spPr>
          <a:xfrm>
            <a:off x="6061789" y="3933056"/>
            <a:ext cx="2723009" cy="2531047"/>
          </a:xfrm>
          <a:prstGeom prst="rect">
            <a:avLst/>
          </a:prstGeom>
        </p:spPr>
      </p:pic>
      <p:pic>
        <p:nvPicPr>
          <p:cNvPr id="9" name="Imagem 8"/>
          <p:cNvPicPr>
            <a:picLocks noChangeAspect="1"/>
          </p:cNvPicPr>
          <p:nvPr/>
        </p:nvPicPr>
        <p:blipFill>
          <a:blip r:embed="rId6"/>
          <a:stretch>
            <a:fillRect/>
          </a:stretch>
        </p:blipFill>
        <p:spPr>
          <a:xfrm>
            <a:off x="2987824" y="4502100"/>
            <a:ext cx="2948365" cy="1962003"/>
          </a:xfrm>
          <a:prstGeom prst="rect">
            <a:avLst/>
          </a:prstGeom>
        </p:spPr>
      </p:pic>
    </p:spTree>
    <p:extLst>
      <p:ext uri="{BB962C8B-B14F-4D97-AF65-F5344CB8AC3E}">
        <p14:creationId xmlns:p14="http://schemas.microsoft.com/office/powerpoint/2010/main" val="19605280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7544" y="332656"/>
            <a:ext cx="3526160" cy="432047"/>
          </a:xfrm>
        </p:spPr>
        <p:txBody>
          <a:bodyPr>
            <a:normAutofit fontScale="90000"/>
          </a:bodyPr>
          <a:lstStyle/>
          <a:p>
            <a:r>
              <a:rPr lang="pt-PT" sz="3200" dirty="0"/>
              <a:t>Rabanada em calda com frutos secos</a:t>
            </a:r>
          </a:p>
        </p:txBody>
      </p:sp>
      <p:pic>
        <p:nvPicPr>
          <p:cNvPr id="4" name="Imagem 3"/>
          <p:cNvPicPr>
            <a:picLocks noChangeAspect="1"/>
          </p:cNvPicPr>
          <p:nvPr/>
        </p:nvPicPr>
        <p:blipFill>
          <a:blip r:embed="rId2"/>
          <a:stretch>
            <a:fillRect/>
          </a:stretch>
        </p:blipFill>
        <p:spPr>
          <a:xfrm>
            <a:off x="4572000" y="331664"/>
            <a:ext cx="3096344" cy="2322258"/>
          </a:xfrm>
          <a:prstGeom prst="rect">
            <a:avLst/>
          </a:prstGeom>
        </p:spPr>
      </p:pic>
      <p:sp>
        <p:nvSpPr>
          <p:cNvPr id="6" name="Retângulo 5"/>
          <p:cNvSpPr/>
          <p:nvPr/>
        </p:nvSpPr>
        <p:spPr>
          <a:xfrm>
            <a:off x="251520" y="2167186"/>
            <a:ext cx="2808312" cy="3754874"/>
          </a:xfrm>
          <a:prstGeom prst="rect">
            <a:avLst/>
          </a:prstGeom>
        </p:spPr>
        <p:txBody>
          <a:bodyPr wrap="square">
            <a:spAutoFit/>
          </a:bodyPr>
          <a:lstStyle/>
          <a:p>
            <a:r>
              <a:rPr lang="pt-PT" sz="1400" dirty="0"/>
              <a:t>Ingredientes:</a:t>
            </a:r>
          </a:p>
          <a:p>
            <a:r>
              <a:rPr lang="pt-PT" sz="1400" dirty="0"/>
              <a:t>Pão para rabanadas de 3 dias</a:t>
            </a:r>
          </a:p>
          <a:p>
            <a:r>
              <a:rPr lang="pt-PT" sz="1400" dirty="0"/>
              <a:t>0,5ltr leite</a:t>
            </a:r>
          </a:p>
          <a:p>
            <a:r>
              <a:rPr lang="pt-PT" sz="1400" dirty="0"/>
              <a:t>4 colheres de sopa de açúcar</a:t>
            </a:r>
          </a:p>
          <a:p>
            <a:r>
              <a:rPr lang="pt-PT" sz="1400" dirty="0"/>
              <a:t>3 ovos batidos</a:t>
            </a:r>
          </a:p>
          <a:p>
            <a:r>
              <a:rPr lang="pt-PT" sz="1400" dirty="0"/>
              <a:t> </a:t>
            </a:r>
          </a:p>
          <a:p>
            <a:r>
              <a:rPr lang="pt-PT" sz="1400" dirty="0"/>
              <a:t>Para o molho:</a:t>
            </a:r>
          </a:p>
          <a:p>
            <a:r>
              <a:rPr lang="pt-PT" sz="1400" dirty="0"/>
              <a:t>200ml agua</a:t>
            </a:r>
          </a:p>
          <a:p>
            <a:r>
              <a:rPr lang="pt-PT" sz="1400" dirty="0"/>
              <a:t>200gr açúcar</a:t>
            </a:r>
          </a:p>
          <a:p>
            <a:r>
              <a:rPr lang="pt-PT" sz="1400" dirty="0"/>
              <a:t>casca de laranja</a:t>
            </a:r>
          </a:p>
          <a:p>
            <a:r>
              <a:rPr lang="pt-PT" sz="1400" dirty="0"/>
              <a:t>casca de limão</a:t>
            </a:r>
          </a:p>
          <a:p>
            <a:r>
              <a:rPr lang="pt-PT" sz="1400" dirty="0"/>
              <a:t>2 colheres de sopa de mel</a:t>
            </a:r>
          </a:p>
          <a:p>
            <a:r>
              <a:rPr lang="pt-PT" sz="1400" dirty="0"/>
              <a:t>Pinhões tostados</a:t>
            </a:r>
          </a:p>
          <a:p>
            <a:r>
              <a:rPr lang="pt-PT" sz="1400" dirty="0"/>
              <a:t>Uvas passas douradas</a:t>
            </a:r>
          </a:p>
          <a:p>
            <a:r>
              <a:rPr lang="pt-PT" sz="1400" dirty="0"/>
              <a:t>2 paus de canela</a:t>
            </a:r>
          </a:p>
          <a:p>
            <a:r>
              <a:rPr lang="pt-PT" sz="1400" dirty="0"/>
              <a:t>Óleo de girassol</a:t>
            </a:r>
          </a:p>
          <a:p>
            <a:r>
              <a:rPr lang="pt-PT" sz="1400" dirty="0"/>
              <a:t> </a:t>
            </a:r>
          </a:p>
        </p:txBody>
      </p:sp>
      <p:sp>
        <p:nvSpPr>
          <p:cNvPr id="7" name="Retângulo 6"/>
          <p:cNvSpPr/>
          <p:nvPr/>
        </p:nvSpPr>
        <p:spPr>
          <a:xfrm>
            <a:off x="3203848" y="2420888"/>
            <a:ext cx="4572000" cy="3539430"/>
          </a:xfrm>
          <a:prstGeom prst="rect">
            <a:avLst/>
          </a:prstGeom>
        </p:spPr>
        <p:txBody>
          <a:bodyPr>
            <a:spAutoFit/>
          </a:bodyPr>
          <a:lstStyle/>
          <a:p>
            <a:r>
              <a:rPr lang="pt-PT" sz="1400" dirty="0"/>
              <a:t>Preparação:</a:t>
            </a:r>
          </a:p>
          <a:p>
            <a:r>
              <a:rPr lang="pt-PT" sz="1400" dirty="0"/>
              <a:t>1- Num recipiente misture o açúcar, o leite, o pau de canela e leve a ferver.</a:t>
            </a:r>
          </a:p>
          <a:p>
            <a:r>
              <a:rPr lang="pt-PT" sz="1400" dirty="0"/>
              <a:t>2 - Bata os ovos e reserve.</a:t>
            </a:r>
          </a:p>
          <a:p>
            <a:r>
              <a:rPr lang="pt-PT" sz="1400" dirty="0"/>
              <a:t>3 - Corte o pão em fatias de 1,5 cm.</a:t>
            </a:r>
          </a:p>
          <a:p>
            <a:r>
              <a:rPr lang="pt-PT" sz="1400" dirty="0"/>
              <a:t>4 - Mergulhe o pão no leite com açúcar, aperte ligeiramente com a palma das mãos para retirar o excesso de leite.</a:t>
            </a:r>
          </a:p>
          <a:p>
            <a:r>
              <a:rPr lang="pt-PT" sz="1400" dirty="0"/>
              <a:t>5 - Passe o pão pelos ovos batidos.</a:t>
            </a:r>
          </a:p>
          <a:p>
            <a:r>
              <a:rPr lang="pt-PT" sz="1400" dirty="0"/>
              <a:t>6 - Frite o pão em óleo até ficar dourado, e coloque em papel absorvente para retirar o excesso de gordura.</a:t>
            </a:r>
          </a:p>
          <a:p>
            <a:r>
              <a:rPr lang="pt-PT" sz="1400" dirty="0"/>
              <a:t>7 - Faça a calda, levando ao lume a água, o mel e o açúcar, a casca de limão e laranja. Quando estiver quase no ponto, junte os frutos secos e deixe ferver cerca de 5 minutos (ponto fio fraco)</a:t>
            </a:r>
          </a:p>
          <a:p>
            <a:r>
              <a:rPr lang="pt-PT" sz="1400" dirty="0"/>
              <a:t>8 - </a:t>
            </a:r>
            <a:r>
              <a:rPr lang="pt-PT" sz="1400" dirty="0" err="1"/>
              <a:t>Emprate</a:t>
            </a:r>
            <a:r>
              <a:rPr lang="pt-PT" sz="1400" dirty="0"/>
              <a:t> as rabanadas regando generosamente com o molho rico de frutos secos.</a:t>
            </a:r>
          </a:p>
        </p:txBody>
      </p:sp>
    </p:spTree>
    <p:extLst>
      <p:ext uri="{BB962C8B-B14F-4D97-AF65-F5344CB8AC3E}">
        <p14:creationId xmlns:p14="http://schemas.microsoft.com/office/powerpoint/2010/main" val="246700271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7504" y="98632"/>
            <a:ext cx="3814192" cy="504055"/>
          </a:xfrm>
        </p:spPr>
        <p:txBody>
          <a:bodyPr>
            <a:normAutofit fontScale="90000"/>
          </a:bodyPr>
          <a:lstStyle/>
          <a:p>
            <a:r>
              <a:rPr lang="pt-PT" dirty="0"/>
              <a:t>Papos de anjo</a:t>
            </a:r>
          </a:p>
        </p:txBody>
      </p:sp>
      <p:pic>
        <p:nvPicPr>
          <p:cNvPr id="5" name="Imagem 4"/>
          <p:cNvPicPr>
            <a:picLocks noChangeAspect="1"/>
          </p:cNvPicPr>
          <p:nvPr/>
        </p:nvPicPr>
        <p:blipFill>
          <a:blip r:embed="rId4"/>
          <a:stretch>
            <a:fillRect/>
          </a:stretch>
        </p:blipFill>
        <p:spPr>
          <a:xfrm>
            <a:off x="4123862" y="188640"/>
            <a:ext cx="4767688" cy="2664296"/>
          </a:xfrm>
          <a:prstGeom prst="rect">
            <a:avLst/>
          </a:prstGeom>
        </p:spPr>
      </p:pic>
      <p:sp>
        <p:nvSpPr>
          <p:cNvPr id="6" name="Retângulo 5"/>
          <p:cNvSpPr/>
          <p:nvPr/>
        </p:nvSpPr>
        <p:spPr>
          <a:xfrm>
            <a:off x="251520" y="-126208"/>
            <a:ext cx="8280920" cy="6955596"/>
          </a:xfrm>
          <a:prstGeom prst="rect">
            <a:avLst/>
          </a:prstGeom>
        </p:spPr>
        <p:txBody>
          <a:bodyPr wrap="square">
            <a:spAutoFit/>
          </a:bodyPr>
          <a:lstStyle/>
          <a:p>
            <a:r>
              <a:rPr lang="pt-PT" sz="1400" dirty="0"/>
              <a:t> </a:t>
            </a:r>
          </a:p>
          <a:p>
            <a:endParaRPr lang="pt-PT" sz="1400" dirty="0"/>
          </a:p>
          <a:p>
            <a:endParaRPr lang="pt-PT" sz="1400" dirty="0"/>
          </a:p>
          <a:p>
            <a:endParaRPr lang="pt-PT" sz="1400" dirty="0"/>
          </a:p>
          <a:p>
            <a:r>
              <a:rPr lang="pt-PT" sz="1400" u="sng" dirty="0"/>
              <a:t>Ingredientes:</a:t>
            </a:r>
            <a:endParaRPr lang="pt-PT" sz="1400" i="1" u="sng" dirty="0"/>
          </a:p>
          <a:p>
            <a:endParaRPr lang="pt-PT" sz="1400" i="1" dirty="0"/>
          </a:p>
          <a:p>
            <a:r>
              <a:rPr lang="pt-PT" sz="1400" i="1" dirty="0"/>
              <a:t>Para os bolos:</a:t>
            </a:r>
          </a:p>
          <a:p>
            <a:endParaRPr lang="pt-PT" sz="1400" dirty="0"/>
          </a:p>
          <a:p>
            <a:r>
              <a:rPr lang="pt-PT" sz="1400" dirty="0"/>
              <a:t>    9 gemas + 1 ovo</a:t>
            </a:r>
          </a:p>
          <a:p>
            <a:endParaRPr lang="pt-PT" sz="1400" dirty="0"/>
          </a:p>
          <a:p>
            <a:r>
              <a:rPr lang="pt-PT" sz="1400" u="sng" dirty="0"/>
              <a:t>Para a calda:</a:t>
            </a:r>
          </a:p>
          <a:p>
            <a:endParaRPr lang="pt-PT" sz="1400" dirty="0"/>
          </a:p>
          <a:p>
            <a:r>
              <a:rPr lang="pt-PT" sz="1400" dirty="0"/>
              <a:t>    1 pau de canela</a:t>
            </a:r>
          </a:p>
          <a:p>
            <a:r>
              <a:rPr lang="pt-PT" sz="1400" dirty="0"/>
              <a:t>    5 dl de água</a:t>
            </a:r>
          </a:p>
          <a:p>
            <a:r>
              <a:rPr lang="pt-PT" sz="1400" dirty="0"/>
              <a:t>    600 g de açúcar</a:t>
            </a:r>
          </a:p>
          <a:p>
            <a:r>
              <a:rPr lang="pt-PT" sz="1400" dirty="0"/>
              <a:t>    casca de 1 limão (ou um pouco de rum)</a:t>
            </a:r>
          </a:p>
          <a:p>
            <a:endParaRPr lang="pt-PT" sz="1400" dirty="0"/>
          </a:p>
          <a:p>
            <a:r>
              <a:rPr lang="pt-PT" sz="1400" u="sng" dirty="0"/>
              <a:t>Descrição:</a:t>
            </a:r>
          </a:p>
          <a:p>
            <a:endParaRPr lang="pt-PT" sz="1400" dirty="0"/>
          </a:p>
          <a:p>
            <a:r>
              <a:rPr lang="pt-PT" sz="1400" dirty="0"/>
              <a:t>Comece por fazer a calda. Misture todos os ingredientes e leve ao lume, deixando ferver durante 4 minutos ou até a calda engrossar. Reserve.</a:t>
            </a:r>
          </a:p>
          <a:p>
            <a:r>
              <a:rPr lang="pt-PT" sz="1400" dirty="0"/>
              <a:t>Para os Papos de Anjo, bata as gemas e o ovo até triplicarem de volume. Deite este preparado, em formas de queques, devidamente untadas e polvilhadas, até atingir metade da sua capacidade. Coloque as formas num tabuleiro e leve a cozer em forno quente (230º C) cerca de 15 a 18 minutos.</a:t>
            </a:r>
          </a:p>
          <a:p>
            <a:r>
              <a:rPr lang="pt-PT" sz="1400" dirty="0"/>
              <a:t>Desenforme os Papos de e Anjo e pique-lhes a base com um garfo. Mergulhe os bolos na calda ainda quente; reserve uma parte da calda para regar os papos na altura de servir.</a:t>
            </a:r>
          </a:p>
          <a:p>
            <a:endParaRPr lang="pt-PT" sz="1400" dirty="0"/>
          </a:p>
          <a:p>
            <a:r>
              <a:rPr lang="pt-PT" sz="1400" dirty="0"/>
              <a:t>Sirva os Papos de Anjo frios, em taças. </a:t>
            </a:r>
          </a:p>
          <a:p>
            <a:endParaRPr lang="pt-PT" sz="1400" dirty="0"/>
          </a:p>
          <a:p>
            <a:r>
              <a:rPr lang="pt-PT" sz="1050" dirty="0"/>
              <a:t>Fonte: docesregionais.com</a:t>
            </a:r>
          </a:p>
          <a:p>
            <a:r>
              <a:rPr lang="pt-PT" sz="1050" dirty="0"/>
              <a:t>Especialidade</a:t>
            </a:r>
          </a:p>
          <a:p>
            <a:r>
              <a:rPr lang="pt-PT" sz="1050" dirty="0"/>
              <a:t>Papos-de-anjo</a:t>
            </a:r>
          </a:p>
        </p:txBody>
      </p:sp>
      <p:pic>
        <p:nvPicPr>
          <p:cNvPr id="7" name="1stno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2840" y="5949280"/>
            <a:ext cx="609600" cy="609600"/>
          </a:xfrm>
          <a:prstGeom prst="rect">
            <a:avLst/>
          </a:prstGeom>
        </p:spPr>
      </p:pic>
    </p:spTree>
    <p:extLst>
      <p:ext uri="{BB962C8B-B14F-4D97-AF65-F5344CB8AC3E}">
        <p14:creationId xmlns:p14="http://schemas.microsoft.com/office/powerpoint/2010/main" val="157386618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00" fill="hold"/>
                                        <p:tgtEl>
                                          <p:spTgt spid="7"/>
                                        </p:tgtEl>
                                      </p:cBhvr>
                                    </p:cmd>
                                  </p:childTnLst>
                                </p:cTn>
                              </p:par>
                            </p:childTnLst>
                          </p:cTn>
                        </p:par>
                      </p:childTnLst>
                    </p:cTn>
                  </p:par>
                </p:childTnLst>
              </p:cTn>
              <p:nextCondLst>
                <p:cond evt="onClick" delay="0">
                  <p:tgtEl>
                    <p:spTgt spid="7"/>
                  </p:tgtEl>
                </p:cond>
              </p:nextCondLst>
            </p:seq>
            <p:audio>
              <p:cMediaNode vol="8000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20888" y="0"/>
            <a:ext cx="4102224" cy="722511"/>
          </a:xfrm>
        </p:spPr>
        <p:txBody>
          <a:bodyPr>
            <a:normAutofit fontScale="90000"/>
          </a:bodyPr>
          <a:lstStyle/>
          <a:p>
            <a:r>
              <a:rPr lang="pt-PT" dirty="0"/>
              <a:t>Aletria</a:t>
            </a:r>
          </a:p>
        </p:txBody>
      </p:sp>
      <p:sp>
        <p:nvSpPr>
          <p:cNvPr id="6" name="Retângulo 5"/>
          <p:cNvSpPr/>
          <p:nvPr/>
        </p:nvSpPr>
        <p:spPr>
          <a:xfrm>
            <a:off x="179512" y="722511"/>
            <a:ext cx="5544616" cy="5970865"/>
          </a:xfrm>
          <a:prstGeom prst="rect">
            <a:avLst/>
          </a:prstGeom>
        </p:spPr>
        <p:txBody>
          <a:bodyPr wrap="square">
            <a:spAutoFit/>
          </a:bodyPr>
          <a:lstStyle/>
          <a:p>
            <a:r>
              <a:rPr lang="pt-PT" dirty="0"/>
              <a:t>Aletria Doce (6 pessoas)</a:t>
            </a:r>
          </a:p>
          <a:p>
            <a:endParaRPr lang="pt-PT" sz="1400" dirty="0"/>
          </a:p>
          <a:p>
            <a:r>
              <a:rPr lang="pt-PT" sz="1400" dirty="0"/>
              <a:t>Ingredientes</a:t>
            </a:r>
          </a:p>
          <a:p>
            <a:endParaRPr lang="pt-PT" sz="1400" dirty="0"/>
          </a:p>
          <a:p>
            <a:r>
              <a:rPr lang="pt-PT" sz="1400" dirty="0"/>
              <a:t>    150 g de Aletria</a:t>
            </a:r>
          </a:p>
          <a:p>
            <a:r>
              <a:rPr lang="pt-PT" sz="1400" dirty="0"/>
              <a:t>    5 dl de leite</a:t>
            </a:r>
          </a:p>
          <a:p>
            <a:r>
              <a:rPr lang="pt-PT" sz="1400" dirty="0"/>
              <a:t>    50 g de manteiga</a:t>
            </a:r>
          </a:p>
          <a:p>
            <a:r>
              <a:rPr lang="pt-PT" sz="1400" dirty="0"/>
              <a:t>    200 g de açúcar</a:t>
            </a:r>
          </a:p>
          <a:p>
            <a:r>
              <a:rPr lang="pt-PT" sz="1400" dirty="0"/>
              <a:t>    4 gemas de ovos</a:t>
            </a:r>
          </a:p>
          <a:p>
            <a:r>
              <a:rPr lang="pt-PT" sz="1400" dirty="0"/>
              <a:t>    1 casca de limão</a:t>
            </a:r>
          </a:p>
          <a:p>
            <a:r>
              <a:rPr lang="pt-PT" sz="1400" dirty="0"/>
              <a:t>    canela em pó q.b.</a:t>
            </a:r>
          </a:p>
          <a:p>
            <a:r>
              <a:rPr lang="pt-PT" sz="1400" dirty="0"/>
              <a:t>    1 pitada de sal</a:t>
            </a:r>
          </a:p>
          <a:p>
            <a:endParaRPr lang="pt-PT" sz="1400" dirty="0"/>
          </a:p>
          <a:p>
            <a:r>
              <a:rPr lang="pt-PT" sz="1400" dirty="0"/>
              <a:t>Preparação</a:t>
            </a:r>
          </a:p>
          <a:p>
            <a:endParaRPr lang="pt-PT" sz="1400" dirty="0"/>
          </a:p>
          <a:p>
            <a:r>
              <a:rPr lang="pt-PT" sz="1400" dirty="0"/>
              <a:t>Coza a Aletria em água temperada com um pouco de sal. Escorra a água.</a:t>
            </a:r>
          </a:p>
          <a:p>
            <a:r>
              <a:rPr lang="pt-PT" sz="1400" dirty="0"/>
              <a:t>À parte, aqueça o leite com uma casca fina de limão e depois junte-o aos poucos à aletria, mantendo o lume brando e mexendo sempre.</a:t>
            </a:r>
          </a:p>
          <a:p>
            <a:endParaRPr lang="pt-PT" sz="1400" dirty="0"/>
          </a:p>
          <a:p>
            <a:r>
              <a:rPr lang="pt-PT" sz="1400" dirty="0"/>
              <a:t>Acrescente a manteiga e depois o açúcar. Bata as gemas e misture um pouco de leite.</a:t>
            </a:r>
          </a:p>
          <a:p>
            <a:r>
              <a:rPr lang="pt-PT" sz="1400" dirty="0"/>
              <a:t>Retire a Aletria do lume, juntando-lhe as gemas cuidadosamente.</a:t>
            </a:r>
          </a:p>
          <a:p>
            <a:endParaRPr lang="pt-PT" sz="1400" dirty="0"/>
          </a:p>
          <a:p>
            <a:r>
              <a:rPr lang="pt-PT" sz="1400" dirty="0"/>
              <a:t>Leve de novo ao lume por um ou dois minutos sem deixar ferver.</a:t>
            </a:r>
          </a:p>
          <a:p>
            <a:r>
              <a:rPr lang="pt-PT" sz="1400" dirty="0"/>
              <a:t>Deite a Aletria ainda quente numa travessa.</a:t>
            </a:r>
          </a:p>
          <a:p>
            <a:endParaRPr lang="pt-PT" sz="1400" dirty="0"/>
          </a:p>
          <a:p>
            <a:r>
              <a:rPr lang="pt-PT" sz="1400" dirty="0"/>
              <a:t>Deixe arrefecer um pouco e decore com canela a seu gosto.</a:t>
            </a:r>
          </a:p>
        </p:txBody>
      </p:sp>
      <p:pic>
        <p:nvPicPr>
          <p:cNvPr id="7" name="Imagem 6"/>
          <p:cNvPicPr>
            <a:picLocks noChangeAspect="1"/>
          </p:cNvPicPr>
          <p:nvPr/>
        </p:nvPicPr>
        <p:blipFill>
          <a:blip r:embed="rId2"/>
          <a:stretch>
            <a:fillRect/>
          </a:stretch>
        </p:blipFill>
        <p:spPr>
          <a:xfrm>
            <a:off x="2699792" y="1196752"/>
            <a:ext cx="4104456" cy="2489588"/>
          </a:xfrm>
          <a:prstGeom prst="rect">
            <a:avLst/>
          </a:prstGeom>
        </p:spPr>
      </p:pic>
    </p:spTree>
    <p:extLst>
      <p:ext uri="{BB962C8B-B14F-4D97-AF65-F5344CB8AC3E}">
        <p14:creationId xmlns:p14="http://schemas.microsoft.com/office/powerpoint/2010/main" val="153497004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242272" y="90364"/>
            <a:ext cx="4896544" cy="648072"/>
          </a:xfrm>
        </p:spPr>
        <p:txBody>
          <a:bodyPr>
            <a:normAutofit fontScale="90000"/>
          </a:bodyPr>
          <a:lstStyle/>
          <a:p>
            <a:r>
              <a:rPr lang="pt-PT" dirty="0"/>
              <a:t>Mexidos ou formigos</a:t>
            </a:r>
          </a:p>
        </p:txBody>
      </p:sp>
      <p:sp>
        <p:nvSpPr>
          <p:cNvPr id="5" name="Retângulo 4"/>
          <p:cNvSpPr/>
          <p:nvPr/>
        </p:nvSpPr>
        <p:spPr>
          <a:xfrm>
            <a:off x="314908" y="585168"/>
            <a:ext cx="8097180" cy="6012184"/>
          </a:xfrm>
          <a:prstGeom prst="rect">
            <a:avLst/>
          </a:prstGeom>
        </p:spPr>
        <p:txBody>
          <a:bodyPr wrap="square">
            <a:spAutoFit/>
          </a:bodyPr>
          <a:lstStyle/>
          <a:p>
            <a:r>
              <a:rPr lang="pt-PT" sz="1400" dirty="0"/>
              <a:t>Ingredientes:</a:t>
            </a:r>
          </a:p>
          <a:p>
            <a:endParaRPr lang="pt-PT" sz="1400" dirty="0"/>
          </a:p>
          <a:p>
            <a:r>
              <a:rPr lang="pt-PT" sz="1400" dirty="0"/>
              <a:t>1L de água</a:t>
            </a:r>
          </a:p>
          <a:p>
            <a:r>
              <a:rPr lang="pt-PT" sz="1400" dirty="0"/>
              <a:t>200 </a:t>
            </a:r>
            <a:r>
              <a:rPr lang="pt-PT" sz="1400" dirty="0" err="1"/>
              <a:t>grs</a:t>
            </a:r>
            <a:r>
              <a:rPr lang="pt-PT" sz="1400" dirty="0"/>
              <a:t> de açúcar amarelo</a:t>
            </a:r>
          </a:p>
          <a:p>
            <a:r>
              <a:rPr lang="pt-PT" sz="1400" dirty="0"/>
              <a:t>2 colheres de sopa de mel</a:t>
            </a:r>
          </a:p>
          <a:p>
            <a:r>
              <a:rPr lang="pt-PT" sz="1400" dirty="0"/>
              <a:t>1 raspa de laranja ou limão</a:t>
            </a:r>
          </a:p>
          <a:p>
            <a:r>
              <a:rPr lang="pt-PT" sz="1400" dirty="0"/>
              <a:t>1 pau de canela</a:t>
            </a:r>
          </a:p>
          <a:p>
            <a:r>
              <a:rPr lang="pt-PT" sz="1400" dirty="0"/>
              <a:t>1 pitada de sal</a:t>
            </a:r>
          </a:p>
          <a:p>
            <a:r>
              <a:rPr lang="pt-PT" sz="1400" dirty="0"/>
              <a:t>250grs de pão duro em cubinhos</a:t>
            </a:r>
          </a:p>
          <a:p>
            <a:r>
              <a:rPr lang="pt-PT" sz="1400" dirty="0"/>
              <a:t>4 gemas</a:t>
            </a:r>
          </a:p>
          <a:p>
            <a:r>
              <a:rPr lang="pt-PT" sz="1400" dirty="0"/>
              <a:t>1 cálice cheio de Vinho do Porto</a:t>
            </a:r>
          </a:p>
          <a:p>
            <a:r>
              <a:rPr lang="pt-PT" sz="1400" dirty="0"/>
              <a:t>40grs de manteiga</a:t>
            </a:r>
          </a:p>
          <a:p>
            <a:r>
              <a:rPr lang="pt-PT" sz="1400" dirty="0"/>
              <a:t>60grs de passas</a:t>
            </a:r>
          </a:p>
          <a:p>
            <a:r>
              <a:rPr lang="pt-PT" sz="1400" dirty="0"/>
              <a:t>30grs de pinhões</a:t>
            </a:r>
          </a:p>
          <a:p>
            <a:r>
              <a:rPr lang="pt-PT" sz="1400" dirty="0"/>
              <a:t>Canela em pó</a:t>
            </a:r>
          </a:p>
          <a:p>
            <a:endParaRPr lang="pt-PT" sz="1400" dirty="0"/>
          </a:p>
          <a:p>
            <a:r>
              <a:rPr lang="pt-PT" sz="1400" dirty="0"/>
              <a:t>1. Deite num </a:t>
            </a:r>
            <a:r>
              <a:rPr lang="pt-PT" sz="1400" dirty="0" err="1"/>
              <a:t>tachinho</a:t>
            </a:r>
            <a:r>
              <a:rPr lang="pt-PT" sz="1400" dirty="0"/>
              <a:t> a água, o açúcar, o mel, a casca de laranja ou limão, o pau de canela e sal e deixe ferver durante 3 minutos.</a:t>
            </a:r>
          </a:p>
          <a:p>
            <a:endParaRPr lang="pt-PT" sz="1400" dirty="0"/>
          </a:p>
          <a:p>
            <a:r>
              <a:rPr lang="pt-PT" sz="1400" dirty="0"/>
              <a:t>2. Junte depois o pão, mexa até ferver e retire do lume.</a:t>
            </a:r>
          </a:p>
          <a:p>
            <a:endParaRPr lang="pt-PT" sz="1400" dirty="0"/>
          </a:p>
          <a:p>
            <a:r>
              <a:rPr lang="pt-PT" sz="1400" dirty="0"/>
              <a:t>3. À parte, misture as gemas com o Vinho do Porto e deite, em fio, no preparado anterior, mexendo sempre.</a:t>
            </a:r>
          </a:p>
          <a:p>
            <a:endParaRPr lang="pt-PT" sz="1400" dirty="0"/>
          </a:p>
          <a:p>
            <a:r>
              <a:rPr lang="pt-PT" sz="1400" dirty="0"/>
              <a:t>4. Adicione a manteiga em pedacinhos, as passas e os pinhões e leve de novo ao lume, mexendo cuidadosamente, sem deixar ferver.</a:t>
            </a:r>
          </a:p>
          <a:p>
            <a:endParaRPr lang="pt-PT" sz="1400" dirty="0"/>
          </a:p>
          <a:p>
            <a:r>
              <a:rPr lang="pt-PT" sz="1400" dirty="0"/>
              <a:t>5. Retire, deite numa travessa ou taças e polvilhe com canela a gosto.</a:t>
            </a:r>
          </a:p>
        </p:txBody>
      </p:sp>
      <p:pic>
        <p:nvPicPr>
          <p:cNvPr id="6" name="Imagem 5"/>
          <p:cNvPicPr>
            <a:picLocks noChangeAspect="1"/>
          </p:cNvPicPr>
          <p:nvPr/>
        </p:nvPicPr>
        <p:blipFill>
          <a:blip r:embed="rId2"/>
          <a:stretch>
            <a:fillRect/>
          </a:stretch>
        </p:blipFill>
        <p:spPr>
          <a:xfrm>
            <a:off x="3203848" y="738436"/>
            <a:ext cx="4602088" cy="3066141"/>
          </a:xfrm>
          <a:prstGeom prst="rect">
            <a:avLst/>
          </a:prstGeom>
        </p:spPr>
      </p:pic>
    </p:spTree>
    <p:extLst>
      <p:ext uri="{BB962C8B-B14F-4D97-AF65-F5344CB8AC3E}">
        <p14:creationId xmlns:p14="http://schemas.microsoft.com/office/powerpoint/2010/main" val="205628340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14450" y="32379"/>
            <a:ext cx="2734072" cy="650503"/>
          </a:xfrm>
        </p:spPr>
        <p:txBody>
          <a:bodyPr>
            <a:normAutofit fontScale="90000"/>
          </a:bodyPr>
          <a:lstStyle/>
          <a:p>
            <a:r>
              <a:rPr lang="pt-PT" dirty="0"/>
              <a:t>Sonhos</a:t>
            </a:r>
          </a:p>
        </p:txBody>
      </p:sp>
      <p:pic>
        <p:nvPicPr>
          <p:cNvPr id="4" name="Imagem 3"/>
          <p:cNvPicPr>
            <a:picLocks noChangeAspect="1"/>
          </p:cNvPicPr>
          <p:nvPr/>
        </p:nvPicPr>
        <p:blipFill>
          <a:blip r:embed="rId2"/>
          <a:stretch>
            <a:fillRect/>
          </a:stretch>
        </p:blipFill>
        <p:spPr>
          <a:xfrm>
            <a:off x="3851920" y="116632"/>
            <a:ext cx="4608512" cy="2481853"/>
          </a:xfrm>
          <a:prstGeom prst="rect">
            <a:avLst/>
          </a:prstGeom>
        </p:spPr>
      </p:pic>
      <p:sp>
        <p:nvSpPr>
          <p:cNvPr id="5" name="Retângulo 4"/>
          <p:cNvSpPr/>
          <p:nvPr/>
        </p:nvSpPr>
        <p:spPr>
          <a:xfrm>
            <a:off x="163116" y="0"/>
            <a:ext cx="3509342" cy="4185761"/>
          </a:xfrm>
          <a:prstGeom prst="rect">
            <a:avLst/>
          </a:prstGeom>
        </p:spPr>
        <p:txBody>
          <a:bodyPr wrap="square">
            <a:spAutoFit/>
          </a:bodyPr>
          <a:lstStyle/>
          <a:p>
            <a:endParaRPr lang="pt-PT" sz="1400" dirty="0"/>
          </a:p>
          <a:p>
            <a:endParaRPr lang="pt-PT" sz="1400" dirty="0"/>
          </a:p>
          <a:p>
            <a:r>
              <a:rPr lang="pt-PT" sz="1400" u="sng" dirty="0"/>
              <a:t>Massa de sonhos:</a:t>
            </a:r>
          </a:p>
          <a:p>
            <a:endParaRPr lang="pt-PT" sz="1400" u="sng" cap="all" dirty="0"/>
          </a:p>
          <a:p>
            <a:r>
              <a:rPr lang="pt-PT" sz="1400" dirty="0"/>
              <a:t>2,5 dl de água</a:t>
            </a:r>
          </a:p>
          <a:p>
            <a:r>
              <a:rPr lang="pt-PT" sz="1400" dirty="0"/>
              <a:t>2 tiras de casca de laranja (só a parte vidrada)</a:t>
            </a:r>
          </a:p>
          <a:p>
            <a:r>
              <a:rPr lang="pt-PT" sz="1400" dirty="0"/>
              <a:t>1 colher de café de sal</a:t>
            </a:r>
          </a:p>
          <a:p>
            <a:r>
              <a:rPr lang="pt-PT" sz="1400" dirty="0"/>
              <a:t>75 g margarina</a:t>
            </a:r>
          </a:p>
          <a:p>
            <a:r>
              <a:rPr lang="pt-PT" sz="1400" dirty="0"/>
              <a:t>150 g de farinha</a:t>
            </a:r>
          </a:p>
          <a:p>
            <a:r>
              <a:rPr lang="pt-PT" sz="1400" dirty="0"/>
              <a:t>1 colher de chá de fermento em pó</a:t>
            </a:r>
          </a:p>
          <a:p>
            <a:r>
              <a:rPr lang="pt-PT" sz="1400" dirty="0"/>
              <a:t>4 ovos tamanho M</a:t>
            </a:r>
          </a:p>
          <a:p>
            <a:r>
              <a:rPr lang="pt-PT" sz="1400" dirty="0"/>
              <a:t>óleo para fritar</a:t>
            </a:r>
          </a:p>
          <a:p>
            <a:endParaRPr lang="pt-PT" sz="1400" dirty="0"/>
          </a:p>
          <a:p>
            <a:r>
              <a:rPr lang="pt-PT" sz="1400" u="sng" dirty="0"/>
              <a:t>Para a calda:</a:t>
            </a:r>
          </a:p>
          <a:p>
            <a:r>
              <a:rPr lang="pt-PT" sz="1400" dirty="0"/>
              <a:t>250 g de açúcar</a:t>
            </a:r>
          </a:p>
          <a:p>
            <a:r>
              <a:rPr lang="pt-PT" sz="1400" dirty="0"/>
              <a:t>1 dl de água</a:t>
            </a:r>
          </a:p>
          <a:p>
            <a:r>
              <a:rPr lang="pt-PT" sz="1400" dirty="0"/>
              <a:t>1 dl de vinho do Porto</a:t>
            </a:r>
          </a:p>
          <a:p>
            <a:r>
              <a:rPr lang="pt-PT" sz="1400" dirty="0"/>
              <a:t>1 estrela de anis</a:t>
            </a:r>
          </a:p>
          <a:p>
            <a:r>
              <a:rPr lang="pt-PT" sz="1400" dirty="0"/>
              <a:t>1 pau de canela</a:t>
            </a:r>
          </a:p>
        </p:txBody>
      </p:sp>
      <p:sp>
        <p:nvSpPr>
          <p:cNvPr id="6" name="Retângulo 5"/>
          <p:cNvSpPr/>
          <p:nvPr/>
        </p:nvSpPr>
        <p:spPr>
          <a:xfrm>
            <a:off x="1946263" y="1985158"/>
            <a:ext cx="7197737" cy="4616648"/>
          </a:xfrm>
          <a:prstGeom prst="rect">
            <a:avLst/>
          </a:prstGeom>
        </p:spPr>
        <p:txBody>
          <a:bodyPr wrap="square">
            <a:spAutoFit/>
          </a:bodyPr>
          <a:lstStyle/>
          <a:p>
            <a:endParaRPr lang="pt-PT" sz="1400" dirty="0"/>
          </a:p>
          <a:p>
            <a:r>
              <a:rPr lang="pt-PT" sz="1400" u="sng" dirty="0"/>
              <a:t>Preparação:</a:t>
            </a:r>
          </a:p>
          <a:p>
            <a:endParaRPr lang="pt-PT" sz="1400" dirty="0"/>
          </a:p>
          <a:p>
            <a:r>
              <a:rPr lang="pt-PT" sz="1400" dirty="0"/>
              <a:t>Leve a água ao lume com as cascas de laranja e o sal. Quando começar a ferver, retire as cascas de laranja, adicione a Vaqueiro Líquida e mexa até dissolver.</a:t>
            </a:r>
          </a:p>
          <a:p>
            <a:r>
              <a:rPr lang="pt-PT" sz="1400" dirty="0"/>
              <a:t>Retire do lume e junte a farinha, previamente misturada com o fermento. Mexa energicamente com uma colher de pau até a massa formar uma bola e se soltar das paredes do tacho. Mude para a tigela da batedeira e deixe arrefecer um pouco.</a:t>
            </a:r>
          </a:p>
          <a:p>
            <a:r>
              <a:rPr lang="pt-PT" sz="1400" dirty="0"/>
              <a:t>Entretanto comece a preparar a calda: deite todos os ingredientes num </a:t>
            </a:r>
            <a:r>
              <a:rPr lang="pt-PT" sz="1400" dirty="0" err="1"/>
              <a:t>tachinho</a:t>
            </a:r>
            <a:r>
              <a:rPr lang="pt-PT" sz="1400" dirty="0"/>
              <a:t>, leve ao lume e deixe ferver suavemente durante 10 a 15 minutos.</a:t>
            </a:r>
          </a:p>
          <a:p>
            <a:r>
              <a:rPr lang="pt-PT" sz="1400" dirty="0"/>
              <a:t>Assim que a massa estiver morna, ligue a batedeira e vá adicionando, um ovo de cada vez, à medida que a massa os for absorvendo.</a:t>
            </a:r>
          </a:p>
          <a:p>
            <a:r>
              <a:rPr lang="pt-PT" sz="1400" dirty="0"/>
              <a:t>Aqueça o óleo numa fritadeira e deite a massa em colheradas. Vá picando os sonhos com um espeto de madeira para que cresçam e fiquem fofos. Retire os sonhos com uma escumadeira e deixe a escorrer sobre papel absorvente.</a:t>
            </a:r>
          </a:p>
          <a:p>
            <a:r>
              <a:rPr lang="pt-PT" sz="1400" dirty="0"/>
              <a:t>Coloque os sonhos num prato fundo e regue-os com a calda preparada.</a:t>
            </a:r>
          </a:p>
          <a:p>
            <a:r>
              <a:rPr lang="pt-PT" sz="1400" dirty="0"/>
              <a:t> </a:t>
            </a:r>
          </a:p>
          <a:p>
            <a:r>
              <a:rPr lang="pt-PT" sz="1400" u="sng" dirty="0"/>
              <a:t>Sugestão:</a:t>
            </a:r>
          </a:p>
          <a:p>
            <a:endParaRPr lang="pt-PT" sz="1400" dirty="0"/>
          </a:p>
          <a:p>
            <a:r>
              <a:rPr lang="pt-PT" sz="1400" dirty="0"/>
              <a:t>Em alternativa à calda de açúcar pode polvilhar os sonhos enquanto quentes com uma mistura de açúcar e canela em pó.</a:t>
            </a:r>
          </a:p>
        </p:txBody>
      </p:sp>
    </p:spTree>
    <p:extLst>
      <p:ext uri="{BB962C8B-B14F-4D97-AF65-F5344CB8AC3E}">
        <p14:creationId xmlns:p14="http://schemas.microsoft.com/office/powerpoint/2010/main" val="377668396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9512" y="250528"/>
            <a:ext cx="4824536" cy="288032"/>
          </a:xfrm>
        </p:spPr>
        <p:txBody>
          <a:bodyPr>
            <a:normAutofit fontScale="90000"/>
          </a:bodyPr>
          <a:lstStyle/>
          <a:p>
            <a:r>
              <a:rPr lang="pt-PT" dirty="0"/>
              <a:t>Leite creme queimado</a:t>
            </a:r>
          </a:p>
        </p:txBody>
      </p:sp>
      <p:pic>
        <p:nvPicPr>
          <p:cNvPr id="4" name="Imagem 3"/>
          <p:cNvPicPr>
            <a:picLocks noChangeAspect="1"/>
          </p:cNvPicPr>
          <p:nvPr/>
        </p:nvPicPr>
        <p:blipFill>
          <a:blip r:embed="rId2"/>
          <a:stretch>
            <a:fillRect/>
          </a:stretch>
        </p:blipFill>
        <p:spPr>
          <a:xfrm>
            <a:off x="4992464" y="250528"/>
            <a:ext cx="4032448" cy="2688299"/>
          </a:xfrm>
          <a:prstGeom prst="rect">
            <a:avLst/>
          </a:prstGeom>
        </p:spPr>
      </p:pic>
      <p:sp>
        <p:nvSpPr>
          <p:cNvPr id="5" name="Retângulo 4"/>
          <p:cNvSpPr/>
          <p:nvPr/>
        </p:nvSpPr>
        <p:spPr>
          <a:xfrm>
            <a:off x="538064" y="1124744"/>
            <a:ext cx="8282408" cy="5400600"/>
          </a:xfrm>
          <a:prstGeom prst="rect">
            <a:avLst/>
          </a:prstGeom>
        </p:spPr>
        <p:txBody>
          <a:bodyPr wrap="square">
            <a:spAutoFit/>
          </a:bodyPr>
          <a:lstStyle/>
          <a:p>
            <a:r>
              <a:rPr lang="pt-PT" sz="1400" u="sng" dirty="0"/>
              <a:t>Ingredientes:</a:t>
            </a:r>
          </a:p>
          <a:p>
            <a:r>
              <a:rPr lang="pt-PT" sz="1400" dirty="0"/>
              <a:t>- 1 litro de leite</a:t>
            </a:r>
          </a:p>
          <a:p>
            <a:r>
              <a:rPr lang="pt-PT" sz="1400" dirty="0"/>
              <a:t>- 7 colheres (sopa) de açúcar</a:t>
            </a:r>
          </a:p>
          <a:p>
            <a:r>
              <a:rPr lang="pt-PT" sz="1400" dirty="0"/>
              <a:t>- 5 gemas</a:t>
            </a:r>
          </a:p>
          <a:p>
            <a:r>
              <a:rPr lang="pt-PT" sz="1400" dirty="0"/>
              <a:t>- 4 colheres (sobremesa) Maizena</a:t>
            </a:r>
          </a:p>
          <a:p>
            <a:r>
              <a:rPr lang="pt-PT" sz="1400" dirty="0"/>
              <a:t>- 1 pau canela</a:t>
            </a:r>
          </a:p>
          <a:p>
            <a:pPr marL="285750" indent="-285750">
              <a:buFontTx/>
              <a:buChar char="-"/>
            </a:pPr>
            <a:r>
              <a:rPr lang="pt-PT" sz="1400" dirty="0"/>
              <a:t>1 casca de limão</a:t>
            </a:r>
          </a:p>
          <a:p>
            <a:endParaRPr lang="pt-PT" sz="1400" dirty="0"/>
          </a:p>
          <a:p>
            <a:r>
              <a:rPr lang="pt-PT" sz="1400" u="sng" dirty="0"/>
              <a:t>Preparação:</a:t>
            </a:r>
          </a:p>
          <a:p>
            <a:endParaRPr lang="pt-PT" sz="1400" dirty="0"/>
          </a:p>
          <a:p>
            <a:r>
              <a:rPr lang="pt-PT" sz="1400" dirty="0"/>
              <a:t>Passo 1: Levar o leite a ferver com o pau de canela e a casca do limão.</a:t>
            </a:r>
          </a:p>
          <a:p>
            <a:endParaRPr lang="pt-PT" sz="1400" dirty="0"/>
          </a:p>
          <a:p>
            <a:r>
              <a:rPr lang="pt-PT" sz="1400" dirty="0"/>
              <a:t>Passo 2: Entretanto bater ligeiramente o açúcar com as gemas e a Maizena.</a:t>
            </a:r>
          </a:p>
          <a:p>
            <a:endParaRPr lang="pt-PT" sz="1400" dirty="0"/>
          </a:p>
          <a:p>
            <a:r>
              <a:rPr lang="pt-PT" sz="1400" dirty="0"/>
              <a:t>Passo 3: Quando o leite ferver, retirar a canela e o limão, e juntar lentamente à mistura de ovos, mexendo sempre.</a:t>
            </a:r>
          </a:p>
          <a:p>
            <a:endParaRPr lang="pt-PT" sz="1400" dirty="0"/>
          </a:p>
          <a:p>
            <a:r>
              <a:rPr lang="pt-PT" sz="1400" dirty="0"/>
              <a:t>Passo 4: Colocar a mistura novamente no tacho onde se ferveu o leite e passar com a varinha para desfazer eventuais grumos da Maizena.</a:t>
            </a:r>
          </a:p>
          <a:p>
            <a:endParaRPr lang="pt-PT" sz="1400" dirty="0"/>
          </a:p>
          <a:p>
            <a:r>
              <a:rPr lang="pt-PT" sz="1400" dirty="0"/>
              <a:t>Passo 5: Deixar no lume brando até engrossar, sem parar de mexer.</a:t>
            </a:r>
          </a:p>
          <a:p>
            <a:r>
              <a:rPr lang="pt-PT" sz="1400" dirty="0"/>
              <a:t>Colocar numa travessa e polvilhar com canela ou queimar.</a:t>
            </a:r>
          </a:p>
          <a:p>
            <a:endParaRPr lang="pt-PT" sz="1400" dirty="0"/>
          </a:p>
          <a:p>
            <a:r>
              <a:rPr lang="pt-PT" sz="1400" dirty="0"/>
              <a:t>Passo 6: Para queimar basta polvilhar com açúcar e queimar com ferro próprio.</a:t>
            </a:r>
          </a:p>
        </p:txBody>
      </p:sp>
    </p:spTree>
    <p:extLst>
      <p:ext uri="{BB962C8B-B14F-4D97-AF65-F5344CB8AC3E}">
        <p14:creationId xmlns:p14="http://schemas.microsoft.com/office/powerpoint/2010/main" val="59436697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84548" y="404664"/>
            <a:ext cx="5419700" cy="648072"/>
          </a:xfrm>
        </p:spPr>
        <p:txBody>
          <a:bodyPr>
            <a:normAutofit fontScale="90000"/>
          </a:bodyPr>
          <a:lstStyle/>
          <a:p>
            <a:r>
              <a:rPr lang="pt-PT" dirty="0"/>
              <a:t>Ano Novo vida nova!</a:t>
            </a:r>
          </a:p>
        </p:txBody>
      </p:sp>
      <p:pic>
        <p:nvPicPr>
          <p:cNvPr id="4" name="Imagem 3"/>
          <p:cNvPicPr>
            <a:picLocks noChangeAspect="1"/>
          </p:cNvPicPr>
          <p:nvPr/>
        </p:nvPicPr>
        <p:blipFill>
          <a:blip r:embed="rId2"/>
          <a:stretch>
            <a:fillRect/>
          </a:stretch>
        </p:blipFill>
        <p:spPr>
          <a:xfrm>
            <a:off x="6516216" y="163254"/>
            <a:ext cx="2092280" cy="1393538"/>
          </a:xfrm>
          <a:prstGeom prst="rect">
            <a:avLst/>
          </a:prstGeom>
        </p:spPr>
      </p:pic>
      <p:sp>
        <p:nvSpPr>
          <p:cNvPr id="6" name="Retângulo 5"/>
          <p:cNvSpPr/>
          <p:nvPr/>
        </p:nvSpPr>
        <p:spPr>
          <a:xfrm>
            <a:off x="107504" y="1700808"/>
            <a:ext cx="8820472" cy="4401205"/>
          </a:xfrm>
          <a:prstGeom prst="rect">
            <a:avLst/>
          </a:prstGeom>
        </p:spPr>
        <p:txBody>
          <a:bodyPr wrap="square">
            <a:spAutoFit/>
          </a:bodyPr>
          <a:lstStyle/>
          <a:p>
            <a:pPr algn="just"/>
            <a:r>
              <a:rPr lang="pt-PT" sz="1400" dirty="0"/>
              <a:t>À noite</a:t>
            </a:r>
          </a:p>
          <a:p>
            <a:pPr algn="just"/>
            <a:r>
              <a:rPr lang="pt-PT" sz="1400" dirty="0"/>
              <a:t>Há pequenas coisas que não deve deixar de fazer ao soar das 12 badaladas, segundo as tradições mais enraizadas de passagem de ano: Comer 12 passas e pedir correspondentes 12 desejos, subir a uma cadeira, ter uma nota no bolso (há quem defenda que é melhor no sapato) e brindar com espumante ou champanhe ao ano novo são pequenos gestos que podem (ou não) fazer a diferença e atrair boa sorte para o Novo Ano.</a:t>
            </a:r>
          </a:p>
          <a:p>
            <a:pPr algn="just"/>
            <a:r>
              <a:rPr lang="pt-PT" sz="1400" dirty="0"/>
              <a:t>Se conseguir, faça ainda barulho com as panelas. Esta tradição, mais comum no sul do país, consiste em bater tampas de panelas à janela, supostamente, para afugentar tudo o que de mau houve no ano anterior. Pela mesma razão é costume fazer muito barulho, com apitos, buzinas e outros objetos, à entrada do novo ano. A este costume não falta também o barulhento e habitual fogo de artifício. Este último junta os elementos do fogo e da luz dos antigos rituais pagãos de passagem, símbolos de purificação e de afastamento do mal.</a:t>
            </a:r>
          </a:p>
          <a:p>
            <a:pPr algn="just"/>
            <a:r>
              <a:rPr lang="pt-PT" sz="1400" dirty="0"/>
              <a:t>Não se esqueça de fazer tudo isto, claro, com a devida roupa interior nova e de </a:t>
            </a:r>
            <a:r>
              <a:rPr lang="pt-PT" sz="1400"/>
              <a:t>cor azul vestida</a:t>
            </a:r>
            <a:r>
              <a:rPr lang="pt-PT" sz="1400" dirty="0"/>
              <a:t>!</a:t>
            </a:r>
          </a:p>
          <a:p>
            <a:pPr algn="just"/>
            <a:endParaRPr lang="pt-PT" sz="1400" dirty="0"/>
          </a:p>
          <a:p>
            <a:pPr algn="just"/>
            <a:r>
              <a:rPr lang="pt-PT" sz="1400" dirty="0"/>
              <a:t>E mais!</a:t>
            </a:r>
          </a:p>
          <a:p>
            <a:pPr algn="just"/>
            <a:r>
              <a:rPr lang="pt-PT" sz="1400" dirty="0"/>
              <a:t>Menos comuns mas igualmente bizarros, há outros rituais que muitos consideram indispensáveis para atrair boas energias para o ano que se inicia: contar as doze badaladas com o pé direito no chão, atirar dinheiro para dentro de casa, beijar a pessoa amada, acender todas as luzes, abrir todas as portas, sair do local onde estiver e voltar a entrar com o pé direito e ainda pular com o pé direito à meia-noite, três vezes e com uma taça de champanhe na mão são alguns rituais mais ou menos comuns por cá. Por último, dançar ao ar livre em torno de uma árvore também promete trazer prosperidade.</a:t>
            </a:r>
          </a:p>
          <a:p>
            <a:pPr algn="just"/>
            <a:endParaRPr lang="pt-PT" sz="1400" dirty="0"/>
          </a:p>
        </p:txBody>
      </p:sp>
      <p:pic>
        <p:nvPicPr>
          <p:cNvPr id="7" name="Imagem 6"/>
          <p:cNvPicPr>
            <a:picLocks noChangeAspect="1"/>
          </p:cNvPicPr>
          <p:nvPr/>
        </p:nvPicPr>
        <p:blipFill>
          <a:blip r:embed="rId3"/>
          <a:stretch>
            <a:fillRect/>
          </a:stretch>
        </p:blipFill>
        <p:spPr>
          <a:xfrm>
            <a:off x="146298" y="314362"/>
            <a:ext cx="1641308" cy="1098414"/>
          </a:xfrm>
          <a:prstGeom prst="rect">
            <a:avLst/>
          </a:prstGeom>
        </p:spPr>
      </p:pic>
    </p:spTree>
    <p:extLst>
      <p:ext uri="{BB962C8B-B14F-4D97-AF65-F5344CB8AC3E}">
        <p14:creationId xmlns:p14="http://schemas.microsoft.com/office/powerpoint/2010/main" val="122474751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23528" y="197260"/>
            <a:ext cx="8496944" cy="6372708"/>
          </a:xfrm>
          <a:prstGeom prst="rect">
            <a:avLst/>
          </a:prstGeom>
        </p:spPr>
      </p:pic>
      <p:sp>
        <p:nvSpPr>
          <p:cNvPr id="6" name="Retângulo 5"/>
          <p:cNvSpPr/>
          <p:nvPr/>
        </p:nvSpPr>
        <p:spPr>
          <a:xfrm>
            <a:off x="2555776" y="2276872"/>
            <a:ext cx="4518248" cy="1754326"/>
          </a:xfrm>
          <a:prstGeom prst="rect">
            <a:avLst/>
          </a:prstGeom>
        </p:spPr>
        <p:txBody>
          <a:bodyPr wrap="square">
            <a:spAutoFit/>
          </a:bodyPr>
          <a:lstStyle/>
          <a:p>
            <a:pPr algn="ctr"/>
            <a:r>
              <a:rPr lang="pt-PT" sz="3600" dirty="0">
                <a:solidFill>
                  <a:srgbClr val="FF0000"/>
                </a:solidFill>
              </a:rPr>
              <a:t>Desejos de  um doce e santo Natal e um próspero Ano Novo.</a:t>
            </a:r>
          </a:p>
        </p:txBody>
      </p:sp>
    </p:spTree>
    <p:extLst>
      <p:ext uri="{BB962C8B-B14F-4D97-AF65-F5344CB8AC3E}">
        <p14:creationId xmlns:p14="http://schemas.microsoft.com/office/powerpoint/2010/main" val="41607261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23528" y="395290"/>
            <a:ext cx="6624736" cy="461665"/>
          </a:xfrm>
          <a:prstGeom prst="rect">
            <a:avLst/>
          </a:prstGeom>
        </p:spPr>
        <p:txBody>
          <a:bodyPr wrap="square">
            <a:spAutoFit/>
          </a:bodyPr>
          <a:lstStyle/>
          <a:p>
            <a:r>
              <a:rPr lang="pt-PT" sz="1200" dirty="0">
                <a:hlinkClick r:id="rId2"/>
              </a:rPr>
              <a:t>http://www.lucullus.com.ar/noticias/celebramos-la-saint-nicolas/</a:t>
            </a:r>
            <a:endParaRPr lang="pt-PT" sz="1200" dirty="0"/>
          </a:p>
          <a:p>
            <a:endParaRPr lang="pt-PT" sz="1200" dirty="0"/>
          </a:p>
        </p:txBody>
      </p:sp>
      <p:sp>
        <p:nvSpPr>
          <p:cNvPr id="5" name="Retângulo 4"/>
          <p:cNvSpPr/>
          <p:nvPr/>
        </p:nvSpPr>
        <p:spPr>
          <a:xfrm>
            <a:off x="306884" y="692696"/>
            <a:ext cx="8690272" cy="8582527"/>
          </a:xfrm>
          <a:prstGeom prst="rect">
            <a:avLst/>
          </a:prstGeom>
        </p:spPr>
        <p:txBody>
          <a:bodyPr wrap="square">
            <a:spAutoFit/>
          </a:bodyPr>
          <a:lstStyle/>
          <a:p>
            <a:r>
              <a:rPr lang="pt-PT" sz="1200" dirty="0">
                <a:hlinkClick r:id="rId3"/>
              </a:rPr>
              <a:t>http://www.suapesquisa.com/historiadonatal.htm</a:t>
            </a:r>
            <a:endParaRPr lang="pt-PT" sz="1200" dirty="0"/>
          </a:p>
          <a:p>
            <a:endParaRPr lang="pt-PT" sz="1200" dirty="0"/>
          </a:p>
          <a:p>
            <a:r>
              <a:rPr lang="pt-PT" sz="1200" dirty="0">
                <a:hlinkClick r:id="rId4"/>
              </a:rPr>
              <a:t>http://www.1001receitas.com/pt/couvada-com-bacalhau</a:t>
            </a:r>
            <a:endParaRPr lang="pt-PT" sz="1200" dirty="0"/>
          </a:p>
          <a:p>
            <a:endParaRPr lang="pt-PT" sz="1200" dirty="0"/>
          </a:p>
          <a:p>
            <a:r>
              <a:rPr lang="pt-PT" sz="1200" dirty="0">
                <a:hlinkClick r:id="rId5"/>
              </a:rPr>
              <a:t>https://pixabay.com/pt/pau-de-canela-canela-em-p%C3%B3-514243/</a:t>
            </a:r>
            <a:endParaRPr lang="pt-PT" sz="1200" dirty="0"/>
          </a:p>
          <a:p>
            <a:endParaRPr lang="pt-PT" sz="1200" dirty="0"/>
          </a:p>
          <a:p>
            <a:r>
              <a:rPr lang="pt-PT" sz="1200" dirty="0">
                <a:hlinkClick r:id="rId6"/>
              </a:rPr>
              <a:t>https://commons.wikimedia.org/wiki/File:Sonhar-com-laranja.jpg</a:t>
            </a:r>
            <a:endParaRPr lang="pt-PT" sz="1200" dirty="0"/>
          </a:p>
          <a:p>
            <a:endParaRPr lang="pt-PT" sz="1200" dirty="0"/>
          </a:p>
          <a:p>
            <a:r>
              <a:rPr lang="pt-PT" sz="1200" dirty="0">
                <a:hlinkClick r:id="rId7"/>
              </a:rPr>
              <a:t>http://roledecasal.com/hidratacao-caseira-com-mel-e-bepantol/</a:t>
            </a:r>
            <a:endParaRPr lang="pt-PT" sz="1200" dirty="0"/>
          </a:p>
          <a:p>
            <a:endParaRPr lang="pt-PT" sz="1200" dirty="0"/>
          </a:p>
          <a:p>
            <a:r>
              <a:rPr lang="pt-PT" sz="1200" dirty="0">
                <a:hlinkClick r:id="rId8"/>
              </a:rPr>
              <a:t>http://malaguetaman.blogs.sapo.pt/41496.html</a:t>
            </a:r>
            <a:r>
              <a:rPr lang="pt-PT" sz="1200" dirty="0"/>
              <a:t> (adaptado)</a:t>
            </a:r>
          </a:p>
          <a:p>
            <a:endParaRPr lang="pt-PT" sz="1200" dirty="0"/>
          </a:p>
          <a:p>
            <a:r>
              <a:rPr lang="pt-PT" sz="1200" dirty="0">
                <a:hlinkClick r:id="rId9"/>
              </a:rPr>
              <a:t>http://myrestaurant.pt/especialidades/papos-de-anjo</a:t>
            </a:r>
            <a:endParaRPr lang="pt-PT" sz="1200" dirty="0"/>
          </a:p>
          <a:p>
            <a:endParaRPr lang="pt-PT" sz="1200" dirty="0"/>
          </a:p>
          <a:p>
            <a:r>
              <a:rPr lang="pt-PT" sz="1200" dirty="0">
                <a:hlinkClick r:id="rId10"/>
              </a:rPr>
              <a:t>http://www.milaneza.pt/aletria-doce-6-pessoas/</a:t>
            </a:r>
            <a:endParaRPr lang="pt-PT" sz="1200" dirty="0"/>
          </a:p>
          <a:p>
            <a:endParaRPr lang="pt-PT" sz="1200" dirty="0"/>
          </a:p>
          <a:p>
            <a:r>
              <a:rPr lang="pt-PT" sz="1200" dirty="0">
                <a:hlinkClick r:id="rId11"/>
              </a:rPr>
              <a:t>http://panelalume.blogspot.com.es/2011/12/formigos-do-minho-ou-mexidos.html</a:t>
            </a:r>
            <a:endParaRPr lang="pt-PT" sz="1200" dirty="0"/>
          </a:p>
          <a:p>
            <a:endParaRPr lang="pt-PT" sz="1200" dirty="0"/>
          </a:p>
          <a:p>
            <a:r>
              <a:rPr lang="pt-PT" sz="1200" dirty="0">
                <a:hlinkClick r:id="rId12"/>
              </a:rPr>
              <a:t>http://www.saborintenso.com/f82/mexidos-do-natal-11990/</a:t>
            </a:r>
            <a:endParaRPr lang="pt-PT" sz="1200" dirty="0"/>
          </a:p>
          <a:p>
            <a:endParaRPr lang="pt-PT" sz="1200" dirty="0"/>
          </a:p>
          <a:p>
            <a:r>
              <a:rPr lang="pt-PT" sz="1200" dirty="0">
                <a:hlinkClick r:id="rId13"/>
              </a:rPr>
              <a:t>http://www.vaqueiro.pt/receitas/detalhe/5050/sonhos</a:t>
            </a:r>
            <a:endParaRPr lang="pt-PT" sz="1200" dirty="0"/>
          </a:p>
          <a:p>
            <a:endParaRPr lang="pt-PT" sz="1200" dirty="0"/>
          </a:p>
          <a:p>
            <a:r>
              <a:rPr lang="pt-PT" sz="1200" dirty="0">
                <a:hlinkClick r:id="rId14"/>
              </a:rPr>
              <a:t>http://boacamaboamesa.expresso.sapo.pt/boa-vida/experiencias/reveillon-tradicoes-supersticoes-ano-novo-12653736</a:t>
            </a:r>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a:p>
            <a:endParaRPr lang="pt-PT" sz="1200" dirty="0"/>
          </a:p>
        </p:txBody>
      </p:sp>
    </p:spTree>
    <p:extLst>
      <p:ext uri="{BB962C8B-B14F-4D97-AF65-F5344CB8AC3E}">
        <p14:creationId xmlns:p14="http://schemas.microsoft.com/office/powerpoint/2010/main" val="250125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3528" y="4703"/>
            <a:ext cx="7772400" cy="936104"/>
          </a:xfrm>
        </p:spPr>
        <p:txBody>
          <a:bodyPr/>
          <a:lstStyle/>
          <a:p>
            <a:r>
              <a:rPr lang="pt-PT" dirty="0"/>
              <a:t>A origem do Natal</a:t>
            </a:r>
          </a:p>
        </p:txBody>
      </p:sp>
      <p:sp>
        <p:nvSpPr>
          <p:cNvPr id="3" name="Subtítulo 2"/>
          <p:cNvSpPr>
            <a:spLocks noGrp="1"/>
          </p:cNvSpPr>
          <p:nvPr>
            <p:ph type="subTitle" idx="1"/>
          </p:nvPr>
        </p:nvSpPr>
        <p:spPr>
          <a:xfrm>
            <a:off x="467544" y="764704"/>
            <a:ext cx="8280920" cy="3960440"/>
          </a:xfrm>
        </p:spPr>
        <p:txBody>
          <a:bodyPr>
            <a:normAutofit fontScale="25000" lnSpcReduction="20000"/>
          </a:bodyPr>
          <a:lstStyle/>
          <a:p>
            <a:pPr algn="just">
              <a:lnSpc>
                <a:spcPct val="170000"/>
              </a:lnSpc>
            </a:pPr>
            <a:r>
              <a:rPr lang="pt-PT" sz="5600" dirty="0">
                <a:latin typeface="Calibri" panose="020F0502020204030204" pitchFamily="34" charset="0"/>
              </a:rPr>
              <a:t> O Natal é uma data em que comemoramos o nascimento de Jesus Cristo. Na antiguidade, o Natal era comemorado em várias datas diferentes, pois não se sabia com exatidão a data do nascimento de Jesus. Foi somente no século IV que o 25 de dezembro foi estabelecido como data oficial de comemoração. Na Roma Antiga, o 25 de dezembro era a data em que os romanos comemoravam o início do inverno. Portanto, acredita-se que haja uma relação deste fato com a oficialização da comemoração do Natal.</a:t>
            </a:r>
          </a:p>
          <a:p>
            <a:pPr algn="just">
              <a:lnSpc>
                <a:spcPct val="170000"/>
              </a:lnSpc>
            </a:pPr>
            <a:r>
              <a:rPr lang="pt-PT" sz="5600" dirty="0">
                <a:latin typeface="Calibri" panose="020F0502020204030204" pitchFamily="34" charset="0"/>
              </a:rPr>
              <a:t>As antigas comemorações de Natal costumavam durar até 12 dias, pois este foi o tempo que levaram os três reis Magos a chegarem até a cidade de Belém e entregarem os presentes (ouro, mirra e incenso) ao menino Jesus. Atualmente, as pessoas costumam montar as árvores e outras decorações natalinas no começo de dezembro e desmontá-las até 12 dias após o Natal.</a:t>
            </a:r>
          </a:p>
          <a:p>
            <a:pPr algn="just">
              <a:lnSpc>
                <a:spcPct val="170000"/>
              </a:lnSpc>
            </a:pPr>
            <a:r>
              <a:rPr lang="pt-PT" sz="5600" dirty="0">
                <a:latin typeface="Calibri" panose="020F0502020204030204" pitchFamily="34" charset="0"/>
              </a:rPr>
              <a:t>Do ponto de vista cronológico, o Natal é uma data de grande importância para o Ocidente, pois marca o ano 1 da nossa História.</a:t>
            </a:r>
          </a:p>
          <a:p>
            <a:endParaRPr lang="pt-PT" dirty="0">
              <a:latin typeface="Calibri" panose="020F0502020204030204" pitchFamily="34" charset="0"/>
            </a:endParaRPr>
          </a:p>
        </p:txBody>
      </p:sp>
      <p:pic>
        <p:nvPicPr>
          <p:cNvPr id="6" name="Imagem 5"/>
          <p:cNvPicPr>
            <a:picLocks noChangeAspect="1"/>
          </p:cNvPicPr>
          <p:nvPr/>
        </p:nvPicPr>
        <p:blipFill>
          <a:blip r:embed="rId4"/>
          <a:stretch>
            <a:fillRect/>
          </a:stretch>
        </p:blipFill>
        <p:spPr>
          <a:xfrm>
            <a:off x="2699792" y="4232645"/>
            <a:ext cx="3521968" cy="2505000"/>
          </a:xfrm>
          <a:prstGeom prst="rect">
            <a:avLst/>
          </a:prstGeom>
        </p:spPr>
      </p:pic>
      <p:pic>
        <p:nvPicPr>
          <p:cNvPr id="7" name="1stno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6128045"/>
            <a:ext cx="609600" cy="609600"/>
          </a:xfrm>
          <a:prstGeom prst="rect">
            <a:avLst/>
          </a:prstGeom>
        </p:spPr>
      </p:pic>
    </p:spTree>
    <p:extLst>
      <p:ext uri="{BB962C8B-B14F-4D97-AF65-F5344CB8AC3E}">
        <p14:creationId xmlns:p14="http://schemas.microsoft.com/office/powerpoint/2010/main" val="169768663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476673"/>
            <a:ext cx="7772400" cy="792088"/>
          </a:xfrm>
        </p:spPr>
        <p:txBody>
          <a:bodyPr/>
          <a:lstStyle/>
          <a:p>
            <a:r>
              <a:rPr lang="pt-PT" dirty="0"/>
              <a:t>O Pai Natal: origem e tradição</a:t>
            </a:r>
          </a:p>
        </p:txBody>
      </p:sp>
      <p:sp>
        <p:nvSpPr>
          <p:cNvPr id="3" name="Subtítulo 2"/>
          <p:cNvSpPr>
            <a:spLocks noGrp="1"/>
          </p:cNvSpPr>
          <p:nvPr>
            <p:ph type="subTitle" idx="1"/>
          </p:nvPr>
        </p:nvSpPr>
        <p:spPr>
          <a:xfrm>
            <a:off x="323528" y="1268761"/>
            <a:ext cx="5938936" cy="5184575"/>
          </a:xfrm>
        </p:spPr>
        <p:txBody>
          <a:bodyPr>
            <a:normAutofit fontScale="47500" lnSpcReduction="20000"/>
          </a:bodyPr>
          <a:lstStyle/>
          <a:p>
            <a:pPr algn="just"/>
            <a:r>
              <a:rPr lang="pt-PT" dirty="0">
                <a:latin typeface="Calibri" panose="020F0502020204030204" pitchFamily="34" charset="0"/>
              </a:rPr>
              <a:t>Estudiosos afirmam que a figura do bom velhinho foi inspirada num bispo chamado Nicolau, que nasceu na Turquia em 280 d.C. O bispo, homem de bom coração, costumava ajudar as pessoas pobres, deixando saquinhos com moedas próximas às chaminés das casas.</a:t>
            </a:r>
          </a:p>
          <a:p>
            <a:pPr algn="just"/>
            <a:r>
              <a:rPr lang="pt-PT" dirty="0">
                <a:latin typeface="Calibri" panose="020F0502020204030204" pitchFamily="34" charset="0"/>
              </a:rPr>
              <a:t> </a:t>
            </a:r>
          </a:p>
          <a:p>
            <a:pPr algn="just"/>
            <a:r>
              <a:rPr lang="pt-PT" dirty="0">
                <a:latin typeface="Calibri" panose="020F0502020204030204" pitchFamily="34" charset="0"/>
              </a:rPr>
              <a:t>Foi transformado em santo (São Nicolau) pela Igreja Católica, após várias pessoas relatarem milagres atribuídos a ele.</a:t>
            </a:r>
          </a:p>
          <a:p>
            <a:pPr algn="just"/>
            <a:r>
              <a:rPr lang="pt-PT" dirty="0">
                <a:latin typeface="Calibri" panose="020F0502020204030204" pitchFamily="34" charset="0"/>
              </a:rPr>
              <a:t> </a:t>
            </a:r>
          </a:p>
          <a:p>
            <a:pPr algn="just"/>
            <a:r>
              <a:rPr lang="pt-PT" dirty="0">
                <a:latin typeface="Calibri" panose="020F0502020204030204" pitchFamily="34" charset="0"/>
              </a:rPr>
              <a:t>A associação da imagem de São Nicolau ao Natal aconteceu na Alemanha e espalhou-se pelo mundo em pouco tempo. Nos Estados Unidos, ganhou o nome de Santa Claus, no Brasil de Papai Noel e em Portugal de Pai Natal.</a:t>
            </a:r>
          </a:p>
          <a:p>
            <a:pPr algn="just"/>
            <a:r>
              <a:rPr lang="pt-PT" dirty="0">
                <a:latin typeface="Calibri" panose="020F0502020204030204" pitchFamily="34" charset="0"/>
              </a:rPr>
              <a:t> </a:t>
            </a:r>
          </a:p>
          <a:p>
            <a:pPr algn="just"/>
            <a:r>
              <a:rPr lang="pt-PT" b="1" dirty="0">
                <a:latin typeface="Calibri" panose="020F0502020204030204" pitchFamily="34" charset="0"/>
              </a:rPr>
              <a:t>A roupa do Pai Natal</a:t>
            </a:r>
          </a:p>
          <a:p>
            <a:pPr algn="just"/>
            <a:r>
              <a:rPr lang="pt-PT" dirty="0">
                <a:latin typeface="Calibri" panose="020F0502020204030204" pitchFamily="34" charset="0"/>
              </a:rPr>
              <a:t> </a:t>
            </a:r>
          </a:p>
          <a:p>
            <a:pPr algn="just"/>
            <a:r>
              <a:rPr lang="pt-PT" dirty="0">
                <a:latin typeface="Calibri" panose="020F0502020204030204" pitchFamily="34" charset="0"/>
              </a:rPr>
              <a:t>Até o final do século XIX, o Pai Natal era representado com uma roupa de inverno de cor castanha ou verde escura. Em 1886, o cartunista alemão Thomas </a:t>
            </a:r>
            <a:r>
              <a:rPr lang="pt-PT" dirty="0" err="1">
                <a:latin typeface="Calibri" panose="020F0502020204030204" pitchFamily="34" charset="0"/>
              </a:rPr>
              <a:t>Nast</a:t>
            </a:r>
            <a:r>
              <a:rPr lang="pt-PT" dirty="0">
                <a:latin typeface="Calibri" panose="020F0502020204030204" pitchFamily="34" charset="0"/>
              </a:rPr>
              <a:t> criou uma nova imagem para o bom velhinho. A roupa nas cores vermelha e branca, com cinto preto, criada por </a:t>
            </a:r>
            <a:r>
              <a:rPr lang="pt-PT" dirty="0" err="1">
                <a:latin typeface="Calibri" panose="020F0502020204030204" pitchFamily="34" charset="0"/>
              </a:rPr>
              <a:t>Nast</a:t>
            </a:r>
            <a:r>
              <a:rPr lang="pt-PT" dirty="0">
                <a:latin typeface="Calibri" panose="020F0502020204030204" pitchFamily="34" charset="0"/>
              </a:rPr>
              <a:t> foi apresentada na revista </a:t>
            </a:r>
            <a:r>
              <a:rPr lang="pt-PT" dirty="0" err="1">
                <a:latin typeface="Calibri" panose="020F0502020204030204" pitchFamily="34" charset="0"/>
              </a:rPr>
              <a:t>Harper’s</a:t>
            </a:r>
            <a:r>
              <a:rPr lang="pt-PT" dirty="0">
                <a:latin typeface="Calibri" panose="020F0502020204030204" pitchFamily="34" charset="0"/>
              </a:rPr>
              <a:t> </a:t>
            </a:r>
            <a:r>
              <a:rPr lang="pt-PT" dirty="0" err="1">
                <a:latin typeface="Calibri" panose="020F0502020204030204" pitchFamily="34" charset="0"/>
              </a:rPr>
              <a:t>Weeklys</a:t>
            </a:r>
            <a:r>
              <a:rPr lang="pt-PT" dirty="0">
                <a:latin typeface="Calibri" panose="020F0502020204030204" pitchFamily="34" charset="0"/>
              </a:rPr>
              <a:t> neste mesmo ano.</a:t>
            </a:r>
          </a:p>
          <a:p>
            <a:pPr algn="just"/>
            <a:r>
              <a:rPr lang="pt-PT" dirty="0">
                <a:latin typeface="Calibri" panose="020F0502020204030204" pitchFamily="34" charset="0"/>
              </a:rPr>
              <a:t> </a:t>
            </a:r>
          </a:p>
          <a:p>
            <a:pPr algn="just"/>
            <a:r>
              <a:rPr lang="pt-PT" dirty="0">
                <a:latin typeface="Calibri" panose="020F0502020204030204" pitchFamily="34" charset="0"/>
              </a:rPr>
              <a:t>Em 1931, uma campanha publicitária da Coca-Cola mostrou o Pai Natal com o mesmo figurino criado por </a:t>
            </a:r>
            <a:r>
              <a:rPr lang="pt-PT" dirty="0" err="1">
                <a:latin typeface="Calibri" panose="020F0502020204030204" pitchFamily="34" charset="0"/>
              </a:rPr>
              <a:t>Nast</a:t>
            </a:r>
            <a:r>
              <a:rPr lang="pt-PT" dirty="0">
                <a:latin typeface="Calibri" panose="020F0502020204030204" pitchFamily="34" charset="0"/>
              </a:rPr>
              <a:t>, que também eram as cores do refrigerante. A campanha publicitária fez um grande sucesso, ajudando a espalhar a nova imagem do Pai Natal pelo mundo.</a:t>
            </a:r>
          </a:p>
          <a:p>
            <a:pPr algn="just"/>
            <a:endParaRPr lang="pt-PT" dirty="0">
              <a:latin typeface="Calibri" panose="020F0502020204030204" pitchFamily="34" charset="0"/>
            </a:endParaRPr>
          </a:p>
        </p:txBody>
      </p:sp>
      <p:pic>
        <p:nvPicPr>
          <p:cNvPr id="5" name="Imagem 4"/>
          <p:cNvPicPr>
            <a:picLocks noChangeAspect="1"/>
          </p:cNvPicPr>
          <p:nvPr/>
        </p:nvPicPr>
        <p:blipFill>
          <a:blip r:embed="rId2"/>
          <a:stretch>
            <a:fillRect/>
          </a:stretch>
        </p:blipFill>
        <p:spPr>
          <a:xfrm>
            <a:off x="6444208" y="1844824"/>
            <a:ext cx="2333625" cy="2847975"/>
          </a:xfrm>
          <a:prstGeom prst="rect">
            <a:avLst/>
          </a:prstGeom>
        </p:spPr>
      </p:pic>
    </p:spTree>
    <p:extLst>
      <p:ext uri="{BB962C8B-B14F-4D97-AF65-F5344CB8AC3E}">
        <p14:creationId xmlns:p14="http://schemas.microsoft.com/office/powerpoint/2010/main" val="420364560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39552" y="476672"/>
            <a:ext cx="7772400" cy="576063"/>
          </a:xfrm>
        </p:spPr>
        <p:txBody>
          <a:bodyPr>
            <a:normAutofit fontScale="90000"/>
          </a:bodyPr>
          <a:lstStyle/>
          <a:p>
            <a:r>
              <a:rPr lang="pt-PT" dirty="0"/>
              <a:t>O pinheiro de Natal</a:t>
            </a:r>
          </a:p>
        </p:txBody>
      </p:sp>
      <p:sp>
        <p:nvSpPr>
          <p:cNvPr id="6" name="Retângulo 5"/>
          <p:cNvSpPr/>
          <p:nvPr/>
        </p:nvSpPr>
        <p:spPr>
          <a:xfrm>
            <a:off x="539552" y="1556792"/>
            <a:ext cx="8280920" cy="2893100"/>
          </a:xfrm>
          <a:prstGeom prst="rect">
            <a:avLst/>
          </a:prstGeom>
        </p:spPr>
        <p:txBody>
          <a:bodyPr wrap="square">
            <a:spAutoFit/>
          </a:bodyPr>
          <a:lstStyle/>
          <a:p>
            <a:pPr lvl="1" algn="just"/>
            <a:r>
              <a:rPr lang="pt-PT" sz="1400" dirty="0">
                <a:latin typeface="Calibri" panose="020F0502020204030204" pitchFamily="34" charset="0"/>
              </a:rPr>
              <a:t>Em quase todos os países do mundo, as pessoas montam árvores de Natal para decorar as casas e outros ambientes. Em conjunto com as decorações natalícias, as árvores são o centro da celebração.</a:t>
            </a:r>
          </a:p>
          <a:p>
            <a:pPr lvl="1" algn="just"/>
            <a:endParaRPr lang="pt-PT" sz="1400" dirty="0">
              <a:latin typeface="Calibri" panose="020F0502020204030204" pitchFamily="34" charset="0"/>
            </a:endParaRPr>
          </a:p>
          <a:p>
            <a:pPr lvl="1" algn="just"/>
            <a:r>
              <a:rPr lang="pt-PT" sz="1400" dirty="0">
                <a:latin typeface="Calibri" panose="020F0502020204030204" pitchFamily="34" charset="0"/>
              </a:rPr>
              <a:t>Acredita-se que esta tradição começou em 1530, na Alemanha, com Martinho Lutero. Certa noite, enquanto caminhava pela floresta, Lutero ficou impressionado com a beleza dos pinheiros cobertos de neve. As estrelas do céu ajudaram a compor a imagem que Lutero reproduziu com galhos de árvore em sua casa. Além das estrelas, algodão e outros enfeites, ele utilizou velas acesas para mostrar aos seus familiares a bela cena que havia presenciado na floresta.</a:t>
            </a:r>
          </a:p>
          <a:p>
            <a:pPr lvl="1" algn="just"/>
            <a:endParaRPr lang="pt-PT" sz="1400" dirty="0">
              <a:latin typeface="Calibri" panose="020F0502020204030204" pitchFamily="34" charset="0"/>
            </a:endParaRPr>
          </a:p>
          <a:p>
            <a:pPr lvl="1" algn="just"/>
            <a:r>
              <a:rPr lang="pt-PT" sz="1400" dirty="0">
                <a:latin typeface="Calibri" panose="020F0502020204030204" pitchFamily="34" charset="0"/>
              </a:rPr>
              <a:t>Esta tradição foi levada para o continente americano por alguns alemães, que foram morar na América durante o período colonial. No Brasil, país de maioria cristã, as árvores de Natal estão presentes em diversos lugares, pois, além de decorar, simbolizam alegria, paz e esperança.</a:t>
            </a:r>
          </a:p>
          <a:p>
            <a:pPr lvl="1" algn="just"/>
            <a:endParaRPr lang="pt-PT" sz="1400" dirty="0">
              <a:latin typeface="Calibri" panose="020F0502020204030204" pitchFamily="34"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4671789"/>
            <a:ext cx="2381250" cy="2162175"/>
          </a:xfrm>
          <a:prstGeom prst="rect">
            <a:avLst/>
          </a:prstGeom>
        </p:spPr>
      </p:pic>
    </p:spTree>
    <p:extLst>
      <p:ext uri="{BB962C8B-B14F-4D97-AF65-F5344CB8AC3E}">
        <p14:creationId xmlns:p14="http://schemas.microsoft.com/office/powerpoint/2010/main" val="227058901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7544" y="188640"/>
            <a:ext cx="7772400" cy="936104"/>
          </a:xfrm>
        </p:spPr>
        <p:txBody>
          <a:bodyPr/>
          <a:lstStyle/>
          <a:p>
            <a:r>
              <a:rPr lang="pt-PT" dirty="0"/>
              <a:t>O Natal em Portugal</a:t>
            </a:r>
          </a:p>
        </p:txBody>
      </p:sp>
      <p:sp>
        <p:nvSpPr>
          <p:cNvPr id="3" name="Subtítulo 2"/>
          <p:cNvSpPr>
            <a:spLocks noGrp="1"/>
          </p:cNvSpPr>
          <p:nvPr>
            <p:ph type="subTitle" idx="1"/>
          </p:nvPr>
        </p:nvSpPr>
        <p:spPr>
          <a:xfrm>
            <a:off x="323528" y="1124744"/>
            <a:ext cx="8332092" cy="3096344"/>
          </a:xfrm>
        </p:spPr>
        <p:txBody>
          <a:bodyPr>
            <a:normAutofit/>
          </a:bodyPr>
          <a:lstStyle/>
          <a:p>
            <a:pPr algn="just"/>
            <a:r>
              <a:rPr lang="pt-PT" sz="1600" dirty="0">
                <a:latin typeface="Calibri" panose="020F0502020204030204" pitchFamily="34" charset="0"/>
              </a:rPr>
              <a:t>Atualmente o Natal em Portugal celebra-se da mesma forma que na maior parte dos países da Europa. Isto é </a:t>
            </a:r>
            <a:r>
              <a:rPr lang="pt-PT" sz="1400" dirty="0">
                <a:latin typeface="Calibri" panose="020F0502020204030204" pitchFamily="34" charset="0"/>
              </a:rPr>
              <a:t>fruto</a:t>
            </a:r>
            <a:r>
              <a:rPr lang="pt-PT" sz="1600" dirty="0">
                <a:latin typeface="Calibri" panose="020F0502020204030204" pitchFamily="34" charset="0"/>
              </a:rPr>
              <a:t> da globalização que veio influenciar as tradições natalícias. O Menino Jesus veio gradualmente a ser substituído pela figura do Pai Natal. </a:t>
            </a:r>
          </a:p>
          <a:p>
            <a:pPr algn="just"/>
            <a:endParaRPr lang="pt-PT" sz="1600" dirty="0">
              <a:latin typeface="Calibri" panose="020F0502020204030204" pitchFamily="34" charset="0"/>
            </a:endParaRPr>
          </a:p>
          <a:p>
            <a:pPr algn="just"/>
            <a:r>
              <a:rPr lang="pt-PT" sz="1600" dirty="0">
                <a:latin typeface="Calibri" panose="020F0502020204030204" pitchFamily="34" charset="0"/>
              </a:rPr>
              <a:t>Apesar de ainda haver o costume de montar o Presépio e ir buscar o musgo aos montes, o que é certo é que atualmente quem traz os presentes, é o Pai Natal.</a:t>
            </a:r>
          </a:p>
          <a:p>
            <a:pPr algn="just"/>
            <a:endParaRPr lang="pt-PT" sz="1600" dirty="0">
              <a:latin typeface="Calibri" panose="020F0502020204030204" pitchFamily="34" charset="0"/>
            </a:endParaRPr>
          </a:p>
          <a:p>
            <a:pPr algn="just"/>
            <a:r>
              <a:rPr lang="pt-PT" sz="1600" dirty="0">
                <a:latin typeface="Calibri" panose="020F0502020204030204" pitchFamily="34" charset="0"/>
              </a:rPr>
              <a:t>No dia 24 as família começam bem cedo a preparar a ceia de Natal ou Consoada. No norte de Portugal, a tradição manda comer o famoso bacalhau cozido com batatas e hortaliças e sempre em grandes doses, para que no dia seguinte se possa fazer a roupa velha com os restos da ceia. </a:t>
            </a:r>
          </a:p>
          <a:p>
            <a:pPr algn="just"/>
            <a:endParaRPr lang="pt-PT" sz="1600" dirty="0">
              <a:latin typeface="Calibri" panose="020F0502020204030204" pitchFamily="34" charset="0"/>
            </a:endParaRPr>
          </a:p>
          <a:p>
            <a:pPr algn="just"/>
            <a:endParaRPr lang="pt-PT" sz="1600" dirty="0">
              <a:latin typeface="Calibri" panose="020F0502020204030204" pitchFamily="34" charset="0"/>
            </a:endParaRPr>
          </a:p>
          <a:p>
            <a:pPr algn="just"/>
            <a:endParaRPr lang="pt-PT" sz="1600" dirty="0">
              <a:latin typeface="Calibri" panose="020F0502020204030204" pitchFamily="34" charset="0"/>
            </a:endParaRPr>
          </a:p>
        </p:txBody>
      </p:sp>
      <p:pic>
        <p:nvPicPr>
          <p:cNvPr id="4" name="Imagem 3"/>
          <p:cNvPicPr>
            <a:picLocks noChangeAspect="1"/>
          </p:cNvPicPr>
          <p:nvPr/>
        </p:nvPicPr>
        <p:blipFill>
          <a:blip r:embed="rId2"/>
          <a:stretch>
            <a:fillRect/>
          </a:stretch>
        </p:blipFill>
        <p:spPr>
          <a:xfrm>
            <a:off x="611560" y="4221088"/>
            <a:ext cx="3566170" cy="2314048"/>
          </a:xfrm>
          <a:prstGeom prst="rect">
            <a:avLst/>
          </a:prstGeom>
        </p:spPr>
      </p:pic>
      <p:pic>
        <p:nvPicPr>
          <p:cNvPr id="5" name="Imagem 4"/>
          <p:cNvPicPr>
            <a:picLocks noChangeAspect="1"/>
          </p:cNvPicPr>
          <p:nvPr/>
        </p:nvPicPr>
        <p:blipFill>
          <a:blip r:embed="rId3"/>
          <a:stretch>
            <a:fillRect/>
          </a:stretch>
        </p:blipFill>
        <p:spPr>
          <a:xfrm>
            <a:off x="4353744" y="4221088"/>
            <a:ext cx="3476504" cy="2314048"/>
          </a:xfrm>
          <a:prstGeom prst="rect">
            <a:avLst/>
          </a:prstGeom>
        </p:spPr>
      </p:pic>
    </p:spTree>
    <p:extLst>
      <p:ext uri="{BB962C8B-B14F-4D97-AF65-F5344CB8AC3E}">
        <p14:creationId xmlns:p14="http://schemas.microsoft.com/office/powerpoint/2010/main" val="361353377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17748" y="224384"/>
            <a:ext cx="8064896" cy="1547830"/>
          </a:xfrm>
        </p:spPr>
        <p:txBody>
          <a:bodyPr>
            <a:normAutofit/>
          </a:bodyPr>
          <a:lstStyle/>
          <a:p>
            <a:r>
              <a:rPr lang="pt-PT" sz="1400" dirty="0">
                <a:latin typeface="Calibri" panose="020F0502020204030204" pitchFamily="34" charset="0"/>
              </a:rPr>
              <a:t>(…)</a:t>
            </a:r>
          </a:p>
          <a:p>
            <a:pPr algn="just"/>
            <a:r>
              <a:rPr lang="pt-PT" sz="1400" dirty="0">
                <a:latin typeface="Calibri" panose="020F0502020204030204" pitchFamily="34" charset="0"/>
              </a:rPr>
              <a:t>Para além do Bacalhau cozido, o polvo assado, o peru recheado, o cabrito ou o borrego, assim como alguns mariscos, também fazem parte dos pratos que podemos encontrar numa mesa portuguesa. Cada família tem os seus costumes e adapta-os aos gostos de cada um.</a:t>
            </a:r>
          </a:p>
        </p:txBody>
      </p:sp>
      <p:pic>
        <p:nvPicPr>
          <p:cNvPr id="4" name="Imagem 3"/>
          <p:cNvPicPr>
            <a:picLocks noChangeAspect="1"/>
          </p:cNvPicPr>
          <p:nvPr/>
        </p:nvPicPr>
        <p:blipFill>
          <a:blip r:embed="rId2"/>
          <a:stretch>
            <a:fillRect/>
          </a:stretch>
        </p:blipFill>
        <p:spPr>
          <a:xfrm>
            <a:off x="491766" y="1213818"/>
            <a:ext cx="3625651" cy="2719238"/>
          </a:xfrm>
          <a:prstGeom prst="rect">
            <a:avLst/>
          </a:prstGeom>
        </p:spPr>
      </p:pic>
      <p:pic>
        <p:nvPicPr>
          <p:cNvPr id="5" name="Imagem 4"/>
          <p:cNvPicPr>
            <a:picLocks noChangeAspect="1"/>
          </p:cNvPicPr>
          <p:nvPr/>
        </p:nvPicPr>
        <p:blipFill>
          <a:blip r:embed="rId3"/>
          <a:stretch>
            <a:fillRect/>
          </a:stretch>
        </p:blipFill>
        <p:spPr>
          <a:xfrm>
            <a:off x="4394437" y="1213818"/>
            <a:ext cx="3835150" cy="2863254"/>
          </a:xfrm>
          <a:prstGeom prst="rect">
            <a:avLst/>
          </a:prstGeom>
        </p:spPr>
      </p:pic>
      <p:pic>
        <p:nvPicPr>
          <p:cNvPr id="6" name="Imagem 5"/>
          <p:cNvPicPr>
            <a:picLocks noChangeAspect="1"/>
          </p:cNvPicPr>
          <p:nvPr/>
        </p:nvPicPr>
        <p:blipFill>
          <a:blip r:embed="rId4"/>
          <a:stretch>
            <a:fillRect/>
          </a:stretch>
        </p:blipFill>
        <p:spPr>
          <a:xfrm>
            <a:off x="474065" y="3896676"/>
            <a:ext cx="3643352" cy="2732514"/>
          </a:xfrm>
          <a:prstGeom prst="rect">
            <a:avLst/>
          </a:prstGeom>
        </p:spPr>
      </p:pic>
      <p:pic>
        <p:nvPicPr>
          <p:cNvPr id="7" name="Imagem 6"/>
          <p:cNvPicPr>
            <a:picLocks noChangeAspect="1"/>
          </p:cNvPicPr>
          <p:nvPr/>
        </p:nvPicPr>
        <p:blipFill>
          <a:blip r:embed="rId5"/>
          <a:stretch>
            <a:fillRect/>
          </a:stretch>
        </p:blipFill>
        <p:spPr>
          <a:xfrm>
            <a:off x="4394437" y="4077072"/>
            <a:ext cx="3835150" cy="2552118"/>
          </a:xfrm>
          <a:prstGeom prst="rect">
            <a:avLst/>
          </a:prstGeom>
        </p:spPr>
      </p:pic>
    </p:spTree>
    <p:extLst>
      <p:ext uri="{BB962C8B-B14F-4D97-AF65-F5344CB8AC3E}">
        <p14:creationId xmlns:p14="http://schemas.microsoft.com/office/powerpoint/2010/main" val="380176503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07503" y="620688"/>
            <a:ext cx="8819915" cy="1600438"/>
          </a:xfrm>
          <a:prstGeom prst="rect">
            <a:avLst/>
          </a:prstGeom>
          <a:noFill/>
        </p:spPr>
        <p:txBody>
          <a:bodyPr wrap="square" rtlCol="0">
            <a:spAutoFit/>
          </a:bodyPr>
          <a:lstStyle/>
          <a:p>
            <a:pPr algn="ctr"/>
            <a:r>
              <a:rPr lang="pt-PT" sz="1400" dirty="0"/>
              <a:t>(…)</a:t>
            </a:r>
          </a:p>
          <a:p>
            <a:pPr algn="just"/>
            <a:r>
              <a:rPr lang="pt-PT" sz="1400" dirty="0"/>
              <a:t>À meia-noite, muitas famílias assistem à Missa do Galo. Durante toda a época natalícia, no final das missas é costume beijar o Menino Jesus. É claro que estas tradições se mantêm mais nas zonas rurais.</a:t>
            </a:r>
          </a:p>
          <a:p>
            <a:pPr algn="just"/>
            <a:endParaRPr lang="pt-PT" sz="1400" dirty="0"/>
          </a:p>
          <a:p>
            <a:pPr algn="just"/>
            <a:r>
              <a:rPr lang="pt-PT" sz="1400" dirty="0"/>
              <a:t>Meia-noite de 24 para 25 de dezembro também é a hora de tocarem os sinos e de mandar fogo-de-artifício. </a:t>
            </a:r>
          </a:p>
          <a:p>
            <a:pPr algn="just"/>
            <a:r>
              <a:rPr lang="pt-PT" sz="1400" dirty="0"/>
              <a:t>Afinal marca a hora em que Jesus nasceu. A esta hora desejamos Feliz Natal a todos os presentes. </a:t>
            </a:r>
          </a:p>
          <a:p>
            <a:endParaRPr lang="pt-PT" sz="1400" dirty="0"/>
          </a:p>
        </p:txBody>
      </p:sp>
      <p:pic>
        <p:nvPicPr>
          <p:cNvPr id="6" name="Imagem 5"/>
          <p:cNvPicPr>
            <a:picLocks noChangeAspect="1"/>
          </p:cNvPicPr>
          <p:nvPr/>
        </p:nvPicPr>
        <p:blipFill>
          <a:blip r:embed="rId2"/>
          <a:stretch>
            <a:fillRect/>
          </a:stretch>
        </p:blipFill>
        <p:spPr>
          <a:xfrm>
            <a:off x="395536" y="2924944"/>
            <a:ext cx="3945395" cy="2639828"/>
          </a:xfrm>
          <a:prstGeom prst="rect">
            <a:avLst/>
          </a:prstGeom>
        </p:spPr>
      </p:pic>
      <p:pic>
        <p:nvPicPr>
          <p:cNvPr id="8" name="Imagem 7"/>
          <p:cNvPicPr>
            <a:picLocks noChangeAspect="1"/>
          </p:cNvPicPr>
          <p:nvPr/>
        </p:nvPicPr>
        <p:blipFill>
          <a:blip r:embed="rId3"/>
          <a:stretch>
            <a:fillRect/>
          </a:stretch>
        </p:blipFill>
        <p:spPr>
          <a:xfrm>
            <a:off x="4517461" y="2942208"/>
            <a:ext cx="3966955" cy="2639828"/>
          </a:xfrm>
          <a:prstGeom prst="rect">
            <a:avLst/>
          </a:prstGeom>
        </p:spPr>
      </p:pic>
    </p:spTree>
    <p:extLst>
      <p:ext uri="{BB962C8B-B14F-4D97-AF65-F5344CB8AC3E}">
        <p14:creationId xmlns:p14="http://schemas.microsoft.com/office/powerpoint/2010/main" val="49356534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568" y="116632"/>
            <a:ext cx="7772400" cy="792088"/>
          </a:xfrm>
        </p:spPr>
        <p:txBody>
          <a:bodyPr/>
          <a:lstStyle/>
          <a:p>
            <a:r>
              <a:rPr lang="pt-PT" dirty="0"/>
              <a:t>Receita da Roupa Velha</a:t>
            </a:r>
          </a:p>
        </p:txBody>
      </p:sp>
      <p:sp>
        <p:nvSpPr>
          <p:cNvPr id="3" name="Subtítulo 2"/>
          <p:cNvSpPr>
            <a:spLocks noGrp="1"/>
          </p:cNvSpPr>
          <p:nvPr>
            <p:ph type="subTitle" idx="1"/>
          </p:nvPr>
        </p:nvSpPr>
        <p:spPr>
          <a:xfrm>
            <a:off x="683568" y="1052736"/>
            <a:ext cx="7128792" cy="3384376"/>
          </a:xfrm>
        </p:spPr>
        <p:txBody>
          <a:bodyPr>
            <a:normAutofit/>
          </a:bodyPr>
          <a:lstStyle/>
          <a:p>
            <a:pPr algn="just"/>
            <a:r>
              <a:rPr lang="pt-PT" sz="1400" dirty="0"/>
              <a:t> 1. Utilize os restos da ceia de Natal, ou coza o bacalhau, as batatas, as couves e os ovos.</a:t>
            </a:r>
          </a:p>
          <a:p>
            <a:pPr algn="just"/>
            <a:r>
              <a:rPr lang="pt-PT" sz="1400" dirty="0"/>
              <a:t>    </a:t>
            </a:r>
          </a:p>
          <a:p>
            <a:pPr algn="just"/>
            <a:r>
              <a:rPr lang="pt-PT" sz="1400" dirty="0"/>
              <a:t>2. Lasque o bacalhau e corte aos bocadinhos as batatas a couve e os ovos.</a:t>
            </a:r>
          </a:p>
          <a:p>
            <a:pPr algn="just"/>
            <a:r>
              <a:rPr lang="pt-PT" sz="1400" dirty="0"/>
              <a:t>    </a:t>
            </a:r>
          </a:p>
          <a:p>
            <a:pPr algn="just"/>
            <a:r>
              <a:rPr lang="pt-PT" sz="1400" dirty="0"/>
              <a:t>3. Leve ao lume o azeite com os dentes de alho muito picadinhos e deixe alourar.</a:t>
            </a:r>
          </a:p>
          <a:p>
            <a:pPr algn="just"/>
            <a:r>
              <a:rPr lang="pt-PT" sz="1400" dirty="0"/>
              <a:t>    </a:t>
            </a:r>
          </a:p>
          <a:p>
            <a:pPr algn="just"/>
            <a:r>
              <a:rPr lang="pt-PT" sz="1400" dirty="0"/>
              <a:t>4. Junte depois tudo o que cortou e deixe aquecer mexendo de vez em quando. Sirva de imediato.</a:t>
            </a:r>
          </a:p>
          <a:p>
            <a:pPr algn="just"/>
            <a:r>
              <a:rPr lang="pt-PT" sz="1400" dirty="0"/>
              <a:t>    </a:t>
            </a:r>
          </a:p>
          <a:p>
            <a:pPr algn="just"/>
            <a:r>
              <a:rPr lang="pt-PT" sz="1400" dirty="0"/>
              <a:t>5. Pode juntar uma colher de colorau ao azeite, se gostar.</a:t>
            </a:r>
          </a:p>
        </p:txBody>
      </p:sp>
      <p:sp>
        <p:nvSpPr>
          <p:cNvPr id="4" name="Retângulo 3"/>
          <p:cNvSpPr/>
          <p:nvPr/>
        </p:nvSpPr>
        <p:spPr>
          <a:xfrm>
            <a:off x="604032" y="3789040"/>
            <a:ext cx="3643932" cy="430887"/>
          </a:xfrm>
          <a:prstGeom prst="rect">
            <a:avLst/>
          </a:prstGeom>
        </p:spPr>
        <p:txBody>
          <a:bodyPr wrap="square">
            <a:spAutoFit/>
          </a:bodyPr>
          <a:lstStyle/>
          <a:p>
            <a:r>
              <a:rPr lang="pt-PT" sz="1100" dirty="0">
                <a:hlinkClick r:id="rId2"/>
              </a:rPr>
              <a:t>http://www.ideiasereceitas.com/roupa-velha-bacalhau/</a:t>
            </a:r>
            <a:endParaRPr lang="pt-PT" sz="1100" dirty="0"/>
          </a:p>
          <a:p>
            <a:endParaRPr lang="pt-PT" sz="1100" dirty="0"/>
          </a:p>
        </p:txBody>
      </p:sp>
      <p:pic>
        <p:nvPicPr>
          <p:cNvPr id="5" name="Imagem 4"/>
          <p:cNvPicPr>
            <a:picLocks noChangeAspect="1"/>
          </p:cNvPicPr>
          <p:nvPr/>
        </p:nvPicPr>
        <p:blipFill>
          <a:blip r:embed="rId3"/>
          <a:stretch>
            <a:fillRect/>
          </a:stretch>
        </p:blipFill>
        <p:spPr>
          <a:xfrm>
            <a:off x="3995936" y="3789040"/>
            <a:ext cx="4724003" cy="2204535"/>
          </a:xfrm>
          <a:prstGeom prst="rect">
            <a:avLst/>
          </a:prstGeom>
        </p:spPr>
      </p:pic>
    </p:spTree>
    <p:extLst>
      <p:ext uri="{BB962C8B-B14F-4D97-AF65-F5344CB8AC3E}">
        <p14:creationId xmlns:p14="http://schemas.microsoft.com/office/powerpoint/2010/main" val="188590275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27584" y="116632"/>
            <a:ext cx="7772400" cy="1470025"/>
          </a:xfrm>
        </p:spPr>
        <p:txBody>
          <a:bodyPr/>
          <a:lstStyle/>
          <a:p>
            <a:r>
              <a:rPr lang="pt-PT" dirty="0"/>
              <a:t>Receitas de doces de Natal</a:t>
            </a:r>
          </a:p>
        </p:txBody>
      </p:sp>
      <p:pic>
        <p:nvPicPr>
          <p:cNvPr id="4" name="Imagem 3"/>
          <p:cNvPicPr>
            <a:picLocks noChangeAspect="1"/>
          </p:cNvPicPr>
          <p:nvPr/>
        </p:nvPicPr>
        <p:blipFill>
          <a:blip r:embed="rId4"/>
          <a:stretch>
            <a:fillRect/>
          </a:stretch>
        </p:blipFill>
        <p:spPr>
          <a:xfrm>
            <a:off x="2808784" y="1620565"/>
            <a:ext cx="3810000" cy="4133850"/>
          </a:xfrm>
          <a:prstGeom prst="rect">
            <a:avLst/>
          </a:prstGeom>
        </p:spPr>
      </p:pic>
      <p:pic>
        <p:nvPicPr>
          <p:cNvPr id="5" name="1stnoe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6021288"/>
            <a:ext cx="609600" cy="609600"/>
          </a:xfrm>
          <a:prstGeom prst="rect">
            <a:avLst/>
          </a:prstGeom>
        </p:spPr>
      </p:pic>
    </p:spTree>
    <p:extLst>
      <p:ext uri="{BB962C8B-B14F-4D97-AF65-F5344CB8AC3E}">
        <p14:creationId xmlns:p14="http://schemas.microsoft.com/office/powerpoint/2010/main" val="249459514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00" fill="hold"/>
                                        <p:tgtEl>
                                          <p:spTgt spid="5"/>
                                        </p:tgtEl>
                                      </p:cBhvr>
                                    </p:cmd>
                                  </p:childTnLst>
                                </p:cTn>
                              </p:par>
                            </p:childTnLst>
                          </p:cTn>
                        </p:par>
                      </p:childTnLst>
                    </p:cTn>
                  </p:par>
                </p:childTnLst>
              </p:cTn>
              <p:nextCondLst>
                <p:cond evt="onClick" delay="0">
                  <p:tgtEl>
                    <p:spTgt spid="5"/>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4E22B19-FAB7-4EE0-B4B9-635E202DD7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Imagem animada que efectua um deslocamento panorâmico numa janela com legendas que aparecem gradualmente</Template>
  <TotalTime>0</TotalTime>
  <Words>2419</Words>
  <Application>Microsoft Office PowerPoint</Application>
  <PresentationFormat>Presentación en pantalla (4:3)</PresentationFormat>
  <Paragraphs>268</Paragraphs>
  <Slides>19</Slides>
  <Notes>1</Notes>
  <HiddenSlides>0</HiddenSlides>
  <MMClips>4</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19</vt:i4>
      </vt:variant>
    </vt:vector>
  </HeadingPairs>
  <TitlesOfParts>
    <vt:vector size="22" baseType="lpstr">
      <vt:lpstr>Arial</vt:lpstr>
      <vt:lpstr>Calibri</vt:lpstr>
      <vt:lpstr>10_Office Theme</vt:lpstr>
      <vt:lpstr>Presentación de PowerPoint</vt:lpstr>
      <vt:lpstr>A origem do Natal</vt:lpstr>
      <vt:lpstr>O Pai Natal: origem e tradição</vt:lpstr>
      <vt:lpstr>O pinheiro de Natal</vt:lpstr>
      <vt:lpstr>O Natal em Portugal</vt:lpstr>
      <vt:lpstr>Presentación de PowerPoint</vt:lpstr>
      <vt:lpstr>Presentación de PowerPoint</vt:lpstr>
      <vt:lpstr>Receita da Roupa Velha</vt:lpstr>
      <vt:lpstr>Receitas de doces de Natal</vt:lpstr>
      <vt:lpstr>Principais ingredientes dos doces de Natal</vt:lpstr>
      <vt:lpstr>Rabanada em calda com frutos secos</vt:lpstr>
      <vt:lpstr>Papos de anjo</vt:lpstr>
      <vt:lpstr>Aletria</vt:lpstr>
      <vt:lpstr>Mexidos ou formigos</vt:lpstr>
      <vt:lpstr>Sonhos</vt:lpstr>
      <vt:lpstr>Leite creme queimado</vt:lpstr>
      <vt:lpstr>Ano Novo vida nova!</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2015-12-12T14:22:57Z</dcterms:created>
  <dcterms:modified xsi:type="dcterms:W3CDTF">2016-12-06T11:05:15Z</dcterms:modified>
  <cp:contentStatus/>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TC018814299991</vt:lpwstr>
  </property>
</Properties>
</file>