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9" r:id="rId2"/>
    <p:sldId id="322" r:id="rId3"/>
    <p:sldId id="306" r:id="rId4"/>
    <p:sldId id="342" r:id="rId5"/>
    <p:sldId id="343" r:id="rId6"/>
    <p:sldId id="344" r:id="rId7"/>
    <p:sldId id="346" r:id="rId8"/>
    <p:sldId id="347" r:id="rId9"/>
    <p:sldId id="348" r:id="rId10"/>
    <p:sldId id="349" r:id="rId11"/>
    <p:sldId id="345" r:id="rId12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D11"/>
    <a:srgbClr val="DC28FF"/>
    <a:srgbClr val="10C3FF"/>
    <a:srgbClr val="FFD90C"/>
    <a:srgbClr val="FFB7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CCE5FE"/>
          </a:solidFill>
        </a:fill>
      </a:tcStyle>
    </a:wholeTbl>
    <a:band2H>
      <a:tcTxStyle/>
      <a:tcStyle>
        <a:tcBdr/>
        <a:fill>
          <a:solidFill>
            <a:srgbClr val="E7F2FF"/>
          </a:solidFill>
        </a:fill>
      </a:tcStyle>
    </a:band2H>
    <a:firstCol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D0EED5"/>
          </a:solidFill>
        </a:fill>
      </a:tcStyle>
    </a:wholeTbl>
    <a:band2H>
      <a:tcTxStyle/>
      <a:tcStyle>
        <a:tcBdr/>
        <a:fill>
          <a:solidFill>
            <a:srgbClr val="E9F6EB"/>
          </a:solidFill>
        </a:fill>
      </a:tcStyle>
    </a:band2H>
    <a:firstCol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CAF3F1"/>
          </a:solidFill>
        </a:fill>
      </a:tcStyle>
    </a:wholeTbl>
    <a:band2H>
      <a:tcTxStyle/>
      <a:tcStyle>
        <a:tcBdr/>
        <a:fill>
          <a:solidFill>
            <a:srgbClr val="E6F9F8"/>
          </a:solidFill>
        </a:fill>
      </a:tcStyle>
    </a:band2H>
    <a:firstCol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6">
              <a:hueOff val="-10717809"/>
              <a:satOff val="-95633"/>
              <a:lumOff val="55098"/>
            </a:schemeClr>
          </a:solidFill>
        </a:fill>
      </a:tcStyle>
    </a:band2H>
    <a:firstCol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0717809"/>
              <a:satOff val="-95633"/>
              <a:lumOff val="55098"/>
            </a:schemeClr>
          </a:solidFill>
        </a:fill>
      </a:tcStyle>
    </a:lastRow>
    <a:fir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6">
              <a:hueOff val="-10717809"/>
              <a:satOff val="-95633"/>
              <a:lumOff val="55098"/>
            </a:schemeClr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52" autoAdjust="0"/>
  </p:normalViewPr>
  <p:slideViewPr>
    <p:cSldViewPr snapToGrid="0" snapToObjects="1">
      <p:cViewPr>
        <p:scale>
          <a:sx n="94" d="100"/>
          <a:sy n="94" d="100"/>
        </p:scale>
        <p:origin x="-224" y="-5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987D29-DD27-304F-9C7A-ED558C6207EC}" type="doc">
      <dgm:prSet loTypeId="urn:microsoft.com/office/officeart/2005/8/layout/vProcess5" loCatId="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FD532DC5-0B3C-474E-A84E-BC4C7D28E87E}">
      <dgm:prSet phldrT="[Texto]"/>
      <dgm:spPr/>
      <dgm:t>
        <a:bodyPr/>
        <a:lstStyle/>
        <a:p>
          <a:r>
            <a:rPr lang="es-ES" b="1" dirty="0" err="1" smtClean="0">
              <a:solidFill>
                <a:schemeClr val="tx1"/>
              </a:solidFill>
            </a:rPr>
            <a:t>Proxecto</a:t>
          </a:r>
          <a:r>
            <a:rPr lang="es-ES" b="1" dirty="0" smtClean="0">
              <a:solidFill>
                <a:schemeClr val="tx1"/>
              </a:solidFill>
            </a:rPr>
            <a:t> Educativo</a:t>
          </a:r>
          <a:endParaRPr lang="es-ES" b="1" dirty="0">
            <a:solidFill>
              <a:schemeClr val="tx1"/>
            </a:solidFill>
          </a:endParaRPr>
        </a:p>
      </dgm:t>
    </dgm:pt>
    <dgm:pt modelId="{FF6D476A-3912-084E-A434-DA02CD506B51}" type="parTrans" cxnId="{2CE987EA-A236-7D49-BE66-7C181617F0CB}">
      <dgm:prSet/>
      <dgm:spPr/>
      <dgm:t>
        <a:bodyPr/>
        <a:lstStyle/>
        <a:p>
          <a:endParaRPr lang="es-ES"/>
        </a:p>
      </dgm:t>
    </dgm:pt>
    <dgm:pt modelId="{D778AA7A-A3C3-414D-9854-73EC2A4AAF46}" type="sibTrans" cxnId="{2CE987EA-A236-7D49-BE66-7C181617F0CB}">
      <dgm:prSet/>
      <dgm:spPr>
        <a:solidFill>
          <a:schemeClr val="accent5">
            <a:alpha val="90000"/>
          </a:schemeClr>
        </a:solidFill>
      </dgm:spPr>
      <dgm:t>
        <a:bodyPr/>
        <a:lstStyle/>
        <a:p>
          <a:endParaRPr lang="es-ES"/>
        </a:p>
      </dgm:t>
    </dgm:pt>
    <dgm:pt modelId="{D12A05B0-EF60-D346-80CF-52167E559E5B}">
      <dgm:prSet phldrT="[Texto]"/>
      <dgm:spPr/>
      <dgm:t>
        <a:bodyPr/>
        <a:lstStyle/>
        <a:p>
          <a:r>
            <a:rPr lang="es-ES" b="1" dirty="0" err="1" smtClean="0">
              <a:solidFill>
                <a:srgbClr val="000000"/>
              </a:solidFill>
            </a:rPr>
            <a:t>Proxecto</a:t>
          </a:r>
          <a:r>
            <a:rPr lang="es-ES" b="1" dirty="0" smtClean="0">
              <a:solidFill>
                <a:srgbClr val="000000"/>
              </a:solidFill>
            </a:rPr>
            <a:t> </a:t>
          </a:r>
          <a:r>
            <a:rPr lang="es-ES" b="1" dirty="0" err="1" smtClean="0">
              <a:solidFill>
                <a:srgbClr val="000000"/>
              </a:solidFill>
            </a:rPr>
            <a:t>Xeral</a:t>
          </a:r>
          <a:r>
            <a:rPr lang="es-ES" b="1" dirty="0" smtClean="0">
              <a:solidFill>
                <a:srgbClr val="000000"/>
              </a:solidFill>
            </a:rPr>
            <a:t> Anual (PXA)</a:t>
          </a:r>
          <a:endParaRPr lang="es-ES" b="1" dirty="0">
            <a:solidFill>
              <a:srgbClr val="000000"/>
            </a:solidFill>
          </a:endParaRPr>
        </a:p>
      </dgm:t>
    </dgm:pt>
    <dgm:pt modelId="{70AE804B-8033-E54A-82AC-5815123D19B6}" type="parTrans" cxnId="{E4258D0B-7EAC-AD4B-B105-C8C745EB8996}">
      <dgm:prSet/>
      <dgm:spPr/>
      <dgm:t>
        <a:bodyPr/>
        <a:lstStyle/>
        <a:p>
          <a:endParaRPr lang="es-ES"/>
        </a:p>
      </dgm:t>
    </dgm:pt>
    <dgm:pt modelId="{311CEDE2-6756-C640-B30A-A36AF2545071}" type="sibTrans" cxnId="{E4258D0B-7EAC-AD4B-B105-C8C745EB8996}">
      <dgm:prSet/>
      <dgm:spPr>
        <a:solidFill>
          <a:srgbClr val="F5C040">
            <a:alpha val="90000"/>
          </a:srgbClr>
        </a:solidFill>
      </dgm:spPr>
      <dgm:t>
        <a:bodyPr/>
        <a:lstStyle/>
        <a:p>
          <a:endParaRPr lang="es-ES"/>
        </a:p>
      </dgm:t>
    </dgm:pt>
    <dgm:pt modelId="{E3216036-06FE-6045-BBB8-E29968043036}">
      <dgm:prSet phldrT="[Texto]"/>
      <dgm:spPr/>
      <dgm:t>
        <a:bodyPr/>
        <a:lstStyle/>
        <a:p>
          <a:r>
            <a:rPr lang="es-ES" b="1" dirty="0" smtClean="0">
              <a:solidFill>
                <a:srgbClr val="000000"/>
              </a:solidFill>
            </a:rPr>
            <a:t>Plan Acción </a:t>
          </a:r>
          <a:r>
            <a:rPr lang="es-ES" b="1" dirty="0" err="1" smtClean="0">
              <a:solidFill>
                <a:srgbClr val="000000"/>
              </a:solidFill>
            </a:rPr>
            <a:t>titorial</a:t>
          </a:r>
          <a:r>
            <a:rPr lang="es-ES" b="1" dirty="0" smtClean="0">
              <a:solidFill>
                <a:srgbClr val="000000"/>
              </a:solidFill>
            </a:rPr>
            <a:t>.</a:t>
          </a:r>
        </a:p>
        <a:p>
          <a:r>
            <a:rPr lang="es-ES" b="1" dirty="0" smtClean="0">
              <a:solidFill>
                <a:srgbClr val="000000"/>
              </a:solidFill>
            </a:rPr>
            <a:t>Plan de </a:t>
          </a:r>
          <a:r>
            <a:rPr lang="es-ES" b="1" dirty="0" err="1" smtClean="0">
              <a:solidFill>
                <a:srgbClr val="000000"/>
              </a:solidFill>
            </a:rPr>
            <a:t>acollida</a:t>
          </a:r>
          <a:endParaRPr lang="es-ES" b="1" dirty="0">
            <a:solidFill>
              <a:srgbClr val="000000"/>
            </a:solidFill>
          </a:endParaRPr>
        </a:p>
      </dgm:t>
    </dgm:pt>
    <dgm:pt modelId="{A07DB913-F1C7-CA4F-BD09-32B2257D14E8}" type="parTrans" cxnId="{5CE84EFC-DEF0-8E43-B89B-5737C9E012C4}">
      <dgm:prSet/>
      <dgm:spPr/>
      <dgm:t>
        <a:bodyPr/>
        <a:lstStyle/>
        <a:p>
          <a:endParaRPr lang="es-ES"/>
        </a:p>
      </dgm:t>
    </dgm:pt>
    <dgm:pt modelId="{E1A3CD0E-AF43-9441-BA56-F50412979A0D}" type="sibTrans" cxnId="{5CE84EFC-DEF0-8E43-B89B-5737C9E012C4}">
      <dgm:prSet/>
      <dgm:spPr/>
      <dgm:t>
        <a:bodyPr/>
        <a:lstStyle/>
        <a:p>
          <a:endParaRPr lang="es-ES"/>
        </a:p>
      </dgm:t>
    </dgm:pt>
    <dgm:pt modelId="{F3BD5C91-6106-614D-89F8-AF9BCE91D845}" type="pres">
      <dgm:prSet presAssocID="{E3987D29-DD27-304F-9C7A-ED558C6207E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10F3BB5-2DCA-9042-93AC-97FAD16A07EC}" type="pres">
      <dgm:prSet presAssocID="{E3987D29-DD27-304F-9C7A-ED558C6207EC}" presName="dummyMaxCanvas" presStyleCnt="0">
        <dgm:presLayoutVars/>
      </dgm:prSet>
      <dgm:spPr/>
    </dgm:pt>
    <dgm:pt modelId="{F5983E36-0A03-144C-9220-8D5FD02D167E}" type="pres">
      <dgm:prSet presAssocID="{E3987D29-DD27-304F-9C7A-ED558C6207EC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F6105C7-AAA8-4242-9691-F1DE3F792A0B}" type="pres">
      <dgm:prSet presAssocID="{E3987D29-DD27-304F-9C7A-ED558C6207EC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A1D4FC1-86CC-CD49-B5CC-E302BA364336}" type="pres">
      <dgm:prSet presAssocID="{E3987D29-DD27-304F-9C7A-ED558C6207EC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703D64E-DDDE-9E46-B38D-81B6F170B22D}" type="pres">
      <dgm:prSet presAssocID="{E3987D29-DD27-304F-9C7A-ED558C6207EC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0249C6C-B873-144D-B56F-95DF0066F0F0}" type="pres">
      <dgm:prSet presAssocID="{E3987D29-DD27-304F-9C7A-ED558C6207EC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6A64009-53EB-794C-B5FA-BB17F79E15AF}" type="pres">
      <dgm:prSet presAssocID="{E3987D29-DD27-304F-9C7A-ED558C6207EC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91AA393-8229-E246-843D-6E86A6E0729E}" type="pres">
      <dgm:prSet presAssocID="{E3987D29-DD27-304F-9C7A-ED558C6207EC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172FA1E-F20A-FE43-9666-583B0D8D71D2}" type="pres">
      <dgm:prSet presAssocID="{E3987D29-DD27-304F-9C7A-ED558C6207EC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ED85083-F9B9-6C45-A356-45BF15A4FF8C}" type="presOf" srcId="{D12A05B0-EF60-D346-80CF-52167E559E5B}" destId="{7F6105C7-AAA8-4242-9691-F1DE3F792A0B}" srcOrd="0" destOrd="0" presId="urn:microsoft.com/office/officeart/2005/8/layout/vProcess5"/>
    <dgm:cxn modelId="{8DD51944-CB40-5D4B-AFA5-21744C46A600}" type="presOf" srcId="{E3216036-06FE-6045-BBB8-E29968043036}" destId="{8A1D4FC1-86CC-CD49-B5CC-E302BA364336}" srcOrd="0" destOrd="0" presId="urn:microsoft.com/office/officeart/2005/8/layout/vProcess5"/>
    <dgm:cxn modelId="{63EF2178-B56C-F349-AA6B-761338BB8D26}" type="presOf" srcId="{E3987D29-DD27-304F-9C7A-ED558C6207EC}" destId="{F3BD5C91-6106-614D-89F8-AF9BCE91D845}" srcOrd="0" destOrd="0" presId="urn:microsoft.com/office/officeart/2005/8/layout/vProcess5"/>
    <dgm:cxn modelId="{EC4C675F-67BC-9544-91F5-E73E820181D6}" type="presOf" srcId="{D12A05B0-EF60-D346-80CF-52167E559E5B}" destId="{991AA393-8229-E246-843D-6E86A6E0729E}" srcOrd="1" destOrd="0" presId="urn:microsoft.com/office/officeart/2005/8/layout/vProcess5"/>
    <dgm:cxn modelId="{2CE987EA-A236-7D49-BE66-7C181617F0CB}" srcId="{E3987D29-DD27-304F-9C7A-ED558C6207EC}" destId="{FD532DC5-0B3C-474E-A84E-BC4C7D28E87E}" srcOrd="0" destOrd="0" parTransId="{FF6D476A-3912-084E-A434-DA02CD506B51}" sibTransId="{D778AA7A-A3C3-414D-9854-73EC2A4AAF46}"/>
    <dgm:cxn modelId="{8D100CBD-65BF-204F-B185-E19A13114AD3}" type="presOf" srcId="{E3216036-06FE-6045-BBB8-E29968043036}" destId="{F172FA1E-F20A-FE43-9666-583B0D8D71D2}" srcOrd="1" destOrd="0" presId="urn:microsoft.com/office/officeart/2005/8/layout/vProcess5"/>
    <dgm:cxn modelId="{5CE84EFC-DEF0-8E43-B89B-5737C9E012C4}" srcId="{E3987D29-DD27-304F-9C7A-ED558C6207EC}" destId="{E3216036-06FE-6045-BBB8-E29968043036}" srcOrd="2" destOrd="0" parTransId="{A07DB913-F1C7-CA4F-BD09-32B2257D14E8}" sibTransId="{E1A3CD0E-AF43-9441-BA56-F50412979A0D}"/>
    <dgm:cxn modelId="{DB346346-8F43-BB46-BD2C-2D3017A16D1F}" type="presOf" srcId="{FD532DC5-0B3C-474E-A84E-BC4C7D28E87E}" destId="{F5983E36-0A03-144C-9220-8D5FD02D167E}" srcOrd="0" destOrd="0" presId="urn:microsoft.com/office/officeart/2005/8/layout/vProcess5"/>
    <dgm:cxn modelId="{E4258D0B-7EAC-AD4B-B105-C8C745EB8996}" srcId="{E3987D29-DD27-304F-9C7A-ED558C6207EC}" destId="{D12A05B0-EF60-D346-80CF-52167E559E5B}" srcOrd="1" destOrd="0" parTransId="{70AE804B-8033-E54A-82AC-5815123D19B6}" sibTransId="{311CEDE2-6756-C640-B30A-A36AF2545071}"/>
    <dgm:cxn modelId="{9606D883-2F95-6B4D-A5F4-3CCE0F695786}" type="presOf" srcId="{D778AA7A-A3C3-414D-9854-73EC2A4AAF46}" destId="{C703D64E-DDDE-9E46-B38D-81B6F170B22D}" srcOrd="0" destOrd="0" presId="urn:microsoft.com/office/officeart/2005/8/layout/vProcess5"/>
    <dgm:cxn modelId="{3D333C08-7273-9E48-AAEF-6C001D7E9185}" type="presOf" srcId="{FD532DC5-0B3C-474E-A84E-BC4C7D28E87E}" destId="{26A64009-53EB-794C-B5FA-BB17F79E15AF}" srcOrd="1" destOrd="0" presId="urn:microsoft.com/office/officeart/2005/8/layout/vProcess5"/>
    <dgm:cxn modelId="{6E8F0EC5-A251-DF4C-9E96-651B990FAB1A}" type="presOf" srcId="{311CEDE2-6756-C640-B30A-A36AF2545071}" destId="{F0249C6C-B873-144D-B56F-95DF0066F0F0}" srcOrd="0" destOrd="0" presId="urn:microsoft.com/office/officeart/2005/8/layout/vProcess5"/>
    <dgm:cxn modelId="{97D425A5-65B3-054A-9EA4-6768AD90FE93}" type="presParOf" srcId="{F3BD5C91-6106-614D-89F8-AF9BCE91D845}" destId="{410F3BB5-2DCA-9042-93AC-97FAD16A07EC}" srcOrd="0" destOrd="0" presId="urn:microsoft.com/office/officeart/2005/8/layout/vProcess5"/>
    <dgm:cxn modelId="{64A047E8-2604-2E4A-B9D2-97C0DC59E939}" type="presParOf" srcId="{F3BD5C91-6106-614D-89F8-AF9BCE91D845}" destId="{F5983E36-0A03-144C-9220-8D5FD02D167E}" srcOrd="1" destOrd="0" presId="urn:microsoft.com/office/officeart/2005/8/layout/vProcess5"/>
    <dgm:cxn modelId="{CE365F93-FDF6-4740-BCFD-601C9E10DA25}" type="presParOf" srcId="{F3BD5C91-6106-614D-89F8-AF9BCE91D845}" destId="{7F6105C7-AAA8-4242-9691-F1DE3F792A0B}" srcOrd="2" destOrd="0" presId="urn:microsoft.com/office/officeart/2005/8/layout/vProcess5"/>
    <dgm:cxn modelId="{B7CCD617-04F0-AB44-872C-A1A380455386}" type="presParOf" srcId="{F3BD5C91-6106-614D-89F8-AF9BCE91D845}" destId="{8A1D4FC1-86CC-CD49-B5CC-E302BA364336}" srcOrd="3" destOrd="0" presId="urn:microsoft.com/office/officeart/2005/8/layout/vProcess5"/>
    <dgm:cxn modelId="{CCCC3B19-AA12-5E4B-A400-562C1C57E133}" type="presParOf" srcId="{F3BD5C91-6106-614D-89F8-AF9BCE91D845}" destId="{C703D64E-DDDE-9E46-B38D-81B6F170B22D}" srcOrd="4" destOrd="0" presId="urn:microsoft.com/office/officeart/2005/8/layout/vProcess5"/>
    <dgm:cxn modelId="{4E562A6F-A026-7F41-AC7C-45663C942160}" type="presParOf" srcId="{F3BD5C91-6106-614D-89F8-AF9BCE91D845}" destId="{F0249C6C-B873-144D-B56F-95DF0066F0F0}" srcOrd="5" destOrd="0" presId="urn:microsoft.com/office/officeart/2005/8/layout/vProcess5"/>
    <dgm:cxn modelId="{5838A66D-11B5-D943-8CE1-BD8D2AFAE809}" type="presParOf" srcId="{F3BD5C91-6106-614D-89F8-AF9BCE91D845}" destId="{26A64009-53EB-794C-B5FA-BB17F79E15AF}" srcOrd="6" destOrd="0" presId="urn:microsoft.com/office/officeart/2005/8/layout/vProcess5"/>
    <dgm:cxn modelId="{B28450FD-9DC2-5A41-A53B-70A362A7E6DF}" type="presParOf" srcId="{F3BD5C91-6106-614D-89F8-AF9BCE91D845}" destId="{991AA393-8229-E246-843D-6E86A6E0729E}" srcOrd="7" destOrd="0" presId="urn:microsoft.com/office/officeart/2005/8/layout/vProcess5"/>
    <dgm:cxn modelId="{10A020EF-513B-EF4B-88B6-E60D7CB30885}" type="presParOf" srcId="{F3BD5C91-6106-614D-89F8-AF9BCE91D845}" destId="{F172FA1E-F20A-FE43-9666-583B0D8D71D2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983E36-0A03-144C-9220-8D5FD02D167E}">
      <dsp:nvSpPr>
        <dsp:cNvPr id="0" name=""/>
        <dsp:cNvSpPr/>
      </dsp:nvSpPr>
      <dsp:spPr>
        <a:xfrm>
          <a:off x="0" y="0"/>
          <a:ext cx="5362965" cy="7628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dirty="0" err="1" smtClean="0">
              <a:solidFill>
                <a:schemeClr val="tx1"/>
              </a:solidFill>
            </a:rPr>
            <a:t>Proxecto</a:t>
          </a:r>
          <a:r>
            <a:rPr lang="es-ES" sz="1700" b="1" kern="1200" dirty="0" smtClean="0">
              <a:solidFill>
                <a:schemeClr val="tx1"/>
              </a:solidFill>
            </a:rPr>
            <a:t> Educativo</a:t>
          </a:r>
          <a:endParaRPr lang="es-ES" sz="1700" b="1" kern="1200" dirty="0">
            <a:solidFill>
              <a:schemeClr val="tx1"/>
            </a:solidFill>
          </a:endParaRPr>
        </a:p>
      </dsp:txBody>
      <dsp:txXfrm>
        <a:off x="22343" y="22343"/>
        <a:ext cx="4539787" cy="718167"/>
      </dsp:txXfrm>
    </dsp:sp>
    <dsp:sp modelId="{7F6105C7-AAA8-4242-9691-F1DE3F792A0B}">
      <dsp:nvSpPr>
        <dsp:cNvPr id="0" name=""/>
        <dsp:cNvSpPr/>
      </dsp:nvSpPr>
      <dsp:spPr>
        <a:xfrm>
          <a:off x="473202" y="889996"/>
          <a:ext cx="5362965" cy="7628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987791"/>
                <a:satOff val="11154"/>
                <a:lumOff val="5980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4">
                <a:hueOff val="-987791"/>
                <a:satOff val="11154"/>
                <a:lumOff val="598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dirty="0" err="1" smtClean="0">
              <a:solidFill>
                <a:srgbClr val="000000"/>
              </a:solidFill>
            </a:rPr>
            <a:t>Proxecto</a:t>
          </a:r>
          <a:r>
            <a:rPr lang="es-ES" sz="1700" b="1" kern="1200" dirty="0" smtClean="0">
              <a:solidFill>
                <a:srgbClr val="000000"/>
              </a:solidFill>
            </a:rPr>
            <a:t> </a:t>
          </a:r>
          <a:r>
            <a:rPr lang="es-ES" sz="1700" b="1" kern="1200" dirty="0" err="1" smtClean="0">
              <a:solidFill>
                <a:srgbClr val="000000"/>
              </a:solidFill>
            </a:rPr>
            <a:t>Xeral</a:t>
          </a:r>
          <a:r>
            <a:rPr lang="es-ES" sz="1700" b="1" kern="1200" dirty="0" smtClean="0">
              <a:solidFill>
                <a:srgbClr val="000000"/>
              </a:solidFill>
            </a:rPr>
            <a:t> Anual (PXA)</a:t>
          </a:r>
          <a:endParaRPr lang="es-ES" sz="1700" b="1" kern="1200" dirty="0">
            <a:solidFill>
              <a:srgbClr val="000000"/>
            </a:solidFill>
          </a:endParaRPr>
        </a:p>
      </dsp:txBody>
      <dsp:txXfrm>
        <a:off x="495545" y="912339"/>
        <a:ext cx="4349221" cy="718167"/>
      </dsp:txXfrm>
    </dsp:sp>
    <dsp:sp modelId="{8A1D4FC1-86CC-CD49-B5CC-E302BA364336}">
      <dsp:nvSpPr>
        <dsp:cNvPr id="0" name=""/>
        <dsp:cNvSpPr/>
      </dsp:nvSpPr>
      <dsp:spPr>
        <a:xfrm>
          <a:off x="946405" y="1779992"/>
          <a:ext cx="5362965" cy="7628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975582"/>
                <a:satOff val="22309"/>
                <a:lumOff val="11960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4">
                <a:hueOff val="-1975582"/>
                <a:satOff val="22309"/>
                <a:lumOff val="1196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dirty="0" smtClean="0">
              <a:solidFill>
                <a:srgbClr val="000000"/>
              </a:solidFill>
            </a:rPr>
            <a:t>Plan Acción </a:t>
          </a:r>
          <a:r>
            <a:rPr lang="es-ES" sz="1700" b="1" kern="1200" dirty="0" err="1" smtClean="0">
              <a:solidFill>
                <a:srgbClr val="000000"/>
              </a:solidFill>
            </a:rPr>
            <a:t>titorial</a:t>
          </a:r>
          <a:r>
            <a:rPr lang="es-ES" sz="1700" b="1" kern="1200" dirty="0" smtClean="0">
              <a:solidFill>
                <a:srgbClr val="000000"/>
              </a:solidFill>
            </a:rPr>
            <a:t>.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dirty="0" smtClean="0">
              <a:solidFill>
                <a:srgbClr val="000000"/>
              </a:solidFill>
            </a:rPr>
            <a:t>Plan de </a:t>
          </a:r>
          <a:r>
            <a:rPr lang="es-ES" sz="1700" b="1" kern="1200" dirty="0" err="1" smtClean="0">
              <a:solidFill>
                <a:srgbClr val="000000"/>
              </a:solidFill>
            </a:rPr>
            <a:t>acollida</a:t>
          </a:r>
          <a:endParaRPr lang="es-ES" sz="1700" b="1" kern="1200" dirty="0">
            <a:solidFill>
              <a:srgbClr val="000000"/>
            </a:solidFill>
          </a:endParaRPr>
        </a:p>
      </dsp:txBody>
      <dsp:txXfrm>
        <a:off x="968748" y="1802335"/>
        <a:ext cx="4349221" cy="718167"/>
      </dsp:txXfrm>
    </dsp:sp>
    <dsp:sp modelId="{C703D64E-DDDE-9E46-B38D-81B6F170B22D}">
      <dsp:nvSpPr>
        <dsp:cNvPr id="0" name=""/>
        <dsp:cNvSpPr/>
      </dsp:nvSpPr>
      <dsp:spPr>
        <a:xfrm>
          <a:off x="4867110" y="578497"/>
          <a:ext cx="495854" cy="495854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alpha val="9000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200" kern="1200"/>
        </a:p>
      </dsp:txBody>
      <dsp:txXfrm>
        <a:off x="4978677" y="578497"/>
        <a:ext cx="272720" cy="373130"/>
      </dsp:txXfrm>
    </dsp:sp>
    <dsp:sp modelId="{F0249C6C-B873-144D-B56F-95DF0066F0F0}">
      <dsp:nvSpPr>
        <dsp:cNvPr id="0" name=""/>
        <dsp:cNvSpPr/>
      </dsp:nvSpPr>
      <dsp:spPr>
        <a:xfrm>
          <a:off x="5340313" y="1463407"/>
          <a:ext cx="495854" cy="495854"/>
        </a:xfrm>
        <a:prstGeom prst="downArrow">
          <a:avLst>
            <a:gd name="adj1" fmla="val 55000"/>
            <a:gd name="adj2" fmla="val 45000"/>
          </a:avLst>
        </a:prstGeom>
        <a:solidFill>
          <a:srgbClr val="F5C040">
            <a:alpha val="90000"/>
          </a:srgbClr>
        </a:solidFill>
        <a:ln w="9525" cap="flat" cmpd="sng" algn="ctr">
          <a:solidFill>
            <a:schemeClr val="accent4">
              <a:tint val="40000"/>
              <a:alpha val="90000"/>
              <a:hueOff val="-2918403"/>
              <a:satOff val="36240"/>
              <a:lumOff val="297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200" kern="1200"/>
        </a:p>
      </dsp:txBody>
      <dsp:txXfrm>
        <a:off x="5451880" y="1463407"/>
        <a:ext cx="272720" cy="3731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74C04-99F1-BC43-BC82-4AE452674AD0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9D200-1D4F-EF45-9D26-3FE3E71540E7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1349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7" name="Shape 15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39470707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ndara"/>
      </a:defRPr>
    </a:lvl1pPr>
    <a:lvl2pPr indent="228600" latinLnBrk="0">
      <a:defRPr sz="1200">
        <a:latin typeface="+mn-lt"/>
        <a:ea typeface="+mn-ea"/>
        <a:cs typeface="+mn-cs"/>
        <a:sym typeface="Candara"/>
      </a:defRPr>
    </a:lvl2pPr>
    <a:lvl3pPr indent="457200" latinLnBrk="0">
      <a:defRPr sz="1200">
        <a:latin typeface="+mn-lt"/>
        <a:ea typeface="+mn-ea"/>
        <a:cs typeface="+mn-cs"/>
        <a:sym typeface="Candara"/>
      </a:defRPr>
    </a:lvl3pPr>
    <a:lvl4pPr indent="685800" latinLnBrk="0">
      <a:defRPr sz="1200">
        <a:latin typeface="+mn-lt"/>
        <a:ea typeface="+mn-ea"/>
        <a:cs typeface="+mn-cs"/>
        <a:sym typeface="Candara"/>
      </a:defRPr>
    </a:lvl4pPr>
    <a:lvl5pPr indent="914400" latinLnBrk="0">
      <a:defRPr sz="1200">
        <a:latin typeface="+mn-lt"/>
        <a:ea typeface="+mn-ea"/>
        <a:cs typeface="+mn-cs"/>
        <a:sym typeface="Candara"/>
      </a:defRPr>
    </a:lvl5pPr>
    <a:lvl6pPr indent="1143000" latinLnBrk="0">
      <a:defRPr sz="1200">
        <a:latin typeface="+mn-lt"/>
        <a:ea typeface="+mn-ea"/>
        <a:cs typeface="+mn-cs"/>
        <a:sym typeface="Candara"/>
      </a:defRPr>
    </a:lvl6pPr>
    <a:lvl7pPr indent="1371600" latinLnBrk="0">
      <a:defRPr sz="1200">
        <a:latin typeface="+mn-lt"/>
        <a:ea typeface="+mn-ea"/>
        <a:cs typeface="+mn-cs"/>
        <a:sym typeface="Candara"/>
      </a:defRPr>
    </a:lvl7pPr>
    <a:lvl8pPr indent="1600200" latinLnBrk="0">
      <a:defRPr sz="1200">
        <a:latin typeface="+mn-lt"/>
        <a:ea typeface="+mn-ea"/>
        <a:cs typeface="+mn-cs"/>
        <a:sym typeface="Candara"/>
      </a:defRPr>
    </a:lvl8pPr>
    <a:lvl9pPr indent="1828800" latinLnBrk="0">
      <a:defRPr sz="1200">
        <a:latin typeface="+mn-lt"/>
        <a:ea typeface="+mn-ea"/>
        <a:cs typeface="+mn-cs"/>
        <a:sym typeface="Candara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1431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1431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6" name="Shape 3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endParaRPr/>
          </a:p>
        </p:txBody>
      </p:sp>
      <p:grpSp>
        <p:nvGrpSpPr>
          <p:cNvPr id="91" name="Group 91"/>
          <p:cNvGrpSpPr/>
          <p:nvPr/>
        </p:nvGrpSpPr>
        <p:grpSpPr>
          <a:xfrm>
            <a:off x="211664" y="714191"/>
            <a:ext cx="8723378" cy="1329874"/>
            <a:chOff x="0" y="0"/>
            <a:chExt cx="8723377" cy="1329873"/>
          </a:xfrm>
        </p:grpSpPr>
        <p:sp>
          <p:nvSpPr>
            <p:cNvPr id="86" name="Shape 86"/>
            <p:cNvSpPr/>
            <p:nvPr/>
          </p:nvSpPr>
          <p:spPr>
            <a:xfrm>
              <a:off x="5835772" y="145036"/>
              <a:ext cx="2876430" cy="7140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2"/>
                  </a:lnTo>
                  <a:lnTo>
                    <a:pt x="3049" y="15998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8"/>
                  </a:lnTo>
                  <a:lnTo>
                    <a:pt x="3927" y="20182"/>
                  </a:lnTo>
                  <a:lnTo>
                    <a:pt x="4837" y="20588"/>
                  </a:lnTo>
                  <a:lnTo>
                    <a:pt x="5715" y="20858"/>
                  </a:lnTo>
                  <a:lnTo>
                    <a:pt x="6561" y="21128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8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2407655" y="16734"/>
              <a:ext cx="5544515" cy="850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8" name="Shape 88"/>
            <p:cNvSpPr/>
            <p:nvPr/>
          </p:nvSpPr>
          <p:spPr>
            <a:xfrm>
              <a:off x="2617062" y="29007"/>
              <a:ext cx="5467980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9" name="Shape 89"/>
            <p:cNvSpPr/>
            <p:nvPr/>
          </p:nvSpPr>
          <p:spPr>
            <a:xfrm>
              <a:off x="5397824" y="15619"/>
              <a:ext cx="3308000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0" name="Shape 90"/>
            <p:cNvSpPr/>
            <p:nvPr/>
          </p:nvSpPr>
          <p:spPr>
            <a:xfrm>
              <a:off x="0" y="0"/>
              <a:ext cx="8723377" cy="1329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chemeClr val="accent6">
                <a:hueOff val="-10717809"/>
                <a:satOff val="-95633"/>
                <a:lumOff val="55098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92" name="Shape 9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endParaRPr/>
          </a:p>
        </p:txBody>
      </p:sp>
      <p:sp>
        <p:nvSpPr>
          <p:cNvPr id="100" name="Shape 100"/>
          <p:cNvSpPr>
            <a:spLocks noGrp="1"/>
          </p:cNvSpPr>
          <p:nvPr>
            <p:ph type="body" sz="quarter" idx="1"/>
          </p:nvPr>
        </p:nvSpPr>
        <p:spPr>
          <a:xfrm>
            <a:off x="914400" y="3581400"/>
            <a:ext cx="3352800" cy="190500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ClrTx/>
              <a:buSzTx/>
              <a:buFontTx/>
              <a:buNone/>
              <a:defRPr sz="1800"/>
            </a:lvl1pPr>
            <a:lvl2pPr marL="0" indent="457200">
              <a:spcBef>
                <a:spcPts val="600"/>
              </a:spcBef>
              <a:buClrTx/>
              <a:buSzTx/>
              <a:buFontTx/>
              <a:buNone/>
              <a:defRPr sz="1800"/>
            </a:lvl2pPr>
            <a:lvl3pPr marL="0" indent="914400">
              <a:spcBef>
                <a:spcPts val="600"/>
              </a:spcBef>
              <a:buClrTx/>
              <a:buSzTx/>
              <a:buFontTx/>
              <a:buNone/>
              <a:defRPr sz="1800"/>
            </a:lvl3pPr>
            <a:lvl4pPr marL="0" indent="1371600">
              <a:spcBef>
                <a:spcPts val="600"/>
              </a:spcBef>
              <a:buClrTx/>
              <a:buSzTx/>
              <a:buFontTx/>
              <a:buNone/>
              <a:defRPr sz="1800"/>
            </a:lvl4pPr>
            <a:lvl5pPr marL="0" indent="1828800">
              <a:spcBef>
                <a:spcPts val="600"/>
              </a:spcBef>
              <a:buClrTx/>
              <a:buSzTx/>
              <a:buFontTx/>
              <a:buNone/>
              <a:defRPr sz="18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grpSp>
        <p:nvGrpSpPr>
          <p:cNvPr id="106" name="Group 106"/>
          <p:cNvGrpSpPr/>
          <p:nvPr/>
        </p:nvGrpSpPr>
        <p:grpSpPr>
          <a:xfrm>
            <a:off x="211664" y="714190"/>
            <a:ext cx="8723378" cy="1331581"/>
            <a:chOff x="0" y="0"/>
            <a:chExt cx="8723377" cy="1331580"/>
          </a:xfrm>
        </p:grpSpPr>
        <p:sp>
          <p:nvSpPr>
            <p:cNvPr id="101" name="Shape 101"/>
            <p:cNvSpPr/>
            <p:nvPr/>
          </p:nvSpPr>
          <p:spPr>
            <a:xfrm>
              <a:off x="5843257" y="145222"/>
              <a:ext cx="2880120" cy="714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3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3"/>
                  </a:lnTo>
                  <a:lnTo>
                    <a:pt x="4662" y="14783"/>
                  </a:lnTo>
                  <a:lnTo>
                    <a:pt x="3049" y="15998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8"/>
                  </a:lnTo>
                  <a:lnTo>
                    <a:pt x="3927" y="20182"/>
                  </a:lnTo>
                  <a:lnTo>
                    <a:pt x="4837" y="20588"/>
                  </a:lnTo>
                  <a:lnTo>
                    <a:pt x="5715" y="20858"/>
                  </a:lnTo>
                  <a:lnTo>
                    <a:pt x="6561" y="21128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8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2" name="Shape 102"/>
            <p:cNvSpPr/>
            <p:nvPr/>
          </p:nvSpPr>
          <p:spPr>
            <a:xfrm>
              <a:off x="2410742" y="16756"/>
              <a:ext cx="5551628" cy="851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3" name="Shape 103"/>
            <p:cNvSpPr/>
            <p:nvPr/>
          </p:nvSpPr>
          <p:spPr>
            <a:xfrm>
              <a:off x="2620418" y="29044"/>
              <a:ext cx="5474994" cy="775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4" name="Shape 104"/>
            <p:cNvSpPr/>
            <p:nvPr/>
          </p:nvSpPr>
          <p:spPr>
            <a:xfrm>
              <a:off x="5404746" y="15639"/>
              <a:ext cx="3312244" cy="652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5" name="Shape 105"/>
            <p:cNvSpPr/>
            <p:nvPr/>
          </p:nvSpPr>
          <p:spPr>
            <a:xfrm>
              <a:off x="0" y="-1"/>
              <a:ext cx="8723377" cy="133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chemeClr val="accent6">
                <a:hueOff val="-10717809"/>
                <a:satOff val="-95633"/>
                <a:lumOff val="55098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07" name="Shape 107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  <a:prstGeom prst="rect">
            <a:avLst/>
          </a:prstGeom>
        </p:spPr>
        <p:txBody>
          <a:bodyPr anchor="b"/>
          <a:lstStyle>
            <a:lvl1pPr algn="l">
              <a:defRPr sz="3200">
                <a:solidFill>
                  <a:srgbClr val="073E87"/>
                </a:solidFill>
              </a:defRPr>
            </a:lvl1pPr>
          </a:lstStyle>
          <a:p>
            <a:r>
              <a:t>Texto del título</a:t>
            </a:r>
          </a:p>
        </p:txBody>
      </p:sp>
      <p:sp>
        <p:nvSpPr>
          <p:cNvPr id="108" name="Shape 10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0293E0"/>
              </a:gs>
              <a:gs pos="10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endParaRPr/>
          </a:p>
        </p:txBody>
      </p:sp>
      <p:grpSp>
        <p:nvGrpSpPr>
          <p:cNvPr id="121" name="Group 121"/>
          <p:cNvGrpSpPr/>
          <p:nvPr/>
        </p:nvGrpSpPr>
        <p:grpSpPr>
          <a:xfrm>
            <a:off x="211664" y="5353963"/>
            <a:ext cx="8723378" cy="1331580"/>
            <a:chOff x="0" y="0"/>
            <a:chExt cx="8723377" cy="1331580"/>
          </a:xfrm>
        </p:grpSpPr>
        <p:sp>
          <p:nvSpPr>
            <p:cNvPr id="116" name="Shape 116"/>
            <p:cNvSpPr/>
            <p:nvPr/>
          </p:nvSpPr>
          <p:spPr>
            <a:xfrm>
              <a:off x="5843257" y="145222"/>
              <a:ext cx="2880120" cy="714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3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3"/>
                  </a:lnTo>
                  <a:lnTo>
                    <a:pt x="4662" y="14783"/>
                  </a:lnTo>
                  <a:lnTo>
                    <a:pt x="3049" y="15998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8"/>
                  </a:lnTo>
                  <a:lnTo>
                    <a:pt x="3927" y="20182"/>
                  </a:lnTo>
                  <a:lnTo>
                    <a:pt x="4837" y="20588"/>
                  </a:lnTo>
                  <a:lnTo>
                    <a:pt x="5715" y="20858"/>
                  </a:lnTo>
                  <a:lnTo>
                    <a:pt x="6561" y="21128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8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17" name="Shape 117"/>
            <p:cNvSpPr/>
            <p:nvPr/>
          </p:nvSpPr>
          <p:spPr>
            <a:xfrm>
              <a:off x="2410742" y="16756"/>
              <a:ext cx="5551628" cy="851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>
              <a:off x="2620418" y="29044"/>
              <a:ext cx="5474994" cy="775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19" name="Shape 119"/>
            <p:cNvSpPr/>
            <p:nvPr/>
          </p:nvSpPr>
          <p:spPr>
            <a:xfrm>
              <a:off x="5404746" y="15639"/>
              <a:ext cx="3312244" cy="652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20" name="Shape 120"/>
            <p:cNvSpPr/>
            <p:nvPr/>
          </p:nvSpPr>
          <p:spPr>
            <a:xfrm>
              <a:off x="0" y="-1"/>
              <a:ext cx="8723377" cy="133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chemeClr val="accent6">
                <a:hueOff val="-10717809"/>
                <a:satOff val="-95633"/>
                <a:lumOff val="55098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22" name="Shape 122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  <a:prstGeom prst="rect">
            <a:avLst/>
          </a:prstGeom>
        </p:spPr>
        <p:txBody>
          <a:bodyPr anchor="b"/>
          <a:lstStyle>
            <a:lvl1pPr algn="l">
              <a:defRPr sz="2800"/>
            </a:lvl1pPr>
          </a:lstStyle>
          <a:p>
            <a:r>
              <a:t>Texto del título</a:t>
            </a:r>
          </a:p>
        </p:txBody>
      </p:sp>
      <p:sp>
        <p:nvSpPr>
          <p:cNvPr id="123" name="Shape 123"/>
          <p:cNvSpPr>
            <a:spLocks noGrp="1"/>
          </p:cNvSpPr>
          <p:nvPr>
            <p:ph type="body" sz="quarter" idx="1"/>
          </p:nvPr>
        </p:nvSpPr>
        <p:spPr>
          <a:xfrm>
            <a:off x="4868333" y="2785533"/>
            <a:ext cx="3818467" cy="242146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24" name="Shape 124"/>
          <p:cNvSpPr>
            <a:spLocks noGrp="1"/>
          </p:cNvSpPr>
          <p:nvPr>
            <p:ph type="pic" sz="quarter" idx="13"/>
          </p:nvPr>
        </p:nvSpPr>
        <p:spPr>
          <a:xfrm>
            <a:off x="838200" y="1371599"/>
            <a:ext cx="3566159" cy="2926081"/>
          </a:xfrm>
          <a:prstGeom prst="rect">
            <a:avLst/>
          </a:prstGeom>
          <a:effectLst>
            <a:reflection stA="30000" endPos="40000" dir="5400000" sy="-100000" algn="bl" rotWithShape="0"/>
          </a:effectLst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25" name="Shape 12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endParaRPr/>
          </a:p>
        </p:txBody>
      </p:sp>
      <p:grpSp>
        <p:nvGrpSpPr>
          <p:cNvPr id="147" name="Group 147"/>
          <p:cNvGrpSpPr/>
          <p:nvPr/>
        </p:nvGrpSpPr>
        <p:grpSpPr>
          <a:xfrm>
            <a:off x="211664" y="714190"/>
            <a:ext cx="8723378" cy="1331581"/>
            <a:chOff x="0" y="0"/>
            <a:chExt cx="8723377" cy="1331580"/>
          </a:xfrm>
        </p:grpSpPr>
        <p:sp>
          <p:nvSpPr>
            <p:cNvPr id="142" name="Shape 142"/>
            <p:cNvSpPr/>
            <p:nvPr/>
          </p:nvSpPr>
          <p:spPr>
            <a:xfrm>
              <a:off x="5843257" y="145222"/>
              <a:ext cx="2880120" cy="714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3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3"/>
                  </a:lnTo>
                  <a:lnTo>
                    <a:pt x="4662" y="14783"/>
                  </a:lnTo>
                  <a:lnTo>
                    <a:pt x="3049" y="15998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8"/>
                  </a:lnTo>
                  <a:lnTo>
                    <a:pt x="3927" y="20182"/>
                  </a:lnTo>
                  <a:lnTo>
                    <a:pt x="4837" y="20588"/>
                  </a:lnTo>
                  <a:lnTo>
                    <a:pt x="5715" y="20858"/>
                  </a:lnTo>
                  <a:lnTo>
                    <a:pt x="6561" y="21128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8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>
              <a:off x="2410742" y="16756"/>
              <a:ext cx="5551628" cy="851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>
              <a:off x="2620418" y="29044"/>
              <a:ext cx="5474994" cy="775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5" name="Shape 145"/>
            <p:cNvSpPr/>
            <p:nvPr/>
          </p:nvSpPr>
          <p:spPr>
            <a:xfrm>
              <a:off x="5404746" y="15639"/>
              <a:ext cx="3312244" cy="652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6" name="Shape 146"/>
            <p:cNvSpPr/>
            <p:nvPr/>
          </p:nvSpPr>
          <p:spPr>
            <a:xfrm>
              <a:off x="0" y="-1"/>
              <a:ext cx="8723377" cy="133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chemeClr val="accent6">
                <a:hueOff val="-10717809"/>
                <a:satOff val="-95633"/>
                <a:lumOff val="55098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48" name="Shape 148"/>
          <p:cNvSpPr>
            <a:spLocks noGrp="1"/>
          </p:cNvSpPr>
          <p:nvPr>
            <p:ph type="title"/>
          </p:nvPr>
        </p:nvSpPr>
        <p:spPr>
          <a:xfrm>
            <a:off x="6629400" y="1447800"/>
            <a:ext cx="2057400" cy="4487333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73E87"/>
                </a:solidFill>
              </a:defRPr>
            </a:lvl1pPr>
          </a:lstStyle>
          <a:p>
            <a:r>
              <a:t>Texto del título</a:t>
            </a:r>
          </a:p>
        </p:txBody>
      </p:sp>
      <p:sp>
        <p:nvSpPr>
          <p:cNvPr id="149" name="Shape 149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6019800" cy="4487334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50" name="Shape 1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hueOff val="-10717809"/>
            <a:satOff val="-95633"/>
            <a:lumOff val="55098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endParaRPr/>
          </a:p>
        </p:txBody>
      </p:sp>
      <p:grpSp>
        <p:nvGrpSpPr>
          <p:cNvPr id="8" name="Group 8"/>
          <p:cNvGrpSpPr/>
          <p:nvPr/>
        </p:nvGrpSpPr>
        <p:grpSpPr>
          <a:xfrm>
            <a:off x="211664" y="1679429"/>
            <a:ext cx="8723378" cy="1329874"/>
            <a:chOff x="0" y="0"/>
            <a:chExt cx="8723377" cy="1329873"/>
          </a:xfrm>
        </p:grpSpPr>
        <p:sp>
          <p:nvSpPr>
            <p:cNvPr id="3" name="Shape 3"/>
            <p:cNvSpPr/>
            <p:nvPr/>
          </p:nvSpPr>
          <p:spPr>
            <a:xfrm>
              <a:off x="5835772" y="145036"/>
              <a:ext cx="2876430" cy="7140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2"/>
                  </a:lnTo>
                  <a:lnTo>
                    <a:pt x="3049" y="15998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8"/>
                  </a:lnTo>
                  <a:lnTo>
                    <a:pt x="3927" y="20182"/>
                  </a:lnTo>
                  <a:lnTo>
                    <a:pt x="4837" y="20588"/>
                  </a:lnTo>
                  <a:lnTo>
                    <a:pt x="5715" y="20858"/>
                  </a:lnTo>
                  <a:lnTo>
                    <a:pt x="6561" y="21128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8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" name="Shape 4"/>
            <p:cNvSpPr/>
            <p:nvPr/>
          </p:nvSpPr>
          <p:spPr>
            <a:xfrm>
              <a:off x="2407655" y="16734"/>
              <a:ext cx="5544515" cy="850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5" name="Shape 5"/>
            <p:cNvSpPr/>
            <p:nvPr/>
          </p:nvSpPr>
          <p:spPr>
            <a:xfrm>
              <a:off x="2617062" y="29007"/>
              <a:ext cx="5467980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6" name="Shape 6"/>
            <p:cNvSpPr/>
            <p:nvPr/>
          </p:nvSpPr>
          <p:spPr>
            <a:xfrm>
              <a:off x="5397824" y="15619"/>
              <a:ext cx="3308000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" name="Shape 7"/>
            <p:cNvSpPr/>
            <p:nvPr/>
          </p:nvSpPr>
          <p:spPr>
            <a:xfrm>
              <a:off x="0" y="0"/>
              <a:ext cx="8723377" cy="1329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chemeClr val="accent6">
                <a:hueOff val="-10717809"/>
                <a:satOff val="-95633"/>
                <a:lumOff val="55098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1" name="Shape 11"/>
          <p:cNvSpPr>
            <a:spLocks noGrp="1"/>
          </p:cNvSpPr>
          <p:nvPr>
            <p:ph type="sldNum" sz="quarter" idx="2"/>
          </p:nvPr>
        </p:nvSpPr>
        <p:spPr>
          <a:xfrm>
            <a:off x="4453330" y="6317155"/>
            <a:ext cx="237342" cy="2311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ctr">
              <a:defRPr sz="1000">
                <a:solidFill>
                  <a:srgbClr val="073E87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56" r:id="rId3"/>
    <p:sldLayoutId id="2147483657" r:id="rId4"/>
    <p:sldLayoutId id="2147483659" r:id="rId5"/>
  </p:sldLayoutIdLst>
  <p:transition xmlns:p14="http://schemas.microsoft.com/office/powerpoint/2010/main"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9pPr>
    </p:titleStyle>
    <p:bodyStyle>
      <a:lvl1pPr marL="274320" marR="0" indent="-27432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1pPr>
      <a:lvl2pPr marL="601201" marR="0" indent="-299258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2pPr>
      <a:lvl3pPr marL="901382" marR="0" indent="-274319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3pPr>
      <a:lvl4pPr marL="1219200" marR="0" indent="-3048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4pPr>
      <a:lvl5pPr marL="1577339" marR="0" indent="-3429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5pPr>
      <a:lvl6pPr marL="1946365" marR="0" indent="-3918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6pPr>
      <a:lvl7pPr marL="2266405" marR="0" indent="-3918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7pPr>
      <a:lvl8pPr marL="2586445" marR="0" indent="-3918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8pPr>
      <a:lvl9pPr marL="2906485" marR="0" indent="-3918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1pPr>
      <a:lvl2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2pPr>
      <a:lvl3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3pPr>
      <a:lvl4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4pPr>
      <a:lvl5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5pPr>
      <a:lvl6pPr marL="0" marR="0" indent="22860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6pPr>
      <a:lvl7pPr marL="0" marR="0" indent="2743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7pPr>
      <a:lvl8pPr marL="0" marR="0" indent="3200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8pPr>
      <a:lvl9pPr marL="0" marR="0" indent="3657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91767" y="1738740"/>
            <a:ext cx="7350331" cy="403187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s-ES" sz="3600" b="1" dirty="0" smtClean="0">
              <a:solidFill>
                <a:srgbClr val="000000"/>
              </a:solidFill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44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CURSO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s-ES" sz="4400" b="1" dirty="0">
              <a:solidFill>
                <a:srgbClr val="000000"/>
              </a:solidFill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44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A creación </a:t>
            </a:r>
            <a:r>
              <a:rPr kumimoji="0" lang="es-ES" sz="44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dun</a:t>
            </a:r>
            <a:r>
              <a:rPr kumimoji="0" lang="es-ES" sz="44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</a:t>
            </a:r>
            <a:r>
              <a:rPr kumimoji="0" lang="es-ES" sz="44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servizo</a:t>
            </a:r>
            <a:r>
              <a:rPr kumimoji="0" lang="es-ES" sz="44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de mediación escolar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4400" b="1" i="0" u="none" strike="noStrike" cap="none" spc="0" normalizeH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452" y="1214828"/>
            <a:ext cx="1310629" cy="1092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727896"/>
      </p:ext>
    </p:extLst>
  </p:cSld>
  <p:clrMapOvr>
    <a:masterClrMapping/>
  </p:clrMapOvr>
  <p:transition xmlns:p14="http://schemas.microsoft.com/office/powerpoint/2010/main"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000" y="274639"/>
            <a:ext cx="8105800" cy="67106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C. O  proceso de sensibilización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4291303152"/>
              </p:ext>
            </p:extLst>
          </p:nvPr>
        </p:nvGraphicFramePr>
        <p:xfrm>
          <a:off x="1310629" y="2918154"/>
          <a:ext cx="6309371" cy="25428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ángulo redondeado 8"/>
          <p:cNvSpPr/>
          <p:nvPr/>
        </p:nvSpPr>
        <p:spPr>
          <a:xfrm>
            <a:off x="702604" y="2061849"/>
            <a:ext cx="6647725" cy="442672"/>
          </a:xfrm>
          <a:prstGeom prst="roundRect">
            <a:avLst/>
          </a:prstGeom>
          <a:solidFill>
            <a:schemeClr val="accent3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000" b="1" i="0" u="none" strike="noStrike" cap="none" spc="0" normalizeH="0" baseline="0" dirty="0" smtClean="0">
                <a:ln>
                  <a:noFill/>
                </a:ln>
                <a:effectLst/>
                <a:uFillTx/>
                <a:latin typeface="+mn-lt"/>
                <a:ea typeface="+mn-ea"/>
                <a:cs typeface="+mn-cs"/>
                <a:sym typeface="Candara"/>
              </a:rPr>
              <a:t>Integración nos documentos do centro</a:t>
            </a:r>
            <a:endParaRPr kumimoji="0" lang="es-ES" sz="2000" b="1" i="0" u="none" strike="noStrike" cap="none" spc="0" normalizeH="0" baseline="0" dirty="0">
              <a:ln>
                <a:noFill/>
              </a:ln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0" name="Flecha abajo 9"/>
          <p:cNvSpPr/>
          <p:nvPr/>
        </p:nvSpPr>
        <p:spPr>
          <a:xfrm>
            <a:off x="2094304" y="2504521"/>
            <a:ext cx="3323862" cy="413633"/>
          </a:xfrm>
          <a:prstGeom prst="downArrow">
            <a:avLst/>
          </a:prstGeom>
          <a:solidFill>
            <a:srgbClr val="F5C04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3948"/>
            <a:ext cx="1310629" cy="1092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435755"/>
      </p:ext>
    </p:extLst>
  </p:cSld>
  <p:clrMapOvr>
    <a:masterClrMapping/>
  </p:clrMapOvr>
  <p:transition xmlns:p14="http://schemas.microsoft.com/office/powerpoint/2010/main"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000" y="274639"/>
            <a:ext cx="8105800" cy="67106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D. A </a:t>
            </a:r>
            <a:r>
              <a:rPr lang="es-ES" sz="2800" b="1" dirty="0" err="1" smtClean="0">
                <a:solidFill>
                  <a:schemeClr val="tx1"/>
                </a:solidFill>
                <a:latin typeface="Arial"/>
                <a:cs typeface="Arial"/>
              </a:rPr>
              <a:t>análise</a:t>
            </a:r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 da convivencia no centro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130" y="827852"/>
            <a:ext cx="1061036" cy="884197"/>
          </a:xfrm>
          <a:prstGeom prst="rect">
            <a:avLst/>
          </a:prstGeom>
        </p:spPr>
      </p:pic>
      <p:sp>
        <p:nvSpPr>
          <p:cNvPr id="5" name="Rectángulo redondeado 4"/>
          <p:cNvSpPr/>
          <p:nvPr/>
        </p:nvSpPr>
        <p:spPr>
          <a:xfrm>
            <a:off x="1918652" y="1488700"/>
            <a:ext cx="6634214" cy="1021554"/>
          </a:xfrm>
          <a:prstGeom prst="roundRect">
            <a:avLst/>
          </a:prstGeom>
          <a:solidFill>
            <a:srgbClr val="FFFF0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Identificar ámbitos de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mellora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b="1" dirty="0" smtClean="0"/>
              <a:t>Sensibilizar cara o tema.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Búsqueda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colaborativa de </a:t>
            </a:r>
            <a:r>
              <a:rPr kumimoji="0" lang="es-ES" sz="18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solucións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.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242792" y="1119370"/>
            <a:ext cx="3553561" cy="369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OBXECTIVOS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7" name="Flecha abajo 6"/>
          <p:cNvSpPr/>
          <p:nvPr/>
        </p:nvSpPr>
        <p:spPr>
          <a:xfrm>
            <a:off x="2513165" y="2510254"/>
            <a:ext cx="5242514" cy="490773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INSTRUMENTOS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8" name="Esquina doblada 7"/>
          <p:cNvSpPr/>
          <p:nvPr/>
        </p:nvSpPr>
        <p:spPr>
          <a:xfrm>
            <a:off x="2188885" y="3030370"/>
            <a:ext cx="5985655" cy="3415961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kumimoji="0" lang="es-ES" sz="1800" b="0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  <a:p>
            <a:pPr marL="285750" marR="0" indent="-285750" algn="just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Cuestionarios: </a:t>
            </a:r>
            <a:r>
              <a:rPr kumimoji="0" lang="es-ES" sz="180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familias, profesorado, alumnado, </a:t>
            </a:r>
            <a:r>
              <a:rPr kumimoji="0" lang="es-ES" sz="180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persoal</a:t>
            </a:r>
            <a:r>
              <a:rPr kumimoji="0" lang="es-ES" sz="180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non docente.</a:t>
            </a:r>
          </a:p>
          <a:p>
            <a:pPr marL="285750" marR="0" indent="-285750" algn="just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endParaRPr kumimoji="0" lang="es-ES" sz="1800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  <a:p>
            <a:pPr marL="285750" marR="0" indent="-285750" algn="just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Técnicas cualitativas: </a:t>
            </a:r>
            <a:r>
              <a:rPr kumimoji="0" lang="es-ES" sz="180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entrevistas, escalas de observación, </a:t>
            </a:r>
            <a:r>
              <a:rPr kumimoji="0" lang="es-ES" sz="1800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sociogramas</a:t>
            </a:r>
            <a:r>
              <a:rPr lang="es-ES" dirty="0" smtClean="0"/>
              <a:t>.</a:t>
            </a:r>
          </a:p>
          <a:p>
            <a:pPr marL="285750" marR="0" indent="-285750" algn="just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endParaRPr kumimoji="0" lang="es-ES" sz="1800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  <a:p>
            <a:pPr marL="285750" marR="0" indent="-285750" algn="just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b="1" dirty="0" err="1" smtClean="0"/>
              <a:t>A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nálise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de documentos</a:t>
            </a:r>
            <a:r>
              <a:rPr kumimoji="0" lang="es-ES" sz="180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:</a:t>
            </a:r>
            <a:r>
              <a:rPr kumimoji="0" lang="es-ES" sz="180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partes de faltas, plan de convivencia, actas do </a:t>
            </a:r>
            <a:r>
              <a:rPr kumimoji="0" lang="es-ES" sz="1800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Consello</a:t>
            </a:r>
            <a:r>
              <a:rPr kumimoji="0" lang="es-ES" sz="180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Escolar, expedientes disciplinarios, …</a:t>
            </a:r>
            <a:endParaRPr kumimoji="0" lang="es-ES" b="0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</p:spTree>
    <p:extLst>
      <p:ext uri="{BB962C8B-B14F-4D97-AF65-F5344CB8AC3E}">
        <p14:creationId xmlns:p14="http://schemas.microsoft.com/office/powerpoint/2010/main" val="3728524761"/>
      </p:ext>
    </p:extLst>
  </p:cSld>
  <p:clrMapOvr>
    <a:masterClrMapping/>
  </p:clrMapOvr>
  <p:transition xmlns:p14="http://schemas.microsoft.com/office/powerpoint/2010/main"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91767" y="643516"/>
            <a:ext cx="7607051" cy="310854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s-ES" sz="3600" b="1" dirty="0" smtClean="0">
              <a:solidFill>
                <a:srgbClr val="000000"/>
              </a:solidFill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3600" b="1" dirty="0" smtClean="0">
                <a:solidFill>
                  <a:srgbClr val="000000"/>
                </a:solidFill>
                <a:latin typeface="Arial"/>
                <a:cs typeface="Arial"/>
              </a:rPr>
              <a:t>TEMA </a:t>
            </a:r>
            <a:r>
              <a:rPr lang="es-ES" sz="3600" b="1" dirty="0">
                <a:solidFill>
                  <a:srgbClr val="000000"/>
                </a:solidFill>
                <a:latin typeface="Arial"/>
                <a:cs typeface="Arial"/>
              </a:rPr>
              <a:t>3</a:t>
            </a:r>
            <a:endParaRPr lang="es-ES" sz="3600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4400" b="1" i="0" u="none" strike="noStrike" cap="none" spc="0" normalizeH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4000" b="1" dirty="0" smtClean="0">
                <a:solidFill>
                  <a:srgbClr val="000000"/>
                </a:solidFill>
                <a:latin typeface="Arial"/>
                <a:cs typeface="Arial"/>
              </a:rPr>
              <a:t>A concienciación da </a:t>
            </a:r>
            <a:r>
              <a:rPr lang="es-ES" sz="4000" b="1" dirty="0" err="1" smtClean="0">
                <a:solidFill>
                  <a:srgbClr val="000000"/>
                </a:solidFill>
                <a:latin typeface="Arial"/>
                <a:cs typeface="Arial"/>
              </a:rPr>
              <a:t>Comunidade</a:t>
            </a:r>
            <a:r>
              <a:rPr lang="es-ES" sz="4000" b="1" dirty="0" smtClean="0">
                <a:solidFill>
                  <a:srgbClr val="000000"/>
                </a:solidFill>
                <a:latin typeface="Arial"/>
                <a:cs typeface="Arial"/>
              </a:rPr>
              <a:t> Escolar</a:t>
            </a:r>
            <a:r>
              <a:rPr kumimoji="0" lang="es-ES" sz="40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26" y="738301"/>
            <a:ext cx="1310629" cy="1092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792927"/>
      </p:ext>
    </p:extLst>
  </p:cSld>
  <p:clrMapOvr>
    <a:masterClrMapping/>
  </p:clrMapOvr>
  <p:transition xmlns:p14="http://schemas.microsoft.com/office/powerpoint/2010/main"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531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ÍNDICE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Pergamino vertical 5"/>
          <p:cNvSpPr/>
          <p:nvPr/>
        </p:nvSpPr>
        <p:spPr>
          <a:xfrm>
            <a:off x="2080793" y="2327199"/>
            <a:ext cx="5323584" cy="3160393"/>
          </a:xfrm>
          <a:prstGeom prst="verticalScroll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342900" marR="0" indent="-3429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endParaRPr kumimoji="0" lang="es-ES" sz="18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  <a:p>
            <a:pPr marL="342900" lvl="3" indent="-342900">
              <a:buFont typeface="+mj-lt"/>
              <a:buAutoNum type="alphaUcPeriod"/>
            </a:pPr>
            <a:r>
              <a:rPr kumimoji="0" lang="es-ES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Cuestións</a:t>
            </a:r>
            <a:r>
              <a:rPr kumimoji="0" lang="es-ES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</a:t>
            </a:r>
            <a:r>
              <a:rPr kumimoji="0" lang="es-ES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xerais</a:t>
            </a:r>
            <a:r>
              <a:rPr kumimoji="0" lang="es-ES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sobre as </a:t>
            </a:r>
            <a:r>
              <a:rPr kumimoji="0" lang="es-ES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innovacións</a:t>
            </a:r>
            <a:r>
              <a:rPr kumimoji="0" lang="es-ES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.</a:t>
            </a:r>
          </a:p>
          <a:p>
            <a:pPr marL="342900" lvl="3" indent="-342900">
              <a:buFontTx/>
              <a:buAutoNum type="alphaUcPeriod"/>
            </a:pPr>
            <a:r>
              <a:rPr lang="es-ES" b="1" dirty="0" smtClean="0">
                <a:solidFill>
                  <a:srgbClr val="000000"/>
                </a:solidFill>
                <a:latin typeface="Arial"/>
                <a:cs typeface="Arial"/>
              </a:rPr>
              <a:t>Recursos básicos.</a:t>
            </a:r>
          </a:p>
          <a:p>
            <a:pPr marL="342900" lvl="3" indent="-342900">
              <a:buFontTx/>
              <a:buAutoNum type="alphaUcPeriod"/>
            </a:pPr>
            <a:r>
              <a:rPr lang="es-ES" b="1" dirty="0" smtClean="0">
                <a:solidFill>
                  <a:srgbClr val="000000"/>
                </a:solidFill>
                <a:latin typeface="Arial"/>
                <a:cs typeface="Arial"/>
              </a:rPr>
              <a:t>O proceso de sensibilización</a:t>
            </a:r>
          </a:p>
          <a:p>
            <a:pPr marL="342900" lvl="3" indent="-342900">
              <a:buFontTx/>
              <a:buAutoNum type="alphaUcPeriod"/>
            </a:pPr>
            <a:r>
              <a:rPr lang="es-ES" b="1" dirty="0" smtClean="0">
                <a:solidFill>
                  <a:srgbClr val="000000"/>
                </a:solidFill>
                <a:latin typeface="Arial"/>
                <a:cs typeface="Arial"/>
              </a:rPr>
              <a:t>A </a:t>
            </a:r>
            <a:r>
              <a:rPr lang="es-ES" b="1" dirty="0" err="1" smtClean="0">
                <a:solidFill>
                  <a:srgbClr val="000000"/>
                </a:solidFill>
                <a:latin typeface="Arial"/>
                <a:cs typeface="Arial"/>
              </a:rPr>
              <a:t>análise</a:t>
            </a:r>
            <a:r>
              <a:rPr lang="es-ES" b="1" dirty="0" smtClean="0">
                <a:solidFill>
                  <a:srgbClr val="000000"/>
                </a:solidFill>
                <a:latin typeface="Arial"/>
                <a:cs typeface="Arial"/>
              </a:rPr>
              <a:t> da convivencia no centro.</a:t>
            </a:r>
          </a:p>
          <a:p>
            <a:pPr lvl="3" indent="0"/>
            <a:endParaRPr lang="es-ES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marR="0" indent="-3429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UcPeriod"/>
              <a:tabLst/>
            </a:pPr>
            <a:endParaRPr kumimoji="0" lang="es-ES" sz="18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698" y="723855"/>
            <a:ext cx="1310629" cy="1092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089815"/>
      </p:ext>
    </p:extLst>
  </p:cSld>
  <p:clrMapOvr>
    <a:masterClrMapping/>
  </p:clrMapOvr>
  <p:transition xmlns:p14="http://schemas.microsoft.com/office/powerpoint/2010/main"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531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A. </a:t>
            </a:r>
            <a:r>
              <a:rPr lang="es-ES" sz="2800" b="1" dirty="0" err="1" smtClean="0">
                <a:solidFill>
                  <a:schemeClr val="tx1"/>
                </a:solidFill>
                <a:latin typeface="Arial"/>
                <a:cs typeface="Arial"/>
              </a:rPr>
              <a:t>Cuestións</a:t>
            </a:r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s-ES" sz="2800" b="1" dirty="0" err="1" smtClean="0">
                <a:solidFill>
                  <a:schemeClr val="tx1"/>
                </a:solidFill>
                <a:latin typeface="Arial"/>
                <a:cs typeface="Arial"/>
              </a:rPr>
              <a:t>xerais</a:t>
            </a:r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 sobre as </a:t>
            </a:r>
            <a:r>
              <a:rPr lang="es-ES" sz="2800" b="1" dirty="0" err="1" smtClean="0">
                <a:solidFill>
                  <a:schemeClr val="tx1"/>
                </a:solidFill>
                <a:latin typeface="Arial"/>
                <a:cs typeface="Arial"/>
              </a:rPr>
              <a:t>innovacións</a:t>
            </a:r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2094303" y="2268090"/>
            <a:ext cx="2567211" cy="51077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400" b="1" i="0" u="none" strike="noStrike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Innovar</a:t>
            </a:r>
            <a:endParaRPr kumimoji="0" lang="es-ES" sz="24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4" name="Llamada rectangular redondeada 13"/>
          <p:cNvSpPr/>
          <p:nvPr/>
        </p:nvSpPr>
        <p:spPr>
          <a:xfrm>
            <a:off x="1661931" y="1344541"/>
            <a:ext cx="2459117" cy="681035"/>
          </a:xfrm>
          <a:prstGeom prst="wedgeRoundRectCallout">
            <a:avLst>
              <a:gd name="adj1" fmla="val -23580"/>
              <a:gd name="adj2" fmla="val 102175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- 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Crear algo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mellor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.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1600" b="1" dirty="0" smtClean="0"/>
              <a:t>- </a:t>
            </a:r>
            <a:r>
              <a:rPr lang="es-ES" sz="1600" b="1" dirty="0" err="1" smtClean="0"/>
              <a:t>Mellorar</a:t>
            </a:r>
            <a:r>
              <a:rPr lang="es-ES" sz="1600" b="1" dirty="0" smtClean="0"/>
              <a:t> as prácticas.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16" name="Llamada de flecha a la izquierda 15"/>
          <p:cNvSpPr/>
          <p:nvPr/>
        </p:nvSpPr>
        <p:spPr>
          <a:xfrm>
            <a:off x="4688537" y="1954267"/>
            <a:ext cx="4094027" cy="1077216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5116"/>
            </a:avLst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fr-FR" sz="1600" b="1" dirty="0" err="1" smtClean="0">
                <a:solidFill>
                  <a:srgbClr val="000000"/>
                </a:solidFill>
                <a:latin typeface="Arial"/>
                <a:cs typeface="Arial"/>
              </a:rPr>
              <a:t>É</a:t>
            </a:r>
            <a:r>
              <a:rPr lang="es-ES" sz="1600" b="1" dirty="0" smtClean="0">
                <a:solidFill>
                  <a:srgbClr val="000000"/>
                </a:solidFill>
                <a:latin typeface="Arial"/>
                <a:cs typeface="Arial"/>
              </a:rPr>
              <a:t> un 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proceso</a:t>
            </a:r>
          </a:p>
          <a:p>
            <a:pPr marL="285750" marR="0" indent="-285750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600" b="1" dirty="0" smtClean="0">
                <a:latin typeface="Arial"/>
                <a:cs typeface="Arial"/>
              </a:rPr>
              <a:t>Afecta a todo o centro.</a:t>
            </a:r>
          </a:p>
          <a:p>
            <a:pPr marL="285750" marR="0" indent="-285750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O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centro é o </a:t>
            </a:r>
            <a:r>
              <a:rPr kumimoji="0" lang="es-ES" sz="16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axente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fundamental do cambio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6472075" y="1656246"/>
            <a:ext cx="1053908" cy="369330"/>
          </a:xfrm>
          <a:prstGeom prst="rect">
            <a:avLst/>
          </a:prstGeom>
          <a:solidFill>
            <a:srgbClr val="FF660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DBE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20" name="Onda 19"/>
          <p:cNvSpPr/>
          <p:nvPr/>
        </p:nvSpPr>
        <p:spPr>
          <a:xfrm>
            <a:off x="2263198" y="3387510"/>
            <a:ext cx="4796631" cy="3484896"/>
          </a:xfrm>
          <a:prstGeom prst="wave">
            <a:avLst/>
          </a:prstGeom>
          <a:solidFill>
            <a:schemeClr val="accent4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Flexibilidade</a:t>
            </a:r>
            <a:endParaRPr kumimoji="0" lang="es-ES" sz="18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Seguir procesos de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avaliación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continua.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b="1" dirty="0" err="1" smtClean="0"/>
              <a:t>Propoñer</a:t>
            </a:r>
            <a:r>
              <a:rPr lang="es-ES" b="1" dirty="0" smtClean="0"/>
              <a:t> cambios viables.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Formalizar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os cambios en documentos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b="1" baseline="0" dirty="0" err="1" smtClean="0"/>
              <a:t>Incorporalos</a:t>
            </a:r>
            <a:r>
              <a:rPr lang="es-ES" b="1" dirty="0" smtClean="0"/>
              <a:t> </a:t>
            </a:r>
            <a:r>
              <a:rPr lang="es-ES" b="1" dirty="0" err="1" smtClean="0"/>
              <a:t>ao</a:t>
            </a:r>
            <a:r>
              <a:rPr lang="es-ES" b="1" dirty="0" smtClean="0"/>
              <a:t> currículo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22" name="Flecha abajo 21"/>
          <p:cNvSpPr/>
          <p:nvPr/>
        </p:nvSpPr>
        <p:spPr>
          <a:xfrm>
            <a:off x="2283465" y="2778866"/>
            <a:ext cx="2161863" cy="608644"/>
          </a:xfrm>
          <a:prstGeom prst="downArrow">
            <a:avLst>
              <a:gd name="adj1" fmla="val 79371"/>
              <a:gd name="adj2" fmla="val 50000"/>
            </a:avLst>
          </a:prstGeom>
          <a:solidFill>
            <a:srgbClr val="FF660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 err="1" smtClean="0"/>
              <a:t>Requisistos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81114"/>
            <a:ext cx="1310629" cy="1092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403701"/>
      </p:ext>
    </p:extLst>
  </p:cSld>
  <p:clrMapOvr>
    <a:masterClrMapping/>
  </p:clrMapOvr>
  <p:transition xmlns:p14="http://schemas.microsoft.com/office/powerpoint/2010/main"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000" y="274639"/>
            <a:ext cx="8105800" cy="67106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>
                <a:solidFill>
                  <a:schemeClr val="tx1"/>
                </a:solidFill>
                <a:latin typeface="Arial"/>
                <a:cs typeface="Arial"/>
              </a:rPr>
              <a:t>B</a:t>
            </a:r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. Recursos básicos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Triángulo isósceles 11"/>
          <p:cNvSpPr/>
          <p:nvPr/>
        </p:nvSpPr>
        <p:spPr>
          <a:xfrm>
            <a:off x="3945398" y="2965210"/>
            <a:ext cx="1634908" cy="1283906"/>
          </a:xfrm>
          <a:prstGeom prst="triangle">
            <a:avLst/>
          </a:prstGeom>
          <a:solidFill>
            <a:srgbClr val="FF660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s-ES" dirty="0"/>
          </a:p>
        </p:txBody>
      </p:sp>
      <p:sp>
        <p:nvSpPr>
          <p:cNvPr id="13" name="Rectángulo redondeado 12"/>
          <p:cNvSpPr/>
          <p:nvPr/>
        </p:nvSpPr>
        <p:spPr>
          <a:xfrm>
            <a:off x="2540188" y="1529233"/>
            <a:ext cx="4539910" cy="17366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R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es-ES" sz="1800" b="1" i="0" u="sng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Información </a:t>
            </a:r>
            <a:r>
              <a:rPr kumimoji="0" lang="es-ES" sz="1800" b="1" i="0" u="sng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na</a:t>
            </a:r>
            <a:r>
              <a:rPr kumimoji="0" lang="es-ES" sz="1800" b="1" i="0" u="sng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fase</a:t>
            </a:r>
            <a:r>
              <a:rPr kumimoji="0" lang="es-ES" sz="1800" b="1" i="0" u="sng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inicial</a:t>
            </a:r>
          </a:p>
          <a:p>
            <a:pPr marR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lang="es-ES" dirty="0"/>
          </a:p>
          <a:p>
            <a:pPr marL="285750" marR="0" indent="-28575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ü"/>
              <a:tabLst/>
            </a:pPr>
            <a:r>
              <a:rPr lang="es-ES" sz="1400" dirty="0" smtClean="0"/>
              <a:t> </a:t>
            </a:r>
            <a:r>
              <a:rPr lang="es-ES" sz="1400" b="1" dirty="0" smtClean="0"/>
              <a:t>¿ Que queremos </a:t>
            </a:r>
            <a:r>
              <a:rPr lang="es-ES" sz="1400" b="1" dirty="0" err="1" smtClean="0"/>
              <a:t>facer</a:t>
            </a:r>
            <a:r>
              <a:rPr lang="es-ES" sz="1400" b="1" dirty="0" smtClean="0"/>
              <a:t>?</a:t>
            </a:r>
          </a:p>
          <a:p>
            <a:pPr marL="285750" marR="0" indent="-28575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ü"/>
              <a:tabLst/>
            </a:pPr>
            <a:r>
              <a:rPr lang="es-ES" sz="1400" b="1" dirty="0" smtClean="0"/>
              <a:t>¿ Para que?</a:t>
            </a:r>
          </a:p>
          <a:p>
            <a:pPr marL="285750" marR="0" indent="-28575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ü"/>
              <a:tabLst/>
            </a:pPr>
            <a:r>
              <a:rPr lang="es-ES" sz="1400" b="1" dirty="0" smtClean="0"/>
              <a:t>¿ Como?</a:t>
            </a:r>
          </a:p>
          <a:p>
            <a:pPr marL="285750" marR="0" indent="-28575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ü"/>
              <a:tabLst/>
            </a:pPr>
            <a:endParaRPr lang="es-ES" b="1" dirty="0" smtClean="0"/>
          </a:p>
        </p:txBody>
      </p:sp>
      <p:sp>
        <p:nvSpPr>
          <p:cNvPr id="14" name="Rectángulo redondeado 13"/>
          <p:cNvSpPr/>
          <p:nvPr/>
        </p:nvSpPr>
        <p:spPr>
          <a:xfrm>
            <a:off x="5580306" y="3836943"/>
            <a:ext cx="3106494" cy="163448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sng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Estructura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1" i="0" u="sng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  <a:p>
            <a:pPr marL="285750" marR="0" indent="-28575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ü"/>
              <a:tabLst/>
            </a:pPr>
            <a:r>
              <a:rPr kumimoji="0" lang="es-ES" sz="1400" b="1" i="0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Equipo</a:t>
            </a:r>
            <a:r>
              <a:rPr kumimoji="0" lang="es-ES" sz="1400" b="1" i="0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coordinador</a:t>
            </a:r>
            <a:r>
              <a:rPr kumimoji="0" lang="es-ES" sz="1800" b="1" i="0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.</a:t>
            </a:r>
          </a:p>
          <a:p>
            <a:pPr marL="285750" marR="0" indent="-28575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ü"/>
              <a:tabLst/>
            </a:pPr>
            <a:endParaRPr kumimoji="0" lang="es-ES" sz="1800" i="0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1" i="0" u="sng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5" name="Rectángulo redondeado 14"/>
          <p:cNvSpPr/>
          <p:nvPr/>
        </p:nvSpPr>
        <p:spPr>
          <a:xfrm>
            <a:off x="148628" y="3649682"/>
            <a:ext cx="3796770" cy="1975007"/>
          </a:xfrm>
          <a:prstGeom prst="roundRect">
            <a:avLst/>
          </a:prstGeom>
          <a:solidFill>
            <a:srgbClr val="F2F2F2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sng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Formación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1" i="0" u="sng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  <a:p>
            <a:pPr marL="285750" marR="0" indent="-28575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ü"/>
              <a:tabLst/>
            </a:pPr>
            <a:r>
              <a:rPr kumimoji="0" lang="es-ES" sz="1400" b="1" i="0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Coñecer</a:t>
            </a:r>
            <a:r>
              <a:rPr kumimoji="0" lang="es-ES" sz="1400" b="1" i="0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experiencias</a:t>
            </a:r>
            <a:r>
              <a:rPr kumimoji="0" lang="es-ES" sz="1400" b="1" i="0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</a:t>
            </a:r>
            <a:r>
              <a:rPr kumimoji="0" lang="es-ES" sz="1400" b="1" i="0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nese</a:t>
            </a:r>
            <a:r>
              <a:rPr kumimoji="0" lang="es-ES" sz="1400" b="1" i="0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ámbito.</a:t>
            </a:r>
          </a:p>
          <a:p>
            <a:pPr marL="285750" marR="0" indent="-28575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ü"/>
              <a:tabLst/>
            </a:pPr>
            <a:r>
              <a:rPr lang="es-ES" sz="1400" b="1" dirty="0" smtClean="0"/>
              <a:t>Valorar os resultados das </a:t>
            </a:r>
            <a:r>
              <a:rPr lang="es-ES" sz="1400" b="1" dirty="0" err="1" smtClean="0"/>
              <a:t>mesmas</a:t>
            </a:r>
            <a:r>
              <a:rPr lang="es-ES" sz="1400" b="1" dirty="0" smtClean="0"/>
              <a:t>.</a:t>
            </a:r>
          </a:p>
          <a:p>
            <a:pPr marL="285750" marR="0" indent="-28575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ü"/>
              <a:tabLst/>
            </a:pPr>
            <a:r>
              <a:rPr kumimoji="0" lang="es-ES" sz="1400" b="1" i="0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Ser conscientes dos recursos necesarios</a:t>
            </a:r>
            <a:r>
              <a:rPr kumimoji="0" lang="es-ES" sz="1400" i="0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.</a:t>
            </a:r>
          </a:p>
          <a:p>
            <a:pPr marL="285750" marR="0" indent="-28575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ü"/>
              <a:tabLst/>
            </a:pPr>
            <a:endParaRPr kumimoji="0" lang="es-ES" sz="1400" i="0" strike="noStrike" cap="none" spc="0" normalizeH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  <a:p>
            <a:pPr marL="285750" marR="0" indent="-28575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ü"/>
              <a:tabLst/>
            </a:pPr>
            <a:endParaRPr kumimoji="0" lang="es-ES" sz="1800" b="1" i="0" u="sng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68" y="983137"/>
            <a:ext cx="1310629" cy="1092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2505"/>
      </p:ext>
    </p:extLst>
  </p:cSld>
  <p:clrMapOvr>
    <a:masterClrMapping/>
  </p:clrMapOvr>
  <p:transition xmlns:p14="http://schemas.microsoft.com/office/powerpoint/2010/main"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000" y="274639"/>
            <a:ext cx="8105800" cy="67106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C. O  proceso de sensibilización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2905002" y="1840592"/>
            <a:ext cx="4202119" cy="4086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 smtClean="0"/>
              <a:t>Creación do Equipo Coordinador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5" name="Flecha abajo 4"/>
          <p:cNvSpPr/>
          <p:nvPr/>
        </p:nvSpPr>
        <p:spPr>
          <a:xfrm>
            <a:off x="4756096" y="2249212"/>
            <a:ext cx="567488" cy="736492"/>
          </a:xfrm>
          <a:prstGeom prst="downArrow">
            <a:avLst/>
          </a:prstGeom>
          <a:solidFill>
            <a:schemeClr val="accent3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2905001" y="2985704"/>
            <a:ext cx="4202119" cy="71508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dirty="0"/>
              <a:t> </a:t>
            </a:r>
            <a:r>
              <a:rPr lang="es-ES" b="1" dirty="0" smtClean="0"/>
              <a:t>Concienciación dos distintos sectores da </a:t>
            </a:r>
            <a:r>
              <a:rPr lang="es-ES" b="1" dirty="0" err="1" smtClean="0"/>
              <a:t>Comunidade</a:t>
            </a:r>
            <a:r>
              <a:rPr lang="es-ES" b="1" dirty="0" smtClean="0"/>
              <a:t> </a:t>
            </a:r>
            <a:r>
              <a:rPr lang="es-ES" b="1" dirty="0" smtClean="0"/>
              <a:t>Escolar 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3013095" y="4497880"/>
            <a:ext cx="4094026" cy="40862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Integración no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PE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8" name="Flecha abajo 7"/>
          <p:cNvSpPr/>
          <p:nvPr/>
        </p:nvSpPr>
        <p:spPr>
          <a:xfrm>
            <a:off x="4756096" y="3700791"/>
            <a:ext cx="621536" cy="797089"/>
          </a:xfrm>
          <a:prstGeom prst="downArrow">
            <a:avLst/>
          </a:prstGeom>
          <a:solidFill>
            <a:srgbClr val="DEF6E4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117" y="911697"/>
            <a:ext cx="1310629" cy="1092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64371"/>
      </p:ext>
    </p:extLst>
  </p:cSld>
  <p:clrMapOvr>
    <a:masterClrMapping/>
  </p:clrMapOvr>
  <p:transition xmlns:p14="http://schemas.microsoft.com/office/powerpoint/2010/main"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000" y="274639"/>
            <a:ext cx="8105800" cy="67106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C. O  proceso de sensibilización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426742" y="1840592"/>
            <a:ext cx="4202119" cy="4086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 smtClean="0"/>
              <a:t> Equipo Coordinador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3011405" y="2543188"/>
            <a:ext cx="5973833" cy="830995"/>
          </a:xfrm>
          <a:prstGeom prst="rect">
            <a:avLst/>
          </a:prstGeom>
          <a:solidFill>
            <a:srgbClr val="DEF6E4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Sensibles.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600" b="1" dirty="0" smtClean="0">
                <a:latin typeface="Arial"/>
                <a:cs typeface="Arial"/>
              </a:rPr>
              <a:t>Con </a:t>
            </a:r>
            <a:r>
              <a:rPr lang="es-ES" sz="1600" b="1" dirty="0" err="1" smtClean="0">
                <a:latin typeface="Arial"/>
                <a:cs typeface="Arial"/>
              </a:rPr>
              <a:t>coñecementos</a:t>
            </a:r>
            <a:r>
              <a:rPr lang="es-ES" sz="1600" b="1" dirty="0" smtClean="0">
                <a:latin typeface="Arial"/>
                <a:cs typeface="Arial"/>
              </a:rPr>
              <a:t> técnicos sobre a mediación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600" b="1" dirty="0" smtClean="0">
                <a:latin typeface="Arial"/>
                <a:cs typeface="Arial"/>
              </a:rPr>
              <a:t>Con boa </a:t>
            </a:r>
            <a:r>
              <a:rPr lang="es-ES" sz="1600" b="1" dirty="0" err="1" smtClean="0">
                <a:latin typeface="Arial"/>
                <a:cs typeface="Arial"/>
              </a:rPr>
              <a:t>intelixencia</a:t>
            </a:r>
            <a:r>
              <a:rPr lang="es-ES" sz="1600" b="1" dirty="0" smtClean="0">
                <a:latin typeface="Arial"/>
                <a:cs typeface="Arial"/>
              </a:rPr>
              <a:t> </a:t>
            </a:r>
            <a:r>
              <a:rPr lang="es-ES" sz="1600" b="1" dirty="0" err="1" smtClean="0">
                <a:latin typeface="Arial"/>
                <a:cs typeface="Arial"/>
              </a:rPr>
              <a:t>interpersoal</a:t>
            </a:r>
            <a:r>
              <a:rPr lang="es-ES" sz="1600" b="1" dirty="0" smtClean="0">
                <a:latin typeface="Arial"/>
                <a:cs typeface="Arial"/>
              </a:rPr>
              <a:t>. 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3011403" y="3703525"/>
            <a:ext cx="5973834" cy="1077216"/>
          </a:xfrm>
          <a:prstGeom prst="rect">
            <a:avLst/>
          </a:prstGeom>
          <a:solidFill>
            <a:srgbClr val="DEF6E4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algn="just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Unha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persoa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do equipo de dirección.</a:t>
            </a:r>
          </a:p>
          <a:p>
            <a:pPr marL="285750" marR="0" indent="-285750" algn="just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600" b="1" dirty="0" smtClean="0">
                <a:latin typeface="Arial"/>
                <a:cs typeface="Arial"/>
              </a:rPr>
              <a:t>Orientador/a do centro.</a:t>
            </a:r>
          </a:p>
          <a:p>
            <a:pPr marL="285750" marR="0" indent="-285750" algn="just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Membros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da Comisión de Convivencia.</a:t>
            </a:r>
          </a:p>
          <a:p>
            <a:pPr marL="285750" marR="0" indent="-285750" algn="just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600" b="1" baseline="0" dirty="0" err="1" smtClean="0">
                <a:latin typeface="Arial"/>
                <a:cs typeface="Arial"/>
              </a:rPr>
              <a:t>Outro</a:t>
            </a:r>
            <a:r>
              <a:rPr lang="es-ES" sz="1600" b="1" baseline="0" dirty="0" smtClean="0">
                <a:latin typeface="Arial"/>
                <a:cs typeface="Arial"/>
              </a:rPr>
              <a:t> profesorado</a:t>
            </a:r>
            <a:r>
              <a:rPr lang="es-ES" sz="1600" b="1" dirty="0" smtClean="0">
                <a:latin typeface="Arial"/>
                <a:cs typeface="Arial"/>
              </a:rPr>
              <a:t> </a:t>
            </a:r>
            <a:r>
              <a:rPr lang="es-ES" sz="1600" b="1" dirty="0" err="1" smtClean="0">
                <a:latin typeface="Arial"/>
                <a:cs typeface="Arial"/>
              </a:rPr>
              <a:t>ou</a:t>
            </a:r>
            <a:r>
              <a:rPr lang="es-ES" sz="1600" b="1" dirty="0" smtClean="0">
                <a:latin typeface="Arial"/>
                <a:cs typeface="Arial"/>
              </a:rPr>
              <a:t> representantes </a:t>
            </a:r>
            <a:r>
              <a:rPr lang="es-ES" sz="1600" b="1" dirty="0" err="1" smtClean="0">
                <a:latin typeface="Arial"/>
                <a:cs typeface="Arial"/>
              </a:rPr>
              <a:t>doutros</a:t>
            </a:r>
            <a:r>
              <a:rPr lang="es-ES" sz="1600" b="1" dirty="0" smtClean="0">
                <a:latin typeface="Arial"/>
                <a:cs typeface="Arial"/>
              </a:rPr>
              <a:t> sectores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3023734" y="4996323"/>
            <a:ext cx="5973833" cy="1477325"/>
          </a:xfrm>
          <a:prstGeom prst="rect">
            <a:avLst/>
          </a:prstGeom>
          <a:solidFill>
            <a:srgbClr val="DEF6E4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Sensibilizar á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Comunidade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Educativa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b="1" dirty="0" smtClean="0"/>
              <a:t>Organizar a selección de mediadores/as.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Formación dos/as mediadores/as.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b="1" dirty="0" smtClean="0"/>
              <a:t>Preparar protocolos de </a:t>
            </a:r>
            <a:r>
              <a:rPr lang="es-ES" b="1" dirty="0" err="1" smtClean="0"/>
              <a:t>funcionamento</a:t>
            </a:r>
            <a:r>
              <a:rPr lang="es-ES" b="1" dirty="0" smtClean="0"/>
              <a:t>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Divulgar e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avaliar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o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funcionamento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do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servizo</a:t>
            </a:r>
            <a:r>
              <a:rPr kumimoji="0" lang="es-ES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.</a:t>
            </a:r>
            <a:endParaRPr kumimoji="0" lang="es-E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cxnSp>
        <p:nvCxnSpPr>
          <p:cNvPr id="14" name="Conector recto 13"/>
          <p:cNvCxnSpPr/>
          <p:nvPr/>
        </p:nvCxnSpPr>
        <p:spPr>
          <a:xfrm flipH="1">
            <a:off x="1053908" y="2249212"/>
            <a:ext cx="13511" cy="3519546"/>
          </a:xfrm>
          <a:prstGeom prst="line">
            <a:avLst/>
          </a:prstGeom>
          <a:noFill/>
          <a:ln w="76200" cap="flat" cmpd="sng">
            <a:solidFill>
              <a:srgbClr val="1D82B7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Conector recto 15"/>
          <p:cNvCxnSpPr>
            <a:endCxn id="10" idx="1"/>
          </p:cNvCxnSpPr>
          <p:nvPr/>
        </p:nvCxnSpPr>
        <p:spPr>
          <a:xfrm>
            <a:off x="1067419" y="2931664"/>
            <a:ext cx="1943986" cy="27022"/>
          </a:xfrm>
          <a:prstGeom prst="line">
            <a:avLst/>
          </a:prstGeom>
          <a:noFill/>
          <a:ln w="76200" cap="flat" cmpd="sng">
            <a:solidFill>
              <a:srgbClr val="1D82B7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Conector recto 17"/>
          <p:cNvCxnSpPr/>
          <p:nvPr/>
        </p:nvCxnSpPr>
        <p:spPr>
          <a:xfrm>
            <a:off x="1067419" y="4194847"/>
            <a:ext cx="1943984" cy="0"/>
          </a:xfrm>
          <a:prstGeom prst="line">
            <a:avLst/>
          </a:prstGeom>
          <a:noFill/>
          <a:ln w="76200" cap="flat" cmpd="sng">
            <a:solidFill>
              <a:srgbClr val="1D82B7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Conector recto 19"/>
          <p:cNvCxnSpPr/>
          <p:nvPr/>
        </p:nvCxnSpPr>
        <p:spPr>
          <a:xfrm>
            <a:off x="1067419" y="5741738"/>
            <a:ext cx="1956315" cy="0"/>
          </a:xfrm>
          <a:prstGeom prst="line">
            <a:avLst/>
          </a:prstGeom>
          <a:noFill/>
          <a:ln w="76200" cap="flat" cmpd="sng">
            <a:solidFill>
              <a:srgbClr val="1D82B7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3" name="Imagen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9603"/>
            <a:ext cx="1310629" cy="1092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66287"/>
      </p:ext>
    </p:extLst>
  </p:cSld>
  <p:clrMapOvr>
    <a:masterClrMapping/>
  </p:clrMapOvr>
  <p:transition xmlns:p14="http://schemas.microsoft.com/office/powerpoint/2010/main"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000" y="274639"/>
            <a:ext cx="8105800" cy="67106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C. O  proceso de sensibilización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426742" y="1687359"/>
            <a:ext cx="4202119" cy="71508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A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concienciación da </a:t>
            </a:r>
            <a:r>
              <a:rPr kumimoji="0" lang="es-ES" sz="18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Comunidade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Educativa 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675304" y="2621922"/>
            <a:ext cx="5634352" cy="1754325"/>
          </a:xfrm>
          <a:prstGeom prst="rect">
            <a:avLst/>
          </a:prstGeom>
          <a:solidFill>
            <a:srgbClr val="DCEEA7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Cuestionarios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sobre a convivencia no centro.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b="1" baseline="0" dirty="0" err="1" smtClean="0"/>
              <a:t>Reunións</a:t>
            </a:r>
            <a:r>
              <a:rPr lang="es-ES" b="1" baseline="0" dirty="0" smtClean="0"/>
              <a:t> coa</a:t>
            </a:r>
            <a:r>
              <a:rPr lang="es-ES" b="1" dirty="0" smtClean="0"/>
              <a:t> CCP, departamentos e equipos de nivel.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Reparto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de catálogos informativos.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Encontros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con equipos de mediación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doutros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centros.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b="1" dirty="0" smtClean="0"/>
              <a:t>Información sobre blog e </a:t>
            </a:r>
            <a:r>
              <a:rPr lang="es-ES" b="1" dirty="0" err="1" smtClean="0"/>
              <a:t>páxinas</a:t>
            </a:r>
            <a:r>
              <a:rPr lang="es-ES" b="1" dirty="0" smtClean="0"/>
              <a:t> web.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800" b="1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… .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675304" y="4641662"/>
            <a:ext cx="5634352" cy="1754325"/>
          </a:xfrm>
          <a:prstGeom prst="rect">
            <a:avLst/>
          </a:prstGeom>
          <a:solidFill>
            <a:srgbClr val="DCEEA7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Presentación do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servizo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nas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sesións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de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titoría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b="1" dirty="0" err="1" smtClean="0"/>
              <a:t>Cartelería</a:t>
            </a:r>
            <a:r>
              <a:rPr lang="es-ES" b="1" dirty="0" smtClean="0"/>
              <a:t> e infografías sobre o tema.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Páxinas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web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e blog.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Presentación do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servizo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nas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</a:t>
            </a:r>
            <a:r>
              <a:rPr kumimoji="0" lang="es-ES" sz="18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xornadas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de </a:t>
            </a:r>
            <a:r>
              <a:rPr kumimoji="0" lang="es-ES" sz="18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acollida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b="1" baseline="0" dirty="0" smtClean="0"/>
              <a:t>Presentar</a:t>
            </a:r>
            <a:r>
              <a:rPr lang="es-ES" b="1" dirty="0" smtClean="0"/>
              <a:t> </a:t>
            </a:r>
            <a:r>
              <a:rPr lang="es-ES" b="1" dirty="0" err="1" smtClean="0"/>
              <a:t>ao</a:t>
            </a:r>
            <a:r>
              <a:rPr lang="es-ES" b="1" dirty="0" smtClean="0"/>
              <a:t> equipo mediador.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… .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13" name="Rectángulo redondeado 12"/>
          <p:cNvSpPr/>
          <p:nvPr/>
        </p:nvSpPr>
        <p:spPr>
          <a:xfrm>
            <a:off x="1080931" y="3186694"/>
            <a:ext cx="1594373" cy="408620"/>
          </a:xfrm>
          <a:prstGeom prst="roundRect">
            <a:avLst/>
          </a:prstGeom>
          <a:solidFill>
            <a:srgbClr val="DEF6E4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 smtClean="0"/>
              <a:t>P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rofesorado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15" name="Rectángulo redondeado 14"/>
          <p:cNvSpPr/>
          <p:nvPr/>
        </p:nvSpPr>
        <p:spPr>
          <a:xfrm>
            <a:off x="1080931" y="5214850"/>
            <a:ext cx="1594373" cy="418809"/>
          </a:xfrm>
          <a:prstGeom prst="roundRect">
            <a:avLst/>
          </a:prstGeom>
          <a:solidFill>
            <a:srgbClr val="DEF6E4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Alumnado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cxnSp>
        <p:nvCxnSpPr>
          <p:cNvPr id="19" name="Conector recto 18"/>
          <p:cNvCxnSpPr/>
          <p:nvPr/>
        </p:nvCxnSpPr>
        <p:spPr>
          <a:xfrm>
            <a:off x="1080931" y="2402446"/>
            <a:ext cx="0" cy="3231213"/>
          </a:xfrm>
          <a:prstGeom prst="line">
            <a:avLst/>
          </a:prstGeom>
          <a:noFill/>
          <a:ln w="76200" cap="flat" cmpd="sng">
            <a:solidFill>
              <a:srgbClr val="1D82B7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0" name="Imagen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3948"/>
            <a:ext cx="1310629" cy="1092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976003"/>
      </p:ext>
    </p:extLst>
  </p:cSld>
  <p:clrMapOvr>
    <a:masterClrMapping/>
  </p:clrMapOvr>
  <p:transition xmlns:p14="http://schemas.microsoft.com/office/powerpoint/2010/main"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000" y="274639"/>
            <a:ext cx="8105800" cy="67106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C. O  proceso de sensibilización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359184" y="1763760"/>
            <a:ext cx="4202119" cy="71508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A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concienciación da </a:t>
            </a:r>
            <a:r>
              <a:rPr kumimoji="0" lang="es-ES" sz="18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Comunidade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Educativa 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675304" y="2615123"/>
            <a:ext cx="5634352" cy="230832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Envío de cartas informativas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b="1" dirty="0" smtClean="0"/>
              <a:t>A través das redes </a:t>
            </a:r>
            <a:r>
              <a:rPr lang="es-ES" b="1" dirty="0" err="1" smtClean="0"/>
              <a:t>sociais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b="1" dirty="0" err="1" smtClean="0"/>
              <a:t>Cartelería</a:t>
            </a:r>
            <a:r>
              <a:rPr lang="es-ES" b="1" dirty="0" smtClean="0"/>
              <a:t> e dípticos informativos.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b="1" dirty="0" smtClean="0"/>
              <a:t>Charla informativa.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b="1" dirty="0" smtClean="0"/>
              <a:t>Catálogos informativos sobre o </a:t>
            </a:r>
            <a:r>
              <a:rPr lang="es-ES" b="1" dirty="0" err="1" smtClean="0"/>
              <a:t>servizo</a:t>
            </a:r>
            <a:r>
              <a:rPr lang="es-ES" b="1" dirty="0" smtClean="0"/>
              <a:t> de mediación.</a:t>
            </a:r>
            <a:endParaRPr kumimoji="0" lang="es-ES" sz="1800" b="1" i="0" u="none" strike="noStrike" cap="none" spc="0" normalizeH="0" dirty="0" smtClean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Encontros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con equipos de mediación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doutros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centros.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b="1" dirty="0" smtClean="0"/>
              <a:t>Información en blog, </a:t>
            </a:r>
            <a:r>
              <a:rPr lang="es-ES" b="1" dirty="0" err="1" smtClean="0"/>
              <a:t>páxina</a:t>
            </a:r>
            <a:r>
              <a:rPr lang="es-ES" b="1" dirty="0" smtClean="0"/>
              <a:t> web revista escolar.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800" b="1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… .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986349" y="3294153"/>
            <a:ext cx="1688955" cy="369330"/>
          </a:xfrm>
          <a:prstGeom prst="rect">
            <a:avLst/>
          </a:prstGeom>
          <a:solidFill>
            <a:srgbClr val="DEF6E4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/>
              <a:t>F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amilias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cxnSp>
        <p:nvCxnSpPr>
          <p:cNvPr id="11" name="Conector recto 10"/>
          <p:cNvCxnSpPr>
            <a:endCxn id="7" idx="1"/>
          </p:cNvCxnSpPr>
          <p:nvPr/>
        </p:nvCxnSpPr>
        <p:spPr>
          <a:xfrm>
            <a:off x="986349" y="2478847"/>
            <a:ext cx="0" cy="999971"/>
          </a:xfrm>
          <a:prstGeom prst="line">
            <a:avLst/>
          </a:prstGeom>
          <a:noFill/>
          <a:ln w="76200" cap="flat" cmpd="sng">
            <a:solidFill>
              <a:srgbClr val="1D82B7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3948"/>
            <a:ext cx="1310629" cy="1092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864682"/>
      </p:ext>
    </p:extLst>
  </p:cSld>
  <p:clrMapOvr>
    <a:masterClrMapping/>
  </p:clrMapOvr>
  <p:transition xmlns:p14="http://schemas.microsoft.com/office/powerpoint/2010/main" spd="med"/>
</p:sld>
</file>

<file path=ppt/theme/theme1.xml><?xml version="1.0" encoding="utf-8"?>
<a:theme xmlns:a="http://schemas.openxmlformats.org/drawingml/2006/main" name="Forma de onda">
  <a:themeElements>
    <a:clrScheme name="Forma de ond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00FF"/>
      </a:hlink>
      <a:folHlink>
        <a:srgbClr val="FF00FF"/>
      </a:folHlink>
    </a:clrScheme>
    <a:fontScheme name="Forma de onda">
      <a:majorFont>
        <a:latin typeface="Helvetica"/>
        <a:ea typeface="Helvetica"/>
        <a:cs typeface="Helvetica"/>
      </a:majorFont>
      <a:minorFont>
        <a:latin typeface="Candara"/>
        <a:ea typeface="Candara"/>
        <a:cs typeface="Candara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>
            <a:hueOff val="-10717809"/>
            <a:satOff val="-95633"/>
            <a:lumOff val="55098"/>
          </a:schemeClr>
        </a:solidFill>
        <a:ln w="15875" cap="flat">
          <a:solidFill>
            <a:srgbClr val="1D82B7"/>
          </a:solidFill>
          <a:prstDash val="solid"/>
          <a:round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ndar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5875" cap="flat">
          <a:solidFill>
            <a:srgbClr val="1D82B7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ndar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Forma de onda">
  <a:themeElements>
    <a:clrScheme name="Forma de ond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00FF"/>
      </a:hlink>
      <a:folHlink>
        <a:srgbClr val="FF00FF"/>
      </a:folHlink>
    </a:clrScheme>
    <a:fontScheme name="Forma de onda">
      <a:majorFont>
        <a:latin typeface="Helvetica"/>
        <a:ea typeface="Helvetica"/>
        <a:cs typeface="Helvetica"/>
      </a:majorFont>
      <a:minorFont>
        <a:latin typeface="Candara"/>
        <a:ea typeface="Candara"/>
        <a:cs typeface="Candara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>
            <a:hueOff val="-10717809"/>
            <a:satOff val="-95633"/>
            <a:lumOff val="55098"/>
          </a:schemeClr>
        </a:solidFill>
        <a:ln w="15875" cap="flat">
          <a:solidFill>
            <a:srgbClr val="1D82B7"/>
          </a:solidFill>
          <a:prstDash val="solid"/>
          <a:round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ndar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5875" cap="flat">
          <a:solidFill>
            <a:srgbClr val="1D82B7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ndar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2518</TotalTime>
  <Words>479</Words>
  <Application>Microsoft Macintosh PowerPoint</Application>
  <PresentationFormat>Presentación en pantalla (4:3)</PresentationFormat>
  <Paragraphs>106</Paragraphs>
  <Slides>11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Forma de onda</vt:lpstr>
      <vt:lpstr>Presentación de PowerPoint</vt:lpstr>
      <vt:lpstr>Presentación de PowerPoint</vt:lpstr>
      <vt:lpstr>ÍNDICE</vt:lpstr>
      <vt:lpstr>A. Cuestións xerais sobre as innovacións </vt:lpstr>
      <vt:lpstr>B. Recursos básicos</vt:lpstr>
      <vt:lpstr>C. O  proceso de sensibilización</vt:lpstr>
      <vt:lpstr>C. O  proceso de sensibilización</vt:lpstr>
      <vt:lpstr>C. O  proceso de sensibilización</vt:lpstr>
      <vt:lpstr>C. O  proceso de sensibilización</vt:lpstr>
      <vt:lpstr>C. O  proceso de sensibilización</vt:lpstr>
      <vt:lpstr>D. A análise da convivencia no centro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NUEVO PARADIGMA EDUCATIVO</dc:title>
  <cp:lastModifiedBy>José Enrique Abalo Quintela</cp:lastModifiedBy>
  <cp:revision>192</cp:revision>
  <cp:lastPrinted>2016-02-02T12:36:43Z</cp:lastPrinted>
  <dcterms:modified xsi:type="dcterms:W3CDTF">2017-01-17T19:15:11Z</dcterms:modified>
</cp:coreProperties>
</file>