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core-properties" Target="docProps/core.xml"/><Relationship Id="rId3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69" r:id="rId2"/>
    <p:sldId id="322" r:id="rId3"/>
    <p:sldId id="306" r:id="rId4"/>
    <p:sldId id="342" r:id="rId5"/>
    <p:sldId id="343" r:id="rId6"/>
    <p:sldId id="344" r:id="rId7"/>
    <p:sldId id="345" r:id="rId8"/>
    <p:sldId id="346" r:id="rId9"/>
  </p:sldIdLst>
  <p:sldSz cx="9144000" cy="6858000" type="screen4x3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1pPr>
    <a:lvl2pPr marL="0" marR="0" indent="457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2pPr>
    <a:lvl3pPr marL="0" marR="0" indent="914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3pPr>
    <a:lvl4pPr marL="0" marR="0" indent="1371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4pPr>
    <a:lvl5pPr marL="0" marR="0" indent="18288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5pPr>
    <a:lvl6pPr marL="0" marR="0" indent="22860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6pPr>
    <a:lvl7pPr marL="0" marR="0" indent="27432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7pPr>
    <a:lvl8pPr marL="0" marR="0" indent="32004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8pPr>
    <a:lvl9pPr marL="0" marR="0" indent="365760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Candara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prnWhat="handouts3" frameSlides="1"/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8D11"/>
    <a:srgbClr val="DC28FF"/>
    <a:srgbClr val="10C3FF"/>
    <a:srgbClr val="FFD90C"/>
    <a:srgbClr val="FFB71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CE5FE"/>
          </a:solidFill>
        </a:fill>
      </a:tcStyle>
    </a:wholeTbl>
    <a:band2H>
      <a:tcTxStyle/>
      <a:tcStyle>
        <a:tcBdr/>
        <a:fill>
          <a:solidFill>
            <a:srgbClr val="E7F2FF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D0EED5"/>
          </a:solidFill>
        </a:fill>
      </a:tcStyle>
    </a:wholeTbl>
    <a:band2H>
      <a:tcTxStyle/>
      <a:tcStyle>
        <a:tcBdr/>
        <a:fill>
          <a:solidFill>
            <a:srgbClr val="E9F6EB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AF3F1"/>
          </a:solidFill>
        </a:fill>
      </a:tcStyle>
    </a:wholeTbl>
    <a:band2H>
      <a:tcTxStyle/>
      <a:tcStyle>
        <a:tcBdr/>
        <a:fill>
          <a:solidFill>
            <a:srgbClr val="E6F9F8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chemeClr val="accent6">
            <a:hueOff val="-10717809"/>
            <a:satOff val="-95633"/>
            <a:lumOff val="55098"/>
          </a:schemeClr>
        </a:fontRef>
        <a:schemeClr val="accent6">
          <a:hueOff val="-10717809"/>
          <a:satOff val="-95633"/>
          <a:lumOff val="55098"/>
        </a:schemeClr>
      </a:tcTxStyle>
      <a:tcStyle>
        <a:tcBdr>
          <a:lef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left>
          <a:right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right>
          <a:top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top>
          <a:bottom>
            <a:ln w="381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bottom>
          <a:insideH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H>
          <a:insideV>
            <a:ln w="12700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chemeClr val="accent6">
              <a:hueOff val="-10717809"/>
              <a:satOff val="-95633"/>
              <a:lumOff val="55098"/>
            </a:schemeClr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952" autoAdjust="0"/>
  </p:normalViewPr>
  <p:slideViewPr>
    <p:cSldViewPr snapToGrid="0" snapToObjects="1">
      <p:cViewPr>
        <p:scale>
          <a:sx n="94" d="100"/>
          <a:sy n="94" d="100"/>
        </p:scale>
        <p:origin x="-224" y="-5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handoutMaster" Target="handoutMasters/handoutMaster1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E74C04-99F1-BC43-BC82-4AE452674AD0}" type="datetimeFigureOut">
              <a:rPr lang="es-ES" smtClean="0"/>
              <a:t>17/01/17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C9D200-1D4F-EF45-9D26-3FE3E71540E7}" type="slidenum">
              <a:rPr lang="es-ES" smtClean="0"/>
              <a:t>‹Nr.›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48134931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Shape 156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57" name="Shape 157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39470707"/>
      </p:ext>
    </p:extLst>
  </p:cSld>
  <p:clrMap bg1="lt1" tx1="dk1" bg2="lt2" tx2="dk2" accent1="accent1" accent2="accent2" accent3="accent3" accent4="accent4" accent5="accent5" accent6="accent6" hlink="hlink" folHlink="folHlink"/>
  <p:notesStyle>
    <a:lvl1pPr latinLnBrk="0">
      <a:defRPr sz="1200">
        <a:latin typeface="+mn-lt"/>
        <a:ea typeface="+mn-ea"/>
        <a:cs typeface="+mn-cs"/>
        <a:sym typeface="Candara"/>
      </a:defRPr>
    </a:lvl1pPr>
    <a:lvl2pPr indent="228600" latinLnBrk="0">
      <a:defRPr sz="1200">
        <a:latin typeface="+mn-lt"/>
        <a:ea typeface="+mn-ea"/>
        <a:cs typeface="+mn-cs"/>
        <a:sym typeface="Candara"/>
      </a:defRPr>
    </a:lvl2pPr>
    <a:lvl3pPr indent="457200" latinLnBrk="0">
      <a:defRPr sz="1200">
        <a:latin typeface="+mn-lt"/>
        <a:ea typeface="+mn-ea"/>
        <a:cs typeface="+mn-cs"/>
        <a:sym typeface="Candara"/>
      </a:defRPr>
    </a:lvl3pPr>
    <a:lvl4pPr indent="685800" latinLnBrk="0">
      <a:defRPr sz="1200">
        <a:latin typeface="+mn-lt"/>
        <a:ea typeface="+mn-ea"/>
        <a:cs typeface="+mn-cs"/>
        <a:sym typeface="Candara"/>
      </a:defRPr>
    </a:lvl4pPr>
    <a:lvl5pPr indent="914400" latinLnBrk="0">
      <a:defRPr sz="1200">
        <a:latin typeface="+mn-lt"/>
        <a:ea typeface="+mn-ea"/>
        <a:cs typeface="+mn-cs"/>
        <a:sym typeface="Candara"/>
      </a:defRPr>
    </a:lvl5pPr>
    <a:lvl6pPr indent="1143000" latinLnBrk="0">
      <a:defRPr sz="1200">
        <a:latin typeface="+mn-lt"/>
        <a:ea typeface="+mn-ea"/>
        <a:cs typeface="+mn-cs"/>
        <a:sym typeface="Candara"/>
      </a:defRPr>
    </a:lvl6pPr>
    <a:lvl7pPr indent="1371600" latinLnBrk="0">
      <a:defRPr sz="1200">
        <a:latin typeface="+mn-lt"/>
        <a:ea typeface="+mn-ea"/>
        <a:cs typeface="+mn-cs"/>
        <a:sym typeface="Candara"/>
      </a:defRPr>
    </a:lvl7pPr>
    <a:lvl8pPr indent="1600200" latinLnBrk="0">
      <a:defRPr sz="1200">
        <a:latin typeface="+mn-lt"/>
        <a:ea typeface="+mn-ea"/>
        <a:cs typeface="+mn-cs"/>
        <a:sym typeface="Candara"/>
      </a:defRPr>
    </a:lvl8pPr>
    <a:lvl9pPr indent="1828800" latinLnBrk="0">
      <a:defRPr sz="1200">
        <a:latin typeface="+mn-lt"/>
        <a:ea typeface="+mn-ea"/>
        <a:cs typeface="+mn-cs"/>
        <a:sym typeface="Candara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4315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0414315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35" name="Shape 35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Texto del título</a:t>
            </a:r>
          </a:p>
        </p:txBody>
      </p:sp>
      <p:sp>
        <p:nvSpPr>
          <p:cNvPr id="36" name="Shape 36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91" name="Group 91"/>
          <p:cNvGrpSpPr/>
          <p:nvPr/>
        </p:nvGrpSpPr>
        <p:grpSpPr>
          <a:xfrm>
            <a:off x="211664" y="714191"/>
            <a:ext cx="8723378" cy="1329874"/>
            <a:chOff x="0" y="0"/>
            <a:chExt cx="8723377" cy="1329873"/>
          </a:xfrm>
        </p:grpSpPr>
        <p:sp>
          <p:nvSpPr>
            <p:cNvPr id="86" name="Shape 86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2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7" name="Shape 87"/>
            <p:cNvSpPr/>
            <p:nvPr/>
          </p:nvSpPr>
          <p:spPr>
            <a:xfrm>
              <a:off x="2407655" y="16734"/>
              <a:ext cx="5544515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8" name="Shape 88"/>
            <p:cNvSpPr/>
            <p:nvPr/>
          </p:nvSpPr>
          <p:spPr>
            <a:xfrm>
              <a:off x="2617062" y="29007"/>
              <a:ext cx="5467980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89" name="Shape 89"/>
            <p:cNvSpPr/>
            <p:nvPr/>
          </p:nvSpPr>
          <p:spPr>
            <a:xfrm>
              <a:off x="5397824" y="15619"/>
              <a:ext cx="3308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90" name="Shape 90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2" name="Shape 92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Shape 99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sp>
        <p:nvSpPr>
          <p:cNvPr id="100" name="Shape 100"/>
          <p:cNvSpPr>
            <a:spLocks noGrp="1"/>
          </p:cNvSpPr>
          <p:nvPr>
            <p:ph type="body" sz="quarter" idx="1"/>
          </p:nvPr>
        </p:nvSpPr>
        <p:spPr>
          <a:xfrm>
            <a:off x="914400" y="3581400"/>
            <a:ext cx="3352800" cy="1905001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600"/>
              </a:spcBef>
              <a:buClrTx/>
              <a:buSzTx/>
              <a:buFontTx/>
              <a:buNone/>
              <a:defRPr sz="1800"/>
            </a:lvl1pPr>
            <a:lvl2pPr marL="0" indent="457200">
              <a:spcBef>
                <a:spcPts val="600"/>
              </a:spcBef>
              <a:buClrTx/>
              <a:buSzTx/>
              <a:buFontTx/>
              <a:buNone/>
              <a:defRPr sz="1800"/>
            </a:lvl2pPr>
            <a:lvl3pPr marL="0" indent="914400">
              <a:spcBef>
                <a:spcPts val="600"/>
              </a:spcBef>
              <a:buClrTx/>
              <a:buSzTx/>
              <a:buFontTx/>
              <a:buNone/>
              <a:defRPr sz="1800"/>
            </a:lvl3pPr>
            <a:lvl4pPr marL="0" indent="1371600">
              <a:spcBef>
                <a:spcPts val="600"/>
              </a:spcBef>
              <a:buClrTx/>
              <a:buSzTx/>
              <a:buFontTx/>
              <a:buNone/>
              <a:defRPr sz="1800"/>
            </a:lvl4pPr>
            <a:lvl5pPr marL="0" indent="1828800">
              <a:spcBef>
                <a:spcPts val="600"/>
              </a:spcBef>
              <a:buClrTx/>
              <a:buSzTx/>
              <a:buFontTx/>
              <a:buNone/>
              <a:defRPr sz="1800"/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grpSp>
        <p:nvGrpSpPr>
          <p:cNvPr id="106" name="Group 106"/>
          <p:cNvGrpSpPr/>
          <p:nvPr/>
        </p:nvGrpSpPr>
        <p:grpSpPr>
          <a:xfrm>
            <a:off x="211664" y="714190"/>
            <a:ext cx="8723378" cy="1331581"/>
            <a:chOff x="0" y="0"/>
            <a:chExt cx="8723377" cy="1331580"/>
          </a:xfrm>
        </p:grpSpPr>
        <p:sp>
          <p:nvSpPr>
            <p:cNvPr id="101" name="Shape 101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2" name="Shape 102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3" name="Shape 103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4" name="Shape 104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05" name="Shape 105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07" name="Shape 107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  <a:prstGeom prst="rect">
            <a:avLst/>
          </a:prstGeom>
        </p:spPr>
        <p:txBody>
          <a:bodyPr anchor="b"/>
          <a:lstStyle>
            <a:lvl1pPr algn="l">
              <a:defRPr sz="3200">
                <a:solidFill>
                  <a:srgbClr val="073E87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08" name="Shape 108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rgbClr val="0293E0"/>
              </a:gs>
              <a:gs pos="10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121" name="Group 121"/>
          <p:cNvGrpSpPr/>
          <p:nvPr/>
        </p:nvGrpSpPr>
        <p:grpSpPr>
          <a:xfrm>
            <a:off x="211664" y="5353963"/>
            <a:ext cx="8723378" cy="1331580"/>
            <a:chOff x="0" y="0"/>
            <a:chExt cx="8723377" cy="1331580"/>
          </a:xfrm>
        </p:grpSpPr>
        <p:sp>
          <p:nvSpPr>
            <p:cNvPr id="116" name="Shape 116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7" name="Shape 117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8" name="Shape 118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19" name="Shape 119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20" name="Shape 120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22" name="Shape 122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  <a:prstGeom prst="rect">
            <a:avLst/>
          </a:prstGeom>
        </p:spPr>
        <p:txBody>
          <a:bodyPr anchor="b"/>
          <a:lstStyle>
            <a:lvl1pPr algn="l">
              <a:defRPr sz="2800"/>
            </a:lvl1pPr>
          </a:lstStyle>
          <a:p>
            <a:r>
              <a:t>Texto del título</a:t>
            </a:r>
          </a:p>
        </p:txBody>
      </p:sp>
      <p:sp>
        <p:nvSpPr>
          <p:cNvPr id="123" name="Shape 123"/>
          <p:cNvSpPr>
            <a:spLocks noGrp="1"/>
          </p:cNvSpPr>
          <p:nvPr>
            <p:ph type="body" sz="quarter" idx="1"/>
          </p:nvPr>
        </p:nvSpPr>
        <p:spPr>
          <a:xfrm>
            <a:off x="4868333" y="2785533"/>
            <a:ext cx="3818467" cy="2421467"/>
          </a:xfrm>
          <a:prstGeom prst="rect">
            <a:avLst/>
          </a:prstGeom>
        </p:spPr>
        <p:txBody>
          <a:bodyPr/>
          <a:lstStyle>
            <a:lvl1pPr marL="0" indent="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1pPr>
            <a:lvl2pPr marL="0" indent="4572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2pPr>
            <a:lvl3pPr marL="0" indent="9144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3pPr>
            <a:lvl4pPr marL="0" indent="13716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4pPr>
            <a:lvl5pPr marL="0" indent="1828800">
              <a:spcBef>
                <a:spcPts val="400"/>
              </a:spcBef>
              <a:buClrTx/>
              <a:buSzTx/>
              <a:buFontTx/>
              <a:buNone/>
              <a:defRPr sz="1800"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lvl5pPr>
          </a:lstStyle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24" name="Shape 124"/>
          <p:cNvSpPr>
            <a:spLocks noGrp="1"/>
          </p:cNvSpPr>
          <p:nvPr>
            <p:ph type="pic" sz="quarter" idx="13"/>
          </p:nvPr>
        </p:nvSpPr>
        <p:spPr>
          <a:xfrm>
            <a:off x="838200" y="1371599"/>
            <a:ext cx="3566159" cy="2926081"/>
          </a:xfrm>
          <a:prstGeom prst="rect">
            <a:avLst/>
          </a:prstGeom>
          <a:effectLst>
            <a:reflection stA="30000" endPos="40000" dir="5400000" sy="-100000" algn="bl" rotWithShape="0"/>
          </a:effectLst>
        </p:spPr>
        <p:txBody>
          <a:bodyPr lIns="91439" rIns="91439">
            <a:noAutofit/>
          </a:bodyPr>
          <a:lstStyle/>
          <a:p>
            <a:endParaRPr/>
          </a:p>
        </p:txBody>
      </p:sp>
      <p:sp>
        <p:nvSpPr>
          <p:cNvPr id="125" name="Shape 125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1" name="Shape 14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147" name="Group 147"/>
          <p:cNvGrpSpPr/>
          <p:nvPr/>
        </p:nvGrpSpPr>
        <p:grpSpPr>
          <a:xfrm>
            <a:off x="211664" y="714190"/>
            <a:ext cx="8723378" cy="1331581"/>
            <a:chOff x="0" y="0"/>
            <a:chExt cx="8723377" cy="1331580"/>
          </a:xfrm>
        </p:grpSpPr>
        <p:sp>
          <p:nvSpPr>
            <p:cNvPr id="142" name="Shape 142"/>
            <p:cNvSpPr/>
            <p:nvPr/>
          </p:nvSpPr>
          <p:spPr>
            <a:xfrm>
              <a:off x="5843257" y="145222"/>
              <a:ext cx="2880120" cy="71494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3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3"/>
                  </a:lnTo>
                  <a:lnTo>
                    <a:pt x="4662" y="14783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3" name="Shape 143"/>
            <p:cNvSpPr/>
            <p:nvPr/>
          </p:nvSpPr>
          <p:spPr>
            <a:xfrm>
              <a:off x="2410742" y="16756"/>
              <a:ext cx="5551628" cy="85122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4" name="Shape 144"/>
            <p:cNvSpPr/>
            <p:nvPr/>
          </p:nvSpPr>
          <p:spPr>
            <a:xfrm>
              <a:off x="2620418" y="29044"/>
              <a:ext cx="5474994" cy="77526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5" name="Shape 145"/>
            <p:cNvSpPr/>
            <p:nvPr/>
          </p:nvSpPr>
          <p:spPr>
            <a:xfrm>
              <a:off x="5404746" y="15639"/>
              <a:ext cx="3312244" cy="65238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146" name="Shape 146"/>
            <p:cNvSpPr/>
            <p:nvPr/>
          </p:nvSpPr>
          <p:spPr>
            <a:xfrm>
              <a:off x="0" y="-1"/>
              <a:ext cx="8723377" cy="1331581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148" name="Shape 148"/>
          <p:cNvSpPr>
            <a:spLocks noGrp="1"/>
          </p:cNvSpPr>
          <p:nvPr>
            <p:ph type="title"/>
          </p:nvPr>
        </p:nvSpPr>
        <p:spPr>
          <a:xfrm>
            <a:off x="6629400" y="1447800"/>
            <a:ext cx="2057400" cy="4487333"/>
          </a:xfrm>
          <a:prstGeom prst="rect">
            <a:avLst/>
          </a:prstGeom>
        </p:spPr>
        <p:txBody>
          <a:bodyPr/>
          <a:lstStyle>
            <a:lvl1pPr algn="l">
              <a:defRPr>
                <a:solidFill>
                  <a:srgbClr val="073E87"/>
                </a:solidFill>
              </a:defRPr>
            </a:lvl1pPr>
          </a:lstStyle>
          <a:p>
            <a:r>
              <a:t>Texto del título</a:t>
            </a:r>
          </a:p>
        </p:txBody>
      </p:sp>
      <p:sp>
        <p:nvSpPr>
          <p:cNvPr id="149" name="Shape 149"/>
          <p:cNvSpPr>
            <a:spLocks noGrp="1"/>
          </p:cNvSpPr>
          <p:nvPr>
            <p:ph type="body" idx="1"/>
          </p:nvPr>
        </p:nvSpPr>
        <p:spPr>
          <a:xfrm>
            <a:off x="457200" y="1447800"/>
            <a:ext cx="6019800" cy="4487334"/>
          </a:xfrm>
          <a:prstGeom prst="rect">
            <a:avLst/>
          </a:prstGeom>
        </p:spPr>
        <p:txBody>
          <a:bodyPr/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50" name="Shape 150"/>
          <p:cNvSpPr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xmlns:p14="http://schemas.microsoft.com/office/powerpoint/2010/main" spd="med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hueOff val="-10717809"/>
            <a:satOff val="-95633"/>
            <a:lumOff val="55098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rgbClr val="0293E0"/>
              </a:gs>
              <a:gs pos="90000">
                <a:srgbClr val="83D3FE"/>
              </a:gs>
            </a:gsLst>
            <a:lin ang="5400000"/>
          </a:gradFill>
          <a:ln w="12700">
            <a:miter lim="400000"/>
          </a:ln>
        </p:spPr>
        <p:txBody>
          <a:bodyPr lIns="45719" rIns="45719" anchor="ctr"/>
          <a:lstStyle/>
          <a:p>
            <a:pPr algn="ctr">
              <a:defRPr>
                <a:solidFill>
                  <a:schemeClr val="accent6">
                    <a:hueOff val="-10717809"/>
                    <a:satOff val="-95633"/>
                    <a:lumOff val="55098"/>
                  </a:schemeClr>
                </a:solidFill>
              </a:defRPr>
            </a:pPr>
            <a:endParaRPr/>
          </a:p>
        </p:txBody>
      </p:sp>
      <p:grpSp>
        <p:nvGrpSpPr>
          <p:cNvPr id="8" name="Group 8"/>
          <p:cNvGrpSpPr/>
          <p:nvPr/>
        </p:nvGrpSpPr>
        <p:grpSpPr>
          <a:xfrm>
            <a:off x="211664" y="1679429"/>
            <a:ext cx="8723378" cy="1329874"/>
            <a:chOff x="0" y="0"/>
            <a:chExt cx="8723377" cy="1329873"/>
          </a:xfrm>
        </p:grpSpPr>
        <p:sp>
          <p:nvSpPr>
            <p:cNvPr id="3" name="Shape 3"/>
            <p:cNvSpPr/>
            <p:nvPr/>
          </p:nvSpPr>
          <p:spPr>
            <a:xfrm>
              <a:off x="5835772" y="145036"/>
              <a:ext cx="2876430" cy="71402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52" y="0"/>
                  </a:moveTo>
                  <a:lnTo>
                    <a:pt x="20642" y="608"/>
                  </a:lnTo>
                  <a:lnTo>
                    <a:pt x="19716" y="1283"/>
                  </a:lnTo>
                  <a:lnTo>
                    <a:pt x="18774" y="2025"/>
                  </a:lnTo>
                  <a:lnTo>
                    <a:pt x="17800" y="2768"/>
                  </a:lnTo>
                  <a:lnTo>
                    <a:pt x="16811" y="3645"/>
                  </a:lnTo>
                  <a:lnTo>
                    <a:pt x="15789" y="4522"/>
                  </a:lnTo>
                  <a:lnTo>
                    <a:pt x="14751" y="5535"/>
                  </a:lnTo>
                  <a:lnTo>
                    <a:pt x="13682" y="6548"/>
                  </a:lnTo>
                  <a:lnTo>
                    <a:pt x="11750" y="8505"/>
                  </a:lnTo>
                  <a:lnTo>
                    <a:pt x="9866" y="10260"/>
                  </a:lnTo>
                  <a:lnTo>
                    <a:pt x="8062" y="11880"/>
                  </a:lnTo>
                  <a:lnTo>
                    <a:pt x="6322" y="13432"/>
                  </a:lnTo>
                  <a:lnTo>
                    <a:pt x="4662" y="14782"/>
                  </a:lnTo>
                  <a:lnTo>
                    <a:pt x="3049" y="15998"/>
                  </a:lnTo>
                  <a:lnTo>
                    <a:pt x="1501" y="17145"/>
                  </a:lnTo>
                  <a:lnTo>
                    <a:pt x="0" y="18158"/>
                  </a:lnTo>
                  <a:lnTo>
                    <a:pt x="1038" y="18765"/>
                  </a:lnTo>
                  <a:lnTo>
                    <a:pt x="2027" y="19305"/>
                  </a:lnTo>
                  <a:lnTo>
                    <a:pt x="2985" y="19778"/>
                  </a:lnTo>
                  <a:lnTo>
                    <a:pt x="3927" y="20182"/>
                  </a:lnTo>
                  <a:lnTo>
                    <a:pt x="4837" y="20588"/>
                  </a:lnTo>
                  <a:lnTo>
                    <a:pt x="5715" y="20858"/>
                  </a:lnTo>
                  <a:lnTo>
                    <a:pt x="6561" y="21128"/>
                  </a:lnTo>
                  <a:lnTo>
                    <a:pt x="7392" y="21330"/>
                  </a:lnTo>
                  <a:lnTo>
                    <a:pt x="8206" y="21465"/>
                  </a:lnTo>
                  <a:lnTo>
                    <a:pt x="8988" y="21532"/>
                  </a:lnTo>
                  <a:lnTo>
                    <a:pt x="9738" y="21600"/>
                  </a:lnTo>
                  <a:lnTo>
                    <a:pt x="10473" y="21600"/>
                  </a:lnTo>
                  <a:lnTo>
                    <a:pt x="11191" y="21532"/>
                  </a:lnTo>
                  <a:lnTo>
                    <a:pt x="11894" y="21465"/>
                  </a:lnTo>
                  <a:lnTo>
                    <a:pt x="12564" y="21330"/>
                  </a:lnTo>
                  <a:lnTo>
                    <a:pt x="13219" y="21128"/>
                  </a:lnTo>
                  <a:lnTo>
                    <a:pt x="13841" y="20925"/>
                  </a:lnTo>
                  <a:lnTo>
                    <a:pt x="14464" y="20655"/>
                  </a:lnTo>
                  <a:lnTo>
                    <a:pt x="15645" y="19980"/>
                  </a:lnTo>
                  <a:lnTo>
                    <a:pt x="16763" y="19170"/>
                  </a:lnTo>
                  <a:lnTo>
                    <a:pt x="17816" y="18225"/>
                  </a:lnTo>
                  <a:lnTo>
                    <a:pt x="18327" y="17685"/>
                  </a:lnTo>
                  <a:lnTo>
                    <a:pt x="18822" y="17145"/>
                  </a:lnTo>
                  <a:lnTo>
                    <a:pt x="19780" y="15930"/>
                  </a:lnTo>
                  <a:lnTo>
                    <a:pt x="20690" y="14580"/>
                  </a:lnTo>
                  <a:lnTo>
                    <a:pt x="21568" y="13162"/>
                  </a:lnTo>
                  <a:lnTo>
                    <a:pt x="21600" y="13095"/>
                  </a:lnTo>
                  <a:lnTo>
                    <a:pt x="21600" y="0"/>
                  </a:lnTo>
                  <a:lnTo>
                    <a:pt x="21552" y="0"/>
                  </a:lnTo>
                  <a:close/>
                </a:path>
              </a:pathLst>
            </a:custGeom>
            <a:solidFill>
              <a:srgbClr val="C6E7FC">
                <a:alpha val="29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4" name="Shape 4"/>
            <p:cNvSpPr/>
            <p:nvPr/>
          </p:nvSpPr>
          <p:spPr>
            <a:xfrm>
              <a:off x="2407655" y="16734"/>
              <a:ext cx="5544515" cy="85013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600" y="20239"/>
                  </a:moveTo>
                  <a:lnTo>
                    <a:pt x="21128" y="19843"/>
                  </a:lnTo>
                  <a:lnTo>
                    <a:pt x="20639" y="19446"/>
                  </a:lnTo>
                  <a:lnTo>
                    <a:pt x="19621" y="18482"/>
                  </a:lnTo>
                  <a:lnTo>
                    <a:pt x="18544" y="17291"/>
                  </a:lnTo>
                  <a:lnTo>
                    <a:pt x="17409" y="15987"/>
                  </a:lnTo>
                  <a:lnTo>
                    <a:pt x="16208" y="14400"/>
                  </a:lnTo>
                  <a:lnTo>
                    <a:pt x="14941" y="12643"/>
                  </a:lnTo>
                  <a:lnTo>
                    <a:pt x="13608" y="10602"/>
                  </a:lnTo>
                  <a:lnTo>
                    <a:pt x="12200" y="8391"/>
                  </a:lnTo>
                  <a:lnTo>
                    <a:pt x="11645" y="7540"/>
                  </a:lnTo>
                  <a:lnTo>
                    <a:pt x="11106" y="6690"/>
                  </a:lnTo>
                  <a:lnTo>
                    <a:pt x="10063" y="5216"/>
                  </a:lnTo>
                  <a:lnTo>
                    <a:pt x="9558" y="4592"/>
                  </a:lnTo>
                  <a:lnTo>
                    <a:pt x="9069" y="3969"/>
                  </a:lnTo>
                  <a:lnTo>
                    <a:pt x="8589" y="3402"/>
                  </a:lnTo>
                  <a:lnTo>
                    <a:pt x="8117" y="2891"/>
                  </a:lnTo>
                  <a:lnTo>
                    <a:pt x="7661" y="2438"/>
                  </a:lnTo>
                  <a:lnTo>
                    <a:pt x="7206" y="2041"/>
                  </a:lnTo>
                  <a:lnTo>
                    <a:pt x="6344" y="1304"/>
                  </a:lnTo>
                  <a:lnTo>
                    <a:pt x="5524" y="794"/>
                  </a:lnTo>
                  <a:lnTo>
                    <a:pt x="4754" y="397"/>
                  </a:lnTo>
                  <a:lnTo>
                    <a:pt x="4017" y="113"/>
                  </a:lnTo>
                  <a:lnTo>
                    <a:pt x="3321" y="0"/>
                  </a:lnTo>
                  <a:lnTo>
                    <a:pt x="2667" y="0"/>
                  </a:lnTo>
                  <a:lnTo>
                    <a:pt x="2054" y="113"/>
                  </a:lnTo>
                  <a:lnTo>
                    <a:pt x="1483" y="283"/>
                  </a:lnTo>
                  <a:lnTo>
                    <a:pt x="952" y="567"/>
                  </a:lnTo>
                  <a:lnTo>
                    <a:pt x="456" y="907"/>
                  </a:lnTo>
                  <a:lnTo>
                    <a:pt x="0" y="1361"/>
                  </a:lnTo>
                  <a:lnTo>
                    <a:pt x="638" y="1871"/>
                  </a:lnTo>
                  <a:lnTo>
                    <a:pt x="1300" y="2438"/>
                  </a:lnTo>
                  <a:lnTo>
                    <a:pt x="1988" y="3175"/>
                  </a:lnTo>
                  <a:lnTo>
                    <a:pt x="2700" y="3969"/>
                  </a:lnTo>
                  <a:lnTo>
                    <a:pt x="3437" y="4932"/>
                  </a:lnTo>
                  <a:lnTo>
                    <a:pt x="4199" y="5953"/>
                  </a:lnTo>
                  <a:lnTo>
                    <a:pt x="4994" y="7087"/>
                  </a:lnTo>
                  <a:lnTo>
                    <a:pt x="5806" y="8391"/>
                  </a:lnTo>
                  <a:lnTo>
                    <a:pt x="7272" y="10715"/>
                  </a:lnTo>
                  <a:lnTo>
                    <a:pt x="8663" y="12756"/>
                  </a:lnTo>
                  <a:lnTo>
                    <a:pt x="9972" y="14627"/>
                  </a:lnTo>
                  <a:lnTo>
                    <a:pt x="10610" y="15420"/>
                  </a:lnTo>
                  <a:lnTo>
                    <a:pt x="11214" y="16214"/>
                  </a:lnTo>
                  <a:lnTo>
                    <a:pt x="11810" y="16951"/>
                  </a:lnTo>
                  <a:lnTo>
                    <a:pt x="12390" y="17575"/>
                  </a:lnTo>
                  <a:lnTo>
                    <a:pt x="12953" y="18198"/>
                  </a:lnTo>
                  <a:lnTo>
                    <a:pt x="13500" y="18765"/>
                  </a:lnTo>
                  <a:lnTo>
                    <a:pt x="14030" y="19219"/>
                  </a:lnTo>
                  <a:lnTo>
                    <a:pt x="14544" y="19672"/>
                  </a:lnTo>
                  <a:lnTo>
                    <a:pt x="15040" y="20069"/>
                  </a:lnTo>
                  <a:lnTo>
                    <a:pt x="15529" y="20466"/>
                  </a:lnTo>
                  <a:lnTo>
                    <a:pt x="16001" y="20750"/>
                  </a:lnTo>
                  <a:lnTo>
                    <a:pt x="16457" y="20976"/>
                  </a:lnTo>
                  <a:lnTo>
                    <a:pt x="16896" y="21203"/>
                  </a:lnTo>
                  <a:lnTo>
                    <a:pt x="17326" y="21373"/>
                  </a:lnTo>
                  <a:lnTo>
                    <a:pt x="17749" y="21487"/>
                  </a:lnTo>
                  <a:lnTo>
                    <a:pt x="18155" y="21600"/>
                  </a:lnTo>
                  <a:lnTo>
                    <a:pt x="18925" y="21600"/>
                  </a:lnTo>
                  <a:lnTo>
                    <a:pt x="19298" y="21543"/>
                  </a:lnTo>
                  <a:lnTo>
                    <a:pt x="19654" y="21487"/>
                  </a:lnTo>
                  <a:lnTo>
                    <a:pt x="20002" y="21373"/>
                  </a:lnTo>
                  <a:lnTo>
                    <a:pt x="20341" y="21203"/>
                  </a:lnTo>
                  <a:lnTo>
                    <a:pt x="20672" y="20976"/>
                  </a:lnTo>
                  <a:lnTo>
                    <a:pt x="21302" y="20523"/>
                  </a:lnTo>
                  <a:lnTo>
                    <a:pt x="21600" y="20239"/>
                  </a:lnTo>
                  <a:close/>
                </a:path>
              </a:pathLst>
            </a:custGeom>
            <a:solidFill>
              <a:srgbClr val="C6E7FC">
                <a:alpha val="40000"/>
              </a:srgb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5" name="Shape 5"/>
            <p:cNvSpPr/>
            <p:nvPr/>
          </p:nvSpPr>
          <p:spPr>
            <a:xfrm>
              <a:off x="2617062" y="29007"/>
              <a:ext cx="5467980" cy="77427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79"/>
                  </a:moveTo>
                  <a:lnTo>
                    <a:pt x="76" y="2054"/>
                  </a:lnTo>
                  <a:lnTo>
                    <a:pt x="302" y="1743"/>
                  </a:lnTo>
                  <a:lnTo>
                    <a:pt x="689" y="1307"/>
                  </a:lnTo>
                  <a:lnTo>
                    <a:pt x="941" y="1058"/>
                  </a:lnTo>
                  <a:lnTo>
                    <a:pt x="1235" y="809"/>
                  </a:lnTo>
                  <a:lnTo>
                    <a:pt x="1562" y="622"/>
                  </a:lnTo>
                  <a:lnTo>
                    <a:pt x="1940" y="436"/>
                  </a:lnTo>
                  <a:lnTo>
                    <a:pt x="2351" y="249"/>
                  </a:lnTo>
                  <a:lnTo>
                    <a:pt x="2813" y="124"/>
                  </a:lnTo>
                  <a:lnTo>
                    <a:pt x="3317" y="62"/>
                  </a:lnTo>
                  <a:lnTo>
                    <a:pt x="3863" y="0"/>
                  </a:lnTo>
                  <a:lnTo>
                    <a:pt x="4451" y="62"/>
                  </a:lnTo>
                  <a:lnTo>
                    <a:pt x="5081" y="187"/>
                  </a:lnTo>
                  <a:lnTo>
                    <a:pt x="5761" y="436"/>
                  </a:lnTo>
                  <a:lnTo>
                    <a:pt x="6483" y="747"/>
                  </a:lnTo>
                  <a:lnTo>
                    <a:pt x="7248" y="1245"/>
                  </a:lnTo>
                  <a:lnTo>
                    <a:pt x="8062" y="1805"/>
                  </a:lnTo>
                  <a:lnTo>
                    <a:pt x="8927" y="2490"/>
                  </a:lnTo>
                  <a:lnTo>
                    <a:pt x="9834" y="3299"/>
                  </a:lnTo>
                  <a:lnTo>
                    <a:pt x="10792" y="4295"/>
                  </a:lnTo>
                  <a:lnTo>
                    <a:pt x="11791" y="5416"/>
                  </a:lnTo>
                  <a:lnTo>
                    <a:pt x="12841" y="6723"/>
                  </a:lnTo>
                  <a:lnTo>
                    <a:pt x="13941" y="8279"/>
                  </a:lnTo>
                  <a:lnTo>
                    <a:pt x="15091" y="9960"/>
                  </a:lnTo>
                  <a:lnTo>
                    <a:pt x="16292" y="11827"/>
                  </a:lnTo>
                  <a:lnTo>
                    <a:pt x="17544" y="13944"/>
                  </a:lnTo>
                  <a:lnTo>
                    <a:pt x="18845" y="16247"/>
                  </a:lnTo>
                  <a:lnTo>
                    <a:pt x="20198" y="18799"/>
                  </a:lnTo>
                  <a:lnTo>
                    <a:pt x="21600" y="2160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6" name="Shape 6"/>
            <p:cNvSpPr/>
            <p:nvPr/>
          </p:nvSpPr>
          <p:spPr>
            <a:xfrm>
              <a:off x="5397824" y="15619"/>
              <a:ext cx="3308000" cy="65155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0" y="21600"/>
                  </a:moveTo>
                  <a:lnTo>
                    <a:pt x="625" y="20712"/>
                  </a:lnTo>
                  <a:lnTo>
                    <a:pt x="2332" y="18419"/>
                  </a:lnTo>
                  <a:lnTo>
                    <a:pt x="3512" y="16866"/>
                  </a:lnTo>
                  <a:lnTo>
                    <a:pt x="4872" y="15164"/>
                  </a:lnTo>
                  <a:lnTo>
                    <a:pt x="6386" y="13315"/>
                  </a:lnTo>
                  <a:lnTo>
                    <a:pt x="8010" y="11318"/>
                  </a:lnTo>
                  <a:lnTo>
                    <a:pt x="9731" y="9395"/>
                  </a:lnTo>
                  <a:lnTo>
                    <a:pt x="11494" y="7471"/>
                  </a:lnTo>
                  <a:lnTo>
                    <a:pt x="13299" y="5696"/>
                  </a:lnTo>
                  <a:lnTo>
                    <a:pt x="15089" y="3995"/>
                  </a:lnTo>
                  <a:lnTo>
                    <a:pt x="15978" y="3255"/>
                  </a:lnTo>
                  <a:lnTo>
                    <a:pt x="16839" y="2515"/>
                  </a:lnTo>
                  <a:lnTo>
                    <a:pt x="17699" y="1923"/>
                  </a:lnTo>
                  <a:lnTo>
                    <a:pt x="18532" y="1332"/>
                  </a:lnTo>
                  <a:lnTo>
                    <a:pt x="19351" y="888"/>
                  </a:lnTo>
                  <a:lnTo>
                    <a:pt x="20129" y="518"/>
                  </a:lnTo>
                  <a:lnTo>
                    <a:pt x="20878" y="222"/>
                  </a:lnTo>
                  <a:lnTo>
                    <a:pt x="21600" y="0"/>
                  </a:lnTo>
                </a:path>
              </a:pathLst>
            </a:custGeom>
            <a:noFill/>
            <a:ln w="3175" cap="flat">
              <a:solidFill>
                <a:schemeClr val="accent6">
                  <a:hueOff val="-10717809"/>
                  <a:satOff val="-95633"/>
                  <a:lumOff val="55098"/>
                </a:schemeClr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  <p:sp>
          <p:nvSpPr>
            <p:cNvPr id="7" name="Shape 7"/>
            <p:cNvSpPr/>
            <p:nvPr/>
          </p:nvSpPr>
          <p:spPr>
            <a:xfrm>
              <a:off x="0" y="0"/>
              <a:ext cx="8723377" cy="132987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extrusionOk="0">
                  <a:moveTo>
                    <a:pt x="21589" y="9278"/>
                  </a:moveTo>
                  <a:lnTo>
                    <a:pt x="21389" y="9821"/>
                  </a:lnTo>
                  <a:lnTo>
                    <a:pt x="21189" y="10329"/>
                  </a:lnTo>
                  <a:lnTo>
                    <a:pt x="20978" y="10800"/>
                  </a:lnTo>
                  <a:lnTo>
                    <a:pt x="20762" y="11235"/>
                  </a:lnTo>
                  <a:lnTo>
                    <a:pt x="20541" y="11670"/>
                  </a:lnTo>
                  <a:lnTo>
                    <a:pt x="20309" y="12068"/>
                  </a:lnTo>
                  <a:lnTo>
                    <a:pt x="20071" y="12395"/>
                  </a:lnTo>
                  <a:lnTo>
                    <a:pt x="19824" y="12721"/>
                  </a:lnTo>
                  <a:lnTo>
                    <a:pt x="19565" y="13011"/>
                  </a:lnTo>
                  <a:lnTo>
                    <a:pt x="19297" y="13228"/>
                  </a:lnTo>
                  <a:lnTo>
                    <a:pt x="19017" y="13446"/>
                  </a:lnTo>
                  <a:lnTo>
                    <a:pt x="18727" y="13591"/>
                  </a:lnTo>
                  <a:lnTo>
                    <a:pt x="18427" y="13736"/>
                  </a:lnTo>
                  <a:lnTo>
                    <a:pt x="18111" y="13808"/>
                  </a:lnTo>
                  <a:lnTo>
                    <a:pt x="17784" y="13808"/>
                  </a:lnTo>
                  <a:lnTo>
                    <a:pt x="17441" y="13772"/>
                  </a:lnTo>
                  <a:lnTo>
                    <a:pt x="17083" y="13699"/>
                  </a:lnTo>
                  <a:lnTo>
                    <a:pt x="16714" y="13591"/>
                  </a:lnTo>
                  <a:lnTo>
                    <a:pt x="16329" y="13409"/>
                  </a:lnTo>
                  <a:lnTo>
                    <a:pt x="15923" y="13156"/>
                  </a:lnTo>
                  <a:lnTo>
                    <a:pt x="15502" y="12866"/>
                  </a:lnTo>
                  <a:lnTo>
                    <a:pt x="15064" y="12503"/>
                  </a:lnTo>
                  <a:lnTo>
                    <a:pt x="14611" y="12105"/>
                  </a:lnTo>
                  <a:lnTo>
                    <a:pt x="14136" y="11634"/>
                  </a:lnTo>
                  <a:lnTo>
                    <a:pt x="13641" y="11090"/>
                  </a:lnTo>
                  <a:lnTo>
                    <a:pt x="13130" y="10474"/>
                  </a:lnTo>
                  <a:lnTo>
                    <a:pt x="12592" y="9785"/>
                  </a:lnTo>
                  <a:lnTo>
                    <a:pt x="12039" y="9060"/>
                  </a:lnTo>
                  <a:lnTo>
                    <a:pt x="11459" y="8227"/>
                  </a:lnTo>
                  <a:lnTo>
                    <a:pt x="10863" y="7357"/>
                  </a:lnTo>
                  <a:lnTo>
                    <a:pt x="10241" y="6415"/>
                  </a:lnTo>
                  <a:lnTo>
                    <a:pt x="9593" y="5364"/>
                  </a:lnTo>
                  <a:lnTo>
                    <a:pt x="8950" y="4349"/>
                  </a:lnTo>
                  <a:lnTo>
                    <a:pt x="8328" y="3479"/>
                  </a:lnTo>
                  <a:lnTo>
                    <a:pt x="7732" y="2682"/>
                  </a:lnTo>
                  <a:lnTo>
                    <a:pt x="7163" y="2030"/>
                  </a:lnTo>
                  <a:lnTo>
                    <a:pt x="6620" y="1486"/>
                  </a:lnTo>
                  <a:lnTo>
                    <a:pt x="6098" y="1015"/>
                  </a:lnTo>
                  <a:lnTo>
                    <a:pt x="5603" y="652"/>
                  </a:lnTo>
                  <a:lnTo>
                    <a:pt x="5134" y="362"/>
                  </a:lnTo>
                  <a:lnTo>
                    <a:pt x="4681" y="181"/>
                  </a:lnTo>
                  <a:lnTo>
                    <a:pt x="4259" y="36"/>
                  </a:lnTo>
                  <a:lnTo>
                    <a:pt x="3853" y="0"/>
                  </a:lnTo>
                  <a:lnTo>
                    <a:pt x="3473" y="0"/>
                  </a:lnTo>
                  <a:lnTo>
                    <a:pt x="3115" y="72"/>
                  </a:lnTo>
                  <a:lnTo>
                    <a:pt x="2778" y="181"/>
                  </a:lnTo>
                  <a:lnTo>
                    <a:pt x="2461" y="362"/>
                  </a:lnTo>
                  <a:lnTo>
                    <a:pt x="2166" y="544"/>
                  </a:lnTo>
                  <a:lnTo>
                    <a:pt x="1887" y="797"/>
                  </a:lnTo>
                  <a:lnTo>
                    <a:pt x="1634" y="1051"/>
                  </a:lnTo>
                  <a:lnTo>
                    <a:pt x="1397" y="1341"/>
                  </a:lnTo>
                  <a:lnTo>
                    <a:pt x="1186" y="1667"/>
                  </a:lnTo>
                  <a:lnTo>
                    <a:pt x="986" y="1957"/>
                  </a:lnTo>
                  <a:lnTo>
                    <a:pt x="812" y="2283"/>
                  </a:lnTo>
                  <a:lnTo>
                    <a:pt x="654" y="2609"/>
                  </a:lnTo>
                  <a:lnTo>
                    <a:pt x="511" y="2899"/>
                  </a:lnTo>
                  <a:lnTo>
                    <a:pt x="390" y="3189"/>
                  </a:lnTo>
                  <a:lnTo>
                    <a:pt x="127" y="3914"/>
                  </a:lnTo>
                  <a:lnTo>
                    <a:pt x="0" y="4349"/>
                  </a:lnTo>
                  <a:lnTo>
                    <a:pt x="0" y="21600"/>
                  </a:lnTo>
                  <a:lnTo>
                    <a:pt x="21589" y="21600"/>
                  </a:lnTo>
                  <a:lnTo>
                    <a:pt x="21600" y="21491"/>
                  </a:lnTo>
                  <a:lnTo>
                    <a:pt x="21600" y="9242"/>
                  </a:lnTo>
                  <a:lnTo>
                    <a:pt x="21589" y="9278"/>
                  </a:lnTo>
                  <a:close/>
                </a:path>
              </a:pathLst>
            </a:custGeom>
            <a:solidFill>
              <a:schemeClr val="accent6">
                <a:hueOff val="-10717809"/>
                <a:satOff val="-95633"/>
                <a:lumOff val="55098"/>
              </a:schemeClr>
            </a:solidFill>
            <a:ln w="12700" cap="flat">
              <a:noFill/>
              <a:miter lim="400000"/>
            </a:ln>
            <a:effectLst/>
          </p:spPr>
          <p:txBody>
            <a:bodyPr wrap="square" lIns="45719" tIns="45719" rIns="45719" bIns="45719" numCol="1" anchor="t">
              <a:noAutofit/>
            </a:bodyPr>
            <a:lstStyle/>
            <a:p>
              <a:endParaRPr/>
            </a:p>
          </p:txBody>
        </p:sp>
      </p:grpSp>
      <p:sp>
        <p:nvSpPr>
          <p:cNvPr id="9" name="Shape 9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 anchor="ctr">
            <a:normAutofit/>
          </a:bodyPr>
          <a:lstStyle/>
          <a:p>
            <a:r>
              <a:t>Texto del título</a:t>
            </a:r>
          </a:p>
        </p:txBody>
      </p:sp>
      <p:sp>
        <p:nvSpPr>
          <p:cNvPr id="10" name="Shape 10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normAutofit/>
          </a:bodyPr>
          <a:lstStyle/>
          <a:p>
            <a:r>
              <a:t>Nivel de texto 1</a:t>
            </a:r>
          </a:p>
          <a:p>
            <a:pPr lvl="1"/>
            <a:r>
              <a:t>Nivel de texto 2</a:t>
            </a:r>
          </a:p>
          <a:p>
            <a:pPr lvl="2"/>
            <a:r>
              <a:t>Nivel de texto 3</a:t>
            </a:r>
          </a:p>
          <a:p>
            <a:pPr lvl="3"/>
            <a:r>
              <a:t>Nivel de texto 4</a:t>
            </a:r>
          </a:p>
          <a:p>
            <a:pPr lvl="4"/>
            <a:r>
              <a:t>Nivel de texto 5</a:t>
            </a:r>
          </a:p>
        </p:txBody>
      </p:sp>
      <p:sp>
        <p:nvSpPr>
          <p:cNvPr id="11" name="Shape 11"/>
          <p:cNvSpPr>
            <a:spLocks noGrp="1"/>
          </p:cNvSpPr>
          <p:nvPr>
            <p:ph type="sldNum" sz="quarter" idx="2"/>
          </p:nvPr>
        </p:nvSpPr>
        <p:spPr>
          <a:xfrm>
            <a:off x="4453330" y="6317155"/>
            <a:ext cx="237342" cy="23114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ctr">
              <a:defRPr sz="1000">
                <a:solidFill>
                  <a:srgbClr val="073E87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5" r:id="rId2"/>
    <p:sldLayoutId id="2147483656" r:id="rId3"/>
    <p:sldLayoutId id="2147483657" r:id="rId4"/>
    <p:sldLayoutId id="2147483659" r:id="rId5"/>
  </p:sldLayoutIdLst>
  <p:transition xmlns:p14="http://schemas.microsoft.com/office/powerpoint/2010/main" spd="med"/>
  <p:txStyles>
    <p:title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4400" b="0" i="0" u="none" strike="noStrike" cap="none" spc="0" baseline="0">
          <a:ln>
            <a:noFill/>
          </a:ln>
          <a:solidFill>
            <a:schemeClr val="accent6">
              <a:hueOff val="-10717809"/>
              <a:satOff val="-95633"/>
              <a:lumOff val="55098"/>
            </a:schemeClr>
          </a:solidFill>
          <a:uFillTx/>
          <a:latin typeface="+mn-lt"/>
          <a:ea typeface="+mn-ea"/>
          <a:cs typeface="+mn-cs"/>
          <a:sym typeface="Candara"/>
        </a:defRPr>
      </a:lvl9pPr>
    </p:titleStyle>
    <p:bodyStyle>
      <a:lvl1pPr marL="274320" marR="0" indent="-27432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1pPr>
      <a:lvl2pPr marL="601201" marR="0" indent="-299258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2pPr>
      <a:lvl3pPr marL="901382" marR="0" indent="-274319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3pPr>
      <a:lvl4pPr marL="1219200" marR="0" indent="-3048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4pPr>
      <a:lvl5pPr marL="1577339" marR="0" indent="-342900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5pPr>
      <a:lvl6pPr marL="194636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6pPr>
      <a:lvl7pPr marL="226640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7pPr>
      <a:lvl8pPr marL="258644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8pPr>
      <a:lvl9pPr marL="2906485" marR="0" indent="-391885" algn="l" defTabSz="914400" rtl="0" latinLnBrk="0">
        <a:lnSpc>
          <a:spcPct val="100000"/>
        </a:lnSpc>
        <a:spcBef>
          <a:spcPts val="500"/>
        </a:spcBef>
        <a:spcAft>
          <a:spcPts val="0"/>
        </a:spcAft>
        <a:buClr>
          <a:schemeClr val="accent1"/>
        </a:buClr>
        <a:buSzPct val="100000"/>
        <a:buFont typeface="Symbol"/>
        <a:buChar char="∗"/>
        <a:tabLst/>
        <a:defRPr sz="2400" b="0" i="0" u="none" strike="noStrike" cap="none" spc="0" baseline="0">
          <a:ln>
            <a:noFill/>
          </a:ln>
          <a:solidFill>
            <a:srgbClr val="073E87"/>
          </a:solidFill>
          <a:uFillTx/>
          <a:latin typeface="+mn-lt"/>
          <a:ea typeface="+mn-ea"/>
          <a:cs typeface="+mn-cs"/>
          <a:sym typeface="Candara"/>
        </a:defRPr>
      </a:lvl9pPr>
    </p:bodyStyle>
    <p:otherStyle>
      <a:lvl1pPr marL="0" marR="0" indent="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1pPr>
      <a:lvl2pPr marL="0" marR="0" indent="457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2pPr>
      <a:lvl3pPr marL="0" marR="0" indent="914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3pPr>
      <a:lvl4pPr marL="0" marR="0" indent="1371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4pPr>
      <a:lvl5pPr marL="0" marR="0" indent="18288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5pPr>
      <a:lvl6pPr marL="0" marR="0" indent="22860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6pPr>
      <a:lvl7pPr marL="0" marR="0" indent="27432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7pPr>
      <a:lvl8pPr marL="0" marR="0" indent="32004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8pPr>
      <a:lvl9pPr marL="0" marR="0" indent="3657600" algn="ct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000" b="0" i="0" u="none" strike="noStrike" cap="none" spc="0" baseline="0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Candara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1767" y="1738740"/>
            <a:ext cx="7350331" cy="4031871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3600" b="1" dirty="0" smtClean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CURSO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4400" b="1" dirty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A creación </a:t>
            </a:r>
            <a:r>
              <a:rPr kumimoji="0" lang="es-ES" sz="44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dun</a:t>
            </a: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</a:t>
            </a:r>
            <a:r>
              <a:rPr kumimoji="0" lang="es-ES" sz="44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servizo</a:t>
            </a:r>
            <a:r>
              <a:rPr kumimoji="0" lang="es-ES" sz="44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de mediación escolar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44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10" name="Imagen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9987" y="1421889"/>
            <a:ext cx="1276843" cy="90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5727896"/>
      </p:ext>
    </p:extLst>
  </p:cSld>
  <p:clrMapOvr>
    <a:masterClrMapping/>
  </p:clrMapOvr>
  <p:transition xmlns:p14="http://schemas.microsoft.com/office/powerpoint/2010/main"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891767" y="920515"/>
            <a:ext cx="7607051" cy="2554543"/>
          </a:xfrm>
          <a:prstGeom prst="rect">
            <a:avLst/>
          </a:prstGeom>
          <a:ln/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lang="es-ES" sz="3600" b="1" dirty="0" smtClean="0">
              <a:solidFill>
                <a:srgbClr val="000000"/>
              </a:solidFill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3600" b="1" dirty="0" smtClean="0">
                <a:solidFill>
                  <a:srgbClr val="000000"/>
                </a:solidFill>
                <a:latin typeface="Arial"/>
                <a:cs typeface="Arial"/>
              </a:rPr>
              <a:t>TEMA </a:t>
            </a:r>
            <a:r>
              <a:rPr lang="es-ES" sz="3600" b="1" dirty="0">
                <a:solidFill>
                  <a:srgbClr val="000000"/>
                </a:solidFill>
                <a:latin typeface="Arial"/>
                <a:cs typeface="Arial"/>
              </a:rPr>
              <a:t>2</a:t>
            </a:r>
            <a:endParaRPr lang="es-ES" sz="3600" b="1" dirty="0" smtClean="0">
              <a:solidFill>
                <a:srgbClr val="000000"/>
              </a:solidFill>
              <a:latin typeface="Arial"/>
              <a:cs typeface="Arial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4400" b="1" i="0" u="none" strike="noStrike" cap="none" spc="0" normalizeH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4000" b="1" dirty="0" smtClean="0">
                <a:solidFill>
                  <a:srgbClr val="000000"/>
                </a:solidFill>
                <a:latin typeface="Arial"/>
                <a:cs typeface="Arial"/>
              </a:rPr>
              <a:t>MARCO XURÍDICO</a:t>
            </a:r>
            <a:r>
              <a:rPr kumimoji="0" lang="es-ES" sz="40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9688" y="920515"/>
            <a:ext cx="1252090" cy="8863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45792927"/>
      </p:ext>
    </p:extLst>
  </p:cSld>
  <p:clrMapOvr>
    <a:masterClrMapping/>
  </p:clrMapOvr>
  <p:transition xmlns:p14="http://schemas.microsoft.com/office/powerpoint/2010/main"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ÍNDICE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6" name="Pergamino vertical 5"/>
          <p:cNvSpPr/>
          <p:nvPr/>
        </p:nvSpPr>
        <p:spPr>
          <a:xfrm>
            <a:off x="2080793" y="2835120"/>
            <a:ext cx="4526397" cy="2144551"/>
          </a:xfrm>
          <a:prstGeom prst="verticalScroll">
            <a:avLst/>
          </a:prstGeo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+mj-lt"/>
              <a:buAutoNum type="alphaUcPeriod"/>
              <a:tabLst/>
            </a:pP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342900" lvl="3" indent="-342900">
              <a:buFont typeface="+mj-lt"/>
              <a:buAutoNum type="alphaUcPeriod"/>
            </a:pPr>
            <a:r>
              <a:rPr kumimoji="0" lang="es-ES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O marco legal internacional.</a:t>
            </a:r>
          </a:p>
          <a:p>
            <a:pPr marL="342900" lvl="3" indent="-342900">
              <a:buFontTx/>
              <a:buAutoNum type="alphaUcPeriod"/>
            </a:pPr>
            <a:r>
              <a:rPr lang="es-ES" b="1" dirty="0" smtClean="0">
                <a:solidFill>
                  <a:srgbClr val="000000"/>
                </a:solidFill>
                <a:latin typeface="Arial"/>
                <a:cs typeface="Arial"/>
              </a:rPr>
              <a:t>O marco legal nacional.</a:t>
            </a:r>
          </a:p>
          <a:p>
            <a:pPr marL="342900" lvl="3" indent="-342900">
              <a:buFontTx/>
              <a:buAutoNum type="alphaUcPeriod"/>
            </a:pPr>
            <a:r>
              <a:rPr lang="es-ES" b="1" dirty="0" smtClean="0">
                <a:solidFill>
                  <a:srgbClr val="000000"/>
                </a:solidFill>
                <a:latin typeface="Arial"/>
                <a:cs typeface="Arial"/>
              </a:rPr>
              <a:t>O marco legal autonómico</a:t>
            </a:r>
          </a:p>
          <a:p>
            <a:pPr marL="342900" marR="0" indent="-34290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AutoNum type="alphaUcPeriod"/>
              <a:tabLst/>
            </a:pPr>
            <a:endParaRPr kumimoji="0" lang="es-ES" sz="18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pic>
        <p:nvPicPr>
          <p:cNvPr id="5" name="Imagen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80" y="719371"/>
            <a:ext cx="1276843" cy="90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9089815"/>
      </p:ext>
    </p:extLst>
  </p:cSld>
  <p:clrMapOvr>
    <a:masterClrMapping/>
  </p:clrMapOvr>
  <p:transition xmlns:p14="http://schemas.microsoft.com/office/powerpoint/2010/main"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95313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O marco legal internacional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Elipse 2"/>
          <p:cNvSpPr/>
          <p:nvPr/>
        </p:nvSpPr>
        <p:spPr>
          <a:xfrm>
            <a:off x="567489" y="3570048"/>
            <a:ext cx="2783397" cy="1168536"/>
          </a:xfrm>
          <a:prstGeom prst="ellipse">
            <a:avLst/>
          </a:prstGeom>
          <a:ln/>
        </p:spPr>
        <p:style>
          <a:lnRef idx="3">
            <a:schemeClr val="lt1"/>
          </a:lnRef>
          <a:fillRef idx="1">
            <a:schemeClr val="accent5"/>
          </a:fillRef>
          <a:effectRef idx="1">
            <a:schemeClr val="accent5"/>
          </a:effectRef>
          <a:fontRef idx="minor">
            <a:schemeClr val="lt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Dereitos</a:t>
            </a: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da infancia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5" name="Rectángulo 4"/>
          <p:cNvSpPr/>
          <p:nvPr/>
        </p:nvSpPr>
        <p:spPr>
          <a:xfrm>
            <a:off x="567489" y="5233193"/>
            <a:ext cx="2783397" cy="584773"/>
          </a:xfrm>
          <a:prstGeom prst="rect">
            <a:avLst/>
          </a:prstGeom>
          <a:solidFill>
            <a:srgbClr val="FFD90C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Asemblea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Xeral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das </a:t>
            </a:r>
          </a:p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Nacións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Unidas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1989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7" name="Flecha arriba 6"/>
          <p:cNvSpPr/>
          <p:nvPr/>
        </p:nvSpPr>
        <p:spPr>
          <a:xfrm>
            <a:off x="1297117" y="4738584"/>
            <a:ext cx="1270094" cy="494609"/>
          </a:xfrm>
          <a:prstGeom prst="upArrow">
            <a:avLst/>
          </a:prstGeom>
          <a:solidFill>
            <a:srgbClr val="FF66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8" name="Explosión 2 7"/>
          <p:cNvSpPr/>
          <p:nvPr/>
        </p:nvSpPr>
        <p:spPr>
          <a:xfrm>
            <a:off x="1878117" y="1834954"/>
            <a:ext cx="2945537" cy="1037625"/>
          </a:xfrm>
          <a:prstGeom prst="irregularSeal2">
            <a:avLst/>
          </a:prstGeom>
          <a:solidFill>
            <a:schemeClr val="accent2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Non ser discriminado</a:t>
            </a:r>
            <a:endParaRPr kumimoji="0" lang="es-ES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9" name="Explosión 2 8"/>
          <p:cNvSpPr/>
          <p:nvPr/>
        </p:nvSpPr>
        <p:spPr>
          <a:xfrm>
            <a:off x="5404655" y="1507683"/>
            <a:ext cx="2999583" cy="1037625"/>
          </a:xfrm>
          <a:prstGeom prst="irregularSeal2">
            <a:avLst/>
          </a:prstGeom>
          <a:solidFill>
            <a:schemeClr val="accent4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spc="0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A reunificación familiar</a:t>
            </a:r>
            <a:endParaRPr kumimoji="0" lang="es-ES" sz="1200" b="1" i="0" u="none" strike="noStrike" cap="none" spc="0" normalizeH="0" baseline="0" dirty="0">
              <a:ln>
                <a:noFill/>
              </a:ln>
              <a:solidFill>
                <a:schemeClr val="tx1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10" name="Explosión 2 9"/>
          <p:cNvSpPr/>
          <p:nvPr/>
        </p:nvSpPr>
        <p:spPr>
          <a:xfrm>
            <a:off x="4006200" y="2382835"/>
            <a:ext cx="2796909" cy="1867729"/>
          </a:xfrm>
          <a:prstGeom prst="irregularSeal2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2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Libertade</a:t>
            </a:r>
            <a:r>
              <a:rPr kumimoji="0" lang="es-ES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 de conciencia, </a:t>
            </a:r>
            <a:r>
              <a:rPr kumimoji="0" lang="es-ES" sz="12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relixión</a:t>
            </a:r>
            <a:r>
              <a:rPr kumimoji="0" lang="es-ES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, expresión, …</a:t>
            </a:r>
            <a:endParaRPr kumimoji="0" lang="es-ES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11" name="Explosión 2 10"/>
          <p:cNvSpPr/>
          <p:nvPr/>
        </p:nvSpPr>
        <p:spPr>
          <a:xfrm>
            <a:off x="6512609" y="3346918"/>
            <a:ext cx="2823932" cy="1452677"/>
          </a:xfrm>
          <a:prstGeom prst="irregularSeal2">
            <a:avLst/>
          </a:prstGeom>
          <a:solidFill>
            <a:srgbClr val="DC28FF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200" b="1" dirty="0" smtClean="0">
                <a:latin typeface="Arial"/>
                <a:cs typeface="Arial"/>
              </a:rPr>
              <a:t>P</a:t>
            </a:r>
            <a:r>
              <a:rPr kumimoji="0" lang="es-ES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rotección contra os malos tratos</a:t>
            </a:r>
            <a:endParaRPr kumimoji="0" lang="es-ES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12" name="Explosión 2 11"/>
          <p:cNvSpPr/>
          <p:nvPr/>
        </p:nvSpPr>
        <p:spPr>
          <a:xfrm>
            <a:off x="5661376" y="5233193"/>
            <a:ext cx="3283328" cy="1452677"/>
          </a:xfrm>
          <a:prstGeom prst="irregularSeal2">
            <a:avLst/>
          </a:prstGeom>
          <a:solidFill>
            <a:srgbClr val="FF8D11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200" b="1" dirty="0" smtClean="0">
                <a:latin typeface="Arial"/>
                <a:cs typeface="Arial"/>
              </a:rPr>
              <a:t>Disfrutar de </a:t>
            </a:r>
            <a:r>
              <a:rPr lang="es-ES" sz="1200" b="1" dirty="0" err="1" smtClean="0">
                <a:latin typeface="Arial"/>
                <a:cs typeface="Arial"/>
              </a:rPr>
              <a:t>sa</a:t>
            </a:r>
            <a:r>
              <a:rPr lang="es-ES" sz="1200" b="1" dirty="0" err="1" smtClean="0">
                <a:latin typeface="Arial"/>
                <a:cs typeface="Arial"/>
              </a:rPr>
              <a:t>ú</a:t>
            </a:r>
            <a:r>
              <a:rPr lang="es-ES" sz="1200" b="1" dirty="0" err="1" smtClean="0">
                <a:latin typeface="Arial"/>
                <a:cs typeface="Arial"/>
              </a:rPr>
              <a:t>de</a:t>
            </a:r>
            <a:r>
              <a:rPr lang="es-ES" sz="1200" b="1" dirty="0" smtClean="0">
                <a:latin typeface="Arial"/>
                <a:cs typeface="Arial"/>
              </a:rPr>
              <a:t> </a:t>
            </a:r>
            <a:r>
              <a:rPr lang="es-ES" sz="1200" b="1" dirty="0" smtClean="0">
                <a:latin typeface="Arial"/>
                <a:cs typeface="Arial"/>
              </a:rPr>
              <a:t>e </a:t>
            </a:r>
            <a:r>
              <a:rPr lang="es-ES" sz="1200" b="1" dirty="0" err="1" smtClean="0">
                <a:latin typeface="Arial"/>
                <a:cs typeface="Arial"/>
              </a:rPr>
              <a:t>servizos</a:t>
            </a:r>
            <a:r>
              <a:rPr lang="es-ES" sz="1200" b="1" dirty="0" smtClean="0">
                <a:latin typeface="Arial"/>
                <a:cs typeface="Arial"/>
              </a:rPr>
              <a:t> médicos</a:t>
            </a:r>
            <a:endParaRPr kumimoji="0" lang="es-ES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13" name="Explosión 2 12"/>
          <p:cNvSpPr/>
          <p:nvPr/>
        </p:nvSpPr>
        <p:spPr>
          <a:xfrm>
            <a:off x="3567072" y="4673255"/>
            <a:ext cx="2945537" cy="622573"/>
          </a:xfrm>
          <a:prstGeom prst="irregularSeal2">
            <a:avLst/>
          </a:prstGeom>
          <a:solidFill>
            <a:srgbClr val="FFD90C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s-ES" sz="1200" b="1" dirty="0">
                <a:latin typeface="Arial"/>
                <a:cs typeface="Arial"/>
              </a:rPr>
              <a:t>A</a:t>
            </a:r>
            <a:r>
              <a:rPr kumimoji="0" lang="es-ES" sz="12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educación</a:t>
            </a:r>
            <a:endParaRPr kumimoji="0" lang="es-ES" sz="12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cxnSp>
        <p:nvCxnSpPr>
          <p:cNvPr id="15" name="Conector recto de flecha 14"/>
          <p:cNvCxnSpPr>
            <a:stCxn id="3" idx="0"/>
          </p:cNvCxnSpPr>
          <p:nvPr/>
        </p:nvCxnSpPr>
        <p:spPr>
          <a:xfrm flipV="1">
            <a:off x="1959188" y="2872579"/>
            <a:ext cx="891767" cy="697469"/>
          </a:xfrm>
          <a:prstGeom prst="straightConnector1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7" name="Conector recto de flecha 16"/>
          <p:cNvCxnSpPr>
            <a:stCxn id="3" idx="7"/>
            <a:endCxn id="9" idx="1"/>
          </p:cNvCxnSpPr>
          <p:nvPr/>
        </p:nvCxnSpPr>
        <p:spPr>
          <a:xfrm flipV="1">
            <a:off x="2943267" y="2126271"/>
            <a:ext cx="2461388" cy="1614905"/>
          </a:xfrm>
          <a:prstGeom prst="straightConnector1">
            <a:avLst/>
          </a:prstGeom>
          <a:noFill/>
          <a:ln w="76200" cap="flat" cmpd="sng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Conector recto de flecha 18"/>
          <p:cNvCxnSpPr>
            <a:stCxn id="3" idx="6"/>
          </p:cNvCxnSpPr>
          <p:nvPr/>
        </p:nvCxnSpPr>
        <p:spPr>
          <a:xfrm flipV="1">
            <a:off x="3350886" y="3998952"/>
            <a:ext cx="810698" cy="155364"/>
          </a:xfrm>
          <a:prstGeom prst="straightConnector1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1" name="Conector recto de flecha 20"/>
          <p:cNvCxnSpPr>
            <a:stCxn id="3" idx="5"/>
            <a:endCxn id="11" idx="1"/>
          </p:cNvCxnSpPr>
          <p:nvPr/>
        </p:nvCxnSpPr>
        <p:spPr>
          <a:xfrm flipV="1">
            <a:off x="2943267" y="4212942"/>
            <a:ext cx="3569342" cy="354514"/>
          </a:xfrm>
          <a:prstGeom prst="straightConnector1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3" name="Conector recto de flecha 22"/>
          <p:cNvCxnSpPr/>
          <p:nvPr/>
        </p:nvCxnSpPr>
        <p:spPr>
          <a:xfrm>
            <a:off x="2756374" y="4738584"/>
            <a:ext cx="3134700" cy="1503023"/>
          </a:xfrm>
          <a:prstGeom prst="straightConnector1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26" name="Conector recto de flecha 25"/>
          <p:cNvCxnSpPr>
            <a:stCxn id="3" idx="5"/>
          </p:cNvCxnSpPr>
          <p:nvPr/>
        </p:nvCxnSpPr>
        <p:spPr>
          <a:xfrm>
            <a:off x="2943267" y="4567456"/>
            <a:ext cx="1062933" cy="363684"/>
          </a:xfrm>
          <a:prstGeom prst="straightConnector1">
            <a:avLst/>
          </a:prstGeom>
          <a:noFill/>
          <a:ln w="57150" cap="flat" cmpd="sng">
            <a:solidFill>
              <a:srgbClr val="1D82B7"/>
            </a:solidFill>
            <a:prstDash val="solid"/>
            <a:round/>
            <a:tailEnd type="arrow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0" name="Imagen 1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3568" y="784518"/>
            <a:ext cx="1276843" cy="90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75403701"/>
      </p:ext>
    </p:extLst>
  </p:cSld>
  <p:clrMapOvr>
    <a:masterClrMapping/>
  </p:clrMapOvr>
  <p:transition xmlns:p14="http://schemas.microsoft.com/office/powerpoint/2010/main"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O marco legal internacional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135116" y="2596814"/>
            <a:ext cx="4877701" cy="13234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Elaborar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plans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contextualizados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baseline="0" dirty="0" smtClean="0">
                <a:latin typeface="Arial"/>
                <a:cs typeface="Arial"/>
              </a:rPr>
              <a:t>Priorizar o </a:t>
            </a:r>
            <a:r>
              <a:rPr lang="es-ES" sz="1600" b="1" baseline="0" dirty="0" err="1" smtClean="0">
                <a:latin typeface="Arial"/>
                <a:cs typeface="Arial"/>
              </a:rPr>
              <a:t>abordaxe</a:t>
            </a:r>
            <a:r>
              <a:rPr lang="es-ES" sz="1600" b="1" baseline="0" dirty="0" smtClean="0">
                <a:latin typeface="Arial"/>
                <a:cs typeface="Arial"/>
              </a:rPr>
              <a:t> da violencia entre </a:t>
            </a:r>
            <a:r>
              <a:rPr lang="es-ES" sz="1600" b="1" baseline="0" dirty="0" err="1" smtClean="0">
                <a:latin typeface="Arial"/>
                <a:cs typeface="Arial"/>
              </a:rPr>
              <a:t>iguais</a:t>
            </a:r>
            <a:endParaRPr lang="es-ES" sz="1600" b="1" baseline="0" dirty="0" smtClean="0">
              <a:latin typeface="Arial"/>
              <a:cs typeface="Arial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Actuar colaborativamente.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Crear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un clima escolar positivo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baseline="0" dirty="0" smtClean="0">
                <a:latin typeface="Arial"/>
                <a:cs typeface="Arial"/>
              </a:rPr>
              <a:t>Potenciar a formación do profesorado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5" name="Rectángulo redondeado 4"/>
          <p:cNvSpPr/>
          <p:nvPr/>
        </p:nvSpPr>
        <p:spPr>
          <a:xfrm>
            <a:off x="783675" y="2188194"/>
            <a:ext cx="2715839" cy="408620"/>
          </a:xfrm>
          <a:prstGeom prst="roundRect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Liñas</a:t>
            </a:r>
            <a:r>
              <a:rPr kumimoji="0" lang="es-ES" sz="18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a seguir</a:t>
            </a:r>
            <a:endParaRPr kumimoji="0" lang="es-E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6" name="Recortar rectángulo de esquina del mismo lado 5"/>
          <p:cNvSpPr/>
          <p:nvPr/>
        </p:nvSpPr>
        <p:spPr>
          <a:xfrm>
            <a:off x="3040118" y="1249178"/>
            <a:ext cx="4418305" cy="434933"/>
          </a:xfrm>
          <a:prstGeom prst="snip2SameRect">
            <a:avLst/>
          </a:prstGeom>
          <a:solidFill>
            <a:schemeClr val="accent5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0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MARCO EUROPEO</a:t>
            </a:r>
            <a:endParaRPr kumimoji="0" lang="es-E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7" name="Rectángulo redondeado 6"/>
          <p:cNvSpPr/>
          <p:nvPr/>
        </p:nvSpPr>
        <p:spPr>
          <a:xfrm>
            <a:off x="2594234" y="3998607"/>
            <a:ext cx="2540188" cy="374568"/>
          </a:xfrm>
          <a:prstGeom prst="roundRect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Bases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legais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sp>
        <p:nvSpPr>
          <p:cNvPr id="8" name="Rectángulo 7"/>
          <p:cNvSpPr/>
          <p:nvPr/>
        </p:nvSpPr>
        <p:spPr>
          <a:xfrm>
            <a:off x="2957866" y="4441638"/>
            <a:ext cx="5972144" cy="1569658"/>
          </a:xfrm>
          <a:prstGeom prst="rect">
            <a:avLst/>
          </a:prstGeom>
          <a:solidFill>
            <a:schemeClr val="bg1">
              <a:lumMod val="95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Tratado de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Maastrich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81992)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Reunión </a:t>
            </a:r>
            <a:r>
              <a:rPr lang="es-ES" sz="1600" b="1" dirty="0" err="1" smtClean="0">
                <a:latin typeface="Arial"/>
                <a:cs typeface="Arial"/>
              </a:rPr>
              <a:t>Consello</a:t>
            </a:r>
            <a:r>
              <a:rPr lang="es-ES" sz="1600" b="1" dirty="0" smtClean="0">
                <a:latin typeface="Arial"/>
                <a:cs typeface="Arial"/>
              </a:rPr>
              <a:t> de Unión Europea  (1997)</a:t>
            </a:r>
          </a:p>
          <a:p>
            <a:pPr marL="285750" indent="-285750">
              <a:buFontTx/>
              <a:buChar char="-"/>
            </a:pPr>
            <a:r>
              <a:rPr lang="es-ES_tradnl" sz="1600" b="1" dirty="0">
                <a:latin typeface="Arial"/>
                <a:cs typeface="Arial"/>
              </a:rPr>
              <a:t>A iniciativa europea de Cooperación sobre a </a:t>
            </a:r>
            <a:r>
              <a:rPr lang="es-ES_tradnl" sz="1600" b="1" dirty="0" err="1">
                <a:latin typeface="Arial"/>
                <a:cs typeface="Arial"/>
              </a:rPr>
              <a:t>seguridade</a:t>
            </a:r>
            <a:r>
              <a:rPr lang="es-ES_tradnl" sz="1600" b="1" dirty="0">
                <a:latin typeface="Arial"/>
                <a:cs typeface="Arial"/>
              </a:rPr>
              <a:t> </a:t>
            </a:r>
            <a:r>
              <a:rPr lang="es-ES_tradnl" sz="1600" b="1" dirty="0" err="1">
                <a:latin typeface="Arial"/>
                <a:cs typeface="Arial"/>
              </a:rPr>
              <a:t>nas</a:t>
            </a:r>
            <a:r>
              <a:rPr lang="es-ES_tradnl" sz="1600" b="1" dirty="0">
                <a:latin typeface="Arial"/>
                <a:cs typeface="Arial"/>
              </a:rPr>
              <a:t> </a:t>
            </a:r>
            <a:r>
              <a:rPr lang="es-ES_tradnl" sz="1600" b="1" dirty="0" err="1">
                <a:latin typeface="Arial"/>
                <a:cs typeface="Arial"/>
              </a:rPr>
              <a:t>escolas</a:t>
            </a:r>
            <a:r>
              <a:rPr lang="es-ES_tradnl" sz="1600" b="1" dirty="0">
                <a:latin typeface="Arial"/>
                <a:cs typeface="Arial"/>
              </a:rPr>
              <a:t>, dentro do programa SÓCRATE </a:t>
            </a:r>
            <a:r>
              <a:rPr lang="es-ES_tradnl" sz="1600" b="1" dirty="0" smtClean="0">
                <a:latin typeface="Arial"/>
                <a:cs typeface="Arial"/>
              </a:rPr>
              <a:t>.</a:t>
            </a:r>
          </a:p>
          <a:p>
            <a:pPr marL="285750" indent="-285750">
              <a:buFontTx/>
              <a:buChar char="-"/>
            </a:pPr>
            <a:r>
              <a:rPr lang="es-ES_tradnl" sz="1600" b="1" dirty="0">
                <a:latin typeface="Arial"/>
                <a:cs typeface="Arial"/>
              </a:rPr>
              <a:t>A carta de recomendación 12 (2002) do Comité de Ministros do </a:t>
            </a:r>
            <a:r>
              <a:rPr lang="es-ES_tradnl" sz="1600" b="1" dirty="0" err="1">
                <a:latin typeface="Arial"/>
                <a:cs typeface="Arial"/>
              </a:rPr>
              <a:t>Consello</a:t>
            </a:r>
            <a:r>
              <a:rPr lang="es-ES_tradnl" sz="1600" b="1" dirty="0">
                <a:latin typeface="Arial"/>
                <a:cs typeface="Arial"/>
              </a:rPr>
              <a:t> de Europa 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9" name="Flecha curvada hacia la izquierda 8"/>
          <p:cNvSpPr/>
          <p:nvPr/>
        </p:nvSpPr>
        <p:spPr>
          <a:xfrm>
            <a:off x="5012817" y="3323453"/>
            <a:ext cx="3917193" cy="1049722"/>
          </a:xfrm>
          <a:prstGeom prst="curvedLeftArrow">
            <a:avLst/>
          </a:prstGeom>
          <a:solidFill>
            <a:schemeClr val="accent5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0" name="Flecha a la derecha con bandas 9"/>
          <p:cNvSpPr/>
          <p:nvPr/>
        </p:nvSpPr>
        <p:spPr>
          <a:xfrm rot="5400000">
            <a:off x="3283327" y="1684111"/>
            <a:ext cx="756652" cy="720664"/>
          </a:xfrm>
          <a:prstGeom prst="stripedRightArrow">
            <a:avLst/>
          </a:prstGeom>
          <a:solidFill>
            <a:srgbClr val="FF66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11" name="Imagen 10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2731" y="797262"/>
            <a:ext cx="1276843" cy="90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522505"/>
      </p:ext>
    </p:extLst>
  </p:cSld>
  <p:clrMapOvr>
    <a:masterClrMapping/>
  </p:clrMapOvr>
  <p:transition xmlns:p14="http://schemas.microsoft.com/office/powerpoint/2010/main"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O marco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xurídico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nacional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358002" y="1712049"/>
            <a:ext cx="8563000" cy="4290534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 Constitución de 1978</a:t>
            </a:r>
            <a:r>
              <a:rPr kumimoji="0" lang="es-ES" sz="14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400" b="0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285750" indent="-285750">
              <a:buFontTx/>
              <a:buChar char="-"/>
            </a:pPr>
            <a:r>
              <a:rPr lang="es-ES" sz="1400" b="1" dirty="0">
                <a:latin typeface="Arial"/>
                <a:cs typeface="Arial"/>
              </a:rPr>
              <a:t>A Ley Orgánica </a:t>
            </a:r>
            <a:r>
              <a:rPr lang="es-ES" sz="1400" b="1" dirty="0" err="1">
                <a:latin typeface="Arial"/>
                <a:cs typeface="Arial"/>
              </a:rPr>
              <a:t>pola</a:t>
            </a:r>
            <a:r>
              <a:rPr lang="es-ES" sz="1400" b="1" dirty="0">
                <a:latin typeface="Arial"/>
                <a:cs typeface="Arial"/>
              </a:rPr>
              <a:t> que se regula O Estatuto de Centros Escolares 1980 (LOECE</a:t>
            </a:r>
            <a:r>
              <a:rPr lang="es-ES" sz="1400" b="1" dirty="0" smtClean="0">
                <a:latin typeface="Arial"/>
                <a:cs typeface="Arial"/>
              </a:rPr>
              <a:t>).</a:t>
            </a:r>
          </a:p>
          <a:p>
            <a:endParaRPr lang="es-ES" sz="1400" b="1" dirty="0" smtClean="0"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" sz="1400" b="1" dirty="0">
                <a:latin typeface="Arial"/>
                <a:cs typeface="Arial"/>
              </a:rPr>
              <a:t>A </a:t>
            </a:r>
            <a:r>
              <a:rPr lang="es-ES" sz="1400" b="1" dirty="0" err="1">
                <a:latin typeface="Arial"/>
                <a:cs typeface="Arial"/>
              </a:rPr>
              <a:t>Lei</a:t>
            </a:r>
            <a:r>
              <a:rPr lang="es-ES" sz="1400" b="1" dirty="0">
                <a:latin typeface="Arial"/>
                <a:cs typeface="Arial"/>
              </a:rPr>
              <a:t> Orgánica do </a:t>
            </a:r>
            <a:r>
              <a:rPr lang="es-ES" sz="1400" b="1" dirty="0" err="1">
                <a:latin typeface="Arial"/>
                <a:cs typeface="Arial"/>
              </a:rPr>
              <a:t>Dereito</a:t>
            </a:r>
            <a:r>
              <a:rPr lang="es-ES" sz="1400" b="1" dirty="0">
                <a:latin typeface="Arial"/>
                <a:cs typeface="Arial"/>
              </a:rPr>
              <a:t> á Educación de 1985 (LODE</a:t>
            </a:r>
            <a:r>
              <a:rPr lang="es-ES" sz="1400" b="1" dirty="0" smtClean="0">
                <a:latin typeface="Arial"/>
                <a:cs typeface="Arial"/>
              </a:rPr>
              <a:t>).</a:t>
            </a:r>
          </a:p>
          <a:p>
            <a:pPr marL="285750" indent="-285750">
              <a:buFontTx/>
              <a:buChar char="-"/>
            </a:pPr>
            <a:endParaRPr lang="es-ES_tradnl" sz="1400" dirty="0"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_tradnl" dirty="0" smtClean="0"/>
              <a:t> </a:t>
            </a:r>
            <a:r>
              <a:rPr lang="es-ES" sz="1400" b="1" dirty="0">
                <a:latin typeface="Arial"/>
                <a:cs typeface="Arial"/>
              </a:rPr>
              <a:t>A </a:t>
            </a:r>
            <a:r>
              <a:rPr lang="es-ES" sz="1400" b="1" dirty="0" err="1">
                <a:latin typeface="Arial"/>
                <a:cs typeface="Arial"/>
              </a:rPr>
              <a:t>Lei</a:t>
            </a:r>
            <a:r>
              <a:rPr lang="es-ES" sz="1400" b="1" dirty="0">
                <a:latin typeface="Arial"/>
                <a:cs typeface="Arial"/>
              </a:rPr>
              <a:t> Orgánica de Ordenación </a:t>
            </a:r>
            <a:r>
              <a:rPr lang="es-ES" sz="1400" b="1" dirty="0" err="1">
                <a:latin typeface="Arial"/>
                <a:cs typeface="Arial"/>
              </a:rPr>
              <a:t>Xeral</a:t>
            </a:r>
            <a:r>
              <a:rPr lang="es-ES" sz="1400" b="1" dirty="0">
                <a:latin typeface="Arial"/>
                <a:cs typeface="Arial"/>
              </a:rPr>
              <a:t> do Sistema Educativo de 1990 (LOXSE</a:t>
            </a:r>
            <a:r>
              <a:rPr lang="es-ES" sz="1400" b="1" dirty="0" smtClean="0">
                <a:latin typeface="Arial"/>
                <a:cs typeface="Arial"/>
              </a:rPr>
              <a:t>).</a:t>
            </a:r>
          </a:p>
          <a:p>
            <a:pPr marL="285750" indent="-285750">
              <a:buFontTx/>
              <a:buChar char="-"/>
            </a:pPr>
            <a:endParaRPr lang="es-ES_tradnl" sz="1400" dirty="0"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" sz="1400" b="1" dirty="0" smtClean="0">
                <a:latin typeface="Arial"/>
                <a:cs typeface="Arial"/>
              </a:rPr>
              <a:t> O </a:t>
            </a:r>
            <a:r>
              <a:rPr lang="es-ES" sz="1400" b="1" dirty="0">
                <a:latin typeface="Arial"/>
                <a:cs typeface="Arial"/>
              </a:rPr>
              <a:t>Real decreto 732/1995 sobre </a:t>
            </a:r>
            <a:r>
              <a:rPr lang="es-ES" sz="1400" b="1" dirty="0" err="1">
                <a:latin typeface="Arial"/>
                <a:cs typeface="Arial"/>
              </a:rPr>
              <a:t>dereitos</a:t>
            </a:r>
            <a:r>
              <a:rPr lang="es-ES" sz="1400" b="1" dirty="0">
                <a:latin typeface="Arial"/>
                <a:cs typeface="Arial"/>
              </a:rPr>
              <a:t> e deberes do alumnado e normas de </a:t>
            </a:r>
            <a:r>
              <a:rPr lang="es-ES" sz="1400" b="1" dirty="0" smtClean="0">
                <a:latin typeface="Arial"/>
                <a:cs typeface="Arial"/>
              </a:rPr>
              <a:t>convivencia.</a:t>
            </a:r>
          </a:p>
          <a:p>
            <a:pPr marL="285750" indent="-285750">
              <a:buFontTx/>
              <a:buChar char="-"/>
            </a:pPr>
            <a:endParaRPr lang="es-ES" sz="1400" b="1" dirty="0" smtClean="0"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" sz="1400" b="1" dirty="0">
                <a:latin typeface="Arial"/>
                <a:cs typeface="Arial"/>
              </a:rPr>
              <a:t>A </a:t>
            </a:r>
            <a:r>
              <a:rPr lang="es-ES" sz="1400" b="1" dirty="0" err="1">
                <a:latin typeface="Arial"/>
                <a:cs typeface="Arial"/>
              </a:rPr>
              <a:t>L</a:t>
            </a:r>
            <a:r>
              <a:rPr lang="es-ES" sz="1400" b="1" dirty="0" err="1" smtClean="0">
                <a:latin typeface="Arial"/>
                <a:cs typeface="Arial"/>
              </a:rPr>
              <a:t>ei</a:t>
            </a:r>
            <a:r>
              <a:rPr lang="es-ES" sz="1400" b="1" dirty="0" smtClean="0">
                <a:latin typeface="Arial"/>
                <a:cs typeface="Arial"/>
              </a:rPr>
              <a:t> </a:t>
            </a:r>
            <a:r>
              <a:rPr lang="es-ES" sz="1400" b="1" dirty="0">
                <a:latin typeface="Arial"/>
                <a:cs typeface="Arial"/>
              </a:rPr>
              <a:t>Orgánica de </a:t>
            </a:r>
            <a:r>
              <a:rPr lang="es-ES" sz="1400" b="1" dirty="0">
                <a:latin typeface="Arial"/>
                <a:cs typeface="Arial"/>
              </a:rPr>
              <a:t>P</a:t>
            </a:r>
            <a:r>
              <a:rPr lang="es-ES" sz="1400" b="1" dirty="0" smtClean="0">
                <a:latin typeface="Arial"/>
                <a:cs typeface="Arial"/>
              </a:rPr>
              <a:t>articipación</a:t>
            </a:r>
            <a:r>
              <a:rPr lang="es-ES" sz="1400" b="1" dirty="0">
                <a:latin typeface="Arial"/>
                <a:cs typeface="Arial"/>
              </a:rPr>
              <a:t>, </a:t>
            </a:r>
            <a:r>
              <a:rPr lang="es-ES" sz="1400" b="1" dirty="0" err="1">
                <a:latin typeface="Arial"/>
                <a:cs typeface="Arial"/>
              </a:rPr>
              <a:t>avaliación</a:t>
            </a:r>
            <a:r>
              <a:rPr lang="es-ES" sz="1400" b="1" dirty="0">
                <a:latin typeface="Arial"/>
                <a:cs typeface="Arial"/>
              </a:rPr>
              <a:t> e </a:t>
            </a:r>
            <a:r>
              <a:rPr lang="es-ES" sz="1400" b="1" dirty="0" err="1">
                <a:latin typeface="Arial"/>
                <a:cs typeface="Arial"/>
              </a:rPr>
              <a:t>goberno</a:t>
            </a:r>
            <a:r>
              <a:rPr lang="es-ES" sz="1400" b="1" dirty="0">
                <a:latin typeface="Arial"/>
                <a:cs typeface="Arial"/>
              </a:rPr>
              <a:t> dos centros 1995 (LOPEG)</a:t>
            </a:r>
            <a:r>
              <a:rPr lang="es-ES" sz="1400" b="1" dirty="0" smtClean="0">
                <a:latin typeface="Arial"/>
                <a:cs typeface="Arial"/>
              </a:rPr>
              <a:t>.</a:t>
            </a:r>
          </a:p>
          <a:p>
            <a:pPr marL="285750" indent="-285750">
              <a:buFontTx/>
              <a:buChar char="-"/>
            </a:pPr>
            <a:endParaRPr lang="es-ES_tradnl" sz="1400" b="1" dirty="0"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" sz="1400" b="1" dirty="0">
                <a:latin typeface="Arial"/>
                <a:cs typeface="Arial"/>
              </a:rPr>
              <a:t>A </a:t>
            </a:r>
            <a:r>
              <a:rPr lang="es-ES" sz="1400" b="1" dirty="0" err="1">
                <a:latin typeface="Arial"/>
                <a:cs typeface="Arial"/>
              </a:rPr>
              <a:t>L</a:t>
            </a:r>
            <a:r>
              <a:rPr lang="es-ES" sz="1400" b="1" dirty="0" err="1" smtClean="0">
                <a:latin typeface="Arial"/>
                <a:cs typeface="Arial"/>
              </a:rPr>
              <a:t>ei</a:t>
            </a:r>
            <a:r>
              <a:rPr lang="es-ES" sz="1400" b="1" dirty="0" smtClean="0">
                <a:latin typeface="Arial"/>
                <a:cs typeface="Arial"/>
              </a:rPr>
              <a:t> </a:t>
            </a:r>
            <a:r>
              <a:rPr lang="es-ES" sz="1400" b="1" dirty="0">
                <a:latin typeface="Arial"/>
                <a:cs typeface="Arial"/>
              </a:rPr>
              <a:t>O</a:t>
            </a:r>
            <a:r>
              <a:rPr lang="es-ES" sz="1400" b="1" dirty="0" smtClean="0">
                <a:latin typeface="Arial"/>
                <a:cs typeface="Arial"/>
              </a:rPr>
              <a:t>rgánica </a:t>
            </a:r>
            <a:r>
              <a:rPr lang="es-ES" sz="1400" b="1" dirty="0">
                <a:latin typeface="Arial"/>
                <a:cs typeface="Arial"/>
              </a:rPr>
              <a:t>de </a:t>
            </a:r>
            <a:r>
              <a:rPr lang="es-ES" sz="1400" b="1" dirty="0" smtClean="0">
                <a:latin typeface="Arial"/>
                <a:cs typeface="Arial"/>
              </a:rPr>
              <a:t>Calidad </a:t>
            </a:r>
            <a:r>
              <a:rPr lang="es-ES" sz="1400" b="1" dirty="0">
                <a:latin typeface="Arial"/>
                <a:cs typeface="Arial"/>
              </a:rPr>
              <a:t>da </a:t>
            </a:r>
            <a:r>
              <a:rPr lang="es-ES" sz="1400" b="1" dirty="0" smtClean="0">
                <a:latin typeface="Arial"/>
                <a:cs typeface="Arial"/>
              </a:rPr>
              <a:t>Educación </a:t>
            </a:r>
            <a:r>
              <a:rPr lang="es-ES" sz="1400" b="1" dirty="0">
                <a:latin typeface="Arial"/>
                <a:cs typeface="Arial"/>
              </a:rPr>
              <a:t>do 2002 (LOCE</a:t>
            </a:r>
            <a:r>
              <a:rPr lang="es-ES" sz="1400" b="1" dirty="0" smtClean="0">
                <a:latin typeface="Arial"/>
                <a:cs typeface="Arial"/>
              </a:rPr>
              <a:t>)</a:t>
            </a:r>
          </a:p>
          <a:p>
            <a:pPr marL="285750" indent="-285750">
              <a:buFontTx/>
              <a:buChar char="-"/>
            </a:pPr>
            <a:endParaRPr lang="es-ES_tradnl" sz="1400" b="1" dirty="0"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_tradnl" sz="1400" b="1" u="sng" dirty="0" smtClean="0">
                <a:solidFill>
                  <a:srgbClr val="FF6600"/>
                </a:solidFill>
                <a:latin typeface="Arial"/>
                <a:cs typeface="Arial"/>
              </a:rPr>
              <a:t>A LOE-LOMCE</a:t>
            </a:r>
          </a:p>
          <a:p>
            <a:pPr marL="285750" indent="-285750">
              <a:buFontTx/>
              <a:buChar char="-"/>
            </a:pPr>
            <a:endParaRPr kumimoji="0" lang="es-ES" sz="1400" b="0" i="0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1800" b="0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+mn-lt"/>
                <a:ea typeface="+mn-ea"/>
                <a:cs typeface="+mn-cs"/>
                <a:sym typeface="Candara"/>
              </a:rPr>
              <a:t> </a:t>
            </a:r>
            <a:endParaRPr kumimoji="0" lang="es-E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11" name="Flecha abajo 10"/>
          <p:cNvSpPr/>
          <p:nvPr/>
        </p:nvSpPr>
        <p:spPr>
          <a:xfrm>
            <a:off x="1538113" y="5282399"/>
            <a:ext cx="2542401" cy="1202388"/>
          </a:xfrm>
          <a:prstGeom prst="downArrow">
            <a:avLst/>
          </a:prstGeom>
          <a:solidFill>
            <a:srgbClr val="FF66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1270" y="649456"/>
            <a:ext cx="1170963" cy="8288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564371"/>
      </p:ext>
    </p:extLst>
  </p:cSld>
  <p:clrMapOvr>
    <a:masterClrMapping/>
  </p:clrMapOvr>
  <p:transition xmlns:p14="http://schemas.microsoft.com/office/powerpoint/2010/main"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O marco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xurídico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nacional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10" name="Rectángulo redondeado 9"/>
          <p:cNvSpPr/>
          <p:nvPr/>
        </p:nvSpPr>
        <p:spPr>
          <a:xfrm>
            <a:off x="359184" y="2310355"/>
            <a:ext cx="3499513" cy="132802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indent="-285750">
              <a:buFontTx/>
              <a:buChar char="-"/>
            </a:pPr>
            <a:endParaRPr lang="es-ES_tradnl" sz="2400" b="1" u="sng" dirty="0">
              <a:solidFill>
                <a:srgbClr val="FF6600"/>
              </a:solidFill>
              <a:latin typeface="Arial"/>
              <a:cs typeface="Arial"/>
            </a:endParaRPr>
          </a:p>
          <a:p>
            <a:pPr marL="285750" indent="-285750">
              <a:buFontTx/>
              <a:buChar char="-"/>
            </a:pPr>
            <a:r>
              <a:rPr lang="es-ES_tradnl" sz="2400" b="1" u="sng" dirty="0" smtClean="0">
                <a:solidFill>
                  <a:srgbClr val="FF6600"/>
                </a:solidFill>
                <a:latin typeface="Arial"/>
                <a:cs typeface="Arial"/>
              </a:rPr>
              <a:t>A LOE-LOMCE:</a:t>
            </a:r>
          </a:p>
          <a:p>
            <a:pPr marL="285750" indent="-285750">
              <a:buFontTx/>
              <a:buChar char="-"/>
            </a:pPr>
            <a:endParaRPr lang="es-ES_tradnl" sz="2400" b="1" u="sng" dirty="0" smtClean="0">
              <a:solidFill>
                <a:srgbClr val="FF6600"/>
              </a:solidFill>
              <a:latin typeface="Arial"/>
              <a:cs typeface="Arial"/>
            </a:endParaRPr>
          </a:p>
        </p:txBody>
      </p:sp>
      <p:sp>
        <p:nvSpPr>
          <p:cNvPr id="11" name="Flecha abajo 10"/>
          <p:cNvSpPr/>
          <p:nvPr/>
        </p:nvSpPr>
        <p:spPr>
          <a:xfrm>
            <a:off x="1107954" y="1256427"/>
            <a:ext cx="2364536" cy="1053928"/>
          </a:xfrm>
          <a:prstGeom prst="downArrow">
            <a:avLst/>
          </a:prstGeom>
          <a:solidFill>
            <a:srgbClr val="FF66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s-ES" sz="18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2067280" y="3324397"/>
            <a:ext cx="6404515" cy="2308322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4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Educar para prever </a:t>
            </a:r>
            <a:r>
              <a:rPr kumimoji="0" lang="es-ES" sz="1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conflitos</a:t>
            </a:r>
            <a:r>
              <a:rPr lang="es-ES" sz="1400" b="1" dirty="0">
                <a:latin typeface="Arial"/>
                <a:cs typeface="Arial"/>
              </a:rPr>
              <a:t> </a:t>
            </a:r>
            <a:r>
              <a:rPr lang="es-ES" sz="1400" b="1" dirty="0" smtClean="0">
                <a:latin typeface="Arial"/>
                <a:cs typeface="Arial"/>
              </a:rPr>
              <a:t>e para a resolución pacífica dos </a:t>
            </a:r>
            <a:r>
              <a:rPr lang="es-ES" sz="1400" b="1" dirty="0" err="1" smtClean="0">
                <a:latin typeface="Arial"/>
                <a:cs typeface="Arial"/>
              </a:rPr>
              <a:t>mesmos</a:t>
            </a:r>
            <a:r>
              <a:rPr lang="es-ES" sz="1400" b="1" dirty="0" smtClean="0">
                <a:latin typeface="Arial"/>
                <a:cs typeface="Arial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400" b="1" dirty="0">
                <a:latin typeface="Arial"/>
                <a:cs typeface="Arial"/>
              </a:rPr>
              <a:t>F</a:t>
            </a: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ormar para a paz e o respeto </a:t>
            </a:r>
            <a:r>
              <a:rPr kumimoji="0" lang="es-ES" sz="1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aos</a:t>
            </a: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dereitos</a:t>
            </a: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humanos.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400" b="1" dirty="0" err="1" smtClean="0">
                <a:latin typeface="Arial"/>
                <a:cs typeface="Arial"/>
              </a:rPr>
              <a:t>Ensinar</a:t>
            </a:r>
            <a:r>
              <a:rPr lang="es-ES" sz="1400" b="1" dirty="0" smtClean="0">
                <a:latin typeface="Arial"/>
                <a:cs typeface="Arial"/>
              </a:rPr>
              <a:t> habilidades para a resolución dos </a:t>
            </a:r>
            <a:r>
              <a:rPr lang="es-ES" sz="1400" b="1" dirty="0" err="1" smtClean="0">
                <a:latin typeface="Arial"/>
                <a:cs typeface="Arial"/>
              </a:rPr>
              <a:t>conflitos</a:t>
            </a:r>
            <a:r>
              <a:rPr lang="es-ES" sz="1400" b="1" dirty="0" smtClean="0">
                <a:latin typeface="Arial"/>
                <a:cs typeface="Arial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400" b="1" dirty="0" smtClean="0">
                <a:latin typeface="Arial"/>
                <a:cs typeface="Arial"/>
              </a:rPr>
              <a:t>Elaboración </a:t>
            </a:r>
            <a:r>
              <a:rPr lang="es-ES" sz="1400" b="1" dirty="0" err="1" smtClean="0">
                <a:latin typeface="Arial"/>
                <a:cs typeface="Arial"/>
              </a:rPr>
              <a:t>dun</a:t>
            </a:r>
            <a:r>
              <a:rPr lang="es-ES" sz="1400" b="1" dirty="0" smtClean="0">
                <a:latin typeface="Arial"/>
                <a:cs typeface="Arial"/>
              </a:rPr>
              <a:t> plan de convivencia </a:t>
            </a:r>
            <a:r>
              <a:rPr lang="es-ES" sz="1400" b="1" dirty="0" err="1" smtClean="0">
                <a:latin typeface="Arial"/>
                <a:cs typeface="Arial"/>
              </a:rPr>
              <a:t>dentreo</a:t>
            </a:r>
            <a:r>
              <a:rPr lang="es-ES" sz="1400" b="1" dirty="0" smtClean="0">
                <a:latin typeface="Arial"/>
                <a:cs typeface="Arial"/>
              </a:rPr>
              <a:t> do PE dos centros.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Define competencias dos </a:t>
            </a:r>
            <a:r>
              <a:rPr kumimoji="0" lang="es-ES" sz="1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axentes</a:t>
            </a: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implicados </a:t>
            </a:r>
            <a:r>
              <a:rPr kumimoji="0" lang="es-ES" sz="1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na</a:t>
            </a: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mellora</a:t>
            </a: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da convivencia (</a:t>
            </a:r>
            <a:r>
              <a:rPr kumimoji="0" lang="es-ES" sz="14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Consello</a:t>
            </a:r>
            <a:r>
              <a:rPr kumimoji="0" lang="es-ES" sz="1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Escolar, Claustro, Dirección).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400" b="1" dirty="0" smtClean="0">
                <a:latin typeface="Arial"/>
                <a:cs typeface="Arial"/>
              </a:rPr>
              <a:t>Cita expresamente </a:t>
            </a:r>
            <a:r>
              <a:rPr lang="es-ES" sz="1400" b="1" dirty="0" smtClean="0">
                <a:solidFill>
                  <a:srgbClr val="0000FF"/>
                </a:solidFill>
                <a:latin typeface="Arial"/>
                <a:cs typeface="Arial"/>
              </a:rPr>
              <a:t>A MEDIACIÓN </a:t>
            </a:r>
            <a:r>
              <a:rPr lang="es-ES" sz="1400" b="1" dirty="0" smtClean="0">
                <a:latin typeface="Arial"/>
                <a:cs typeface="Arial"/>
              </a:rPr>
              <a:t>como vías de abordase dos </a:t>
            </a:r>
            <a:r>
              <a:rPr lang="es-ES" sz="1400" b="1" dirty="0" err="1" smtClean="0">
                <a:latin typeface="Arial"/>
                <a:cs typeface="Arial"/>
              </a:rPr>
              <a:t>conflitos</a:t>
            </a:r>
            <a:endParaRPr kumimoji="0" lang="es-ES" sz="14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400" b="1" i="0" u="none" strike="noStrike" cap="none" spc="0" normalizeH="0" baseline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+mn-lt"/>
              <a:ea typeface="+mn-ea"/>
              <a:cs typeface="+mn-cs"/>
              <a:sym typeface="Candara"/>
            </a:endParaRPr>
          </a:p>
        </p:txBody>
      </p:sp>
      <p:pic>
        <p:nvPicPr>
          <p:cNvPr id="7" name="Imagen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9184" y="705861"/>
            <a:ext cx="1276843" cy="90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8524761"/>
      </p:ext>
    </p:extLst>
  </p:cSld>
  <p:clrMapOvr>
    <a:masterClrMapping/>
  </p:clrMapOvr>
  <p:transition xmlns:p14="http://schemas.microsoft.com/office/powerpoint/2010/main"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581000" y="274639"/>
            <a:ext cx="8105800" cy="671060"/>
          </a:xfrm>
          <a:solidFill>
            <a:schemeClr val="accent3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A. O marco </a:t>
            </a:r>
            <a:r>
              <a:rPr lang="es-ES" sz="2800" b="1" dirty="0" err="1" smtClean="0">
                <a:solidFill>
                  <a:schemeClr val="tx1"/>
                </a:solidFill>
                <a:latin typeface="Arial"/>
                <a:cs typeface="Arial"/>
              </a:rPr>
              <a:t>xurídico</a:t>
            </a:r>
            <a:r>
              <a:rPr lang="es-ES" sz="2800" b="1" dirty="0" smtClean="0">
                <a:solidFill>
                  <a:schemeClr val="tx1"/>
                </a:solidFill>
                <a:latin typeface="Arial"/>
                <a:cs typeface="Arial"/>
              </a:rPr>
              <a:t> autonómico</a:t>
            </a:r>
            <a:endParaRPr lang="es-ES" sz="2800" b="1" dirty="0">
              <a:solidFill>
                <a:schemeClr val="tx1"/>
              </a:solidFill>
              <a:latin typeface="Arial"/>
              <a:cs typeface="Arial"/>
            </a:endParaRPr>
          </a:p>
        </p:txBody>
      </p:sp>
      <p:sp>
        <p:nvSpPr>
          <p:cNvPr id="5" name="Llamada de flecha hacia abajo 4"/>
          <p:cNvSpPr/>
          <p:nvPr/>
        </p:nvSpPr>
        <p:spPr>
          <a:xfrm>
            <a:off x="1401814" y="1073594"/>
            <a:ext cx="7001242" cy="2027393"/>
          </a:xfrm>
          <a:prstGeom prst="downArrowCallout">
            <a:avLst/>
          </a:prstGeom>
          <a:solidFill>
            <a:srgbClr val="FBE6B3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285750" indent="-285750" algn="just">
              <a:buFontTx/>
              <a:buChar char="-"/>
            </a:pPr>
            <a:r>
              <a:rPr lang="es-ES" sz="1600" b="1" dirty="0" smtClean="0">
                <a:latin typeface="Arial"/>
                <a:cs typeface="Arial"/>
              </a:rPr>
              <a:t>A </a:t>
            </a:r>
            <a:r>
              <a:rPr lang="es-ES" sz="1600" b="1" dirty="0" err="1">
                <a:latin typeface="Arial"/>
                <a:cs typeface="Arial"/>
              </a:rPr>
              <a:t>Lei</a:t>
            </a:r>
            <a:r>
              <a:rPr lang="es-ES" sz="1600" b="1" dirty="0">
                <a:latin typeface="Arial"/>
                <a:cs typeface="Arial"/>
              </a:rPr>
              <a:t> autonómica 4/2011, do 30 de </a:t>
            </a:r>
            <a:r>
              <a:rPr lang="es-ES" sz="1600" b="1" dirty="0" err="1">
                <a:latin typeface="Arial"/>
                <a:cs typeface="Arial"/>
              </a:rPr>
              <a:t>xuño</a:t>
            </a:r>
            <a:r>
              <a:rPr lang="es-ES" sz="1600" b="1" dirty="0">
                <a:latin typeface="Arial"/>
                <a:cs typeface="Arial"/>
              </a:rPr>
              <a:t>, de convivencia e participación da </a:t>
            </a:r>
            <a:r>
              <a:rPr lang="es-ES" sz="1600" b="1" dirty="0" err="1">
                <a:latin typeface="Arial"/>
                <a:cs typeface="Arial"/>
              </a:rPr>
              <a:t>comunidade</a:t>
            </a:r>
            <a:r>
              <a:rPr lang="es-ES" sz="1600" b="1" dirty="0">
                <a:latin typeface="Arial"/>
                <a:cs typeface="Arial"/>
              </a:rPr>
              <a:t> </a:t>
            </a:r>
            <a:r>
              <a:rPr lang="es-ES" sz="1600" b="1" dirty="0" smtClean="0">
                <a:latin typeface="Arial"/>
                <a:cs typeface="Arial"/>
              </a:rPr>
              <a:t>educativa</a:t>
            </a:r>
            <a:r>
              <a:rPr lang="es-ES_tradnl" sz="1600" b="1" dirty="0" smtClean="0">
                <a:latin typeface="Arial"/>
                <a:cs typeface="Arial"/>
              </a:rPr>
              <a:t>.</a:t>
            </a:r>
          </a:p>
          <a:p>
            <a:pPr algn="just"/>
            <a:endParaRPr lang="es-ES_tradnl" sz="1600" b="1" dirty="0" smtClean="0">
              <a:latin typeface="Arial"/>
              <a:cs typeface="Arial"/>
            </a:endParaRPr>
          </a:p>
          <a:p>
            <a:pPr marL="285750" indent="-285750" algn="just">
              <a:buFontTx/>
              <a:buChar char="-"/>
            </a:pPr>
            <a:r>
              <a:rPr lang="es-ES" sz="1600" b="1" dirty="0">
                <a:latin typeface="Arial"/>
                <a:cs typeface="Arial"/>
              </a:rPr>
              <a:t>O Decreto 8/2015, do 8 de </a:t>
            </a:r>
            <a:r>
              <a:rPr lang="es-ES" sz="1600" b="1" dirty="0" err="1">
                <a:latin typeface="Arial"/>
                <a:cs typeface="Arial"/>
              </a:rPr>
              <a:t>xaneiro</a:t>
            </a:r>
            <a:r>
              <a:rPr lang="es-ES" sz="1600" b="1" dirty="0">
                <a:latin typeface="Arial"/>
                <a:cs typeface="Arial"/>
              </a:rPr>
              <a:t>, polo que se </a:t>
            </a:r>
            <a:r>
              <a:rPr lang="es-ES" sz="1600" b="1" dirty="0" err="1">
                <a:latin typeface="Arial"/>
                <a:cs typeface="Arial"/>
              </a:rPr>
              <a:t>desenvolve</a:t>
            </a:r>
            <a:r>
              <a:rPr lang="es-ES" sz="1600" b="1" dirty="0">
                <a:latin typeface="Arial"/>
                <a:cs typeface="Arial"/>
              </a:rPr>
              <a:t> a </a:t>
            </a:r>
            <a:r>
              <a:rPr lang="es-ES" sz="1600" b="1" dirty="0" err="1">
                <a:latin typeface="Arial"/>
                <a:cs typeface="Arial"/>
              </a:rPr>
              <a:t>Lei</a:t>
            </a:r>
            <a:r>
              <a:rPr lang="es-ES" sz="1600" b="1" dirty="0">
                <a:latin typeface="Arial"/>
                <a:cs typeface="Arial"/>
              </a:rPr>
              <a:t> 4/2011,</a:t>
            </a:r>
            <a:r>
              <a:rPr lang="es-ES_tradnl" sz="1600" b="1" dirty="0">
                <a:latin typeface="Arial"/>
                <a:cs typeface="Arial"/>
              </a:rPr>
              <a:t> </a:t>
            </a:r>
            <a:endParaRPr kumimoji="0" lang="es-ES" sz="1600" b="1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6" name="Rectángulo redondeado 5"/>
          <p:cNvSpPr/>
          <p:nvPr/>
        </p:nvSpPr>
        <p:spPr>
          <a:xfrm>
            <a:off x="581000" y="2859189"/>
            <a:ext cx="8390727" cy="3371133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lang="es-ES" sz="1600" b="1" dirty="0" smtClean="0">
                <a:latin typeface="Arial"/>
                <a:cs typeface="Arial"/>
              </a:rPr>
              <a:t>  </a:t>
            </a:r>
          </a:p>
          <a:p>
            <a:pPr marR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</a:pP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-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  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resolución pacífica dos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conflitos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como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unha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finalidade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educativa.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600" b="1" i="0" u="none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baseline="0" dirty="0" smtClean="0">
                <a:latin typeface="Arial"/>
                <a:cs typeface="Arial"/>
              </a:rPr>
              <a:t>A formación do profesorado sobre </a:t>
            </a:r>
            <a:r>
              <a:rPr lang="es-ES" sz="1600" b="1" baseline="0" dirty="0" err="1" smtClean="0">
                <a:latin typeface="Arial"/>
                <a:cs typeface="Arial"/>
              </a:rPr>
              <a:t>estes</a:t>
            </a:r>
            <a:r>
              <a:rPr lang="es-ES" sz="1600" b="1" baseline="0" dirty="0" smtClean="0">
                <a:latin typeface="Arial"/>
                <a:cs typeface="Arial"/>
              </a:rPr>
              <a:t> temas.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lang="es-ES" sz="1600" b="1" baseline="0" dirty="0" smtClean="0">
              <a:latin typeface="Arial"/>
              <a:cs typeface="Arial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A inclusión </a:t>
            </a:r>
            <a:r>
              <a:rPr kumimoji="0" lang="es-ES" sz="1600" b="1" i="0" u="none" strike="noStrike" cap="none" spc="0" normalizeH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dun</a:t>
            </a:r>
            <a:r>
              <a:rPr kumimoji="0" lang="es-ES" sz="1600" b="1" i="0" u="none" strike="noStrike" cap="none" spc="0" normalizeH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plan de convivencia no PE.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kumimoji="0" lang="es-ES" sz="1600" b="1" i="0" u="none" strike="noStrike" cap="none" spc="0" normalizeH="0" dirty="0" smtClean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baseline="0" dirty="0" smtClean="0">
                <a:latin typeface="Arial"/>
                <a:cs typeface="Arial"/>
              </a:rPr>
              <a:t>A abordase</a:t>
            </a:r>
            <a:r>
              <a:rPr lang="es-ES" sz="1600" b="1" dirty="0">
                <a:latin typeface="Arial"/>
                <a:cs typeface="Arial"/>
              </a:rPr>
              <a:t> </a:t>
            </a:r>
            <a:r>
              <a:rPr lang="es-ES" sz="1600" b="1" dirty="0" err="1" smtClean="0">
                <a:latin typeface="Arial"/>
                <a:cs typeface="Arial"/>
              </a:rPr>
              <a:t>na</a:t>
            </a:r>
            <a:r>
              <a:rPr lang="es-ES" sz="1600" b="1" dirty="0" smtClean="0">
                <a:latin typeface="Arial"/>
                <a:cs typeface="Arial"/>
              </a:rPr>
              <a:t> </a:t>
            </a:r>
            <a:r>
              <a:rPr lang="es-ES" sz="1600" b="1" dirty="0" err="1" smtClean="0">
                <a:latin typeface="Arial"/>
                <a:cs typeface="Arial"/>
              </a:rPr>
              <a:t>xestión</a:t>
            </a:r>
            <a:r>
              <a:rPr lang="es-ES" sz="1600" b="1" dirty="0" smtClean="0">
                <a:latin typeface="Arial"/>
                <a:cs typeface="Arial"/>
              </a:rPr>
              <a:t> de </a:t>
            </a:r>
            <a:r>
              <a:rPr lang="es-ES" sz="1600" b="1" dirty="0" err="1" smtClean="0">
                <a:latin typeface="Arial"/>
                <a:cs typeface="Arial"/>
              </a:rPr>
              <a:t>certos</a:t>
            </a:r>
            <a:r>
              <a:rPr lang="es-ES" sz="1600" b="1" dirty="0" smtClean="0">
                <a:latin typeface="Arial"/>
                <a:cs typeface="Arial"/>
              </a:rPr>
              <a:t> </a:t>
            </a:r>
            <a:r>
              <a:rPr lang="es-ES" sz="1600" b="1" dirty="0" err="1" smtClean="0">
                <a:latin typeface="Arial"/>
                <a:cs typeface="Arial"/>
              </a:rPr>
              <a:t>conflitos</a:t>
            </a:r>
            <a:r>
              <a:rPr lang="es-ES" sz="1600" b="1" dirty="0" smtClean="0">
                <a:latin typeface="Arial"/>
                <a:cs typeface="Arial"/>
              </a:rPr>
              <a:t>, a través, da </a:t>
            </a:r>
            <a:r>
              <a:rPr lang="es-ES" sz="1600" b="1" dirty="0" smtClean="0">
                <a:solidFill>
                  <a:srgbClr val="FF6600"/>
                </a:solidFill>
                <a:latin typeface="Arial"/>
                <a:cs typeface="Arial"/>
              </a:rPr>
              <a:t>MEDIACIÓN ESCOLAR</a:t>
            </a:r>
            <a:r>
              <a:rPr lang="es-ES" sz="1600" b="1" dirty="0" smtClean="0">
                <a:latin typeface="Arial"/>
                <a:cs typeface="Arial"/>
              </a:rPr>
              <a:t>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lang="es-ES" sz="1600" b="1" dirty="0" smtClean="0">
              <a:latin typeface="Arial"/>
              <a:cs typeface="Arial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 A promoción polo equipo directivo de vías de </a:t>
            </a:r>
            <a:r>
              <a:rPr lang="es-ES" sz="1600" b="1" dirty="0" smtClean="0">
                <a:solidFill>
                  <a:srgbClr val="FF6600"/>
                </a:solidFill>
                <a:latin typeface="Arial"/>
                <a:cs typeface="Arial"/>
              </a:rPr>
              <a:t>MEDIACIÓN.</a:t>
            </a: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endParaRPr lang="es-ES" sz="1600" b="1" dirty="0" smtClean="0">
              <a:solidFill>
                <a:srgbClr val="FF6600"/>
              </a:solidFill>
              <a:latin typeface="Arial"/>
              <a:cs typeface="Arial"/>
            </a:endParaRPr>
          </a:p>
          <a:p>
            <a:pPr marL="285750" marR="0" indent="-28575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</a:pPr>
            <a:r>
              <a:rPr lang="es-ES" sz="1600" b="1" dirty="0" smtClean="0">
                <a:latin typeface="Arial"/>
                <a:cs typeface="Arial"/>
              </a:rPr>
              <a:t>A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FF6600"/>
                </a:solidFill>
                <a:effectLst/>
                <a:uFillTx/>
                <a:latin typeface="Arial"/>
                <a:cs typeface="Arial"/>
                <a:sym typeface="Candara"/>
              </a:rPr>
              <a:t>MEDIACIÓN </a:t>
            </a:r>
            <a:r>
              <a:rPr kumimoji="0" lang="es-ES" sz="16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como </a:t>
            </a:r>
            <a:r>
              <a:rPr kumimoji="0" lang="es-ES" sz="1600" b="1" i="0" u="none" strike="noStrike" cap="none" spc="0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cs typeface="Arial"/>
                <a:sym typeface="Candara"/>
              </a:rPr>
              <a:t>estratexia</a:t>
            </a:r>
            <a:r>
              <a:rPr lang="es-ES" sz="1600" b="1" dirty="0" smtClean="0">
                <a:latin typeface="Arial"/>
                <a:cs typeface="Arial"/>
              </a:rPr>
              <a:t>: preventiva, resolutiva e reparadora.</a:t>
            </a:r>
            <a:endParaRPr kumimoji="0" lang="es-ES" sz="16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cs typeface="Arial"/>
              <a:sym typeface="Candara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796769" y="2603999"/>
            <a:ext cx="2215909" cy="461663"/>
          </a:xfrm>
          <a:prstGeom prst="rect">
            <a:avLst/>
          </a:prstGeom>
          <a:solidFill>
            <a:srgbClr val="FFFF00"/>
          </a:solidFill>
          <a:ln w="15875" cap="flat">
            <a:solidFill>
              <a:srgbClr val="1D82B7"/>
            </a:solidFill>
            <a:prstDash val="solid"/>
            <a:round/>
          </a:ln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ctr">
            <a:spAutoFit/>
          </a:bodyPr>
          <a:lstStyle/>
          <a:p>
            <a:pPr marL="0" marR="0" indent="0" algn="ctr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s-ES" sz="2400" b="1" i="0" u="none" strike="noStrike" cap="none" spc="0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Arial"/>
                <a:ea typeface="+mn-ea"/>
                <a:cs typeface="Arial"/>
                <a:sym typeface="Candara"/>
              </a:rPr>
              <a:t>PROPÓN</a:t>
            </a:r>
            <a:endParaRPr kumimoji="0" lang="es-ES" sz="24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Arial"/>
              <a:ea typeface="+mn-ea"/>
              <a:cs typeface="Arial"/>
              <a:sym typeface="Candara"/>
            </a:endParaRPr>
          </a:p>
        </p:txBody>
      </p:sp>
      <p:pic>
        <p:nvPicPr>
          <p:cNvPr id="8" name="Imagen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4103" y="823369"/>
            <a:ext cx="1276843" cy="9038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0761040"/>
      </p:ext>
    </p:extLst>
  </p:cSld>
  <p:clrMapOvr>
    <a:masterClrMapping/>
  </p:clrMapOvr>
  <p:transition xmlns:p14="http://schemas.microsoft.com/office/powerpoint/2010/main" spd="med"/>
</p:sld>
</file>

<file path=ppt/theme/theme1.xml><?xml version="1.0" encoding="utf-8"?>
<a:theme xmlns:a="http://schemas.openxmlformats.org/drawingml/2006/main" name="Forma de onda">
  <a:themeElements>
    <a:clrScheme name="Forma de ond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Forma de onda">
      <a:majorFont>
        <a:latin typeface="Helvetica"/>
        <a:ea typeface="Helvetica"/>
        <a:cs typeface="Helvetica"/>
      </a:majorFont>
      <a:minorFont>
        <a:latin typeface="Candara"/>
        <a:ea typeface="Candara"/>
        <a:cs typeface="Candara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-10717809"/>
            <a:satOff val="-95633"/>
            <a:lumOff val="55098"/>
          </a:schemeClr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Forma de onda">
  <a:themeElements>
    <a:clrScheme name="Forma de onda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00FF"/>
      </a:hlink>
      <a:folHlink>
        <a:srgbClr val="FF00FF"/>
      </a:folHlink>
    </a:clrScheme>
    <a:fontScheme name="Forma de onda">
      <a:majorFont>
        <a:latin typeface="Helvetica"/>
        <a:ea typeface="Helvetica"/>
        <a:cs typeface="Helvetica"/>
      </a:majorFont>
      <a:minorFont>
        <a:latin typeface="Candara"/>
        <a:ea typeface="Candara"/>
        <a:cs typeface="Candara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6">
            <a:hueOff val="-10717809"/>
            <a:satOff val="-95633"/>
            <a:lumOff val="55098"/>
          </a:schemeClr>
        </a:solidFill>
        <a:ln w="15875" cap="flat">
          <a:solidFill>
            <a:srgbClr val="1D82B7"/>
          </a:solidFill>
          <a:prstDash val="solid"/>
          <a:round/>
        </a:ln>
        <a:effectLst>
          <a:outerShdw blurRad="50800" dist="25400" dir="5400000" rotWithShape="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45719" tIns="45719" rIns="45719" bIns="45719" numCol="1" spcCol="38100" rtlCol="0" anchor="ctr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15875" cap="flat">
          <a:solidFill>
            <a:srgbClr val="1D82B7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Candara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2365</TotalTime>
  <Words>454</Words>
  <Application>Microsoft Macintosh PowerPoint</Application>
  <PresentationFormat>Presentación en pantalla (4:3)</PresentationFormat>
  <Paragraphs>81</Paragraphs>
  <Slides>8</Slides>
  <Notes>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Forma de onda</vt:lpstr>
      <vt:lpstr>Presentación de PowerPoint</vt:lpstr>
      <vt:lpstr>Presentación de PowerPoint</vt:lpstr>
      <vt:lpstr>ÍNDICE</vt:lpstr>
      <vt:lpstr>A. O marco legal internacional</vt:lpstr>
      <vt:lpstr>A. O marco legal internacional</vt:lpstr>
      <vt:lpstr>A. O marco xurídico nacional</vt:lpstr>
      <vt:lpstr>A. O marco xurídico nacional</vt:lpstr>
      <vt:lpstr>A. O marco xurídico autonómico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EL NUEVO PARADIGMA EDUCATIVO</dc:title>
  <cp:lastModifiedBy>José Enrique Abalo Quintela</cp:lastModifiedBy>
  <cp:revision>174</cp:revision>
  <cp:lastPrinted>2016-02-02T12:36:43Z</cp:lastPrinted>
  <dcterms:modified xsi:type="dcterms:W3CDTF">2017-01-17T19:07:35Z</dcterms:modified>
</cp:coreProperties>
</file>