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4" r:id="rId2"/>
    <p:sldId id="256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B4E1A-2CF5-45CA-A5AB-A3E9DD454253}" type="datetimeFigureOut">
              <a:rPr lang="es-ES" smtClean="0"/>
              <a:t>06/07/2015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825DB-22B1-41A7-A2C5-A9E9E9FDE6A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190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654DB-43C3-48E9-86B9-5526FDAA02D4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1472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C709D-759E-46D3-AAA2-F511B7C6A871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7618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290A2-8981-4AF2-B3BD-5E8E7378D9EB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201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FBB64-CC8F-481A-B140-0E0C98F5F81E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2553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AA7-B317-4C38-976D-0EA1A07CC603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775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AED7-7443-416E-964B-FE0E77808F47}" type="datetime1">
              <a:rPr lang="es-ES" smtClean="0"/>
              <a:t>06/07/2015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406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92CFE-C277-4282-9809-42210E396DD8}" type="datetime1">
              <a:rPr lang="es-ES" smtClean="0"/>
              <a:t>06/07/2015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786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E5468-B017-42DD-8E71-3CAEEA38A7D3}" type="datetime1">
              <a:rPr lang="es-ES" smtClean="0"/>
              <a:t>06/07/2015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755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282B-8F90-4989-AB0E-3E8858F4DFE1}" type="datetime1">
              <a:rPr lang="es-ES" smtClean="0"/>
              <a:t>06/07/2015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369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E01A-E086-47F8-B4BB-07765C0909E7}" type="datetime1">
              <a:rPr lang="es-ES" smtClean="0"/>
              <a:t>06/07/2015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30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D7427-7723-408D-8A4A-F375F5777691}" type="datetime1">
              <a:rPr lang="es-ES" smtClean="0"/>
              <a:t>06/07/2015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102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442CD-2436-40A2-89E3-FF7EAFD9BF23}" type="datetime1">
              <a:rPr lang="es-ES" smtClean="0"/>
              <a:t>06/07/2015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5B378-955F-4116-95EE-58A8A2FF872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775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¿Qué  son as </a:t>
            </a:r>
            <a:r>
              <a:rPr lang="es-ES" dirty="0" err="1" smtClean="0">
                <a:solidFill>
                  <a:srgbClr val="FF0000"/>
                </a:solidFill>
              </a:rPr>
              <a:t>estruturas</a:t>
            </a:r>
            <a:r>
              <a:rPr lang="es-ES" dirty="0" smtClean="0">
                <a:solidFill>
                  <a:srgbClr val="FF0000"/>
                </a:solidFill>
              </a:rPr>
              <a:t> cooperativas?</a:t>
            </a:r>
            <a:endParaRPr lang="gl-ES" dirty="0">
              <a:solidFill>
                <a:srgbClr val="FF0000"/>
              </a:solidFill>
            </a:endParaRPr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Rectángulo arredondado 5"/>
          <p:cNvSpPr/>
          <p:nvPr/>
        </p:nvSpPr>
        <p:spPr>
          <a:xfrm>
            <a:off x="1115616" y="1772816"/>
            <a:ext cx="7344816" cy="424847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r>
              <a:rPr lang="es-ES" dirty="0" smtClean="0">
                <a:solidFill>
                  <a:srgbClr val="FF0000"/>
                </a:solidFill>
              </a:rPr>
              <a:t> cooperativa da </a:t>
            </a:r>
            <a:r>
              <a:rPr lang="es-ES" dirty="0" err="1" smtClean="0">
                <a:solidFill>
                  <a:srgbClr val="FF0000"/>
                </a:solidFill>
              </a:rPr>
              <a:t>actividade</a:t>
            </a:r>
            <a:r>
              <a:rPr lang="es-ES" dirty="0" smtClean="0">
                <a:solidFill>
                  <a:srgbClr val="FF0000"/>
                </a:solidFill>
              </a:rPr>
              <a:t> corresponde a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determinada forma de organizar sucesivas </a:t>
            </a:r>
            <a:r>
              <a:rPr lang="es-ES" dirty="0" err="1" smtClean="0">
                <a:solidFill>
                  <a:srgbClr val="FF0000"/>
                </a:solidFill>
              </a:rPr>
              <a:t>operacións</a:t>
            </a:r>
            <a:r>
              <a:rPr lang="es-ES" dirty="0" smtClean="0">
                <a:solidFill>
                  <a:srgbClr val="FF0000"/>
                </a:solidFill>
              </a:rPr>
              <a:t> que o alumno debe seguir no momento de levar a cabo </a:t>
            </a:r>
            <a:r>
              <a:rPr lang="es-ES" dirty="0" err="1" smtClean="0">
                <a:solidFill>
                  <a:srgbClr val="FF0000"/>
                </a:solidFill>
              </a:rPr>
              <a:t>unhha</a:t>
            </a:r>
            <a:r>
              <a:rPr lang="es-ES" dirty="0" smtClean="0">
                <a:solidFill>
                  <a:srgbClr val="FF0000"/>
                </a:solidFill>
              </a:rPr>
              <a:t> determinada </a:t>
            </a:r>
            <a:r>
              <a:rPr lang="es-ES" dirty="0" err="1" smtClean="0">
                <a:solidFill>
                  <a:srgbClr val="FF0000"/>
                </a:solidFill>
              </a:rPr>
              <a:t>actividade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tarefa</a:t>
            </a:r>
            <a:r>
              <a:rPr lang="es-ES" dirty="0" smtClean="0">
                <a:solidFill>
                  <a:srgbClr val="FF0000"/>
                </a:solidFill>
              </a:rPr>
              <a:t>, de </a:t>
            </a:r>
            <a:r>
              <a:rPr lang="es-ES" dirty="0" err="1" smtClean="0">
                <a:solidFill>
                  <a:srgbClr val="FF0000"/>
                </a:solidFill>
              </a:rPr>
              <a:t>xeito</a:t>
            </a:r>
            <a:r>
              <a:rPr lang="es-ES" dirty="0" smtClean="0">
                <a:solidFill>
                  <a:srgbClr val="FF0000"/>
                </a:solidFill>
              </a:rPr>
              <a:t> que se asegure </a:t>
            </a:r>
            <a:r>
              <a:rPr lang="es-ES" dirty="0" err="1" smtClean="0">
                <a:solidFill>
                  <a:srgbClr val="FF0000"/>
                </a:solidFill>
              </a:rPr>
              <a:t>ao</a:t>
            </a:r>
            <a:r>
              <a:rPr lang="es-ES" dirty="0" smtClean="0">
                <a:solidFill>
                  <a:srgbClr val="FF0000"/>
                </a:solidFill>
              </a:rPr>
              <a:t> máximo o que Spencer </a:t>
            </a:r>
            <a:r>
              <a:rPr lang="es-ES" dirty="0" err="1" smtClean="0">
                <a:solidFill>
                  <a:srgbClr val="FF0000"/>
                </a:solidFill>
              </a:rPr>
              <a:t>Kagan</a:t>
            </a:r>
            <a:r>
              <a:rPr lang="es-ES" dirty="0" smtClean="0">
                <a:solidFill>
                  <a:srgbClr val="FF0000"/>
                </a:solidFill>
              </a:rPr>
              <a:t> (1999) denomina a </a:t>
            </a:r>
            <a:r>
              <a:rPr lang="es-ES" i="1" dirty="0" smtClean="0">
                <a:solidFill>
                  <a:srgbClr val="FF0000"/>
                </a:solidFill>
              </a:rPr>
              <a:t>participación equitativa e a </a:t>
            </a:r>
            <a:r>
              <a:rPr lang="es-ES" i="1" dirty="0" err="1" smtClean="0">
                <a:solidFill>
                  <a:srgbClr val="FF0000"/>
                </a:solidFill>
              </a:rPr>
              <a:t>interación</a:t>
            </a:r>
            <a:r>
              <a:rPr lang="es-ES" i="1" dirty="0" smtClean="0">
                <a:solidFill>
                  <a:srgbClr val="FF0000"/>
                </a:solidFill>
              </a:rPr>
              <a:t> simultánea.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As </a:t>
            </a:r>
            <a:r>
              <a:rPr lang="es-ES" dirty="0" err="1" smtClean="0">
                <a:solidFill>
                  <a:srgbClr val="FF0000"/>
                </a:solidFill>
              </a:rPr>
              <a:t>estruturas</a:t>
            </a:r>
            <a:r>
              <a:rPr lang="es-ES" dirty="0" smtClean="0">
                <a:solidFill>
                  <a:srgbClr val="FF0000"/>
                </a:solidFill>
              </a:rPr>
              <a:t> cooperativas poden ser </a:t>
            </a:r>
            <a:r>
              <a:rPr lang="es-ES" dirty="0" err="1" smtClean="0">
                <a:solidFill>
                  <a:srgbClr val="FF0000"/>
                </a:solidFill>
              </a:rPr>
              <a:t>máis</a:t>
            </a:r>
            <a:r>
              <a:rPr lang="es-ES" dirty="0" smtClean="0">
                <a:solidFill>
                  <a:srgbClr val="FF0000"/>
                </a:solidFill>
              </a:rPr>
              <a:t> simples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máis</a:t>
            </a:r>
            <a:r>
              <a:rPr lang="es-ES" dirty="0" smtClean="0">
                <a:solidFill>
                  <a:srgbClr val="FF0000"/>
                </a:solidFill>
              </a:rPr>
              <a:t> complexas. Algo común a todas </a:t>
            </a:r>
            <a:r>
              <a:rPr lang="es-ES" dirty="0" err="1" smtClean="0">
                <a:solidFill>
                  <a:srgbClr val="FF0000"/>
                </a:solidFill>
              </a:rPr>
              <a:t>elas</a:t>
            </a:r>
            <a:r>
              <a:rPr lang="es-ES" dirty="0" smtClean="0">
                <a:solidFill>
                  <a:srgbClr val="FF0000"/>
                </a:solidFill>
              </a:rPr>
              <a:t> é que non </a:t>
            </a:r>
            <a:r>
              <a:rPr lang="es-ES" dirty="0" err="1" smtClean="0">
                <a:solidFill>
                  <a:srgbClr val="FF0000"/>
                </a:solidFill>
              </a:rPr>
              <a:t>teñen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contido</a:t>
            </a:r>
            <a:r>
              <a:rPr lang="es-ES" dirty="0" smtClean="0">
                <a:solidFill>
                  <a:srgbClr val="FF0000"/>
                </a:solidFill>
              </a:rPr>
              <a:t> en si </a:t>
            </a:r>
            <a:r>
              <a:rPr lang="es-ES" dirty="0" err="1" smtClean="0">
                <a:solidFill>
                  <a:srgbClr val="FF0000"/>
                </a:solidFill>
              </a:rPr>
              <a:t>mesmas</a:t>
            </a:r>
            <a:r>
              <a:rPr lang="es-ES" dirty="0" smtClean="0">
                <a:solidFill>
                  <a:srgbClr val="FF0000"/>
                </a:solidFill>
              </a:rPr>
              <a:t>; son </a:t>
            </a:r>
            <a:r>
              <a:rPr lang="es-ES" dirty="0" err="1" smtClean="0">
                <a:solidFill>
                  <a:srgbClr val="FF0000"/>
                </a:solidFill>
              </a:rPr>
              <a:t>só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r>
              <a:rPr lang="es-ES" dirty="0" smtClean="0">
                <a:solidFill>
                  <a:srgbClr val="FF0000"/>
                </a:solidFill>
              </a:rPr>
              <a:t> que se aplica para </a:t>
            </a:r>
            <a:r>
              <a:rPr lang="es-ES" dirty="0" err="1" smtClean="0">
                <a:solidFill>
                  <a:srgbClr val="FF0000"/>
                </a:solidFill>
              </a:rPr>
              <a:t>traballar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uns</a:t>
            </a:r>
            <a:r>
              <a:rPr lang="es-ES" dirty="0" smtClean="0">
                <a:solidFill>
                  <a:srgbClr val="FF0000"/>
                </a:solidFill>
              </a:rPr>
              <a:t> determinados </a:t>
            </a:r>
            <a:r>
              <a:rPr lang="es-ES" dirty="0" err="1" smtClean="0">
                <a:solidFill>
                  <a:srgbClr val="FF0000"/>
                </a:solidFill>
              </a:rPr>
              <a:t>contidos</a:t>
            </a:r>
            <a:r>
              <a:rPr lang="es-ES" dirty="0" smtClean="0">
                <a:solidFill>
                  <a:srgbClr val="FF0000"/>
                </a:solidFill>
              </a:rPr>
              <a:t>, de </a:t>
            </a:r>
            <a:r>
              <a:rPr lang="es-ES" dirty="0" err="1" smtClean="0">
                <a:solidFill>
                  <a:srgbClr val="FF0000"/>
                </a:solidFill>
              </a:rPr>
              <a:t>calqueira</a:t>
            </a:r>
            <a:r>
              <a:rPr lang="es-ES" dirty="0" smtClean="0">
                <a:solidFill>
                  <a:srgbClr val="FF0000"/>
                </a:solidFill>
              </a:rPr>
              <a:t> área do currículo, de </a:t>
            </a:r>
            <a:r>
              <a:rPr lang="es-ES" dirty="0" err="1" smtClean="0">
                <a:solidFill>
                  <a:srgbClr val="FF0000"/>
                </a:solidFill>
              </a:rPr>
              <a:t>xeito</a:t>
            </a:r>
            <a:r>
              <a:rPr lang="es-ES" dirty="0" smtClean="0">
                <a:solidFill>
                  <a:srgbClr val="FF0000"/>
                </a:solidFill>
              </a:rPr>
              <a:t> que </a:t>
            </a:r>
            <a:r>
              <a:rPr lang="es-ES" dirty="0" err="1" smtClean="0">
                <a:solidFill>
                  <a:srgbClr val="FF0000"/>
                </a:solidFill>
              </a:rPr>
              <a:t>xeren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necesidade</a:t>
            </a:r>
            <a:r>
              <a:rPr lang="es-ES" dirty="0" smtClean="0">
                <a:solidFill>
                  <a:srgbClr val="FF0000"/>
                </a:solidFill>
              </a:rPr>
              <a:t> de colaborar e </a:t>
            </a:r>
            <a:r>
              <a:rPr lang="es-ES" dirty="0" err="1" smtClean="0">
                <a:solidFill>
                  <a:srgbClr val="FF0000"/>
                </a:solidFill>
              </a:rPr>
              <a:t>axudarse</a:t>
            </a:r>
            <a:endParaRPr lang="es-ES" dirty="0" smtClean="0">
              <a:solidFill>
                <a:srgbClr val="FF0000"/>
              </a:solidFill>
            </a:endParaRPr>
          </a:p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r>
              <a:rPr lang="es-ES" dirty="0" smtClean="0">
                <a:solidFill>
                  <a:srgbClr val="FF0000"/>
                </a:solidFill>
              </a:rPr>
              <a:t> simple, aplicada a un </a:t>
            </a:r>
            <a:r>
              <a:rPr lang="es-ES" dirty="0" err="1" smtClean="0">
                <a:solidFill>
                  <a:srgbClr val="FF0000"/>
                </a:solidFill>
              </a:rPr>
              <a:t>contido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aprendizaxe</a:t>
            </a:r>
            <a:r>
              <a:rPr lang="es-ES" dirty="0" smtClean="0">
                <a:solidFill>
                  <a:srgbClr val="FF0000"/>
                </a:solidFill>
              </a:rPr>
              <a:t>, </a:t>
            </a:r>
            <a:r>
              <a:rPr lang="es-ES" dirty="0" err="1" smtClean="0">
                <a:solidFill>
                  <a:srgbClr val="FF0000"/>
                </a:solidFill>
              </a:rPr>
              <a:t>constitúe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actividade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aprendizaxe</a:t>
            </a:r>
            <a:r>
              <a:rPr lang="es-ES" dirty="0" smtClean="0">
                <a:solidFill>
                  <a:srgbClr val="FF0000"/>
                </a:solidFill>
              </a:rPr>
              <a:t> de curta duración</a:t>
            </a:r>
          </a:p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r>
              <a:rPr lang="es-ES" dirty="0" smtClean="0">
                <a:solidFill>
                  <a:srgbClr val="FF0000"/>
                </a:solidFill>
              </a:rPr>
              <a:t> complexa, aplicada en relación a </a:t>
            </a:r>
            <a:r>
              <a:rPr lang="es-ES" dirty="0" err="1" smtClean="0">
                <a:solidFill>
                  <a:srgbClr val="FF0000"/>
                </a:solidFill>
              </a:rPr>
              <a:t>uns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contidos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aprendizaxe</a:t>
            </a:r>
            <a:r>
              <a:rPr lang="es-ES" dirty="0" smtClean="0">
                <a:solidFill>
                  <a:srgbClr val="FF0000"/>
                </a:solidFill>
              </a:rPr>
              <a:t>, </a:t>
            </a:r>
            <a:r>
              <a:rPr lang="es-ES" dirty="0" err="1" smtClean="0">
                <a:solidFill>
                  <a:srgbClr val="FF0000"/>
                </a:solidFill>
              </a:rPr>
              <a:t>convértese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nunha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macroactividade</a:t>
            </a:r>
            <a:endParaRPr lang="gl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5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772400" cy="1470025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As </a:t>
            </a:r>
            <a:r>
              <a:rPr lang="es-ES" i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estruturas</a:t>
            </a:r>
            <a:r>
              <a:rPr lang="es-ES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s-ES" i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cooperativas básicas</a:t>
            </a:r>
            <a:endParaRPr lang="es-ES" i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 smtClean="0"/>
              <a:t>Licenza</a:t>
            </a:r>
            <a:r>
              <a:rPr lang="es-ES" dirty="0" smtClean="0"/>
              <a:t> de Formación. Elena López Vara-Begoña Otero </a:t>
            </a:r>
            <a:r>
              <a:rPr lang="es-ES" dirty="0" err="1" smtClean="0"/>
              <a:t>Riobó</a:t>
            </a:r>
            <a:r>
              <a:rPr lang="es-ES" dirty="0" smtClean="0"/>
              <a:t>. O TRABALLO COOPERATIVO</a:t>
            </a:r>
            <a:endParaRPr lang="es-ES" dirty="0"/>
          </a:p>
        </p:txBody>
      </p:sp>
      <p:sp>
        <p:nvSpPr>
          <p:cNvPr id="6" name="Down Arrow 5"/>
          <p:cNvSpPr/>
          <p:nvPr/>
        </p:nvSpPr>
        <p:spPr>
          <a:xfrm>
            <a:off x="1259632" y="4005064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Down Arrow 7"/>
          <p:cNvSpPr/>
          <p:nvPr/>
        </p:nvSpPr>
        <p:spPr>
          <a:xfrm>
            <a:off x="4211960" y="3960468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Down Arrow 8"/>
          <p:cNvSpPr/>
          <p:nvPr/>
        </p:nvSpPr>
        <p:spPr>
          <a:xfrm>
            <a:off x="7092280" y="3983463"/>
            <a:ext cx="21602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Up Arrow 9"/>
          <p:cNvSpPr/>
          <p:nvPr/>
        </p:nvSpPr>
        <p:spPr>
          <a:xfrm>
            <a:off x="1277634" y="1772713"/>
            <a:ext cx="180020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Up Arrow 10"/>
          <p:cNvSpPr/>
          <p:nvPr/>
        </p:nvSpPr>
        <p:spPr>
          <a:xfrm>
            <a:off x="4229962" y="1772713"/>
            <a:ext cx="180020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Up Arrow 11"/>
          <p:cNvSpPr/>
          <p:nvPr/>
        </p:nvSpPr>
        <p:spPr>
          <a:xfrm>
            <a:off x="7110282" y="1812209"/>
            <a:ext cx="180020" cy="57606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TextBox 12"/>
          <p:cNvSpPr txBox="1"/>
          <p:nvPr/>
        </p:nvSpPr>
        <p:spPr>
          <a:xfrm>
            <a:off x="539552" y="836712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Lectura compartida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91880" y="841659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endParaRPr lang="es-ES" dirty="0" smtClean="0">
              <a:solidFill>
                <a:srgbClr val="FF0000"/>
              </a:solidFill>
            </a:endParaRP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>
                <a:solidFill>
                  <a:srgbClr val="FF0000"/>
                </a:solidFill>
              </a:rPr>
              <a:t>1-2-4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72200" y="841659"/>
            <a:ext cx="165618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O folio </a:t>
            </a:r>
            <a:r>
              <a:rPr lang="es-ES" dirty="0" err="1" smtClean="0">
                <a:solidFill>
                  <a:srgbClr val="FF0000"/>
                </a:solidFill>
              </a:rPr>
              <a:t>xiratorio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4941168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O </a:t>
            </a:r>
            <a:r>
              <a:rPr lang="es-ES" dirty="0" err="1" smtClean="0">
                <a:solidFill>
                  <a:srgbClr val="FF0000"/>
                </a:solidFill>
              </a:rPr>
              <a:t>xogo</a:t>
            </a:r>
            <a:r>
              <a:rPr lang="es-ES" dirty="0" smtClean="0">
                <a:solidFill>
                  <a:srgbClr val="FF0000"/>
                </a:solidFill>
              </a:rPr>
              <a:t> de palabras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1880" y="4925542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Lápices </a:t>
            </a:r>
            <a:r>
              <a:rPr lang="es-ES" dirty="0" err="1" smtClean="0">
                <a:solidFill>
                  <a:srgbClr val="FF0000"/>
                </a:solidFill>
              </a:rPr>
              <a:t>ao</a:t>
            </a:r>
            <a:r>
              <a:rPr lang="es-ES" dirty="0" smtClean="0">
                <a:solidFill>
                  <a:srgbClr val="FF0000"/>
                </a:solidFill>
              </a:rPr>
              <a:t> centro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4167" y="4925542"/>
            <a:ext cx="1656184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rgbClr val="FF0000"/>
                </a:solidFill>
              </a:rPr>
              <a:t>Parada de tres minutos</a:t>
            </a:r>
          </a:p>
        </p:txBody>
      </p:sp>
    </p:spTree>
    <p:extLst>
      <p:ext uri="{BB962C8B-B14F-4D97-AF65-F5344CB8AC3E}">
        <p14:creationId xmlns:p14="http://schemas.microsoft.com/office/powerpoint/2010/main" val="202705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cap="small" dirty="0" smtClean="0">
                <a:solidFill>
                  <a:srgbClr val="FF0000"/>
                </a:solidFill>
              </a:rPr>
              <a:t>Lectura compartida</a:t>
            </a:r>
            <a:endParaRPr lang="es-ES" cap="small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315"/>
            <a:ext cx="8229600" cy="452596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Oval 4"/>
          <p:cNvSpPr/>
          <p:nvPr/>
        </p:nvSpPr>
        <p:spPr>
          <a:xfrm>
            <a:off x="890554" y="1916832"/>
            <a:ext cx="7344816" cy="381642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No momento de </a:t>
            </a:r>
            <a:r>
              <a:rPr lang="es-ES" dirty="0" err="1" smtClean="0">
                <a:solidFill>
                  <a:srgbClr val="FF0000"/>
                </a:solidFill>
              </a:rPr>
              <a:t>ler</a:t>
            </a:r>
            <a:r>
              <a:rPr lang="es-ES" dirty="0" smtClean="0">
                <a:solidFill>
                  <a:srgbClr val="FF0000"/>
                </a:solidFill>
              </a:rPr>
              <a:t> un texto pódese </a:t>
            </a:r>
            <a:r>
              <a:rPr lang="es-ES" dirty="0" err="1" smtClean="0">
                <a:solidFill>
                  <a:srgbClr val="FF0000"/>
                </a:solidFill>
              </a:rPr>
              <a:t>facer</a:t>
            </a:r>
            <a:r>
              <a:rPr lang="es-ES" dirty="0" smtClean="0">
                <a:solidFill>
                  <a:srgbClr val="FF0000"/>
                </a:solidFill>
              </a:rPr>
              <a:t> en equipo: Un </a:t>
            </a:r>
            <a:r>
              <a:rPr lang="es-ES" dirty="0" err="1" smtClean="0">
                <a:solidFill>
                  <a:srgbClr val="FF0000"/>
                </a:solidFill>
              </a:rPr>
              <a:t>membro</a:t>
            </a:r>
            <a:r>
              <a:rPr lang="es-ES" dirty="0" smtClean="0">
                <a:solidFill>
                  <a:srgbClr val="FF0000"/>
                </a:solidFill>
              </a:rPr>
              <a:t> do grupo le o </a:t>
            </a:r>
            <a:r>
              <a:rPr lang="es-ES" dirty="0" err="1" smtClean="0">
                <a:solidFill>
                  <a:srgbClr val="FF0000"/>
                </a:solidFill>
              </a:rPr>
              <a:t>primeiro</a:t>
            </a:r>
            <a:r>
              <a:rPr lang="es-ES" dirty="0" smtClean="0">
                <a:solidFill>
                  <a:srgbClr val="FF0000"/>
                </a:solidFill>
              </a:rPr>
              <a:t> párrafo. Os </a:t>
            </a:r>
            <a:r>
              <a:rPr lang="es-ES" dirty="0" err="1" smtClean="0">
                <a:solidFill>
                  <a:srgbClr val="FF0000"/>
                </a:solidFill>
              </a:rPr>
              <a:t>demáis</a:t>
            </a:r>
            <a:r>
              <a:rPr lang="es-ES" dirty="0" smtClean="0">
                <a:solidFill>
                  <a:srgbClr val="FF0000"/>
                </a:solidFill>
              </a:rPr>
              <a:t> deben estar atentos </a:t>
            </a:r>
            <a:r>
              <a:rPr lang="es-ES" dirty="0" err="1" smtClean="0">
                <a:solidFill>
                  <a:srgbClr val="FF0000"/>
                </a:solidFill>
              </a:rPr>
              <a:t>xa</a:t>
            </a:r>
            <a:r>
              <a:rPr lang="es-ES" dirty="0" smtClean="0">
                <a:solidFill>
                  <a:srgbClr val="FF0000"/>
                </a:solidFill>
              </a:rPr>
              <a:t> que, </a:t>
            </a:r>
            <a:r>
              <a:rPr lang="es-ES" dirty="0" err="1" smtClean="0">
                <a:solidFill>
                  <a:srgbClr val="FF0000"/>
                </a:solidFill>
              </a:rPr>
              <a:t>seguindo</a:t>
            </a:r>
            <a:r>
              <a:rPr lang="es-ES" dirty="0" smtClean="0">
                <a:solidFill>
                  <a:srgbClr val="FF0000"/>
                </a:solidFill>
              </a:rPr>
              <a:t> as </a:t>
            </a:r>
            <a:r>
              <a:rPr lang="es-ES" dirty="0" err="1" smtClean="0">
                <a:solidFill>
                  <a:srgbClr val="FF0000"/>
                </a:solidFill>
              </a:rPr>
              <a:t>agullas</a:t>
            </a:r>
            <a:r>
              <a:rPr lang="es-ES" dirty="0" smtClean="0">
                <a:solidFill>
                  <a:srgbClr val="FF0000"/>
                </a:solidFill>
              </a:rPr>
              <a:t> do </a:t>
            </a:r>
            <a:r>
              <a:rPr lang="es-ES" dirty="0" err="1" smtClean="0">
                <a:solidFill>
                  <a:srgbClr val="FF0000"/>
                </a:solidFill>
              </a:rPr>
              <a:t>reloxo</a:t>
            </a:r>
            <a:r>
              <a:rPr lang="es-ES" dirty="0" smtClean="0">
                <a:solidFill>
                  <a:srgbClr val="FF0000"/>
                </a:solidFill>
              </a:rPr>
              <a:t>, o </a:t>
            </a:r>
            <a:r>
              <a:rPr lang="es-ES" dirty="0" err="1" smtClean="0">
                <a:solidFill>
                  <a:srgbClr val="FF0000"/>
                </a:solidFill>
              </a:rPr>
              <a:t>seguinte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compañeiro</a:t>
            </a:r>
            <a:r>
              <a:rPr lang="es-ES" dirty="0" smtClean="0">
                <a:solidFill>
                  <a:srgbClr val="FF0000"/>
                </a:solidFill>
              </a:rPr>
              <a:t> deberá explicar o que o que se acaba de </a:t>
            </a:r>
            <a:r>
              <a:rPr lang="es-ES" dirty="0" err="1" smtClean="0">
                <a:solidFill>
                  <a:srgbClr val="FF0000"/>
                </a:solidFill>
              </a:rPr>
              <a:t>ler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deberá </a:t>
            </a:r>
            <a:r>
              <a:rPr lang="es-ES" dirty="0" err="1" smtClean="0">
                <a:solidFill>
                  <a:srgbClr val="FF0000"/>
                </a:solidFill>
              </a:rPr>
              <a:t>facer</a:t>
            </a:r>
            <a:r>
              <a:rPr lang="es-ES" dirty="0" smtClean="0">
                <a:solidFill>
                  <a:srgbClr val="FF0000"/>
                </a:solidFill>
              </a:rPr>
              <a:t> un resumo. Os </a:t>
            </a:r>
            <a:r>
              <a:rPr lang="es-ES" dirty="0" err="1" smtClean="0">
                <a:solidFill>
                  <a:srgbClr val="FF0000"/>
                </a:solidFill>
              </a:rPr>
              <a:t>outros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membro</a:t>
            </a:r>
            <a:r>
              <a:rPr lang="es-ES" dirty="0" smtClean="0">
                <a:solidFill>
                  <a:srgbClr val="FF0000"/>
                </a:solidFill>
              </a:rPr>
              <a:t> do equipo deben </a:t>
            </a:r>
            <a:r>
              <a:rPr lang="es-ES" dirty="0" err="1" smtClean="0">
                <a:solidFill>
                  <a:srgbClr val="FF0000"/>
                </a:solidFill>
              </a:rPr>
              <a:t>dicir</a:t>
            </a:r>
            <a:r>
              <a:rPr lang="es-ES" dirty="0" smtClean="0">
                <a:solidFill>
                  <a:srgbClr val="FF0000"/>
                </a:solidFill>
              </a:rPr>
              <a:t> se é </a:t>
            </a:r>
            <a:r>
              <a:rPr lang="es-ES" dirty="0" err="1" smtClean="0">
                <a:solidFill>
                  <a:srgbClr val="FF0000"/>
                </a:solidFill>
              </a:rPr>
              <a:t>correto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non.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A continuación, o que </a:t>
            </a:r>
            <a:r>
              <a:rPr lang="es-ES" dirty="0" err="1" smtClean="0">
                <a:solidFill>
                  <a:srgbClr val="FF0000"/>
                </a:solidFill>
              </a:rPr>
              <a:t>fixo</a:t>
            </a:r>
            <a:r>
              <a:rPr lang="es-ES" dirty="0" smtClean="0">
                <a:solidFill>
                  <a:srgbClr val="FF0000"/>
                </a:solidFill>
              </a:rPr>
              <a:t> o resumo do </a:t>
            </a:r>
            <a:r>
              <a:rPr lang="es-ES" dirty="0" err="1" smtClean="0">
                <a:solidFill>
                  <a:srgbClr val="FF0000"/>
                </a:solidFill>
              </a:rPr>
              <a:t>primeiro</a:t>
            </a:r>
            <a:r>
              <a:rPr lang="es-ES" dirty="0" smtClean="0">
                <a:solidFill>
                  <a:srgbClr val="FF0000"/>
                </a:solidFill>
              </a:rPr>
              <a:t> párrafo </a:t>
            </a:r>
            <a:r>
              <a:rPr lang="es-ES" dirty="0" err="1" smtClean="0">
                <a:solidFill>
                  <a:srgbClr val="FF0000"/>
                </a:solidFill>
              </a:rPr>
              <a:t>lerá</a:t>
            </a:r>
            <a:r>
              <a:rPr lang="es-ES" dirty="0" smtClean="0">
                <a:solidFill>
                  <a:srgbClr val="FF0000"/>
                </a:solidFill>
              </a:rPr>
              <a:t> o segundo e o </a:t>
            </a:r>
            <a:r>
              <a:rPr lang="es-ES" dirty="0" err="1" smtClean="0">
                <a:solidFill>
                  <a:srgbClr val="FF0000"/>
                </a:solidFill>
              </a:rPr>
              <a:t>terceiro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membro</a:t>
            </a:r>
            <a:r>
              <a:rPr lang="es-ES" dirty="0" smtClean="0">
                <a:solidFill>
                  <a:srgbClr val="FF0000"/>
                </a:solidFill>
              </a:rPr>
              <a:t> do equipo </a:t>
            </a:r>
            <a:r>
              <a:rPr lang="es-ES" dirty="0" err="1" smtClean="0">
                <a:solidFill>
                  <a:srgbClr val="FF0000"/>
                </a:solidFill>
              </a:rPr>
              <a:t>fará</a:t>
            </a:r>
            <a:r>
              <a:rPr lang="es-ES" dirty="0" smtClean="0">
                <a:solidFill>
                  <a:srgbClr val="FF0000"/>
                </a:solidFill>
              </a:rPr>
              <a:t> o resumo. 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Así sucesivamente ata rematar de </a:t>
            </a:r>
            <a:r>
              <a:rPr lang="es-ES" dirty="0" err="1" smtClean="0">
                <a:solidFill>
                  <a:srgbClr val="FF0000"/>
                </a:solidFill>
              </a:rPr>
              <a:t>ler</a:t>
            </a:r>
            <a:r>
              <a:rPr lang="es-ES" dirty="0" smtClean="0">
                <a:solidFill>
                  <a:srgbClr val="FF0000"/>
                </a:solidFill>
              </a:rPr>
              <a:t> o texto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0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Folio </a:t>
            </a:r>
            <a:r>
              <a:rPr lang="es-ES" dirty="0" err="1" smtClean="0">
                <a:solidFill>
                  <a:srgbClr val="FF0000"/>
                </a:solidFill>
              </a:rPr>
              <a:t>xiratorio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Elipse 4"/>
          <p:cNvSpPr/>
          <p:nvPr/>
        </p:nvSpPr>
        <p:spPr>
          <a:xfrm>
            <a:off x="1187624" y="2132856"/>
            <a:ext cx="7056784" cy="40324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Asígnase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unha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tarefa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que pode ser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unha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lista de palabras, a redacción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dun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conto, as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cousas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que se saben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dun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determinado tema para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coñecer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ideas previas,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unha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frase que resuma a idea fundamental do tema que se esté estudiando, etc. </a:t>
            </a:r>
          </a:p>
          <a:p>
            <a:pPr algn="ctr"/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U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membro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equipo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comeza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 escribir a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súa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aportación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folio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xiratorio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. 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 continuación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pásallo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compañeiro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seguinte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seguindo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 dirección das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agullas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reloxo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para que éste escriba a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súa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aportación no folio. Así sucesivamente ata que todos os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membros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participen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na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resolución da </a:t>
            </a:r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tarefa</a:t>
            </a:r>
            <a:r>
              <a:rPr lang="es-ES" dirty="0" smtClean="0">
                <a:ea typeface="Tahoma" pitchFamily="34" charset="0"/>
                <a:cs typeface="Tahoma" pitchFamily="34" charset="0"/>
              </a:rPr>
              <a:t>.</a:t>
            </a:r>
            <a:endParaRPr lang="gl-ES" dirty="0"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83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err="1" smtClean="0">
                <a:solidFill>
                  <a:srgbClr val="FF0000"/>
                </a:solidFill>
              </a:rPr>
              <a:t>Estrutura</a:t>
            </a:r>
            <a:r>
              <a:rPr lang="es-ES" dirty="0" smtClean="0">
                <a:solidFill>
                  <a:srgbClr val="FF0000"/>
                </a:solidFill>
              </a:rPr>
              <a:t> 1-2-4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Elipse 4"/>
          <p:cNvSpPr/>
          <p:nvPr/>
        </p:nvSpPr>
        <p:spPr>
          <a:xfrm>
            <a:off x="971600" y="1844824"/>
            <a:ext cx="7200800" cy="439248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Plantéxase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cuestión </a:t>
            </a:r>
            <a:r>
              <a:rPr lang="es-ES" dirty="0" err="1" smtClean="0">
                <a:solidFill>
                  <a:srgbClr val="FF0000"/>
                </a:solidFill>
              </a:rPr>
              <a:t>ao</a:t>
            </a:r>
            <a:r>
              <a:rPr lang="es-ES" dirty="0" smtClean="0">
                <a:solidFill>
                  <a:srgbClr val="FF0000"/>
                </a:solidFill>
              </a:rPr>
              <a:t> grupo e </a:t>
            </a:r>
            <a:r>
              <a:rPr lang="es-ES" dirty="0" err="1" smtClean="0">
                <a:solidFill>
                  <a:srgbClr val="FF0000"/>
                </a:solidFill>
              </a:rPr>
              <a:t>facilítaselle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plantilla con tres </a:t>
            </a:r>
            <a:r>
              <a:rPr lang="es-ES" dirty="0" err="1" smtClean="0">
                <a:solidFill>
                  <a:srgbClr val="FF0000"/>
                </a:solidFill>
              </a:rPr>
              <a:t>recadros</a:t>
            </a:r>
            <a:r>
              <a:rPr lang="es-ES" dirty="0" smtClean="0">
                <a:solidFill>
                  <a:srgbClr val="FF0000"/>
                </a:solidFill>
              </a:rPr>
              <a:t> (situación 1; </a:t>
            </a:r>
            <a:r>
              <a:rPr lang="es-ES" dirty="0" err="1" smtClean="0">
                <a:solidFill>
                  <a:srgbClr val="FF0000"/>
                </a:solidFill>
              </a:rPr>
              <a:t>outro</a:t>
            </a:r>
            <a:r>
              <a:rPr lang="es-ES" dirty="0" smtClean="0">
                <a:solidFill>
                  <a:srgbClr val="FF0000"/>
                </a:solidFill>
              </a:rPr>
              <a:t> para a situación 2; e </a:t>
            </a:r>
            <a:r>
              <a:rPr lang="es-ES" dirty="0" err="1" smtClean="0">
                <a:solidFill>
                  <a:srgbClr val="FF0000"/>
                </a:solidFill>
              </a:rPr>
              <a:t>outro</a:t>
            </a:r>
            <a:r>
              <a:rPr lang="es-ES" dirty="0" smtClean="0">
                <a:solidFill>
                  <a:srgbClr val="FF0000"/>
                </a:solidFill>
              </a:rPr>
              <a:t> para a situación 4) para que anoten </a:t>
            </a:r>
            <a:r>
              <a:rPr lang="es-ES" dirty="0" err="1" smtClean="0">
                <a:solidFill>
                  <a:srgbClr val="FF0000"/>
                </a:solidFill>
              </a:rPr>
              <a:t>nela</a:t>
            </a:r>
            <a:r>
              <a:rPr lang="es-ES" dirty="0" smtClean="0">
                <a:solidFill>
                  <a:srgbClr val="FF0000"/>
                </a:solidFill>
              </a:rPr>
              <a:t> as sucesivas </a:t>
            </a:r>
            <a:r>
              <a:rPr lang="es-ES" dirty="0" err="1" smtClean="0">
                <a:solidFill>
                  <a:srgbClr val="FF0000"/>
                </a:solidFill>
              </a:rPr>
              <a:t>respostas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Dentro do equipo, </a:t>
            </a:r>
            <a:r>
              <a:rPr lang="es-ES" dirty="0" err="1" smtClean="0">
                <a:solidFill>
                  <a:srgbClr val="FF0000"/>
                </a:solidFill>
              </a:rPr>
              <a:t>primeiro</a:t>
            </a:r>
            <a:r>
              <a:rPr lang="es-ES" dirty="0" smtClean="0">
                <a:solidFill>
                  <a:srgbClr val="FF0000"/>
                </a:solidFill>
              </a:rPr>
              <a:t> cada un, de </a:t>
            </a:r>
            <a:r>
              <a:rPr lang="es-ES" dirty="0" err="1" smtClean="0">
                <a:solidFill>
                  <a:srgbClr val="FF0000"/>
                </a:solidFill>
              </a:rPr>
              <a:t>maneira</a:t>
            </a:r>
            <a:r>
              <a:rPr lang="es-ES" dirty="0" smtClean="0">
                <a:solidFill>
                  <a:srgbClr val="FF0000"/>
                </a:solidFill>
              </a:rPr>
              <a:t> individual, </a:t>
            </a:r>
            <a:r>
              <a:rPr lang="es-ES" dirty="0" err="1" smtClean="0">
                <a:solidFill>
                  <a:srgbClr val="FF0000"/>
                </a:solidFill>
              </a:rPr>
              <a:t>pensa</a:t>
            </a:r>
            <a:r>
              <a:rPr lang="es-ES" dirty="0" smtClean="0">
                <a:solidFill>
                  <a:srgbClr val="FF0000"/>
                </a:solidFill>
              </a:rPr>
              <a:t> cal é a </a:t>
            </a:r>
            <a:r>
              <a:rPr lang="es-ES" dirty="0" err="1" smtClean="0">
                <a:solidFill>
                  <a:srgbClr val="FF0000"/>
                </a:solidFill>
              </a:rPr>
              <a:t>resposta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correta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e </a:t>
            </a:r>
            <a:r>
              <a:rPr lang="es-ES" dirty="0" err="1" smtClean="0">
                <a:solidFill>
                  <a:srgbClr val="FF0000"/>
                </a:solidFill>
              </a:rPr>
              <a:t>anótaa</a:t>
            </a:r>
            <a:r>
              <a:rPr lang="es-ES" dirty="0" smtClean="0">
                <a:solidFill>
                  <a:srgbClr val="FF0000"/>
                </a:solidFill>
              </a:rPr>
              <a:t> no </a:t>
            </a:r>
            <a:r>
              <a:rPr lang="es-ES" dirty="0" err="1" smtClean="0">
                <a:solidFill>
                  <a:srgbClr val="FF0000"/>
                </a:solidFill>
              </a:rPr>
              <a:t>primeiro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recadro</a:t>
            </a:r>
            <a:r>
              <a:rPr lang="es-ES" dirty="0" smtClean="0">
                <a:solidFill>
                  <a:srgbClr val="FF0000"/>
                </a:solidFill>
              </a:rPr>
              <a:t>. En segundo lugar, </a:t>
            </a:r>
            <a:r>
              <a:rPr lang="es-ES" dirty="0" err="1" smtClean="0">
                <a:solidFill>
                  <a:srgbClr val="FF0000"/>
                </a:solidFill>
              </a:rPr>
              <a:t>póñense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dous</a:t>
            </a:r>
            <a:r>
              <a:rPr lang="es-ES" dirty="0" smtClean="0">
                <a:solidFill>
                  <a:srgbClr val="FF0000"/>
                </a:solidFill>
              </a:rPr>
              <a:t> en </a:t>
            </a:r>
            <a:r>
              <a:rPr lang="es-ES" dirty="0" err="1" smtClean="0">
                <a:solidFill>
                  <a:srgbClr val="FF0000"/>
                </a:solidFill>
              </a:rPr>
              <a:t>dous</a:t>
            </a:r>
            <a:r>
              <a:rPr lang="es-ES" dirty="0" smtClean="0">
                <a:solidFill>
                  <a:srgbClr val="FF0000"/>
                </a:solidFill>
              </a:rPr>
              <a:t>, intercambian as </a:t>
            </a:r>
            <a:r>
              <a:rPr lang="es-ES" dirty="0" err="1" smtClean="0">
                <a:solidFill>
                  <a:srgbClr val="FF0000"/>
                </a:solidFill>
              </a:rPr>
              <a:t>respostas</a:t>
            </a:r>
            <a:r>
              <a:rPr lang="es-ES" dirty="0" smtClean="0">
                <a:solidFill>
                  <a:srgbClr val="FF0000"/>
                </a:solidFill>
              </a:rPr>
              <a:t> e as comentan, </a:t>
            </a:r>
            <a:r>
              <a:rPr lang="es-ES" dirty="0" err="1" smtClean="0">
                <a:solidFill>
                  <a:srgbClr val="FF0000"/>
                </a:solidFill>
              </a:rPr>
              <a:t>facendo</a:t>
            </a:r>
            <a:r>
              <a:rPr lang="es-ES" dirty="0" smtClean="0">
                <a:solidFill>
                  <a:srgbClr val="FF0000"/>
                </a:solidFill>
              </a:rPr>
              <a:t> as </a:t>
            </a:r>
            <a:r>
              <a:rPr lang="es-ES" dirty="0" err="1" smtClean="0">
                <a:solidFill>
                  <a:srgbClr val="FF0000"/>
                </a:solidFill>
              </a:rPr>
              <a:t>anotacións</a:t>
            </a:r>
            <a:r>
              <a:rPr lang="es-ES" dirty="0" smtClean="0">
                <a:solidFill>
                  <a:srgbClr val="FF0000"/>
                </a:solidFill>
              </a:rPr>
              <a:t> no segundo </a:t>
            </a:r>
            <a:r>
              <a:rPr lang="es-ES" dirty="0" err="1" smtClean="0">
                <a:solidFill>
                  <a:srgbClr val="FF0000"/>
                </a:solidFill>
              </a:rPr>
              <a:t>recadro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Por último, todo o equipo, </a:t>
            </a:r>
            <a:r>
              <a:rPr lang="es-ES" dirty="0" err="1" smtClean="0">
                <a:solidFill>
                  <a:srgbClr val="FF0000"/>
                </a:solidFill>
              </a:rPr>
              <a:t>despois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ensinar</a:t>
            </a:r>
            <a:r>
              <a:rPr lang="es-ES" dirty="0" smtClean="0">
                <a:solidFill>
                  <a:srgbClr val="FF0000"/>
                </a:solidFill>
              </a:rPr>
              <a:t> as </a:t>
            </a:r>
            <a:r>
              <a:rPr lang="es-ES" dirty="0" err="1" smtClean="0">
                <a:solidFill>
                  <a:srgbClr val="FF0000"/>
                </a:solidFill>
              </a:rPr>
              <a:t>respostas</a:t>
            </a:r>
            <a:r>
              <a:rPr lang="es-ES" dirty="0" smtClean="0">
                <a:solidFill>
                  <a:srgbClr val="FF0000"/>
                </a:solidFill>
              </a:rPr>
              <a:t> das dúas parellas, </a:t>
            </a:r>
            <a:r>
              <a:rPr lang="es-ES" dirty="0" err="1" smtClean="0">
                <a:solidFill>
                  <a:srgbClr val="FF0000"/>
                </a:solidFill>
              </a:rPr>
              <a:t>compoñe</a:t>
            </a:r>
            <a:r>
              <a:rPr lang="es-ES" dirty="0" err="1" smtClean="0">
                <a:solidFill>
                  <a:srgbClr val="FF0000"/>
                </a:solidFill>
              </a:rPr>
              <a:t>n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resposta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mais</a:t>
            </a:r>
            <a:r>
              <a:rPr lang="es-ES" dirty="0" smtClean="0">
                <a:solidFill>
                  <a:srgbClr val="FF0000"/>
                </a:solidFill>
              </a:rPr>
              <a:t> adecuada e a anotan no </a:t>
            </a:r>
            <a:r>
              <a:rPr lang="es-ES" dirty="0" err="1" smtClean="0">
                <a:solidFill>
                  <a:srgbClr val="FF0000"/>
                </a:solidFill>
              </a:rPr>
              <a:t>terceiro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recadro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  <a:endParaRPr lang="gl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37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>
                <a:solidFill>
                  <a:srgbClr val="FF0000"/>
                </a:solidFill>
              </a:rPr>
              <a:t>Lápices </a:t>
            </a:r>
            <a:r>
              <a:rPr lang="es-ES" dirty="0" err="1">
                <a:solidFill>
                  <a:srgbClr val="FF0000"/>
                </a:solidFill>
              </a:rPr>
              <a:t>ao</a:t>
            </a:r>
            <a:r>
              <a:rPr lang="es-ES" dirty="0">
                <a:solidFill>
                  <a:srgbClr val="FF0000"/>
                </a:solidFill>
              </a:rPr>
              <a:t> centro</a:t>
            </a:r>
            <a:endParaRPr lang="gl-ES" dirty="0"/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Elipse 4"/>
          <p:cNvSpPr/>
          <p:nvPr/>
        </p:nvSpPr>
        <p:spPr>
          <a:xfrm>
            <a:off x="814974" y="1556792"/>
            <a:ext cx="7272808" cy="460851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>
              <a:solidFill>
                <a:srgbClr val="FF0000"/>
              </a:solidFill>
              <a:ea typeface="Tahoma" pitchFamily="34" charset="0"/>
              <a:cs typeface="Tahoma" pitchFamily="34" charset="0"/>
            </a:endParaRPr>
          </a:p>
          <a:p>
            <a:pPr algn="ctr"/>
            <a:r>
              <a:rPr lang="es-ES" dirty="0" err="1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Plantéxase</a:t>
            </a:r>
            <a:r>
              <a:rPr lang="es-ES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unha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cuestión. Cada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membro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equipo debe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facerse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cargo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dunha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pregunta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ou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exercicio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: debe lelo en voz alta e debe ser o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primeiro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en opinar cómo responder. A continuación pregunta a opinión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aos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outros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membros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equipo,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seguindo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direción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das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agullas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reloxo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. A partir das distintas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opinións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, discuten e entre todos deciden a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resposta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adecuada.</a:t>
            </a:r>
          </a:p>
          <a:p>
            <a:pPr algn="ctr"/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Durante todo este proceso, os lápices e bolígrafos deben estar colocados no centro da mesa, indicando que é o momento de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falar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e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escoitar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, e que non se pode escribir.</a:t>
            </a:r>
          </a:p>
          <a:p>
            <a:pPr algn="ctr"/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Procédese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a continuación con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outra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cuestión,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sendo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o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seguinte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membro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do equipo o que </a:t>
            </a:r>
            <a:r>
              <a:rPr lang="es-ES" dirty="0" err="1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comece</a:t>
            </a:r>
            <a:r>
              <a:rPr lang="es-ES" dirty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o proceso</a:t>
            </a:r>
            <a:endParaRPr lang="es-ES" dirty="0">
              <a:solidFill>
                <a:srgbClr val="FF0000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19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Parada de tres minutos</a:t>
            </a:r>
            <a:endParaRPr lang="gl-ES" dirty="0">
              <a:solidFill>
                <a:srgbClr val="FF0000"/>
              </a:solidFill>
            </a:endParaRPr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gl-ES" dirty="0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6" name="Elipse 5"/>
          <p:cNvSpPr/>
          <p:nvPr/>
        </p:nvSpPr>
        <p:spPr>
          <a:xfrm>
            <a:off x="683568" y="1844824"/>
            <a:ext cx="7704856" cy="424847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Cando se está a </a:t>
            </a:r>
            <a:r>
              <a:rPr lang="es-ES" dirty="0" err="1" smtClean="0">
                <a:solidFill>
                  <a:srgbClr val="FF0000"/>
                </a:solidFill>
              </a:rPr>
              <a:t>facer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explicación a todo o grupo en </a:t>
            </a:r>
            <a:r>
              <a:rPr lang="es-ES" dirty="0" err="1" smtClean="0">
                <a:solidFill>
                  <a:srgbClr val="FF0000"/>
                </a:solidFill>
              </a:rPr>
              <a:t>xeral</a:t>
            </a:r>
            <a:r>
              <a:rPr lang="es-ES" dirty="0" smtClean="0">
                <a:solidFill>
                  <a:srgbClr val="FF0000"/>
                </a:solidFill>
              </a:rPr>
              <a:t>, o profesor/a interrumpe a explicación e establece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parada de tres minutos. Cada equipo debe  reflexionar sobre o que se estivo a explicar e debe pensar </a:t>
            </a:r>
            <a:r>
              <a:rPr lang="es-ES" dirty="0" err="1" smtClean="0">
                <a:solidFill>
                  <a:srgbClr val="FF0000"/>
                </a:solidFill>
              </a:rPr>
              <a:t>dous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tres aspectos que non  quedaron suficientemente claros.</a:t>
            </a:r>
          </a:p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vez transcurridos os tres minutos, o portavoz de cada equipo </a:t>
            </a:r>
            <a:r>
              <a:rPr lang="es-ES" dirty="0" err="1" smtClean="0">
                <a:solidFill>
                  <a:srgbClr val="FF0000"/>
                </a:solidFill>
              </a:rPr>
              <a:t>plantexará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dúbida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Resoltas</a:t>
            </a:r>
            <a:r>
              <a:rPr lang="es-ES" dirty="0" smtClean="0">
                <a:solidFill>
                  <a:srgbClr val="FF0000"/>
                </a:solidFill>
              </a:rPr>
              <a:t> éstas, </a:t>
            </a:r>
            <a:r>
              <a:rPr lang="es-ES" dirty="0" err="1" smtClean="0">
                <a:solidFill>
                  <a:srgbClr val="FF0000"/>
                </a:solidFill>
              </a:rPr>
              <a:t>prosíguese</a:t>
            </a:r>
            <a:r>
              <a:rPr lang="es-ES" dirty="0" smtClean="0">
                <a:solidFill>
                  <a:srgbClr val="FF0000"/>
                </a:solidFill>
              </a:rPr>
              <a:t> coa explicación, ata que se </a:t>
            </a:r>
            <a:r>
              <a:rPr lang="es-ES" dirty="0" err="1" smtClean="0">
                <a:solidFill>
                  <a:srgbClr val="FF0000"/>
                </a:solidFill>
              </a:rPr>
              <a:t>estableza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nova parada de tres minutos</a:t>
            </a:r>
            <a:endParaRPr lang="gl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7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O </a:t>
            </a:r>
            <a:r>
              <a:rPr lang="es-ES" dirty="0" err="1" smtClean="0">
                <a:solidFill>
                  <a:srgbClr val="FF0000"/>
                </a:solidFill>
              </a:rPr>
              <a:t>xogo</a:t>
            </a:r>
            <a:r>
              <a:rPr lang="es-ES" dirty="0" smtClean="0">
                <a:solidFill>
                  <a:srgbClr val="FF0000"/>
                </a:solidFill>
              </a:rPr>
              <a:t> de palabras</a:t>
            </a:r>
            <a:endParaRPr lang="gl-ES" dirty="0">
              <a:solidFill>
                <a:srgbClr val="FF0000"/>
              </a:solidFill>
            </a:endParaRPr>
          </a:p>
        </p:txBody>
      </p:sp>
      <p:sp>
        <p:nvSpPr>
          <p:cNvPr id="3" name="Marcador de posición de cont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gl-ES" dirty="0"/>
          </a:p>
        </p:txBody>
      </p:sp>
      <p:sp>
        <p:nvSpPr>
          <p:cNvPr id="4" name="Marcador de posición de pé de páx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Licenza de Formación. Elena López Vara-Begoña Otero Riobó. O TRABALLO COOPERATIVO</a:t>
            </a:r>
            <a:endParaRPr lang="es-ES"/>
          </a:p>
        </p:txBody>
      </p:sp>
      <p:sp>
        <p:nvSpPr>
          <p:cNvPr id="5" name="Elipse 4"/>
          <p:cNvSpPr/>
          <p:nvPr/>
        </p:nvSpPr>
        <p:spPr>
          <a:xfrm>
            <a:off x="827584" y="1916832"/>
            <a:ext cx="7488832" cy="40324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rgbClr val="FF0000"/>
                </a:solidFill>
              </a:rPr>
              <a:t>Escríbense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na</a:t>
            </a:r>
            <a:r>
              <a:rPr lang="es-ES" dirty="0" smtClean="0">
                <a:solidFill>
                  <a:srgbClr val="FF0000"/>
                </a:solidFill>
              </a:rPr>
              <a:t> pizarra varias palabras clave do tema que </a:t>
            </a:r>
            <a:r>
              <a:rPr lang="es-ES" dirty="0" err="1" smtClean="0">
                <a:solidFill>
                  <a:srgbClr val="FF0000"/>
                </a:solidFill>
              </a:rPr>
              <a:t>seestá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traballar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Cada </a:t>
            </a:r>
            <a:r>
              <a:rPr lang="es-ES" dirty="0" err="1" smtClean="0">
                <a:solidFill>
                  <a:srgbClr val="FF0000"/>
                </a:solidFill>
              </a:rPr>
              <a:t>membro</a:t>
            </a:r>
            <a:r>
              <a:rPr lang="es-ES" dirty="0" smtClean="0">
                <a:solidFill>
                  <a:srgbClr val="FF0000"/>
                </a:solidFill>
              </a:rPr>
              <a:t> de cada equipo, debe escribir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frase con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palabra clave. A continuación cada </a:t>
            </a:r>
            <a:r>
              <a:rPr lang="es-ES" dirty="0" err="1" smtClean="0">
                <a:solidFill>
                  <a:srgbClr val="FF0000"/>
                </a:solidFill>
              </a:rPr>
              <a:t>estudante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amosa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súa</a:t>
            </a:r>
            <a:r>
              <a:rPr lang="es-ES" dirty="0" smtClean="0">
                <a:solidFill>
                  <a:srgbClr val="FF0000"/>
                </a:solidFill>
              </a:rPr>
              <a:t> frase </a:t>
            </a:r>
            <a:r>
              <a:rPr lang="es-ES" dirty="0" err="1" smtClean="0">
                <a:solidFill>
                  <a:srgbClr val="FF0000"/>
                </a:solidFill>
              </a:rPr>
              <a:t>ao</a:t>
            </a:r>
            <a:r>
              <a:rPr lang="es-ES" dirty="0" smtClean="0">
                <a:solidFill>
                  <a:srgbClr val="FF0000"/>
                </a:solidFill>
              </a:rPr>
              <a:t> resto do equipo, e entre todos, a matizan completan, etc.</a:t>
            </a:r>
          </a:p>
          <a:p>
            <a:pPr algn="ctr"/>
            <a:r>
              <a:rPr lang="es-ES" dirty="0" smtClean="0">
                <a:solidFill>
                  <a:srgbClr val="FF0000"/>
                </a:solidFill>
              </a:rPr>
              <a:t>Se </a:t>
            </a:r>
            <a:r>
              <a:rPr lang="es-ES" dirty="0" err="1" smtClean="0">
                <a:solidFill>
                  <a:srgbClr val="FF0000"/>
                </a:solidFill>
              </a:rPr>
              <a:t>hai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mais</a:t>
            </a:r>
            <a:r>
              <a:rPr lang="es-ES" dirty="0" smtClean="0">
                <a:solidFill>
                  <a:srgbClr val="FF0000"/>
                </a:solidFill>
              </a:rPr>
              <a:t> de </a:t>
            </a:r>
            <a:r>
              <a:rPr lang="es-ES" dirty="0" err="1" smtClean="0">
                <a:solidFill>
                  <a:srgbClr val="FF0000"/>
                </a:solidFill>
              </a:rPr>
              <a:t>catro</a:t>
            </a:r>
            <a:r>
              <a:rPr lang="es-ES" dirty="0" smtClean="0">
                <a:solidFill>
                  <a:srgbClr val="FF0000"/>
                </a:solidFill>
              </a:rPr>
              <a:t> palabras clave, </a:t>
            </a:r>
            <a:r>
              <a:rPr lang="es-ES" dirty="0" err="1" smtClean="0">
                <a:solidFill>
                  <a:srgbClr val="FF0000"/>
                </a:solidFill>
              </a:rPr>
              <a:t>faranse</a:t>
            </a:r>
            <a:r>
              <a:rPr lang="es-ES" dirty="0" smtClean="0">
                <a:solidFill>
                  <a:srgbClr val="FF0000"/>
                </a:solidFill>
              </a:rPr>
              <a:t> as rondas que </a:t>
            </a:r>
            <a:r>
              <a:rPr lang="es-ES" dirty="0" err="1" smtClean="0">
                <a:solidFill>
                  <a:srgbClr val="FF0000"/>
                </a:solidFill>
              </a:rPr>
              <a:t>sexan</a:t>
            </a:r>
            <a:r>
              <a:rPr lang="es-ES" dirty="0" smtClean="0">
                <a:solidFill>
                  <a:srgbClr val="FF0000"/>
                </a:solidFill>
              </a:rPr>
              <a:t> necesarias. A continuación ordenarán, </a:t>
            </a:r>
            <a:r>
              <a:rPr lang="es-ES" dirty="0" err="1" smtClean="0">
                <a:solidFill>
                  <a:srgbClr val="FF0000"/>
                </a:solidFill>
              </a:rPr>
              <a:t>cun</a:t>
            </a:r>
            <a:r>
              <a:rPr lang="es-ES" dirty="0" smtClean="0">
                <a:solidFill>
                  <a:srgbClr val="FF0000"/>
                </a:solidFill>
              </a:rPr>
              <a:t> criterio </a:t>
            </a:r>
            <a:r>
              <a:rPr lang="es-ES" dirty="0" err="1" smtClean="0">
                <a:solidFill>
                  <a:srgbClr val="FF0000"/>
                </a:solidFill>
              </a:rPr>
              <a:t>lóxico</a:t>
            </a:r>
            <a:r>
              <a:rPr lang="es-ES" dirty="0" smtClean="0">
                <a:solidFill>
                  <a:srgbClr val="FF0000"/>
                </a:solidFill>
              </a:rPr>
              <a:t>, as frases componiendo </a:t>
            </a:r>
            <a:r>
              <a:rPr lang="es-ES" dirty="0" err="1" smtClean="0">
                <a:solidFill>
                  <a:srgbClr val="FF0000"/>
                </a:solidFill>
              </a:rPr>
              <a:t>unha</a:t>
            </a:r>
            <a:r>
              <a:rPr lang="es-ES" dirty="0" smtClean="0">
                <a:solidFill>
                  <a:srgbClr val="FF0000"/>
                </a:solidFill>
              </a:rPr>
              <a:t> especie de resume </a:t>
            </a:r>
            <a:r>
              <a:rPr lang="es-ES" dirty="0" err="1" smtClean="0">
                <a:solidFill>
                  <a:srgbClr val="FF0000"/>
                </a:solidFill>
              </a:rPr>
              <a:t>ou</a:t>
            </a:r>
            <a:r>
              <a:rPr lang="es-ES" dirty="0" smtClean="0">
                <a:solidFill>
                  <a:srgbClr val="FF0000"/>
                </a:solidFill>
              </a:rPr>
              <a:t> mapa conceptual.</a:t>
            </a:r>
            <a:endParaRPr lang="gl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43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886</Words>
  <Application>Microsoft Office PowerPoint</Application>
  <PresentationFormat>Presentación en pantalla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das diapositivas</vt:lpstr>
      </vt:variant>
      <vt:variant>
        <vt:i4>8</vt:i4>
      </vt:variant>
    </vt:vector>
  </HeadingPairs>
  <TitlesOfParts>
    <vt:vector size="9" baseType="lpstr">
      <vt:lpstr>Office Theme</vt:lpstr>
      <vt:lpstr>¿Qué  son as estruturas cooperativas?</vt:lpstr>
      <vt:lpstr>As estruturas cooperativas básicas</vt:lpstr>
      <vt:lpstr>Lectura compartida</vt:lpstr>
      <vt:lpstr>Folio xiratorio</vt:lpstr>
      <vt:lpstr>Estrutura 1-2-4</vt:lpstr>
      <vt:lpstr>Lápices ao centro</vt:lpstr>
      <vt:lpstr>Parada de tres minutos</vt:lpstr>
      <vt:lpstr>O xogo de palabras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estructuras cooperativas básicas</dc:title>
  <dc:creator>Tecnologia MonteCarrasco</dc:creator>
  <cp:lastModifiedBy>Tecnologia MonteCarrasco</cp:lastModifiedBy>
  <cp:revision>16</cp:revision>
  <dcterms:created xsi:type="dcterms:W3CDTF">2015-07-06T06:05:24Z</dcterms:created>
  <dcterms:modified xsi:type="dcterms:W3CDTF">2015-07-06T16:44:05Z</dcterms:modified>
</cp:coreProperties>
</file>