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06C138-8F47-43F1-A1A0-7FE7DEE8C46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6CD3518-E496-4BC8-AB8A-26DDD4BCD97D}">
      <dgm:prSet/>
      <dgm:spPr/>
      <dgm:t>
        <a:bodyPr/>
        <a:lstStyle/>
        <a:p>
          <a:r>
            <a:rPr lang="es-ES" b="1"/>
            <a:t>4. HIXIENE DE MANS E DESINFECCIÓN DE SUPERFICIES.</a:t>
          </a:r>
          <a:endParaRPr lang="en-US"/>
        </a:p>
      </dgm:t>
    </dgm:pt>
    <dgm:pt modelId="{A2BDE519-2EEF-4E49-8BE8-2C62798788E7}" type="parTrans" cxnId="{390EF76C-593E-4B1A-A29E-6123B23CFDEA}">
      <dgm:prSet/>
      <dgm:spPr/>
      <dgm:t>
        <a:bodyPr/>
        <a:lstStyle/>
        <a:p>
          <a:endParaRPr lang="en-US"/>
        </a:p>
      </dgm:t>
    </dgm:pt>
    <dgm:pt modelId="{385C0469-E05F-4419-B7C9-DD36AC3B6B77}" type="sibTrans" cxnId="{390EF76C-593E-4B1A-A29E-6123B23CFDEA}">
      <dgm:prSet/>
      <dgm:spPr/>
      <dgm:t>
        <a:bodyPr/>
        <a:lstStyle/>
        <a:p>
          <a:endParaRPr lang="en-US"/>
        </a:p>
      </dgm:t>
    </dgm:pt>
    <dgm:pt modelId="{7AA11D19-893A-4CC4-831E-950F00DF9849}">
      <dgm:prSet/>
      <dgm:spPr/>
      <dgm:t>
        <a:bodyPr/>
        <a:lstStyle/>
        <a:p>
          <a:pPr algn="just"/>
          <a:r>
            <a:rPr lang="es-ES" dirty="0"/>
            <a:t>Para </a:t>
          </a:r>
          <a:r>
            <a:rPr lang="es-ES" dirty="0" err="1"/>
            <a:t>protexernos</a:t>
          </a:r>
          <a:r>
            <a:rPr lang="es-ES" dirty="0"/>
            <a:t> contra a </a:t>
          </a:r>
          <a:r>
            <a:rPr lang="es-ES" dirty="0" err="1"/>
            <a:t>terceira</a:t>
          </a:r>
          <a:r>
            <a:rPr lang="es-ES" dirty="0"/>
            <a:t> vía de transmisión física é </a:t>
          </a:r>
          <a:r>
            <a:rPr lang="es-ES" dirty="0" err="1"/>
            <a:t>aconsellable</a:t>
          </a:r>
          <a:r>
            <a:rPr lang="es-ES" dirty="0"/>
            <a:t> levar </a:t>
          </a:r>
          <a:r>
            <a:rPr lang="es-ES" dirty="0" err="1"/>
            <a:t>unha</a:t>
          </a:r>
          <a:r>
            <a:rPr lang="es-ES" dirty="0"/>
            <a:t> boa </a:t>
          </a:r>
          <a:r>
            <a:rPr lang="es-ES" dirty="0" err="1"/>
            <a:t>hixiene</a:t>
          </a:r>
          <a:r>
            <a:rPr lang="es-ES" dirty="0"/>
            <a:t> de </a:t>
          </a:r>
          <a:r>
            <a:rPr lang="es-ES" dirty="0" err="1"/>
            <a:t>mans</a:t>
          </a:r>
          <a:r>
            <a:rPr lang="es-ES" dirty="0"/>
            <a:t>, para no caso de tocar </a:t>
          </a:r>
          <a:r>
            <a:rPr lang="es-ES" dirty="0" err="1"/>
            <a:t>algunha</a:t>
          </a:r>
          <a:r>
            <a:rPr lang="es-ES" dirty="0"/>
            <a:t> superficie contaminada, poder eliminar coa agua os restos de gotas </a:t>
          </a:r>
          <a:r>
            <a:rPr lang="es-ES" dirty="0" err="1"/>
            <a:t>co</a:t>
          </a:r>
          <a:r>
            <a:rPr lang="es-ES" dirty="0"/>
            <a:t> virus. Do mesmo </a:t>
          </a:r>
          <a:r>
            <a:rPr lang="es-ES" dirty="0" err="1"/>
            <a:t>xeito</a:t>
          </a:r>
          <a:r>
            <a:rPr lang="es-ES" dirty="0"/>
            <a:t> a desinfección de superficies con </a:t>
          </a:r>
          <a:r>
            <a:rPr lang="es-ES" dirty="0" err="1"/>
            <a:t>xel</a:t>
          </a:r>
          <a:r>
            <a:rPr lang="es-ES" dirty="0"/>
            <a:t> hidroalcohólico é altamente efectiva contra os virus, que non son resistentes a este tipo de </a:t>
          </a:r>
          <a:r>
            <a:rPr lang="es-ES" dirty="0" err="1"/>
            <a:t>produtos</a:t>
          </a:r>
          <a:r>
            <a:rPr lang="es-ES" dirty="0"/>
            <a:t>.</a:t>
          </a:r>
          <a:endParaRPr lang="en-US" dirty="0"/>
        </a:p>
      </dgm:t>
    </dgm:pt>
    <dgm:pt modelId="{2B00ADF0-01A1-4319-88A9-297DF32DB7C3}" type="parTrans" cxnId="{3A944FD3-10E7-457C-BDA6-1BCAC1E3989F}">
      <dgm:prSet/>
      <dgm:spPr/>
      <dgm:t>
        <a:bodyPr/>
        <a:lstStyle/>
        <a:p>
          <a:endParaRPr lang="en-US"/>
        </a:p>
      </dgm:t>
    </dgm:pt>
    <dgm:pt modelId="{EE3B8127-732B-4EA4-BFB0-CD6DF92B8A5F}" type="sibTrans" cxnId="{3A944FD3-10E7-457C-BDA6-1BCAC1E3989F}">
      <dgm:prSet/>
      <dgm:spPr/>
      <dgm:t>
        <a:bodyPr/>
        <a:lstStyle/>
        <a:p>
          <a:endParaRPr lang="en-US"/>
        </a:p>
      </dgm:t>
    </dgm:pt>
    <dgm:pt modelId="{D46A2888-2219-42E4-ACF4-9E8EF98356AD}">
      <dgm:prSet/>
      <dgm:spPr/>
      <dgm:t>
        <a:bodyPr/>
        <a:lstStyle/>
        <a:p>
          <a:pPr algn="just"/>
          <a:r>
            <a:rPr lang="es-ES" dirty="0"/>
            <a:t>De </a:t>
          </a:r>
          <a:r>
            <a:rPr lang="es-ES" dirty="0" err="1"/>
            <a:t>tódolos</a:t>
          </a:r>
          <a:r>
            <a:rPr lang="es-ES" dirty="0"/>
            <a:t> </a:t>
          </a:r>
          <a:r>
            <a:rPr lang="es-ES" dirty="0" err="1"/>
            <a:t>xeitos</a:t>
          </a:r>
          <a:r>
            <a:rPr lang="es-ES" dirty="0"/>
            <a:t> as probabilidades de </a:t>
          </a:r>
          <a:r>
            <a:rPr lang="es-ES" dirty="0" err="1"/>
            <a:t>contaxio</a:t>
          </a:r>
          <a:r>
            <a:rPr lang="es-ES" dirty="0"/>
            <a:t> </a:t>
          </a:r>
          <a:r>
            <a:rPr lang="es-ES" dirty="0" err="1"/>
            <a:t>ou</a:t>
          </a:r>
          <a:r>
            <a:rPr lang="es-ES" dirty="0"/>
            <a:t> infección por este tipo de vía son </a:t>
          </a:r>
          <a:r>
            <a:rPr lang="es-ES" dirty="0" err="1"/>
            <a:t>moito</a:t>
          </a:r>
          <a:r>
            <a:rPr lang="es-ES" dirty="0"/>
            <a:t> menores que as dúas </a:t>
          </a:r>
          <a:r>
            <a:rPr lang="es-ES" dirty="0" err="1"/>
            <a:t>primeiras</a:t>
          </a:r>
          <a:r>
            <a:rPr lang="es-ES" dirty="0"/>
            <a:t> (aéreas). </a:t>
          </a:r>
          <a:r>
            <a:rPr lang="es-ES" dirty="0" err="1"/>
            <a:t>Aínda</a:t>
          </a:r>
          <a:r>
            <a:rPr lang="es-ES" dirty="0"/>
            <a:t> que o virus </a:t>
          </a:r>
          <a:r>
            <a:rPr lang="es-ES" dirty="0" err="1"/>
            <a:t>permaneza</a:t>
          </a:r>
          <a:r>
            <a:rPr lang="es-ES" dirty="0"/>
            <a:t> activo en superficies durante horas </a:t>
          </a:r>
          <a:r>
            <a:rPr lang="es-ES" dirty="0" err="1"/>
            <a:t>ou</a:t>
          </a:r>
          <a:r>
            <a:rPr lang="es-ES" dirty="0"/>
            <a:t> mesmo días </a:t>
          </a:r>
          <a:r>
            <a:rPr lang="es-ES" dirty="0" err="1"/>
            <a:t>nalgunhas</a:t>
          </a:r>
          <a:r>
            <a:rPr lang="es-ES" dirty="0"/>
            <a:t> delas, non </a:t>
          </a:r>
          <a:r>
            <a:rPr lang="es-ES" dirty="0" err="1"/>
            <a:t>hai</a:t>
          </a:r>
          <a:r>
            <a:rPr lang="es-ES" dirty="0"/>
            <a:t> evidencias </a:t>
          </a:r>
          <a:r>
            <a:rPr lang="es-ES" dirty="0" err="1"/>
            <a:t>experimentais</a:t>
          </a:r>
          <a:r>
            <a:rPr lang="es-ES" dirty="0"/>
            <a:t> palpables de que sexa potencialmente activo e </a:t>
          </a:r>
          <a:r>
            <a:rPr lang="es-ES" dirty="0" err="1"/>
            <a:t>contaxioso</a:t>
          </a:r>
          <a:r>
            <a:rPr lang="es-ES" dirty="0"/>
            <a:t> por esta vía.</a:t>
          </a:r>
          <a:endParaRPr lang="en-US" dirty="0"/>
        </a:p>
      </dgm:t>
    </dgm:pt>
    <dgm:pt modelId="{960C7DF9-57EB-4351-B53E-5AE871629DB4}" type="parTrans" cxnId="{F43E892E-9492-4926-BB60-E6C121316085}">
      <dgm:prSet/>
      <dgm:spPr/>
      <dgm:t>
        <a:bodyPr/>
        <a:lstStyle/>
        <a:p>
          <a:endParaRPr lang="en-US"/>
        </a:p>
      </dgm:t>
    </dgm:pt>
    <dgm:pt modelId="{96A74ADC-9796-42A3-ACBE-768BD4FAA8E9}" type="sibTrans" cxnId="{F43E892E-9492-4926-BB60-E6C121316085}">
      <dgm:prSet/>
      <dgm:spPr/>
      <dgm:t>
        <a:bodyPr/>
        <a:lstStyle/>
        <a:p>
          <a:endParaRPr lang="en-US"/>
        </a:p>
      </dgm:t>
    </dgm:pt>
    <dgm:pt modelId="{2F736B8E-44C6-4D3C-A2D2-919193686D19}">
      <dgm:prSet/>
      <dgm:spPr/>
      <dgm:t>
        <a:bodyPr/>
        <a:lstStyle/>
        <a:p>
          <a:pPr algn="just"/>
          <a:r>
            <a:rPr lang="es-ES" dirty="0" err="1"/>
            <a:t>Isto</a:t>
          </a:r>
          <a:r>
            <a:rPr lang="es-ES" dirty="0"/>
            <a:t> é debido a que as </a:t>
          </a:r>
          <a:r>
            <a:rPr lang="es-ES" dirty="0" err="1"/>
            <a:t>gotículas</a:t>
          </a:r>
          <a:r>
            <a:rPr lang="es-ES" dirty="0"/>
            <a:t> respiratorias que encapsulan o virus, </a:t>
          </a:r>
          <a:r>
            <a:rPr lang="es-ES" dirty="0" err="1"/>
            <a:t>evapóranse</a:t>
          </a:r>
          <a:r>
            <a:rPr lang="es-ES" dirty="0"/>
            <a:t> en </a:t>
          </a:r>
          <a:r>
            <a:rPr lang="es-ES" dirty="0" err="1"/>
            <a:t>poucos</a:t>
          </a:r>
          <a:r>
            <a:rPr lang="es-ES" dirty="0"/>
            <a:t> minutos cando se </a:t>
          </a:r>
          <a:r>
            <a:rPr lang="es-ES" dirty="0" err="1"/>
            <a:t>atopan</a:t>
          </a:r>
          <a:r>
            <a:rPr lang="es-ES" dirty="0"/>
            <a:t> en superficies. Acto seguido, </a:t>
          </a:r>
          <a:r>
            <a:rPr lang="es-ES" dirty="0" err="1"/>
            <a:t>fórmase</a:t>
          </a:r>
          <a:r>
            <a:rPr lang="es-ES" dirty="0"/>
            <a:t> </a:t>
          </a:r>
          <a:r>
            <a:rPr lang="es-ES" dirty="0" err="1"/>
            <a:t>unha</a:t>
          </a:r>
          <a:r>
            <a:rPr lang="es-ES" dirty="0"/>
            <a:t> película nanométrica líquida </a:t>
          </a:r>
          <a:r>
            <a:rPr lang="es-ES" dirty="0" err="1"/>
            <a:t>moi</a:t>
          </a:r>
          <a:r>
            <a:rPr lang="es-ES" dirty="0"/>
            <a:t> fina que se </a:t>
          </a:r>
          <a:r>
            <a:rPr lang="es-ES" dirty="0" err="1"/>
            <a:t>adhire</a:t>
          </a:r>
          <a:r>
            <a:rPr lang="es-ES" dirty="0"/>
            <a:t> á superficie, que mantén </a:t>
          </a:r>
          <a:r>
            <a:rPr lang="es-ES" dirty="0" err="1"/>
            <a:t>ao</a:t>
          </a:r>
          <a:r>
            <a:rPr lang="es-ES" dirty="0"/>
            <a:t> virus activo durante </a:t>
          </a:r>
          <a:r>
            <a:rPr lang="es-ES" dirty="0" err="1"/>
            <a:t>máis</a:t>
          </a:r>
          <a:r>
            <a:rPr lang="es-ES" dirty="0"/>
            <a:t> tempo. Esta fina película </a:t>
          </a:r>
          <a:r>
            <a:rPr lang="es-ES" dirty="0" err="1"/>
            <a:t>evapórase</a:t>
          </a:r>
          <a:r>
            <a:rPr lang="es-ES" dirty="0"/>
            <a:t> rápidamente en superficies porosas en comparación con superficies impermeables, dado que as gotas </a:t>
          </a:r>
          <a:r>
            <a:rPr lang="es-ES" dirty="0" err="1"/>
            <a:t>exténdense</a:t>
          </a:r>
          <a:r>
            <a:rPr lang="es-ES" dirty="0"/>
            <a:t> polo efecto da adhesión molecular coa superficie </a:t>
          </a:r>
          <a:r>
            <a:rPr lang="es-ES" dirty="0" err="1"/>
            <a:t>nestas</a:t>
          </a:r>
          <a:r>
            <a:rPr lang="es-ES" dirty="0"/>
            <a:t> últimas.</a:t>
          </a:r>
          <a:endParaRPr lang="en-US" dirty="0"/>
        </a:p>
      </dgm:t>
    </dgm:pt>
    <dgm:pt modelId="{6668C2A2-6992-4C16-B057-4A8850AE9C9F}" type="parTrans" cxnId="{A7E227F9-6112-4FC1-A689-D9DA971EFCC2}">
      <dgm:prSet/>
      <dgm:spPr/>
      <dgm:t>
        <a:bodyPr/>
        <a:lstStyle/>
        <a:p>
          <a:endParaRPr lang="en-US"/>
        </a:p>
      </dgm:t>
    </dgm:pt>
    <dgm:pt modelId="{A15DD687-3BD3-4055-B436-C398C2D43689}" type="sibTrans" cxnId="{A7E227F9-6112-4FC1-A689-D9DA971EFCC2}">
      <dgm:prSet/>
      <dgm:spPr/>
      <dgm:t>
        <a:bodyPr/>
        <a:lstStyle/>
        <a:p>
          <a:endParaRPr lang="en-US"/>
        </a:p>
      </dgm:t>
    </dgm:pt>
    <dgm:pt modelId="{46704EBC-E4C3-465A-B116-73F3C9CBB0FE}" type="pres">
      <dgm:prSet presAssocID="{8106C138-8F47-43F1-A1A0-7FE7DEE8C46F}" presName="vert0" presStyleCnt="0">
        <dgm:presLayoutVars>
          <dgm:dir/>
          <dgm:animOne val="branch"/>
          <dgm:animLvl val="lvl"/>
        </dgm:presLayoutVars>
      </dgm:prSet>
      <dgm:spPr/>
    </dgm:pt>
    <dgm:pt modelId="{ED4EAF84-FED5-407E-8309-888F9ACFF67B}" type="pres">
      <dgm:prSet presAssocID="{46CD3518-E496-4BC8-AB8A-26DDD4BCD97D}" presName="thickLine" presStyleLbl="alignNode1" presStyleIdx="0" presStyleCnt="4"/>
      <dgm:spPr/>
    </dgm:pt>
    <dgm:pt modelId="{51AB73FC-6CFF-4494-B909-1A328C6016B2}" type="pres">
      <dgm:prSet presAssocID="{46CD3518-E496-4BC8-AB8A-26DDD4BCD97D}" presName="horz1" presStyleCnt="0"/>
      <dgm:spPr/>
    </dgm:pt>
    <dgm:pt modelId="{FD06C900-2987-434F-9A4D-B55C4D6A404C}" type="pres">
      <dgm:prSet presAssocID="{46CD3518-E496-4BC8-AB8A-26DDD4BCD97D}" presName="tx1" presStyleLbl="revTx" presStyleIdx="0" presStyleCnt="4"/>
      <dgm:spPr/>
    </dgm:pt>
    <dgm:pt modelId="{0931B8B2-AF03-413B-8630-4C7CF8C4FB77}" type="pres">
      <dgm:prSet presAssocID="{46CD3518-E496-4BC8-AB8A-26DDD4BCD97D}" presName="vert1" presStyleCnt="0"/>
      <dgm:spPr/>
    </dgm:pt>
    <dgm:pt modelId="{B7C45650-1F73-41C6-99A4-93482003F903}" type="pres">
      <dgm:prSet presAssocID="{7AA11D19-893A-4CC4-831E-950F00DF9849}" presName="thickLine" presStyleLbl="alignNode1" presStyleIdx="1" presStyleCnt="4"/>
      <dgm:spPr/>
    </dgm:pt>
    <dgm:pt modelId="{F9B3E4C7-F7A5-4834-AA95-F8C1188BD59D}" type="pres">
      <dgm:prSet presAssocID="{7AA11D19-893A-4CC4-831E-950F00DF9849}" presName="horz1" presStyleCnt="0"/>
      <dgm:spPr/>
    </dgm:pt>
    <dgm:pt modelId="{4921AEC4-AD15-44CE-B42C-F35A8932DB39}" type="pres">
      <dgm:prSet presAssocID="{7AA11D19-893A-4CC4-831E-950F00DF9849}" presName="tx1" presStyleLbl="revTx" presStyleIdx="1" presStyleCnt="4"/>
      <dgm:spPr/>
    </dgm:pt>
    <dgm:pt modelId="{C05F475C-C4AD-41E2-BF68-FA5562CF4275}" type="pres">
      <dgm:prSet presAssocID="{7AA11D19-893A-4CC4-831E-950F00DF9849}" presName="vert1" presStyleCnt="0"/>
      <dgm:spPr/>
    </dgm:pt>
    <dgm:pt modelId="{C1311B7E-916A-4656-99FE-43F8C4197A8B}" type="pres">
      <dgm:prSet presAssocID="{D46A2888-2219-42E4-ACF4-9E8EF98356AD}" presName="thickLine" presStyleLbl="alignNode1" presStyleIdx="2" presStyleCnt="4"/>
      <dgm:spPr/>
    </dgm:pt>
    <dgm:pt modelId="{98B725DE-AD39-4F36-B860-A55991EABDD1}" type="pres">
      <dgm:prSet presAssocID="{D46A2888-2219-42E4-ACF4-9E8EF98356AD}" presName="horz1" presStyleCnt="0"/>
      <dgm:spPr/>
    </dgm:pt>
    <dgm:pt modelId="{87269AD2-C50A-4650-B9AC-F490E84E0244}" type="pres">
      <dgm:prSet presAssocID="{D46A2888-2219-42E4-ACF4-9E8EF98356AD}" presName="tx1" presStyleLbl="revTx" presStyleIdx="2" presStyleCnt="4"/>
      <dgm:spPr/>
    </dgm:pt>
    <dgm:pt modelId="{A9FA13A1-0103-4122-A260-06EC0508AEC8}" type="pres">
      <dgm:prSet presAssocID="{D46A2888-2219-42E4-ACF4-9E8EF98356AD}" presName="vert1" presStyleCnt="0"/>
      <dgm:spPr/>
    </dgm:pt>
    <dgm:pt modelId="{A78AEFE5-2A7C-4F39-B3AB-5AA79CA3E316}" type="pres">
      <dgm:prSet presAssocID="{2F736B8E-44C6-4D3C-A2D2-919193686D19}" presName="thickLine" presStyleLbl="alignNode1" presStyleIdx="3" presStyleCnt="4"/>
      <dgm:spPr/>
    </dgm:pt>
    <dgm:pt modelId="{D3073A90-073D-4301-940D-E2BFFBA9CD5F}" type="pres">
      <dgm:prSet presAssocID="{2F736B8E-44C6-4D3C-A2D2-919193686D19}" presName="horz1" presStyleCnt="0"/>
      <dgm:spPr/>
    </dgm:pt>
    <dgm:pt modelId="{2EE4606E-92D6-4E63-8A4E-5216445E6840}" type="pres">
      <dgm:prSet presAssocID="{2F736B8E-44C6-4D3C-A2D2-919193686D19}" presName="tx1" presStyleLbl="revTx" presStyleIdx="3" presStyleCnt="4"/>
      <dgm:spPr/>
    </dgm:pt>
    <dgm:pt modelId="{00F63CC8-8E6B-476C-96C2-F96CE8E67AC3}" type="pres">
      <dgm:prSet presAssocID="{2F736B8E-44C6-4D3C-A2D2-919193686D19}" presName="vert1" presStyleCnt="0"/>
      <dgm:spPr/>
    </dgm:pt>
  </dgm:ptLst>
  <dgm:cxnLst>
    <dgm:cxn modelId="{2858CB20-4D1B-4DC7-9449-6935309FFED2}" type="presOf" srcId="{2F736B8E-44C6-4D3C-A2D2-919193686D19}" destId="{2EE4606E-92D6-4E63-8A4E-5216445E6840}" srcOrd="0" destOrd="0" presId="urn:microsoft.com/office/officeart/2008/layout/LinedList"/>
    <dgm:cxn modelId="{F43E892E-9492-4926-BB60-E6C121316085}" srcId="{8106C138-8F47-43F1-A1A0-7FE7DEE8C46F}" destId="{D46A2888-2219-42E4-ACF4-9E8EF98356AD}" srcOrd="2" destOrd="0" parTransId="{960C7DF9-57EB-4351-B53E-5AE871629DB4}" sibTransId="{96A74ADC-9796-42A3-ACBE-768BD4FAA8E9}"/>
    <dgm:cxn modelId="{390EF76C-593E-4B1A-A29E-6123B23CFDEA}" srcId="{8106C138-8F47-43F1-A1A0-7FE7DEE8C46F}" destId="{46CD3518-E496-4BC8-AB8A-26DDD4BCD97D}" srcOrd="0" destOrd="0" parTransId="{A2BDE519-2EEF-4E49-8BE8-2C62798788E7}" sibTransId="{385C0469-E05F-4419-B7C9-DD36AC3B6B77}"/>
    <dgm:cxn modelId="{63B5D594-187C-46E7-84A6-60FD0CFD311E}" type="presOf" srcId="{7AA11D19-893A-4CC4-831E-950F00DF9849}" destId="{4921AEC4-AD15-44CE-B42C-F35A8932DB39}" srcOrd="0" destOrd="0" presId="urn:microsoft.com/office/officeart/2008/layout/LinedList"/>
    <dgm:cxn modelId="{5D6CFBBE-00FD-4B93-9E5F-4F3D1C43F3B6}" type="presOf" srcId="{46CD3518-E496-4BC8-AB8A-26DDD4BCD97D}" destId="{FD06C900-2987-434F-9A4D-B55C4D6A404C}" srcOrd="0" destOrd="0" presId="urn:microsoft.com/office/officeart/2008/layout/LinedList"/>
    <dgm:cxn modelId="{E39116D0-0821-43DD-871A-47097B156D61}" type="presOf" srcId="{D46A2888-2219-42E4-ACF4-9E8EF98356AD}" destId="{87269AD2-C50A-4650-B9AC-F490E84E0244}" srcOrd="0" destOrd="0" presId="urn:microsoft.com/office/officeart/2008/layout/LinedList"/>
    <dgm:cxn modelId="{3A944FD3-10E7-457C-BDA6-1BCAC1E3989F}" srcId="{8106C138-8F47-43F1-A1A0-7FE7DEE8C46F}" destId="{7AA11D19-893A-4CC4-831E-950F00DF9849}" srcOrd="1" destOrd="0" parTransId="{2B00ADF0-01A1-4319-88A9-297DF32DB7C3}" sibTransId="{EE3B8127-732B-4EA4-BFB0-CD6DF92B8A5F}"/>
    <dgm:cxn modelId="{01AD80E1-92F2-47DB-B4DA-CA378DF8539D}" type="presOf" srcId="{8106C138-8F47-43F1-A1A0-7FE7DEE8C46F}" destId="{46704EBC-E4C3-465A-B116-73F3C9CBB0FE}" srcOrd="0" destOrd="0" presId="urn:microsoft.com/office/officeart/2008/layout/LinedList"/>
    <dgm:cxn modelId="{A7E227F9-6112-4FC1-A689-D9DA971EFCC2}" srcId="{8106C138-8F47-43F1-A1A0-7FE7DEE8C46F}" destId="{2F736B8E-44C6-4D3C-A2D2-919193686D19}" srcOrd="3" destOrd="0" parTransId="{6668C2A2-6992-4C16-B057-4A8850AE9C9F}" sibTransId="{A15DD687-3BD3-4055-B436-C398C2D43689}"/>
    <dgm:cxn modelId="{3E46EAFF-E193-4AAF-A010-9EB86BBCE906}" type="presParOf" srcId="{46704EBC-E4C3-465A-B116-73F3C9CBB0FE}" destId="{ED4EAF84-FED5-407E-8309-888F9ACFF67B}" srcOrd="0" destOrd="0" presId="urn:microsoft.com/office/officeart/2008/layout/LinedList"/>
    <dgm:cxn modelId="{23674E62-5F89-4DB5-BC4A-618665AF5CE5}" type="presParOf" srcId="{46704EBC-E4C3-465A-B116-73F3C9CBB0FE}" destId="{51AB73FC-6CFF-4494-B909-1A328C6016B2}" srcOrd="1" destOrd="0" presId="urn:microsoft.com/office/officeart/2008/layout/LinedList"/>
    <dgm:cxn modelId="{63E66296-DEA2-49E9-9CA8-B55D06168E7C}" type="presParOf" srcId="{51AB73FC-6CFF-4494-B909-1A328C6016B2}" destId="{FD06C900-2987-434F-9A4D-B55C4D6A404C}" srcOrd="0" destOrd="0" presId="urn:microsoft.com/office/officeart/2008/layout/LinedList"/>
    <dgm:cxn modelId="{086FE26C-81EE-45C2-95E3-0966A75C3913}" type="presParOf" srcId="{51AB73FC-6CFF-4494-B909-1A328C6016B2}" destId="{0931B8B2-AF03-413B-8630-4C7CF8C4FB77}" srcOrd="1" destOrd="0" presId="urn:microsoft.com/office/officeart/2008/layout/LinedList"/>
    <dgm:cxn modelId="{C1A7380B-3CBA-4291-BCCD-BD1AB22D2F0D}" type="presParOf" srcId="{46704EBC-E4C3-465A-B116-73F3C9CBB0FE}" destId="{B7C45650-1F73-41C6-99A4-93482003F903}" srcOrd="2" destOrd="0" presId="urn:microsoft.com/office/officeart/2008/layout/LinedList"/>
    <dgm:cxn modelId="{DE9E3767-0532-4002-A235-76FC7331C080}" type="presParOf" srcId="{46704EBC-E4C3-465A-B116-73F3C9CBB0FE}" destId="{F9B3E4C7-F7A5-4834-AA95-F8C1188BD59D}" srcOrd="3" destOrd="0" presId="urn:microsoft.com/office/officeart/2008/layout/LinedList"/>
    <dgm:cxn modelId="{88EC84D6-9312-45ED-AD44-116525DCA2D0}" type="presParOf" srcId="{F9B3E4C7-F7A5-4834-AA95-F8C1188BD59D}" destId="{4921AEC4-AD15-44CE-B42C-F35A8932DB39}" srcOrd="0" destOrd="0" presId="urn:microsoft.com/office/officeart/2008/layout/LinedList"/>
    <dgm:cxn modelId="{87E5EC8A-BAA3-4F1A-85E2-B3A33AB7FDEB}" type="presParOf" srcId="{F9B3E4C7-F7A5-4834-AA95-F8C1188BD59D}" destId="{C05F475C-C4AD-41E2-BF68-FA5562CF4275}" srcOrd="1" destOrd="0" presId="urn:microsoft.com/office/officeart/2008/layout/LinedList"/>
    <dgm:cxn modelId="{E498DACE-760E-48A1-B690-848B0D08078A}" type="presParOf" srcId="{46704EBC-E4C3-465A-B116-73F3C9CBB0FE}" destId="{C1311B7E-916A-4656-99FE-43F8C4197A8B}" srcOrd="4" destOrd="0" presId="urn:microsoft.com/office/officeart/2008/layout/LinedList"/>
    <dgm:cxn modelId="{5EF85C47-9A9E-48DE-B9D8-7055BD0CC3BC}" type="presParOf" srcId="{46704EBC-E4C3-465A-B116-73F3C9CBB0FE}" destId="{98B725DE-AD39-4F36-B860-A55991EABDD1}" srcOrd="5" destOrd="0" presId="urn:microsoft.com/office/officeart/2008/layout/LinedList"/>
    <dgm:cxn modelId="{505D511B-7B98-435B-8E82-9FAD154BA605}" type="presParOf" srcId="{98B725DE-AD39-4F36-B860-A55991EABDD1}" destId="{87269AD2-C50A-4650-B9AC-F490E84E0244}" srcOrd="0" destOrd="0" presId="urn:microsoft.com/office/officeart/2008/layout/LinedList"/>
    <dgm:cxn modelId="{CEB8DBDC-C311-4999-89CA-53413ADC441C}" type="presParOf" srcId="{98B725DE-AD39-4F36-B860-A55991EABDD1}" destId="{A9FA13A1-0103-4122-A260-06EC0508AEC8}" srcOrd="1" destOrd="0" presId="urn:microsoft.com/office/officeart/2008/layout/LinedList"/>
    <dgm:cxn modelId="{DFA32A5F-AA46-4B30-B544-BD3969CDA578}" type="presParOf" srcId="{46704EBC-E4C3-465A-B116-73F3C9CBB0FE}" destId="{A78AEFE5-2A7C-4F39-B3AB-5AA79CA3E316}" srcOrd="6" destOrd="0" presId="urn:microsoft.com/office/officeart/2008/layout/LinedList"/>
    <dgm:cxn modelId="{7E011FDC-908D-4411-9425-0486F36B0D91}" type="presParOf" srcId="{46704EBC-E4C3-465A-B116-73F3C9CBB0FE}" destId="{D3073A90-073D-4301-940D-E2BFFBA9CD5F}" srcOrd="7" destOrd="0" presId="urn:microsoft.com/office/officeart/2008/layout/LinedList"/>
    <dgm:cxn modelId="{7CD2B333-CEF6-4AC3-9EBE-F8B40FEAC776}" type="presParOf" srcId="{D3073A90-073D-4301-940D-E2BFFBA9CD5F}" destId="{2EE4606E-92D6-4E63-8A4E-5216445E6840}" srcOrd="0" destOrd="0" presId="urn:microsoft.com/office/officeart/2008/layout/LinedList"/>
    <dgm:cxn modelId="{43F8AD05-7FB3-41E8-8623-AF368B1E70B9}" type="presParOf" srcId="{D3073A90-073D-4301-940D-E2BFFBA9CD5F}" destId="{00F63CC8-8E6B-476C-96C2-F96CE8E67AC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EAF84-FED5-407E-8309-888F9ACFF67B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6C900-2987-434F-9A4D-B55C4D6A404C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/>
            <a:t>4. HIXIENE DE MANS E DESINFECCIÓN DE SUPERFICIES.</a:t>
          </a:r>
          <a:endParaRPr lang="en-US" sz="1500" kern="1200"/>
        </a:p>
      </dsp:txBody>
      <dsp:txXfrm>
        <a:off x="0" y="0"/>
        <a:ext cx="6900512" cy="1384035"/>
      </dsp:txXfrm>
    </dsp:sp>
    <dsp:sp modelId="{B7C45650-1F73-41C6-99A4-93482003F903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1AEC4-AD15-44CE-B42C-F35A8932DB39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Para </a:t>
          </a:r>
          <a:r>
            <a:rPr lang="es-ES" sz="1500" kern="1200" dirty="0" err="1"/>
            <a:t>protexernos</a:t>
          </a:r>
          <a:r>
            <a:rPr lang="es-ES" sz="1500" kern="1200" dirty="0"/>
            <a:t> contra a </a:t>
          </a:r>
          <a:r>
            <a:rPr lang="es-ES" sz="1500" kern="1200" dirty="0" err="1"/>
            <a:t>terceira</a:t>
          </a:r>
          <a:r>
            <a:rPr lang="es-ES" sz="1500" kern="1200" dirty="0"/>
            <a:t> vía de transmisión física é </a:t>
          </a:r>
          <a:r>
            <a:rPr lang="es-ES" sz="1500" kern="1200" dirty="0" err="1"/>
            <a:t>aconsellable</a:t>
          </a:r>
          <a:r>
            <a:rPr lang="es-ES" sz="1500" kern="1200" dirty="0"/>
            <a:t> levar </a:t>
          </a:r>
          <a:r>
            <a:rPr lang="es-ES" sz="1500" kern="1200" dirty="0" err="1"/>
            <a:t>unha</a:t>
          </a:r>
          <a:r>
            <a:rPr lang="es-ES" sz="1500" kern="1200" dirty="0"/>
            <a:t> boa </a:t>
          </a:r>
          <a:r>
            <a:rPr lang="es-ES" sz="1500" kern="1200" dirty="0" err="1"/>
            <a:t>hixiene</a:t>
          </a:r>
          <a:r>
            <a:rPr lang="es-ES" sz="1500" kern="1200" dirty="0"/>
            <a:t> de </a:t>
          </a:r>
          <a:r>
            <a:rPr lang="es-ES" sz="1500" kern="1200" dirty="0" err="1"/>
            <a:t>mans</a:t>
          </a:r>
          <a:r>
            <a:rPr lang="es-ES" sz="1500" kern="1200" dirty="0"/>
            <a:t>, para no caso de tocar </a:t>
          </a:r>
          <a:r>
            <a:rPr lang="es-ES" sz="1500" kern="1200" dirty="0" err="1"/>
            <a:t>algunha</a:t>
          </a:r>
          <a:r>
            <a:rPr lang="es-ES" sz="1500" kern="1200" dirty="0"/>
            <a:t> superficie contaminada, poder eliminar coa agua os restos de gotas </a:t>
          </a:r>
          <a:r>
            <a:rPr lang="es-ES" sz="1500" kern="1200" dirty="0" err="1"/>
            <a:t>co</a:t>
          </a:r>
          <a:r>
            <a:rPr lang="es-ES" sz="1500" kern="1200" dirty="0"/>
            <a:t> virus. Do mesmo </a:t>
          </a:r>
          <a:r>
            <a:rPr lang="es-ES" sz="1500" kern="1200" dirty="0" err="1"/>
            <a:t>xeito</a:t>
          </a:r>
          <a:r>
            <a:rPr lang="es-ES" sz="1500" kern="1200" dirty="0"/>
            <a:t> a desinfección de superficies con </a:t>
          </a:r>
          <a:r>
            <a:rPr lang="es-ES" sz="1500" kern="1200" dirty="0" err="1"/>
            <a:t>xel</a:t>
          </a:r>
          <a:r>
            <a:rPr lang="es-ES" sz="1500" kern="1200" dirty="0"/>
            <a:t> hidroalcohólico é altamente efectiva contra os virus, que non son resistentes a este tipo de </a:t>
          </a:r>
          <a:r>
            <a:rPr lang="es-ES" sz="1500" kern="1200" dirty="0" err="1"/>
            <a:t>produtos</a:t>
          </a:r>
          <a:r>
            <a:rPr lang="es-ES" sz="1500" kern="1200" dirty="0"/>
            <a:t>.</a:t>
          </a:r>
          <a:endParaRPr lang="en-US" sz="1500" kern="1200" dirty="0"/>
        </a:p>
      </dsp:txBody>
      <dsp:txXfrm>
        <a:off x="0" y="1384035"/>
        <a:ext cx="6900512" cy="1384035"/>
      </dsp:txXfrm>
    </dsp:sp>
    <dsp:sp modelId="{C1311B7E-916A-4656-99FE-43F8C4197A8B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69AD2-C50A-4650-B9AC-F490E84E0244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De </a:t>
          </a:r>
          <a:r>
            <a:rPr lang="es-ES" sz="1500" kern="1200" dirty="0" err="1"/>
            <a:t>tódolos</a:t>
          </a:r>
          <a:r>
            <a:rPr lang="es-ES" sz="1500" kern="1200" dirty="0"/>
            <a:t> </a:t>
          </a:r>
          <a:r>
            <a:rPr lang="es-ES" sz="1500" kern="1200" dirty="0" err="1"/>
            <a:t>xeitos</a:t>
          </a:r>
          <a:r>
            <a:rPr lang="es-ES" sz="1500" kern="1200" dirty="0"/>
            <a:t> as probabilidades de </a:t>
          </a:r>
          <a:r>
            <a:rPr lang="es-ES" sz="1500" kern="1200" dirty="0" err="1"/>
            <a:t>contaxio</a:t>
          </a:r>
          <a:r>
            <a:rPr lang="es-ES" sz="1500" kern="1200" dirty="0"/>
            <a:t> </a:t>
          </a:r>
          <a:r>
            <a:rPr lang="es-ES" sz="1500" kern="1200" dirty="0" err="1"/>
            <a:t>ou</a:t>
          </a:r>
          <a:r>
            <a:rPr lang="es-ES" sz="1500" kern="1200" dirty="0"/>
            <a:t> infección por este tipo de vía son </a:t>
          </a:r>
          <a:r>
            <a:rPr lang="es-ES" sz="1500" kern="1200" dirty="0" err="1"/>
            <a:t>moito</a:t>
          </a:r>
          <a:r>
            <a:rPr lang="es-ES" sz="1500" kern="1200" dirty="0"/>
            <a:t> menores que as dúas </a:t>
          </a:r>
          <a:r>
            <a:rPr lang="es-ES" sz="1500" kern="1200" dirty="0" err="1"/>
            <a:t>primeiras</a:t>
          </a:r>
          <a:r>
            <a:rPr lang="es-ES" sz="1500" kern="1200" dirty="0"/>
            <a:t> (aéreas). </a:t>
          </a:r>
          <a:r>
            <a:rPr lang="es-ES" sz="1500" kern="1200" dirty="0" err="1"/>
            <a:t>Aínda</a:t>
          </a:r>
          <a:r>
            <a:rPr lang="es-ES" sz="1500" kern="1200" dirty="0"/>
            <a:t> que o virus </a:t>
          </a:r>
          <a:r>
            <a:rPr lang="es-ES" sz="1500" kern="1200" dirty="0" err="1"/>
            <a:t>permaneza</a:t>
          </a:r>
          <a:r>
            <a:rPr lang="es-ES" sz="1500" kern="1200" dirty="0"/>
            <a:t> activo en superficies durante horas </a:t>
          </a:r>
          <a:r>
            <a:rPr lang="es-ES" sz="1500" kern="1200" dirty="0" err="1"/>
            <a:t>ou</a:t>
          </a:r>
          <a:r>
            <a:rPr lang="es-ES" sz="1500" kern="1200" dirty="0"/>
            <a:t> mesmo días </a:t>
          </a:r>
          <a:r>
            <a:rPr lang="es-ES" sz="1500" kern="1200" dirty="0" err="1"/>
            <a:t>nalgunhas</a:t>
          </a:r>
          <a:r>
            <a:rPr lang="es-ES" sz="1500" kern="1200" dirty="0"/>
            <a:t> delas, non </a:t>
          </a:r>
          <a:r>
            <a:rPr lang="es-ES" sz="1500" kern="1200" dirty="0" err="1"/>
            <a:t>hai</a:t>
          </a:r>
          <a:r>
            <a:rPr lang="es-ES" sz="1500" kern="1200" dirty="0"/>
            <a:t> evidencias </a:t>
          </a:r>
          <a:r>
            <a:rPr lang="es-ES" sz="1500" kern="1200" dirty="0" err="1"/>
            <a:t>experimentais</a:t>
          </a:r>
          <a:r>
            <a:rPr lang="es-ES" sz="1500" kern="1200" dirty="0"/>
            <a:t> palpables de que sexa potencialmente activo e </a:t>
          </a:r>
          <a:r>
            <a:rPr lang="es-ES" sz="1500" kern="1200" dirty="0" err="1"/>
            <a:t>contaxioso</a:t>
          </a:r>
          <a:r>
            <a:rPr lang="es-ES" sz="1500" kern="1200" dirty="0"/>
            <a:t> por esta vía.</a:t>
          </a:r>
          <a:endParaRPr lang="en-US" sz="1500" kern="1200" dirty="0"/>
        </a:p>
      </dsp:txBody>
      <dsp:txXfrm>
        <a:off x="0" y="2768070"/>
        <a:ext cx="6900512" cy="1384035"/>
      </dsp:txXfrm>
    </dsp:sp>
    <dsp:sp modelId="{A78AEFE5-2A7C-4F39-B3AB-5AA79CA3E316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4606E-92D6-4E63-8A4E-5216445E6840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 err="1"/>
            <a:t>Isto</a:t>
          </a:r>
          <a:r>
            <a:rPr lang="es-ES" sz="1500" kern="1200" dirty="0"/>
            <a:t> é debido a que as </a:t>
          </a:r>
          <a:r>
            <a:rPr lang="es-ES" sz="1500" kern="1200" dirty="0" err="1"/>
            <a:t>gotículas</a:t>
          </a:r>
          <a:r>
            <a:rPr lang="es-ES" sz="1500" kern="1200" dirty="0"/>
            <a:t> respiratorias que encapsulan o virus, </a:t>
          </a:r>
          <a:r>
            <a:rPr lang="es-ES" sz="1500" kern="1200" dirty="0" err="1"/>
            <a:t>evapóranse</a:t>
          </a:r>
          <a:r>
            <a:rPr lang="es-ES" sz="1500" kern="1200" dirty="0"/>
            <a:t> en </a:t>
          </a:r>
          <a:r>
            <a:rPr lang="es-ES" sz="1500" kern="1200" dirty="0" err="1"/>
            <a:t>poucos</a:t>
          </a:r>
          <a:r>
            <a:rPr lang="es-ES" sz="1500" kern="1200" dirty="0"/>
            <a:t> minutos cando se </a:t>
          </a:r>
          <a:r>
            <a:rPr lang="es-ES" sz="1500" kern="1200" dirty="0" err="1"/>
            <a:t>atopan</a:t>
          </a:r>
          <a:r>
            <a:rPr lang="es-ES" sz="1500" kern="1200" dirty="0"/>
            <a:t> en superficies. Acto seguido, </a:t>
          </a:r>
          <a:r>
            <a:rPr lang="es-ES" sz="1500" kern="1200" dirty="0" err="1"/>
            <a:t>fórmase</a:t>
          </a:r>
          <a:r>
            <a:rPr lang="es-ES" sz="1500" kern="1200" dirty="0"/>
            <a:t> </a:t>
          </a:r>
          <a:r>
            <a:rPr lang="es-ES" sz="1500" kern="1200" dirty="0" err="1"/>
            <a:t>unha</a:t>
          </a:r>
          <a:r>
            <a:rPr lang="es-ES" sz="1500" kern="1200" dirty="0"/>
            <a:t> película nanométrica líquida </a:t>
          </a:r>
          <a:r>
            <a:rPr lang="es-ES" sz="1500" kern="1200" dirty="0" err="1"/>
            <a:t>moi</a:t>
          </a:r>
          <a:r>
            <a:rPr lang="es-ES" sz="1500" kern="1200" dirty="0"/>
            <a:t> fina que se </a:t>
          </a:r>
          <a:r>
            <a:rPr lang="es-ES" sz="1500" kern="1200" dirty="0" err="1"/>
            <a:t>adhire</a:t>
          </a:r>
          <a:r>
            <a:rPr lang="es-ES" sz="1500" kern="1200" dirty="0"/>
            <a:t> á superficie, que mantén </a:t>
          </a:r>
          <a:r>
            <a:rPr lang="es-ES" sz="1500" kern="1200" dirty="0" err="1"/>
            <a:t>ao</a:t>
          </a:r>
          <a:r>
            <a:rPr lang="es-ES" sz="1500" kern="1200" dirty="0"/>
            <a:t> virus activo durante </a:t>
          </a:r>
          <a:r>
            <a:rPr lang="es-ES" sz="1500" kern="1200" dirty="0" err="1"/>
            <a:t>máis</a:t>
          </a:r>
          <a:r>
            <a:rPr lang="es-ES" sz="1500" kern="1200" dirty="0"/>
            <a:t> tempo. Esta fina película </a:t>
          </a:r>
          <a:r>
            <a:rPr lang="es-ES" sz="1500" kern="1200" dirty="0" err="1"/>
            <a:t>evapórase</a:t>
          </a:r>
          <a:r>
            <a:rPr lang="es-ES" sz="1500" kern="1200" dirty="0"/>
            <a:t> rápidamente en superficies porosas en comparación con superficies impermeables, dado que as gotas </a:t>
          </a:r>
          <a:r>
            <a:rPr lang="es-ES" sz="1500" kern="1200" dirty="0" err="1"/>
            <a:t>exténdense</a:t>
          </a:r>
          <a:r>
            <a:rPr lang="es-ES" sz="1500" kern="1200" dirty="0"/>
            <a:t> polo efecto da adhesión molecular coa superficie </a:t>
          </a:r>
          <a:r>
            <a:rPr lang="es-ES" sz="1500" kern="1200" dirty="0" err="1"/>
            <a:t>nestas</a:t>
          </a:r>
          <a:r>
            <a:rPr lang="es-ES" sz="1500" kern="1200" dirty="0"/>
            <a:t> últimas.</a:t>
          </a:r>
          <a:endParaRPr lang="en-US" sz="1500" kern="1200" dirty="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60A66-AAFA-4D92-AD35-2502D5BFE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F2DE7D-81D6-4788-B6AF-1367DCF3D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55625E-D9D0-491F-8559-4BF8D921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A3C-E89E-407D-9D64-D74B5FA25049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4C21F1-C6D8-4551-98C8-9355288F4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703677-52CA-459F-9105-46A5D3E8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341-C0B1-4E00-A3A5-AE62D53462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B38FF-2EAC-4D5E-92F4-0096A054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8A98B1-58C9-4329-A2DF-41DD18695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24F5E2-7174-4071-8477-C3A4B27A3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A3C-E89E-407D-9D64-D74B5FA25049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6AF36A-1F9A-4006-A54E-8504BDF7C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1CFF59-64EE-4490-9DEF-BB79341CA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341-C0B1-4E00-A3A5-AE62D53462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315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3B3A78-7C30-44B4-AAA8-C54956604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885BAB-BABB-4D76-B0E9-761D3C2CF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3B9BC7-95AE-4C99-AB62-64020A003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A3C-E89E-407D-9D64-D74B5FA25049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DECF7C-6C62-4F9A-9707-C05EAF948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A1C371-4E27-49D7-BAF6-DDC30274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341-C0B1-4E00-A3A5-AE62D53462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46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67E78E-763F-4F63-8704-98853BDC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BA010A-8D21-4928-A4C2-D23D97CD0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11B968-5CD4-4842-B648-C7AF07512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A3C-E89E-407D-9D64-D74B5FA25049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D1CB29-A7F8-4555-9E28-836B107AA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5BCFF6-083A-49FA-9C9E-B5894CD8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341-C0B1-4E00-A3A5-AE62D53462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24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90C61-F1A0-4CC3-8C1C-8CD28BA0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39DE4C-3A8E-4905-82C5-8E6E1AF5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06152-4652-43C3-80BD-8D81AED37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A3C-E89E-407D-9D64-D74B5FA25049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797A0E-CB65-40DE-B98F-0862276B6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3983CB-4F8D-463C-8685-42D30DE8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341-C0B1-4E00-A3A5-AE62D53462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10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70E61-2D0B-4A5A-8AEE-AB6733E59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0B02C1-33C5-4964-915C-E72A505A9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346BB8-909B-45EA-A2D0-04E9B7E23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0E7083-232C-4AA9-B63D-80C0A306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A3C-E89E-407D-9D64-D74B5FA25049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59A781-E170-448D-8905-253F08DA4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8959A1-E607-4D9C-B092-212AE6EB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341-C0B1-4E00-A3A5-AE62D53462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10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463DA-2540-406F-BB35-7BD7BDEA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B772E7-2264-4C69-8E28-AAA72754A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9EB576-4920-4AF9-9929-ACE5F81C8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6B7348-B58D-4896-9FE7-C6152EA9D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527C43-7EF0-4EF1-99E8-7ED7066F9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2A6E1F-80B2-419E-82FB-4EE6F982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A3C-E89E-407D-9D64-D74B5FA25049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462E5D3-5F75-42F2-986D-12D69441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B19D5B2-342B-4BFC-A8F8-15B5E50C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341-C0B1-4E00-A3A5-AE62D53462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04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65BE1-3826-4D38-BEAA-8C4F92E5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8DA498A-8BC7-4B81-950F-C4E3C3D8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A3C-E89E-407D-9D64-D74B5FA25049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DBC093-96A0-4E85-8BC7-0E857B4E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2EC9DF-22BA-4556-AC3A-87BBA0DF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341-C0B1-4E00-A3A5-AE62D53462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10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2E4B59-F4F0-4721-9C51-F8724907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A3C-E89E-407D-9D64-D74B5FA25049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932CA3-7E76-49ED-B145-8D4E888B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F01514-48FB-4A50-8EC0-5EDA7911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341-C0B1-4E00-A3A5-AE62D53462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089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87882-3637-45A2-8355-B910C8B80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396DBF-E6EF-4DD0-A716-289B1DA58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F38BBE-1194-43A6-AE53-5A9CC18D6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09C704-BEB0-43ED-BAC6-5A56695A9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A3C-E89E-407D-9D64-D74B5FA25049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515CEC-073C-47D2-A8DC-7D4D4A07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B006CF-FA91-4422-874B-191A9F3A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341-C0B1-4E00-A3A5-AE62D53462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16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9176C-265C-4F4E-B002-59F2B40DF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6F3F0B-38CA-4881-A0C7-73073CB89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6D9296-D0B7-48F4-93AB-C8C3744E2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F070B1-D223-41A6-B6D1-2C9F6FDC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A3C-E89E-407D-9D64-D74B5FA25049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09AA0-525E-4835-876A-825A509A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9B8185-E5DD-4CA3-B981-ACCE5828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341-C0B1-4E00-A3A5-AE62D53462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21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0CEB0A9-3B8F-4282-BC64-591D6366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4F6D93-0C47-441D-AD0A-04F9DDDA5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EAF57A-E6FF-4BB5-93C4-642844E04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1A3C-E89E-407D-9D64-D74B5FA25049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09E5BA-4B09-419D-8C97-E01E6AC02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969F57-9F11-4A90-83A8-FC926C338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0F341-C0B1-4E00-A3A5-AE62D53462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51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es/news-room/q-a-detail/coronavirus-disease-covid-19-how-is-it-transmitted" TargetMode="External"/><Relationship Id="rId2" Type="http://schemas.openxmlformats.org/officeDocument/2006/relationships/hyperlink" Target="https://www.mscbs.gob.es/profesionales/saludPublica/ccayes/alertasActual/nCov/documentos/ITCoronaviru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Coloide#:~:text=En%20f%C3%ADsica%20y%20qu%C3%ADmica%20un,9%20y%2010%2D5%20m." TargetMode="External"/><Relationship Id="rId5" Type="http://schemas.openxmlformats.org/officeDocument/2006/relationships/hyperlink" Target="https://theconversation.com/que-son-los-aerosoles-y-por-que-son-tan-peligrosos-ante-la-pandemia-de-covid-19-143515" TargetMode="External"/><Relationship Id="rId4" Type="http://schemas.openxmlformats.org/officeDocument/2006/relationships/hyperlink" Target="https://elpais.com/ciencia/2020-10-24/un-salon-un-bar-y-una-clase-asi-contagia-el-coronavirus-en-el-air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C67036-1D94-4029-A55F-B1495EF51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281928" cy="4135437"/>
          </a:xfrm>
        </p:spPr>
        <p:txBody>
          <a:bodyPr>
            <a:normAutofit/>
          </a:bodyPr>
          <a:lstStyle/>
          <a:p>
            <a:pPr algn="l"/>
            <a:r>
              <a:rPr lang="es-ES" sz="6600"/>
              <a:t>COVID – 19: vías de transmisión do coronavirus. Aerosois.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1E519C-9E3B-4CDB-A699-BF067639D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8114" y="1232452"/>
            <a:ext cx="3200400" cy="3850919"/>
          </a:xfrm>
        </p:spPr>
        <p:txBody>
          <a:bodyPr anchor="b">
            <a:normAutofit/>
          </a:bodyPr>
          <a:lstStyle/>
          <a:p>
            <a:pPr algn="l"/>
            <a:r>
              <a:rPr lang="es-ES" dirty="0">
                <a:solidFill>
                  <a:srgbClr val="FFFFFF"/>
                </a:solidFill>
              </a:rPr>
              <a:t>PABLO VÁZQUEZ VARELA.</a:t>
            </a:r>
          </a:p>
          <a:p>
            <a:pPr algn="just"/>
            <a:r>
              <a:rPr lang="es-ES" dirty="0">
                <a:solidFill>
                  <a:srgbClr val="FFFFFF"/>
                </a:solidFill>
              </a:rPr>
              <a:t>Profesor de Física e Química do IES Carlos Casares (Viana do Bolo)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03E3E58-E0FC-437A-9775-4216B82F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4200"/>
              <a:t>MECANISMOS DE PROTECCIÓN FRONTE ÁS VÍAS DE TRANSMISIÓN DA COVID – 19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035EEC-9AC1-42E5-8F46-61C7B13DC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500" b="1" dirty="0">
                <a:latin typeface="Abadi" panose="020B0604020104020204" pitchFamily="34" charset="0"/>
              </a:rPr>
              <a:t>2. MANTEMENTO DA DISTANCIA DE SEGURIDADE.</a:t>
            </a:r>
          </a:p>
          <a:p>
            <a:pPr marL="0" indent="0" algn="just">
              <a:buNone/>
            </a:pPr>
            <a:r>
              <a:rPr lang="es-ES" sz="1500" dirty="0">
                <a:latin typeface="Abadi" panose="020B0604020104020204" pitchFamily="34" charset="0"/>
              </a:rPr>
              <a:t>A recomendación de </a:t>
            </a:r>
            <a:r>
              <a:rPr lang="es-ES" sz="1500" dirty="0" err="1">
                <a:latin typeface="Abadi" panose="020B0604020104020204" pitchFamily="34" charset="0"/>
              </a:rPr>
              <a:t>manter</a:t>
            </a:r>
            <a:r>
              <a:rPr lang="es-ES" sz="1500" dirty="0">
                <a:latin typeface="Abadi" panose="020B0604020104020204" pitchFamily="34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</a:rPr>
              <a:t>unha</a:t>
            </a:r>
            <a:r>
              <a:rPr lang="es-ES" sz="1500" dirty="0">
                <a:latin typeface="Abadi" panose="020B0604020104020204" pitchFamily="34" charset="0"/>
              </a:rPr>
              <a:t> separación de 1,5 m a 2 m </a:t>
            </a:r>
            <a:r>
              <a:rPr lang="es-ES" sz="1500" dirty="0" err="1">
                <a:latin typeface="Abadi" panose="020B0604020104020204" pitchFamily="34" charset="0"/>
              </a:rPr>
              <a:t>básease</a:t>
            </a:r>
            <a:r>
              <a:rPr lang="es-ES" sz="1500" dirty="0">
                <a:latin typeface="Abadi" panose="020B0604020104020204" pitchFamily="34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</a:rPr>
              <a:t>nun</a:t>
            </a:r>
            <a:r>
              <a:rPr lang="es-ES" sz="1500" dirty="0">
                <a:latin typeface="Abadi" panose="020B0604020104020204" pitchFamily="34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</a:rPr>
              <a:t>estudo</a:t>
            </a:r>
            <a:r>
              <a:rPr lang="es-ES" sz="1500" dirty="0">
                <a:latin typeface="Abadi" panose="020B0604020104020204" pitchFamily="34" charset="0"/>
              </a:rPr>
              <a:t> do ano 1934, no que se </a:t>
            </a:r>
            <a:r>
              <a:rPr lang="es-ES" sz="1500" dirty="0" err="1">
                <a:latin typeface="Abadi" panose="020B0604020104020204" pitchFamily="34" charset="0"/>
              </a:rPr>
              <a:t>probou</a:t>
            </a:r>
            <a:r>
              <a:rPr lang="es-ES" sz="1500" dirty="0">
                <a:latin typeface="Abadi" panose="020B0604020104020204" pitchFamily="34" charset="0"/>
              </a:rPr>
              <a:t> que as gotas de </a:t>
            </a:r>
            <a:r>
              <a:rPr lang="es-ES" sz="1500" dirty="0" err="1">
                <a:latin typeface="Abadi" panose="020B0604020104020204" pitchFamily="34" charset="0"/>
              </a:rPr>
              <a:t>auga</a:t>
            </a:r>
            <a:r>
              <a:rPr lang="es-ES" sz="1500" dirty="0">
                <a:latin typeface="Abadi" panose="020B0604020104020204" pitchFamily="34" charset="0"/>
              </a:rPr>
              <a:t> expulsadas caen </a:t>
            </a:r>
            <a:r>
              <a:rPr lang="es-ES" sz="1500" dirty="0" err="1">
                <a:latin typeface="Abadi" panose="020B0604020104020204" pitchFamily="34" charset="0"/>
              </a:rPr>
              <a:t>ao</a:t>
            </a:r>
            <a:r>
              <a:rPr lang="es-ES" sz="1500" dirty="0">
                <a:latin typeface="Abadi" panose="020B0604020104020204" pitchFamily="34" charset="0"/>
              </a:rPr>
              <a:t> chan </a:t>
            </a:r>
            <a:r>
              <a:rPr lang="es-ES" sz="1500" dirty="0" err="1">
                <a:latin typeface="Abadi" panose="020B0604020104020204" pitchFamily="34" charset="0"/>
              </a:rPr>
              <a:t>ou</a:t>
            </a:r>
            <a:r>
              <a:rPr lang="es-ES" sz="1500" dirty="0">
                <a:latin typeface="Abadi" panose="020B0604020104020204" pitchFamily="34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</a:rPr>
              <a:t>evapóranse</a:t>
            </a:r>
            <a:r>
              <a:rPr lang="es-ES" sz="1500" dirty="0">
                <a:latin typeface="Abadi" panose="020B0604020104020204" pitchFamily="34" charset="0"/>
              </a:rPr>
              <a:t>, </a:t>
            </a:r>
            <a:r>
              <a:rPr lang="es-ES" sz="1500" dirty="0" err="1">
                <a:latin typeface="Abadi" panose="020B0604020104020204" pitchFamily="34" charset="0"/>
              </a:rPr>
              <a:t>percorrendo</a:t>
            </a:r>
            <a:r>
              <a:rPr lang="es-ES" sz="1500" dirty="0">
                <a:latin typeface="Abadi" panose="020B0604020104020204" pitchFamily="34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</a:rPr>
              <a:t>unha</a:t>
            </a:r>
            <a:r>
              <a:rPr lang="es-ES" sz="1500" dirty="0">
                <a:latin typeface="Abadi" panose="020B0604020104020204" pitchFamily="34" charset="0"/>
              </a:rPr>
              <a:t> distancia máxima de 2 m. O </a:t>
            </a:r>
            <a:r>
              <a:rPr lang="es-ES" sz="1500" dirty="0" err="1">
                <a:latin typeface="Abadi" panose="020B0604020104020204" pitchFamily="34" charset="0"/>
              </a:rPr>
              <a:t>estudo</a:t>
            </a:r>
            <a:r>
              <a:rPr lang="es-ES" sz="1500" dirty="0">
                <a:latin typeface="Abadi" panose="020B0604020104020204" pitchFamily="34" charset="0"/>
              </a:rPr>
              <a:t> non </a:t>
            </a:r>
            <a:r>
              <a:rPr lang="es-ES" sz="1500" dirty="0" err="1">
                <a:latin typeface="Abadi" panose="020B0604020104020204" pitchFamily="34" charset="0"/>
              </a:rPr>
              <a:t>tivo</a:t>
            </a:r>
            <a:r>
              <a:rPr lang="es-ES" sz="1500" dirty="0">
                <a:latin typeface="Abadi" panose="020B0604020104020204" pitchFamily="34" charset="0"/>
              </a:rPr>
              <a:t> en conta que </a:t>
            </a:r>
            <a:r>
              <a:rPr lang="es-ES" sz="1500" dirty="0" err="1">
                <a:latin typeface="Abadi" panose="020B0604020104020204" pitchFamily="34" charset="0"/>
              </a:rPr>
              <a:t>despois</a:t>
            </a:r>
            <a:r>
              <a:rPr lang="es-ES" sz="1500" dirty="0">
                <a:latin typeface="Abadi" panose="020B0604020104020204" pitchFamily="34" charset="0"/>
              </a:rPr>
              <a:t> da evaporación da </a:t>
            </a:r>
            <a:r>
              <a:rPr lang="es-ES" sz="1500" dirty="0" err="1">
                <a:latin typeface="Abadi" panose="020B0604020104020204" pitchFamily="34" charset="0"/>
              </a:rPr>
              <a:t>auga</a:t>
            </a:r>
            <a:r>
              <a:rPr lang="es-ES" sz="1500" dirty="0">
                <a:latin typeface="Abadi" panose="020B0604020104020204" pitchFamily="34" charset="0"/>
              </a:rPr>
              <a:t>, seguían quedando no ambiente partículas de </a:t>
            </a:r>
            <a:r>
              <a:rPr lang="es-ES" sz="1500" dirty="0" err="1">
                <a:latin typeface="Abadi" panose="020B0604020104020204" pitchFamily="34" charset="0"/>
              </a:rPr>
              <a:t>moi</a:t>
            </a:r>
            <a:r>
              <a:rPr lang="es-ES" sz="1500" dirty="0">
                <a:latin typeface="Abadi" panose="020B0604020104020204" pitchFamily="34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</a:rPr>
              <a:t>pequeno</a:t>
            </a:r>
            <a:r>
              <a:rPr lang="es-ES" sz="1500" dirty="0">
                <a:latin typeface="Abadi" panose="020B0604020104020204" pitchFamily="34" charset="0"/>
              </a:rPr>
              <a:t> tamaño (&lt;5 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s-E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) dispersas no aire (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aerosois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Deste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xeito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a distancia de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seguridade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protéxenos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fronte á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primeira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vía de transmisión e reduce o risco fronte á segunda vía, sen embargo non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protexe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completamente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neste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segundo caso, sobre todo en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espazos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pechados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ou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con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pouca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ventilación. (</a:t>
            </a:r>
            <a:r>
              <a:rPr lang="es-ES" sz="1500" i="1" dirty="0">
                <a:latin typeface="Abadi" panose="020B0604020104020204" pitchFamily="34" charset="0"/>
                <a:cs typeface="Times New Roman" panose="02020603050405020304" pitchFamily="18" charset="0"/>
              </a:rPr>
              <a:t>Se lembramos a situación do coro </a:t>
            </a:r>
            <a:r>
              <a:rPr lang="es-ES" sz="1500" i="1" dirty="0" err="1">
                <a:latin typeface="Abadi" panose="020B0604020104020204" pitchFamily="34" charset="0"/>
                <a:cs typeface="Times New Roman" panose="02020603050405020304" pitchFamily="18" charset="0"/>
              </a:rPr>
              <a:t>ou</a:t>
            </a:r>
            <a:r>
              <a:rPr lang="es-ES" sz="1500" i="1" dirty="0">
                <a:latin typeface="Abadi" panose="020B0604020104020204" pitchFamily="34" charset="0"/>
                <a:cs typeface="Times New Roman" panose="02020603050405020304" pitchFamily="18" charset="0"/>
              </a:rPr>
              <a:t> da aula, </a:t>
            </a:r>
            <a:r>
              <a:rPr lang="es-ES" sz="1500" i="1" dirty="0" err="1">
                <a:latin typeface="Abadi" panose="020B0604020104020204" pitchFamily="34" charset="0"/>
                <a:cs typeface="Times New Roman" panose="02020603050405020304" pitchFamily="18" charset="0"/>
              </a:rPr>
              <a:t>hai</a:t>
            </a:r>
            <a:r>
              <a:rPr lang="es-ES" sz="1500" i="1" dirty="0">
                <a:latin typeface="Abadi" panose="020B0604020104020204" pitchFamily="34" charset="0"/>
                <a:cs typeface="Times New Roman" panose="02020603050405020304" pitchFamily="18" charset="0"/>
              </a:rPr>
              <a:t> </a:t>
            </a:r>
            <a:r>
              <a:rPr lang="es-ES" sz="1500" i="1" dirty="0" err="1">
                <a:latin typeface="Abadi" panose="020B0604020104020204" pitchFamily="34" charset="0"/>
                <a:cs typeface="Times New Roman" panose="02020603050405020304" pitchFamily="18" charset="0"/>
              </a:rPr>
              <a:t>persoas</a:t>
            </a:r>
            <a:r>
              <a:rPr lang="es-ES" sz="1500" i="1" dirty="0">
                <a:latin typeface="Abadi" panose="020B0604020104020204" pitchFamily="34" charset="0"/>
                <a:cs typeface="Times New Roman" panose="02020603050405020304" pitchFamily="18" charset="0"/>
              </a:rPr>
              <a:t> que se </a:t>
            </a:r>
            <a:r>
              <a:rPr lang="es-ES" sz="1500" i="1" dirty="0" err="1">
                <a:latin typeface="Abadi" panose="020B0604020104020204" pitchFamily="34" charset="0"/>
                <a:cs typeface="Times New Roman" panose="02020603050405020304" pitchFamily="18" charset="0"/>
              </a:rPr>
              <a:t>atopan</a:t>
            </a:r>
            <a:r>
              <a:rPr lang="es-ES" sz="1500" i="1" dirty="0">
                <a:latin typeface="Abadi" panose="020B0604020104020204" pitchFamily="34" charset="0"/>
                <a:cs typeface="Times New Roman" panose="02020603050405020304" pitchFamily="18" charset="0"/>
              </a:rPr>
              <a:t> a </a:t>
            </a:r>
            <a:r>
              <a:rPr lang="es-ES" sz="1500" i="1" dirty="0" err="1">
                <a:latin typeface="Abadi" panose="020B0604020104020204" pitchFamily="34" charset="0"/>
                <a:cs typeface="Times New Roman" panose="02020603050405020304" pitchFamily="18" charset="0"/>
              </a:rPr>
              <a:t>máis</a:t>
            </a:r>
            <a:r>
              <a:rPr lang="es-ES" sz="1500" i="1" dirty="0">
                <a:latin typeface="Abadi" panose="020B0604020104020204" pitchFamily="34" charset="0"/>
                <a:cs typeface="Times New Roman" panose="02020603050405020304" pitchFamily="18" charset="0"/>
              </a:rPr>
              <a:t> de 2 m de distancia do emisor, </a:t>
            </a:r>
            <a:r>
              <a:rPr lang="es-ES" sz="1500" i="1" dirty="0" err="1">
                <a:latin typeface="Abadi" panose="020B0604020104020204" pitchFamily="34" charset="0"/>
                <a:cs typeface="Times New Roman" panose="02020603050405020304" pitchFamily="18" charset="0"/>
              </a:rPr>
              <a:t>mais</a:t>
            </a:r>
            <a:r>
              <a:rPr lang="es-ES" sz="1500" i="1" dirty="0">
                <a:latin typeface="Abadi" panose="020B0604020104020204" pitchFamily="34" charset="0"/>
                <a:cs typeface="Times New Roman" panose="02020603050405020304" pitchFamily="18" charset="0"/>
              </a:rPr>
              <a:t> son infectados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s-ES" sz="1500" b="1" dirty="0">
                <a:latin typeface="Abadi" panose="020B0604020104020204" pitchFamily="34" charset="0"/>
                <a:cs typeface="Times New Roman" panose="02020603050405020304" pitchFamily="18" charset="0"/>
              </a:rPr>
              <a:t>3. VENTILACIÓN DE INTERIORES E/OU ESPAZOS PECHADOS E CONCURRIDOS.</a:t>
            </a:r>
          </a:p>
          <a:p>
            <a:pPr marL="0" indent="0" algn="just">
              <a:buNone/>
            </a:pP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Unha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maior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ventilación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nun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espazo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pechado reduce a concentración da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aerosois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no aire, dado que as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correntes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de aire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empuxan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á dispersión coloidal e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condúcena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por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espazos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con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maior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volume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de aire,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sempre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e cando o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fluxo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de aire fresco aumente (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ventás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e portas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abertas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nas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estancias)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ou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haxa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dispositivos que filtren o aire antes da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súa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reutilización. </a:t>
            </a:r>
          </a:p>
          <a:p>
            <a:pPr marL="0" indent="0" algn="just">
              <a:buNone/>
            </a:pP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Non menos importante é a reducción do tempo de exposición no lugar pechado. A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probabilidade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de inhalación de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gotículas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ou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aerosois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diminúe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ao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reducir o tempo no que permanecemos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na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estancia concurrida. O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máis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seguro é aumentar a estancia en lugares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abertos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ó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aire libre.</a:t>
            </a:r>
            <a:endParaRPr lang="es-ES" sz="15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29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664BF84-810D-43DA-940B-85DEDB1A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/>
              <a:t>MECANISMOS DE PROTECCIÓN FRONTE ÁS VÍAS DE TRANSMISIÓN DA COVID – 19 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4CBF540-C0AD-433A-B5BD-7C49F6571D07}"/>
              </a:ext>
            </a:extLst>
          </p:cNvPr>
          <p:cNvSpPr txBox="1"/>
          <p:nvPr/>
        </p:nvSpPr>
        <p:spPr>
          <a:xfrm>
            <a:off x="5541263" y="457200"/>
            <a:ext cx="6007608" cy="192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Neste </a:t>
            </a:r>
            <a:r>
              <a:rPr lang="en-US" sz="2200" dirty="0" err="1"/>
              <a:t>esquema</a:t>
            </a:r>
            <a:r>
              <a:rPr lang="en-US" sz="2200" dirty="0"/>
              <a:t> </a:t>
            </a:r>
            <a:r>
              <a:rPr lang="en-US" sz="2200" dirty="0" err="1"/>
              <a:t>podemos</a:t>
            </a:r>
            <a:r>
              <a:rPr lang="en-US" sz="2200" dirty="0"/>
              <a:t> </a:t>
            </a:r>
            <a:r>
              <a:rPr lang="en-US" sz="2200" dirty="0" err="1"/>
              <a:t>ver</a:t>
            </a:r>
            <a:r>
              <a:rPr lang="en-US" sz="2200" dirty="0"/>
              <a:t> </a:t>
            </a:r>
            <a:r>
              <a:rPr lang="en-US" sz="2200" dirty="0" err="1"/>
              <a:t>os</a:t>
            </a:r>
            <a:r>
              <a:rPr lang="en-US" sz="2200" dirty="0"/>
              <a:t> </a:t>
            </a:r>
            <a:r>
              <a:rPr lang="en-US" sz="2200" dirty="0" err="1"/>
              <a:t>efectos</a:t>
            </a:r>
            <a:r>
              <a:rPr lang="en-US" sz="2200" dirty="0"/>
              <a:t> dos </a:t>
            </a:r>
            <a:r>
              <a:rPr lang="en-US" sz="2200" dirty="0" err="1"/>
              <a:t>mecanismos</a:t>
            </a:r>
            <a:r>
              <a:rPr lang="en-US" sz="2200" dirty="0"/>
              <a:t> de </a:t>
            </a:r>
            <a:r>
              <a:rPr lang="en-US" sz="2200" dirty="0" err="1"/>
              <a:t>protección</a:t>
            </a:r>
            <a:r>
              <a:rPr lang="en-US" sz="2200" dirty="0"/>
              <a:t> </a:t>
            </a:r>
            <a:r>
              <a:rPr lang="en-US" sz="2200" dirty="0" err="1"/>
              <a:t>fronte</a:t>
            </a:r>
            <a:r>
              <a:rPr lang="en-US" sz="2200" dirty="0"/>
              <a:t> </a:t>
            </a:r>
            <a:r>
              <a:rPr lang="en-US" sz="2200" dirty="0" err="1"/>
              <a:t>ás</a:t>
            </a:r>
            <a:r>
              <a:rPr lang="en-US" sz="2200" dirty="0"/>
              <a:t> </a:t>
            </a:r>
            <a:r>
              <a:rPr lang="en-US" sz="2200" dirty="0" err="1"/>
              <a:t>vías</a:t>
            </a:r>
            <a:r>
              <a:rPr lang="en-US" sz="2200" dirty="0"/>
              <a:t> de </a:t>
            </a:r>
            <a:r>
              <a:rPr lang="en-US" sz="2200" dirty="0" err="1"/>
              <a:t>transmisión</a:t>
            </a:r>
            <a:r>
              <a:rPr lang="en-US" sz="2200" dirty="0"/>
              <a:t>. </a:t>
            </a:r>
            <a:r>
              <a:rPr lang="en-US" sz="2200" dirty="0" err="1"/>
              <a:t>Máscara</a:t>
            </a:r>
            <a:r>
              <a:rPr lang="en-US" sz="2200" dirty="0"/>
              <a:t>, </a:t>
            </a:r>
            <a:r>
              <a:rPr lang="en-US" sz="2200" dirty="0" err="1"/>
              <a:t>ventilación</a:t>
            </a:r>
            <a:r>
              <a:rPr lang="en-US" sz="2200" dirty="0"/>
              <a:t> </a:t>
            </a:r>
            <a:r>
              <a:rPr lang="en-US" sz="2200" dirty="0" err="1"/>
              <a:t>adecuada</a:t>
            </a:r>
            <a:r>
              <a:rPr lang="en-US" sz="2200" dirty="0"/>
              <a:t> e </a:t>
            </a:r>
            <a:r>
              <a:rPr lang="en-US" sz="2200" dirty="0" err="1"/>
              <a:t>redución</a:t>
            </a:r>
            <a:r>
              <a:rPr lang="en-US" sz="2200" dirty="0"/>
              <a:t> do tempo de </a:t>
            </a:r>
            <a:r>
              <a:rPr lang="en-US" sz="2200" dirty="0" err="1"/>
              <a:t>exposición</a:t>
            </a:r>
            <a:r>
              <a:rPr lang="en-US" sz="2200" dirty="0"/>
              <a:t> son </a:t>
            </a:r>
            <a:r>
              <a:rPr lang="en-US" sz="2200" dirty="0" err="1"/>
              <a:t>medidas</a:t>
            </a:r>
            <a:r>
              <a:rPr lang="en-US" sz="2200" dirty="0"/>
              <a:t> </a:t>
            </a:r>
            <a:r>
              <a:rPr lang="en-US" sz="2200" dirty="0" err="1"/>
              <a:t>potencialmente</a:t>
            </a:r>
            <a:r>
              <a:rPr lang="en-US" sz="2200" dirty="0"/>
              <a:t> </a:t>
            </a:r>
            <a:r>
              <a:rPr lang="en-US" sz="2200" dirty="0" err="1"/>
              <a:t>efectivas</a:t>
            </a:r>
            <a:r>
              <a:rPr lang="en-US" sz="2200" dirty="0"/>
              <a:t> </a:t>
            </a:r>
            <a:r>
              <a:rPr lang="en-US" sz="2200" dirty="0" err="1"/>
              <a:t>fronte</a:t>
            </a:r>
            <a:r>
              <a:rPr lang="en-US" sz="2200" dirty="0"/>
              <a:t> </a:t>
            </a:r>
            <a:r>
              <a:rPr lang="en-US" sz="2200" dirty="0" err="1"/>
              <a:t>aos</a:t>
            </a:r>
            <a:r>
              <a:rPr lang="en-US" sz="2200" dirty="0"/>
              <a:t> </a:t>
            </a:r>
            <a:r>
              <a:rPr lang="en-US" sz="2200" dirty="0" err="1"/>
              <a:t>contaxios</a:t>
            </a:r>
            <a:r>
              <a:rPr lang="en-US" sz="2200" dirty="0"/>
              <a:t>.</a:t>
            </a:r>
          </a:p>
        </p:txBody>
      </p:sp>
      <p:pic>
        <p:nvPicPr>
          <p:cNvPr id="6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6EEAF66-9BAA-497C-B6B2-314CD9B8B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1" t="18856" r="22115" b="14035"/>
          <a:stretch/>
        </p:blipFill>
        <p:spPr>
          <a:xfrm>
            <a:off x="466344" y="2587218"/>
            <a:ext cx="5468112" cy="3643427"/>
          </a:xfrm>
          <a:prstGeom prst="rect">
            <a:avLst/>
          </a:prstGeom>
        </p:spPr>
      </p:pic>
      <p:pic>
        <p:nvPicPr>
          <p:cNvPr id="8" name="Imagen 7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72A993D-BD1F-464B-AD48-ED976C088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15" t="18289" r="20616" b="14854"/>
          <a:stretch/>
        </p:blipFill>
        <p:spPr>
          <a:xfrm>
            <a:off x="6254496" y="2644361"/>
            <a:ext cx="5468112" cy="352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40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C606CAE-03E8-41B6-A0ED-48B38706C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s-ES" sz="4200"/>
              <a:t>MECANISMOS DE PROTECCIÓN FRONTE ÁS VÍAS DE TRANSMISIÓN DA COVID – 19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330E1025-0017-4D20-A18E-D04CFC2F32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32795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910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C0822F-4DDE-4AEC-B9F3-CA38E948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s-ES" sz="4200"/>
              <a:t>CUESTIONARIO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2802C9A9-37EA-4AD1-A911-548DF9CC5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342900" indent="-342900" algn="just">
              <a:buAutoNum type="arabicPeriod"/>
            </a:pPr>
            <a:r>
              <a:rPr lang="es-ES" sz="1500" dirty="0">
                <a:latin typeface="Abadi" panose="020B0604020104020204" pitchFamily="34" charset="0"/>
              </a:rPr>
              <a:t>O virus causante da </a:t>
            </a:r>
            <a:r>
              <a:rPr lang="es-ES" sz="1500" dirty="0" err="1">
                <a:latin typeface="Abadi" panose="020B0604020104020204" pitchFamily="34" charset="0"/>
              </a:rPr>
              <a:t>enfermidade</a:t>
            </a:r>
            <a:r>
              <a:rPr lang="es-ES" sz="1500" dirty="0">
                <a:latin typeface="Abadi" panose="020B0604020104020204" pitchFamily="34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</a:rPr>
              <a:t>Covid</a:t>
            </a:r>
            <a:r>
              <a:rPr lang="es-ES" sz="1500" dirty="0">
                <a:latin typeface="Abadi" panose="020B0604020104020204" pitchFamily="34" charset="0"/>
              </a:rPr>
              <a:t> – 19 </a:t>
            </a:r>
            <a:r>
              <a:rPr lang="es-ES" sz="1500" dirty="0" err="1">
                <a:latin typeface="Abadi" panose="020B0604020104020204" pitchFamily="34" charset="0"/>
              </a:rPr>
              <a:t>denomínase</a:t>
            </a:r>
            <a:r>
              <a:rPr lang="es-ES" sz="1500" dirty="0">
                <a:latin typeface="Abadi" panose="020B0604020104020204" pitchFamily="34" charset="0"/>
              </a:rPr>
              <a:t>:</a:t>
            </a:r>
          </a:p>
          <a:p>
            <a:pPr marL="342900" indent="-342900" algn="just">
              <a:buAutoNum type="alphaLcParenR"/>
            </a:pPr>
            <a:r>
              <a:rPr lang="es-ES" sz="1500" dirty="0">
                <a:latin typeface="Abadi" panose="020B0604020104020204" pitchFamily="34" charset="0"/>
              </a:rPr>
              <a:t>SARS </a:t>
            </a:r>
            <a:r>
              <a:rPr lang="es-ES" sz="1500" dirty="0" err="1">
                <a:latin typeface="Abadi" panose="020B0604020104020204" pitchFamily="34" charset="0"/>
              </a:rPr>
              <a:t>CoV</a:t>
            </a:r>
            <a:r>
              <a:rPr lang="es-ES" sz="1500" dirty="0">
                <a:latin typeface="Abadi" panose="020B0604020104020204" pitchFamily="34" charset="0"/>
              </a:rPr>
              <a:t> – 1	 b) SARS </a:t>
            </a:r>
            <a:r>
              <a:rPr lang="es-ES" sz="1500" dirty="0" err="1">
                <a:latin typeface="Abadi" panose="020B0604020104020204" pitchFamily="34" charset="0"/>
              </a:rPr>
              <a:t>CoV</a:t>
            </a:r>
            <a:r>
              <a:rPr lang="es-ES" sz="1500" dirty="0">
                <a:latin typeface="Abadi" panose="020B0604020104020204" pitchFamily="34" charset="0"/>
              </a:rPr>
              <a:t> – 2          c) MERS </a:t>
            </a:r>
            <a:r>
              <a:rPr lang="es-ES" sz="1500" dirty="0" err="1">
                <a:latin typeface="Abadi" panose="020B0604020104020204" pitchFamily="34" charset="0"/>
              </a:rPr>
              <a:t>CoV</a:t>
            </a:r>
            <a:endParaRPr lang="es-ES" sz="1500" dirty="0">
              <a:latin typeface="Abadi" panose="020B0604020104020204" pitchFamily="34" charset="0"/>
            </a:endParaRPr>
          </a:p>
          <a:p>
            <a:pPr marL="342900" indent="-342900" algn="just">
              <a:buAutoNum type="arabicPeriod" startAt="2"/>
            </a:pPr>
            <a:r>
              <a:rPr lang="es-ES" sz="1500" dirty="0">
                <a:latin typeface="Abadi" panose="020B0604020104020204" pitchFamily="34" charset="0"/>
              </a:rPr>
              <a:t>Fundamentalmente, a vía de transmisión principal dos coronavirus é:</a:t>
            </a:r>
          </a:p>
          <a:p>
            <a:pPr marL="342900" indent="-342900" algn="just">
              <a:buAutoNum type="alphaLcParenR"/>
            </a:pPr>
            <a:r>
              <a:rPr lang="es-ES" sz="1500" dirty="0">
                <a:latin typeface="Abadi" panose="020B0604020104020204" pitchFamily="34" charset="0"/>
              </a:rPr>
              <a:t>Aérea	            b) por </a:t>
            </a:r>
            <a:r>
              <a:rPr lang="es-ES" sz="1500" dirty="0" err="1">
                <a:latin typeface="Abadi" panose="020B0604020104020204" pitchFamily="34" charset="0"/>
              </a:rPr>
              <a:t>sangue</a:t>
            </a:r>
            <a:r>
              <a:rPr lang="es-ES" sz="1500" dirty="0">
                <a:latin typeface="Abadi" panose="020B0604020104020204" pitchFamily="34" charset="0"/>
              </a:rPr>
              <a:t>       c) por contacto con superficies</a:t>
            </a:r>
          </a:p>
          <a:p>
            <a:pPr marL="0" indent="0" algn="just">
              <a:buNone/>
            </a:pPr>
            <a:r>
              <a:rPr lang="es-ES" sz="1500" dirty="0">
                <a:latin typeface="Abadi" panose="020B0604020104020204" pitchFamily="34" charset="0"/>
              </a:rPr>
              <a:t>3. A medida consistente en </a:t>
            </a:r>
            <a:r>
              <a:rPr lang="es-ES" sz="1500" dirty="0" err="1">
                <a:latin typeface="Abadi" panose="020B0604020104020204" pitchFamily="34" charset="0"/>
              </a:rPr>
              <a:t>gardar</a:t>
            </a:r>
            <a:r>
              <a:rPr lang="es-ES" sz="1500" dirty="0">
                <a:latin typeface="Abadi" panose="020B0604020104020204" pitchFamily="34" charset="0"/>
              </a:rPr>
              <a:t> a distancia de </a:t>
            </a:r>
            <a:r>
              <a:rPr lang="es-ES" sz="1500" dirty="0" err="1">
                <a:latin typeface="Abadi" panose="020B0604020104020204" pitchFamily="34" charset="0"/>
              </a:rPr>
              <a:t>seguridade</a:t>
            </a:r>
            <a:r>
              <a:rPr lang="es-ES" sz="1500" dirty="0">
                <a:latin typeface="Abadi" panose="020B0604020104020204" pitchFamily="34" charset="0"/>
              </a:rPr>
              <a:t> de 1,5 m a 2 m é efectiva principalmente para </a:t>
            </a:r>
            <a:r>
              <a:rPr lang="es-ES" sz="1500" dirty="0" err="1">
                <a:latin typeface="Abadi" panose="020B0604020104020204" pitchFamily="34" charset="0"/>
              </a:rPr>
              <a:t>protexernos</a:t>
            </a:r>
            <a:r>
              <a:rPr lang="es-ES" sz="1500" dirty="0">
                <a:latin typeface="Abadi" panose="020B0604020104020204" pitchFamily="34" charset="0"/>
              </a:rPr>
              <a:t> contra:</a:t>
            </a:r>
          </a:p>
          <a:p>
            <a:pPr marL="342900" indent="-342900" algn="just">
              <a:buAutoNum type="alphaLcParenR"/>
            </a:pPr>
            <a:r>
              <a:rPr lang="es-ES" sz="1500" dirty="0" err="1">
                <a:latin typeface="Abadi" panose="020B0604020104020204" pitchFamily="34" charset="0"/>
              </a:rPr>
              <a:t>Gotículas</a:t>
            </a:r>
            <a:r>
              <a:rPr lang="es-ES" sz="1500" dirty="0">
                <a:latin typeface="Abadi" panose="020B0604020104020204" pitchFamily="34" charset="0"/>
              </a:rPr>
              <a:t> de diámetro &gt; 100 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s-E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; b)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aerosois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de tamaño medio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ou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grande; c)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aerosois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de </a:t>
            </a:r>
            <a:r>
              <a:rPr lang="es-ES" sz="1500" dirty="0" err="1">
                <a:latin typeface="Abadi" panose="020B0604020104020204" pitchFamily="34" charset="0"/>
                <a:cs typeface="Times New Roman" panose="02020603050405020304" pitchFamily="18" charset="0"/>
              </a:rPr>
              <a:t>pequeno</a:t>
            </a:r>
            <a:r>
              <a:rPr lang="es-ES" sz="1500" dirty="0">
                <a:latin typeface="Abadi" panose="020B0604020104020204" pitchFamily="34" charset="0"/>
                <a:cs typeface="Times New Roman" panose="02020603050405020304" pitchFamily="18" charset="0"/>
              </a:rPr>
              <a:t> tamaño</a:t>
            </a:r>
            <a:r>
              <a:rPr lang="es-E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(&lt; 5 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s-E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</a:t>
            </a:r>
          </a:p>
          <a:p>
            <a:pPr marL="0" indent="0" algn="just">
              <a:buNone/>
            </a:pPr>
            <a:r>
              <a:rPr lang="es-ES" sz="1500" dirty="0">
                <a:latin typeface="Abadi" panose="020B0604020104020204" pitchFamily="34" charset="0"/>
              </a:rPr>
              <a:t>4. Con respecto </a:t>
            </a:r>
            <a:r>
              <a:rPr lang="es-ES" sz="1500" dirty="0" err="1">
                <a:latin typeface="Abadi" panose="020B0604020104020204" pitchFamily="34" charset="0"/>
              </a:rPr>
              <a:t>aos</a:t>
            </a:r>
            <a:r>
              <a:rPr lang="es-ES" sz="1500" dirty="0">
                <a:latin typeface="Abadi" panose="020B0604020104020204" pitchFamily="34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</a:rPr>
              <a:t>aerosois</a:t>
            </a:r>
            <a:r>
              <a:rPr lang="es-ES" sz="1500" dirty="0">
                <a:latin typeface="Abadi" panose="020B0604020104020204" pitchFamily="34" charset="0"/>
              </a:rPr>
              <a:t>:</a:t>
            </a:r>
          </a:p>
          <a:p>
            <a:pPr marL="342900" indent="-342900" algn="just">
              <a:buAutoNum type="alphaLcParenR"/>
            </a:pPr>
            <a:r>
              <a:rPr lang="es-ES" sz="1500" dirty="0">
                <a:latin typeface="Abadi" panose="020B0604020104020204" pitchFamily="34" charset="0"/>
              </a:rPr>
              <a:t>Son misturas </a:t>
            </a:r>
            <a:r>
              <a:rPr lang="es-ES" sz="1500" dirty="0" err="1">
                <a:latin typeface="Abadi" panose="020B0604020104020204" pitchFamily="34" charset="0"/>
              </a:rPr>
              <a:t>homoxéneas</a:t>
            </a:r>
            <a:r>
              <a:rPr lang="es-ES" sz="1500" dirty="0">
                <a:latin typeface="Abadi" panose="020B0604020104020204" pitchFamily="34" charset="0"/>
              </a:rPr>
              <a:t>, con partículas sólidas dispersas </a:t>
            </a:r>
            <a:r>
              <a:rPr lang="es-ES" sz="1500" dirty="0" err="1">
                <a:latin typeface="Abadi" panose="020B0604020104020204" pitchFamily="34" charset="0"/>
              </a:rPr>
              <a:t>nunha</a:t>
            </a:r>
            <a:r>
              <a:rPr lang="es-ES" sz="1500" dirty="0">
                <a:latin typeface="Abadi" panose="020B0604020104020204" pitchFamily="34" charset="0"/>
              </a:rPr>
              <a:t> fase </a:t>
            </a:r>
            <a:r>
              <a:rPr lang="es-ES" sz="1500" dirty="0" err="1">
                <a:latin typeface="Abadi" panose="020B0604020104020204" pitchFamily="34" charset="0"/>
              </a:rPr>
              <a:t>fluída</a:t>
            </a:r>
            <a:r>
              <a:rPr lang="es-ES" sz="1500" dirty="0">
                <a:latin typeface="Abadi" panose="020B0604020104020204" pitchFamily="34" charset="0"/>
              </a:rPr>
              <a:t>.</a:t>
            </a:r>
          </a:p>
          <a:p>
            <a:pPr marL="342900" indent="-342900" algn="just">
              <a:buAutoNum type="alphaLcParenR"/>
            </a:pPr>
            <a:r>
              <a:rPr lang="es-ES" sz="1500" dirty="0">
                <a:latin typeface="Abadi" panose="020B0604020104020204" pitchFamily="34" charset="0"/>
              </a:rPr>
              <a:t>Son misturas </a:t>
            </a:r>
            <a:r>
              <a:rPr lang="es-ES" sz="1500" dirty="0" err="1">
                <a:latin typeface="Abadi" panose="020B0604020104020204" pitchFamily="34" charset="0"/>
              </a:rPr>
              <a:t>heteroxéneas</a:t>
            </a:r>
            <a:r>
              <a:rPr lang="es-ES" sz="1500" dirty="0">
                <a:latin typeface="Abadi" panose="020B0604020104020204" pitchFamily="34" charset="0"/>
              </a:rPr>
              <a:t>, onde partículas sólidas poden estar dispersas </a:t>
            </a:r>
            <a:r>
              <a:rPr lang="es-ES" sz="1500" dirty="0" err="1">
                <a:latin typeface="Abadi" panose="020B0604020104020204" pitchFamily="34" charset="0"/>
              </a:rPr>
              <a:t>nunha</a:t>
            </a:r>
            <a:r>
              <a:rPr lang="es-ES" sz="1500" dirty="0">
                <a:latin typeface="Abadi" panose="020B0604020104020204" pitchFamily="34" charset="0"/>
              </a:rPr>
              <a:t> fase líquida durante horas </a:t>
            </a:r>
            <a:r>
              <a:rPr lang="es-ES" sz="1500" dirty="0" err="1">
                <a:latin typeface="Abadi" panose="020B0604020104020204" pitchFamily="34" charset="0"/>
              </a:rPr>
              <a:t>ou</a:t>
            </a:r>
            <a:r>
              <a:rPr lang="es-ES" sz="1500" dirty="0">
                <a:latin typeface="Abadi" panose="020B0604020104020204" pitchFamily="34" charset="0"/>
              </a:rPr>
              <a:t> días, </a:t>
            </a:r>
            <a:r>
              <a:rPr lang="es-ES" sz="1500" dirty="0" err="1">
                <a:latin typeface="Abadi" panose="020B0604020104020204" pitchFamily="34" charset="0"/>
              </a:rPr>
              <a:t>resistinto</a:t>
            </a:r>
            <a:r>
              <a:rPr lang="es-ES" sz="1500" dirty="0">
                <a:latin typeface="Abadi" panose="020B0604020104020204" pitchFamily="34" charset="0"/>
              </a:rPr>
              <a:t> a </a:t>
            </a:r>
            <a:r>
              <a:rPr lang="es-ES" sz="1500" dirty="0" err="1">
                <a:latin typeface="Abadi" panose="020B0604020104020204" pitchFamily="34" charset="0"/>
              </a:rPr>
              <a:t>forza</a:t>
            </a:r>
            <a:r>
              <a:rPr lang="es-ES" sz="1500" dirty="0">
                <a:latin typeface="Abadi" panose="020B0604020104020204" pitchFamily="34" charset="0"/>
              </a:rPr>
              <a:t> da </a:t>
            </a:r>
            <a:r>
              <a:rPr lang="es-ES" sz="1500" dirty="0" err="1">
                <a:latin typeface="Abadi" panose="020B0604020104020204" pitchFamily="34" charset="0"/>
              </a:rPr>
              <a:t>gravidade</a:t>
            </a:r>
            <a:r>
              <a:rPr lang="es-ES" sz="1500" dirty="0">
                <a:latin typeface="Abadi" panose="020B0604020104020204" pitchFamily="34" charset="0"/>
              </a:rPr>
              <a:t>.</a:t>
            </a:r>
          </a:p>
          <a:p>
            <a:pPr marL="342900" indent="-342900" algn="just">
              <a:buAutoNum type="alphaLcParenR"/>
            </a:pPr>
            <a:r>
              <a:rPr lang="es-ES" sz="1500" dirty="0">
                <a:latin typeface="Abadi" panose="020B0604020104020204" pitchFamily="34" charset="0"/>
              </a:rPr>
              <a:t>Son misturas </a:t>
            </a:r>
            <a:r>
              <a:rPr lang="es-ES" sz="1500" dirty="0" err="1">
                <a:latin typeface="Abadi" panose="020B0604020104020204" pitchFamily="34" charset="0"/>
              </a:rPr>
              <a:t>heteroxéneas</a:t>
            </a:r>
            <a:r>
              <a:rPr lang="es-ES" sz="1500" dirty="0">
                <a:latin typeface="Abadi" panose="020B0604020104020204" pitchFamily="34" charset="0"/>
              </a:rPr>
              <a:t>, onde partículas sólidas </a:t>
            </a:r>
            <a:r>
              <a:rPr lang="es-ES" sz="1500" dirty="0" err="1">
                <a:latin typeface="Abadi" panose="020B0604020104020204" pitchFamily="34" charset="0"/>
              </a:rPr>
              <a:t>ou</a:t>
            </a:r>
            <a:r>
              <a:rPr lang="es-ES" sz="1500" dirty="0">
                <a:latin typeface="Abadi" panose="020B0604020104020204" pitchFamily="34" charset="0"/>
              </a:rPr>
              <a:t> líquidas de </a:t>
            </a:r>
            <a:r>
              <a:rPr lang="es-ES" sz="1500" dirty="0" err="1">
                <a:latin typeface="Abadi" panose="020B0604020104020204" pitchFamily="34" charset="0"/>
              </a:rPr>
              <a:t>pequeno</a:t>
            </a:r>
            <a:r>
              <a:rPr lang="es-ES" sz="1500" dirty="0">
                <a:latin typeface="Abadi" panose="020B0604020104020204" pitchFamily="34" charset="0"/>
              </a:rPr>
              <a:t> tamaño poden estar dispersas </a:t>
            </a:r>
            <a:r>
              <a:rPr lang="es-ES" sz="1500" dirty="0" err="1">
                <a:latin typeface="Abadi" panose="020B0604020104020204" pitchFamily="34" charset="0"/>
              </a:rPr>
              <a:t>nunha</a:t>
            </a:r>
            <a:r>
              <a:rPr lang="es-ES" sz="1500" dirty="0">
                <a:latin typeface="Abadi" panose="020B0604020104020204" pitchFamily="34" charset="0"/>
              </a:rPr>
              <a:t> fase gaseosa.</a:t>
            </a:r>
          </a:p>
          <a:p>
            <a:pPr marL="0" indent="0">
              <a:buNone/>
            </a:pPr>
            <a:endParaRPr lang="es-ES" sz="15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0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EA91F0-8E01-4413-8443-A0C78CFC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s-ES" sz="4200"/>
              <a:t>CUESTIONARIO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32543A-EB12-4CA5-85C6-F56A10D32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1200" dirty="0">
                <a:latin typeface="Abadi" panose="020B0604020104020204" pitchFamily="34" charset="0"/>
              </a:rPr>
              <a:t>5. Marca a correcta:</a:t>
            </a:r>
          </a:p>
          <a:p>
            <a:pPr marL="342900" indent="-342900" algn="just">
              <a:buAutoNum type="alphaLcParenR"/>
            </a:pPr>
            <a:r>
              <a:rPr lang="es-ES" sz="1200" dirty="0">
                <a:latin typeface="Abadi" panose="020B0604020104020204" pitchFamily="34" charset="0"/>
              </a:rPr>
              <a:t>Non é posible a infección por coronavirus se nos </a:t>
            </a:r>
            <a:r>
              <a:rPr lang="es-ES" sz="1200" dirty="0" err="1">
                <a:latin typeface="Abadi" panose="020B0604020104020204" pitchFamily="34" charset="0"/>
              </a:rPr>
              <a:t>atopamos</a:t>
            </a:r>
            <a:r>
              <a:rPr lang="es-ES" sz="1200" dirty="0">
                <a:latin typeface="Abadi" panose="020B0604020104020204" pitchFamily="34" charset="0"/>
              </a:rPr>
              <a:t> con máscara a </a:t>
            </a:r>
            <a:r>
              <a:rPr lang="es-ES" sz="1200" dirty="0" err="1">
                <a:latin typeface="Abadi" panose="020B0604020104020204" pitchFamily="34" charset="0"/>
              </a:rPr>
              <a:t>máis</a:t>
            </a:r>
            <a:r>
              <a:rPr lang="es-ES" sz="1200" dirty="0">
                <a:latin typeface="Abadi" panose="020B0604020104020204" pitchFamily="34" charset="0"/>
              </a:rPr>
              <a:t> de 2 m do emisor.</a:t>
            </a:r>
          </a:p>
          <a:p>
            <a:pPr marL="342900" indent="-342900" algn="just">
              <a:buAutoNum type="alphaLcParenR"/>
            </a:pPr>
            <a:r>
              <a:rPr lang="es-ES" sz="1200" dirty="0" err="1">
                <a:latin typeface="Abadi" panose="020B0604020104020204" pitchFamily="34" charset="0"/>
              </a:rPr>
              <a:t>Ao</a:t>
            </a:r>
            <a:r>
              <a:rPr lang="es-ES" sz="1200" dirty="0">
                <a:latin typeface="Abadi" panose="020B0604020104020204" pitchFamily="34" charset="0"/>
              </a:rPr>
              <a:t> cantar durante 15 minutos </a:t>
            </a:r>
            <a:r>
              <a:rPr lang="es-ES" sz="1200" dirty="0" err="1">
                <a:latin typeface="Abadi" panose="020B0604020104020204" pitchFamily="34" charset="0"/>
              </a:rPr>
              <a:t>nun</a:t>
            </a:r>
            <a:r>
              <a:rPr lang="es-ES" sz="1200" dirty="0">
                <a:latin typeface="Abadi" panose="020B0604020104020204" pitchFamily="34" charset="0"/>
              </a:rPr>
              <a:t> </a:t>
            </a:r>
            <a:r>
              <a:rPr lang="es-ES" sz="1200" dirty="0" err="1">
                <a:latin typeface="Abadi" panose="020B0604020104020204" pitchFamily="34" charset="0"/>
              </a:rPr>
              <a:t>espazo</a:t>
            </a:r>
            <a:r>
              <a:rPr lang="es-ES" sz="1200" dirty="0">
                <a:latin typeface="Abadi" panose="020B0604020104020204" pitchFamily="34" charset="0"/>
              </a:rPr>
              <a:t> pechado producimos </a:t>
            </a:r>
            <a:r>
              <a:rPr lang="es-ES" sz="1200" dirty="0" err="1">
                <a:latin typeface="Abadi" panose="020B0604020104020204" pitchFamily="34" charset="0"/>
              </a:rPr>
              <a:t>unha</a:t>
            </a:r>
            <a:r>
              <a:rPr lang="es-ES" sz="1200" dirty="0">
                <a:latin typeface="Abadi" panose="020B0604020104020204" pitchFamily="34" charset="0"/>
              </a:rPr>
              <a:t> </a:t>
            </a:r>
            <a:r>
              <a:rPr lang="es-ES" sz="1200" dirty="0" err="1">
                <a:latin typeface="Abadi" panose="020B0604020104020204" pitchFamily="34" charset="0"/>
              </a:rPr>
              <a:t>cantidade</a:t>
            </a:r>
            <a:r>
              <a:rPr lang="es-ES" sz="1200" dirty="0">
                <a:latin typeface="Abadi" panose="020B0604020104020204" pitchFamily="34" charset="0"/>
              </a:rPr>
              <a:t> de </a:t>
            </a:r>
            <a:r>
              <a:rPr lang="es-ES" sz="1200" dirty="0" err="1">
                <a:latin typeface="Abadi" panose="020B0604020104020204" pitchFamily="34" charset="0"/>
              </a:rPr>
              <a:t>aerosois</a:t>
            </a:r>
            <a:r>
              <a:rPr lang="es-ES" sz="1200" dirty="0">
                <a:latin typeface="Abadi" panose="020B0604020104020204" pitchFamily="34" charset="0"/>
              </a:rPr>
              <a:t> similar </a:t>
            </a:r>
            <a:r>
              <a:rPr lang="es-ES" sz="1200" dirty="0" err="1">
                <a:latin typeface="Abadi" panose="020B0604020104020204" pitchFamily="34" charset="0"/>
              </a:rPr>
              <a:t>ás</a:t>
            </a:r>
            <a:r>
              <a:rPr lang="es-ES" sz="1200" dirty="0">
                <a:latin typeface="Abadi" panose="020B0604020104020204" pitchFamily="34" charset="0"/>
              </a:rPr>
              <a:t> producidas cando falamos constantemente durante 1 hora.</a:t>
            </a:r>
          </a:p>
          <a:p>
            <a:pPr marL="342900" indent="-342900" algn="just">
              <a:buAutoNum type="alphaLcParenR"/>
            </a:pPr>
            <a:r>
              <a:rPr lang="es-ES" sz="1200" dirty="0" err="1">
                <a:latin typeface="Abadi" panose="020B0604020104020204" pitchFamily="34" charset="0"/>
              </a:rPr>
              <a:t>Ao</a:t>
            </a:r>
            <a:r>
              <a:rPr lang="es-ES" sz="1200" dirty="0">
                <a:latin typeface="Abadi" panose="020B0604020104020204" pitchFamily="34" charset="0"/>
              </a:rPr>
              <a:t> falar durante 5 minutos </a:t>
            </a:r>
            <a:r>
              <a:rPr lang="es-ES" sz="1200" dirty="0" err="1">
                <a:latin typeface="Abadi" panose="020B0604020104020204" pitchFamily="34" charset="0"/>
              </a:rPr>
              <a:t>nun</a:t>
            </a:r>
            <a:r>
              <a:rPr lang="es-ES" sz="1200" dirty="0">
                <a:latin typeface="Abadi" panose="020B0604020104020204" pitchFamily="34" charset="0"/>
              </a:rPr>
              <a:t> </a:t>
            </a:r>
            <a:r>
              <a:rPr lang="es-ES" sz="1200" dirty="0" err="1">
                <a:latin typeface="Abadi" panose="020B0604020104020204" pitchFamily="34" charset="0"/>
              </a:rPr>
              <a:t>espazo</a:t>
            </a:r>
            <a:r>
              <a:rPr lang="es-ES" sz="1200" dirty="0">
                <a:latin typeface="Abadi" panose="020B0604020104020204" pitchFamily="34" charset="0"/>
              </a:rPr>
              <a:t> pechado producimos </a:t>
            </a:r>
            <a:r>
              <a:rPr lang="es-ES" sz="1200" dirty="0" err="1">
                <a:latin typeface="Abadi" panose="020B0604020104020204" pitchFamily="34" charset="0"/>
              </a:rPr>
              <a:t>unha</a:t>
            </a:r>
            <a:r>
              <a:rPr lang="es-ES" sz="1200" dirty="0">
                <a:latin typeface="Abadi" panose="020B0604020104020204" pitchFamily="34" charset="0"/>
              </a:rPr>
              <a:t> </a:t>
            </a:r>
            <a:r>
              <a:rPr lang="es-ES" sz="1200" dirty="0" err="1">
                <a:latin typeface="Abadi" panose="020B0604020104020204" pitchFamily="34" charset="0"/>
              </a:rPr>
              <a:t>cantidade</a:t>
            </a:r>
            <a:r>
              <a:rPr lang="es-ES" sz="1200" dirty="0">
                <a:latin typeface="Abadi" panose="020B0604020104020204" pitchFamily="34" charset="0"/>
              </a:rPr>
              <a:t> de </a:t>
            </a:r>
            <a:r>
              <a:rPr lang="es-ES" sz="1200" dirty="0" err="1">
                <a:latin typeface="Abadi" panose="020B0604020104020204" pitchFamily="34" charset="0"/>
              </a:rPr>
              <a:t>aerosois</a:t>
            </a:r>
            <a:r>
              <a:rPr lang="es-ES" sz="1200" dirty="0">
                <a:latin typeface="Abadi" panose="020B0604020104020204" pitchFamily="34" charset="0"/>
              </a:rPr>
              <a:t> 50 veces </a:t>
            </a:r>
            <a:r>
              <a:rPr lang="es-ES" sz="1200" dirty="0" err="1">
                <a:latin typeface="Abadi" panose="020B0604020104020204" pitchFamily="34" charset="0"/>
              </a:rPr>
              <a:t>maior</a:t>
            </a:r>
            <a:r>
              <a:rPr lang="es-ES" sz="1200" dirty="0">
                <a:latin typeface="Abadi" panose="020B0604020104020204" pitchFamily="34" charset="0"/>
              </a:rPr>
              <a:t> que en silencio.</a:t>
            </a:r>
          </a:p>
          <a:p>
            <a:pPr marL="342900" indent="-342900" algn="just">
              <a:buAutoNum type="arabicPeriod" startAt="6"/>
            </a:pPr>
            <a:r>
              <a:rPr lang="es-ES" sz="1200" dirty="0">
                <a:latin typeface="Abadi" panose="020B0604020104020204" pitchFamily="34" charset="0"/>
              </a:rPr>
              <a:t>A medida de protección </a:t>
            </a:r>
            <a:r>
              <a:rPr lang="es-ES" sz="1200" dirty="0" err="1">
                <a:latin typeface="Abadi" panose="020B0604020104020204" pitchFamily="34" charset="0"/>
              </a:rPr>
              <a:t>máis</a:t>
            </a:r>
            <a:r>
              <a:rPr lang="es-ES" sz="1200" dirty="0">
                <a:latin typeface="Abadi" panose="020B0604020104020204" pitchFamily="34" charset="0"/>
              </a:rPr>
              <a:t> efectiva fronte a transmisión por </a:t>
            </a:r>
            <a:r>
              <a:rPr lang="es-ES" sz="1200" dirty="0" err="1">
                <a:latin typeface="Abadi" panose="020B0604020104020204" pitchFamily="34" charset="0"/>
              </a:rPr>
              <a:t>aerosois</a:t>
            </a:r>
            <a:r>
              <a:rPr lang="es-ES" sz="1200" dirty="0">
                <a:latin typeface="Abadi" panose="020B0604020104020204" pitchFamily="34" charset="0"/>
              </a:rPr>
              <a:t> é, de entre as tres </a:t>
            </a:r>
            <a:r>
              <a:rPr lang="es-ES" sz="1200" dirty="0" err="1">
                <a:latin typeface="Abadi" panose="020B0604020104020204" pitchFamily="34" charset="0"/>
              </a:rPr>
              <a:t>seguintes</a:t>
            </a:r>
            <a:r>
              <a:rPr lang="es-ES" sz="1200" dirty="0">
                <a:latin typeface="Abadi" panose="020B0604020104020204" pitchFamily="34" charset="0"/>
              </a:rPr>
              <a:t>: </a:t>
            </a:r>
          </a:p>
          <a:p>
            <a:pPr marL="342900" indent="-342900" algn="just">
              <a:buAutoNum type="alphaLcParenR"/>
            </a:pPr>
            <a:r>
              <a:rPr lang="es-ES" sz="1200" dirty="0">
                <a:latin typeface="Abadi" panose="020B0604020104020204" pitchFamily="34" charset="0"/>
              </a:rPr>
              <a:t>Máscara de protección;  b) ventilación e </a:t>
            </a:r>
            <a:r>
              <a:rPr lang="es-ES" sz="1200" dirty="0" err="1">
                <a:latin typeface="Abadi" panose="020B0604020104020204" pitchFamily="34" charset="0"/>
              </a:rPr>
              <a:t>redución</a:t>
            </a:r>
            <a:r>
              <a:rPr lang="es-ES" sz="1200" dirty="0">
                <a:latin typeface="Abadi" panose="020B0604020104020204" pitchFamily="34" charset="0"/>
              </a:rPr>
              <a:t> do tempo de exposición; c) lavado de </a:t>
            </a:r>
            <a:r>
              <a:rPr lang="es-ES" sz="1200" dirty="0" err="1">
                <a:latin typeface="Abadi" panose="020B0604020104020204" pitchFamily="34" charset="0"/>
              </a:rPr>
              <a:t>mans</a:t>
            </a:r>
            <a:r>
              <a:rPr lang="es-ES" sz="1200" dirty="0">
                <a:latin typeface="Abadi" panose="020B0604020104020204" pitchFamily="34" charset="0"/>
              </a:rPr>
              <a:t> con </a:t>
            </a:r>
            <a:r>
              <a:rPr lang="es-ES" sz="1200" dirty="0" err="1">
                <a:latin typeface="Abadi" panose="020B0604020104020204" pitchFamily="34" charset="0"/>
              </a:rPr>
              <a:t>xel</a:t>
            </a:r>
            <a:r>
              <a:rPr lang="es-ES" sz="1200" dirty="0">
                <a:latin typeface="Abadi" panose="020B0604020104020204" pitchFamily="34" charset="0"/>
              </a:rPr>
              <a:t> hidroalcohólico.</a:t>
            </a:r>
          </a:p>
          <a:p>
            <a:pPr marL="0" indent="0" algn="just">
              <a:buNone/>
            </a:pPr>
            <a:r>
              <a:rPr lang="es-ES" sz="1200" dirty="0">
                <a:latin typeface="Abadi" panose="020B0604020104020204" pitchFamily="34" charset="0"/>
              </a:rPr>
              <a:t>7. De entre as </a:t>
            </a:r>
            <a:r>
              <a:rPr lang="es-ES" sz="1200" dirty="0" err="1">
                <a:latin typeface="Abadi" panose="020B0604020104020204" pitchFamily="34" charset="0"/>
              </a:rPr>
              <a:t>seguintes</a:t>
            </a:r>
            <a:r>
              <a:rPr lang="es-ES" sz="1200" dirty="0">
                <a:latin typeface="Abadi" panose="020B0604020104020204" pitchFamily="34" charset="0"/>
              </a:rPr>
              <a:t> </a:t>
            </a:r>
            <a:r>
              <a:rPr lang="es-ES" sz="1200" dirty="0" err="1">
                <a:latin typeface="Abadi" panose="020B0604020104020204" pitchFamily="34" charset="0"/>
              </a:rPr>
              <a:t>situacións</a:t>
            </a:r>
            <a:r>
              <a:rPr lang="es-ES" sz="1200" dirty="0">
                <a:latin typeface="Abadi" panose="020B0604020104020204" pitchFamily="34" charset="0"/>
              </a:rPr>
              <a:t>, marca a que consideres de </a:t>
            </a:r>
            <a:r>
              <a:rPr lang="es-ES" sz="1200" dirty="0" err="1">
                <a:latin typeface="Abadi" panose="020B0604020104020204" pitchFamily="34" charset="0"/>
              </a:rPr>
              <a:t>máis</a:t>
            </a:r>
            <a:r>
              <a:rPr lang="es-ES" sz="1200" dirty="0">
                <a:latin typeface="Abadi" panose="020B0604020104020204" pitchFamily="34" charset="0"/>
              </a:rPr>
              <a:t> risco a </a:t>
            </a:r>
            <a:r>
              <a:rPr lang="es-ES" sz="1200" dirty="0" err="1">
                <a:latin typeface="Abadi" panose="020B0604020104020204" pitchFamily="34" charset="0"/>
              </a:rPr>
              <a:t>contaxio</a:t>
            </a:r>
            <a:r>
              <a:rPr lang="es-ES" sz="1200" dirty="0">
                <a:latin typeface="Abadi" panose="020B0604020104020204" pitchFamily="34" charset="0"/>
              </a:rPr>
              <a:t>:</a:t>
            </a:r>
          </a:p>
          <a:p>
            <a:pPr marL="342900" indent="-342900" algn="just">
              <a:buAutoNum type="alphaLcParenR"/>
            </a:pPr>
            <a:r>
              <a:rPr lang="es-ES" sz="1200" dirty="0">
                <a:latin typeface="Abadi" panose="020B0604020104020204" pitchFamily="34" charset="0"/>
              </a:rPr>
              <a:t>Estás con máscara </a:t>
            </a:r>
            <a:r>
              <a:rPr lang="es-ES" sz="1200" dirty="0" err="1">
                <a:latin typeface="Abadi" panose="020B0604020104020204" pitchFamily="34" charset="0"/>
              </a:rPr>
              <a:t>nun</a:t>
            </a:r>
            <a:r>
              <a:rPr lang="es-ES" sz="1200" dirty="0">
                <a:latin typeface="Abadi" panose="020B0604020104020204" pitchFamily="34" charset="0"/>
              </a:rPr>
              <a:t> </a:t>
            </a:r>
            <a:r>
              <a:rPr lang="es-ES" sz="1200" dirty="0" err="1">
                <a:latin typeface="Abadi" panose="020B0604020104020204" pitchFamily="34" charset="0"/>
              </a:rPr>
              <a:t>espazo</a:t>
            </a:r>
            <a:r>
              <a:rPr lang="es-ES" sz="1200" dirty="0">
                <a:latin typeface="Abadi" panose="020B0604020104020204" pitchFamily="34" charset="0"/>
              </a:rPr>
              <a:t> pechado, sen ventilación, durante 1 hora a </a:t>
            </a:r>
            <a:r>
              <a:rPr lang="es-ES" sz="1200" dirty="0" err="1">
                <a:latin typeface="Abadi" panose="020B0604020104020204" pitchFamily="34" charset="0"/>
              </a:rPr>
              <a:t>máis</a:t>
            </a:r>
            <a:r>
              <a:rPr lang="es-ES" sz="1200" dirty="0">
                <a:latin typeface="Abadi" panose="020B0604020104020204" pitchFamily="34" charset="0"/>
              </a:rPr>
              <a:t> de 2 m do emisor.</a:t>
            </a:r>
          </a:p>
          <a:p>
            <a:pPr marL="342900" indent="-342900" algn="just">
              <a:buAutoNum type="alphaLcParenR"/>
            </a:pPr>
            <a:r>
              <a:rPr lang="es-ES" sz="1200" dirty="0">
                <a:latin typeface="Abadi" panose="020B0604020104020204" pitchFamily="34" charset="0"/>
              </a:rPr>
              <a:t>Estás sen máscara </a:t>
            </a:r>
            <a:r>
              <a:rPr lang="es-ES" sz="1200" dirty="0" err="1">
                <a:latin typeface="Abadi" panose="020B0604020104020204" pitchFamily="34" charset="0"/>
              </a:rPr>
              <a:t>ao</a:t>
            </a:r>
            <a:r>
              <a:rPr lang="es-ES" sz="1200" dirty="0">
                <a:latin typeface="Abadi" panose="020B0604020104020204" pitchFamily="34" charset="0"/>
              </a:rPr>
              <a:t> aire libre, a 1 m do emisor durante media hora.</a:t>
            </a:r>
          </a:p>
          <a:p>
            <a:pPr marL="342900" indent="-342900" algn="just">
              <a:buAutoNum type="alphaLcParenR"/>
            </a:pPr>
            <a:r>
              <a:rPr lang="es-ES" sz="1200" dirty="0">
                <a:latin typeface="Abadi" panose="020B0604020104020204" pitchFamily="34" charset="0"/>
              </a:rPr>
              <a:t>Estás con máscara </a:t>
            </a:r>
            <a:r>
              <a:rPr lang="es-ES" sz="1200" dirty="0" err="1">
                <a:latin typeface="Abadi" panose="020B0604020104020204" pitchFamily="34" charset="0"/>
              </a:rPr>
              <a:t>ao</a:t>
            </a:r>
            <a:r>
              <a:rPr lang="es-ES" sz="1200" dirty="0">
                <a:latin typeface="Abadi" panose="020B0604020104020204" pitchFamily="34" charset="0"/>
              </a:rPr>
              <a:t> aire libre, a 50 cm do emisor durante media hora.</a:t>
            </a:r>
          </a:p>
          <a:p>
            <a:pPr marL="0" indent="0" algn="just">
              <a:buNone/>
            </a:pPr>
            <a:r>
              <a:rPr lang="es-ES" sz="1200" dirty="0">
                <a:latin typeface="Abadi" panose="020B0604020104020204" pitchFamily="34" charset="0"/>
              </a:rPr>
              <a:t>8. Os virus sobreviven menos tempo encapsulados en </a:t>
            </a:r>
            <a:r>
              <a:rPr lang="es-ES" sz="1200" dirty="0" err="1">
                <a:latin typeface="Abadi" panose="020B0604020104020204" pitchFamily="34" charset="0"/>
              </a:rPr>
              <a:t>gotículas</a:t>
            </a:r>
            <a:r>
              <a:rPr lang="es-ES" sz="1200" dirty="0">
                <a:latin typeface="Abadi" panose="020B0604020104020204" pitchFamily="34" charset="0"/>
              </a:rPr>
              <a:t> </a:t>
            </a:r>
            <a:r>
              <a:rPr lang="es-ES" sz="1200" dirty="0" err="1">
                <a:latin typeface="Abadi" panose="020B0604020104020204" pitchFamily="34" charset="0"/>
              </a:rPr>
              <a:t>nunha</a:t>
            </a:r>
            <a:r>
              <a:rPr lang="es-ES" sz="1200" dirty="0">
                <a:latin typeface="Abadi" panose="020B0604020104020204" pitchFamily="34" charset="0"/>
              </a:rPr>
              <a:t> superficie de:</a:t>
            </a:r>
          </a:p>
          <a:p>
            <a:pPr marL="0" indent="0" algn="just">
              <a:buNone/>
            </a:pPr>
            <a:r>
              <a:rPr lang="es-ES" sz="1200" dirty="0">
                <a:latin typeface="Abadi" panose="020B0604020104020204" pitchFamily="34" charset="0"/>
              </a:rPr>
              <a:t>a) Papel		b) Vidro		c) Metal</a:t>
            </a:r>
          </a:p>
          <a:p>
            <a:pPr marL="342900" indent="-342900">
              <a:buAutoNum type="alphaLcParenR"/>
            </a:pPr>
            <a:endParaRPr lang="es-ES" sz="12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95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92F57C-0C6A-4AD1-8F4C-C7FADA68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5400"/>
              <a:t>BIBLIOGRAFÍA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2521AA-0368-49AC-93F7-DD1CB9B43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s-ES" sz="2200" dirty="0">
                <a:latin typeface="Abadi" panose="020B0604020104020204" pitchFamily="34" charset="0"/>
              </a:rPr>
              <a:t>Información científica e técnica Coronavirus; </a:t>
            </a:r>
            <a:r>
              <a:rPr lang="es-ES" sz="2200" dirty="0">
                <a:latin typeface="Abadi" panose="020B0604020104020204" pitchFamily="34" charset="0"/>
                <a:hlinkClick r:id="rId2"/>
              </a:rPr>
              <a:t>ITCoronavirus.pdf (mscbs.gob.es)</a:t>
            </a:r>
            <a:endParaRPr lang="es-ES" sz="2200" dirty="0">
              <a:latin typeface="Abadi" panose="020B0604020104020204" pitchFamily="34" charset="0"/>
            </a:endParaRPr>
          </a:p>
          <a:p>
            <a:pPr algn="just">
              <a:buFontTx/>
              <a:buChar char="-"/>
            </a:pPr>
            <a:r>
              <a:rPr lang="es-ES" sz="2200" dirty="0">
                <a:latin typeface="Abadi" panose="020B0604020104020204" pitchFamily="34" charset="0"/>
              </a:rPr>
              <a:t>Preguntas e </a:t>
            </a:r>
            <a:r>
              <a:rPr lang="es-ES" sz="2200" dirty="0" err="1">
                <a:latin typeface="Abadi" panose="020B0604020104020204" pitchFamily="34" charset="0"/>
              </a:rPr>
              <a:t>respostas</a:t>
            </a:r>
            <a:r>
              <a:rPr lang="es-ES" sz="2200" dirty="0">
                <a:latin typeface="Abadi" panose="020B0604020104020204" pitchFamily="34" charset="0"/>
              </a:rPr>
              <a:t> sobre a transmisión da </a:t>
            </a:r>
            <a:r>
              <a:rPr lang="es-ES" sz="2200" dirty="0" err="1">
                <a:latin typeface="Abadi" panose="020B0604020104020204" pitchFamily="34" charset="0"/>
              </a:rPr>
              <a:t>Covid</a:t>
            </a:r>
            <a:r>
              <a:rPr lang="es-ES" sz="2200" dirty="0">
                <a:latin typeface="Abadi" panose="020B0604020104020204" pitchFamily="34" charset="0"/>
              </a:rPr>
              <a:t> – 19 (</a:t>
            </a:r>
            <a:r>
              <a:rPr lang="es-ES" sz="2200" dirty="0" err="1">
                <a:latin typeface="Abadi" panose="020B0604020104020204" pitchFamily="34" charset="0"/>
              </a:rPr>
              <a:t>páxina</a:t>
            </a:r>
            <a:r>
              <a:rPr lang="es-ES" sz="2200" dirty="0">
                <a:latin typeface="Abadi" panose="020B0604020104020204" pitchFamily="34" charset="0"/>
              </a:rPr>
              <a:t> oficial da OMS);</a:t>
            </a:r>
            <a:r>
              <a:rPr lang="es-ES" sz="2200" dirty="0">
                <a:hlinkClick r:id="rId3"/>
              </a:rPr>
              <a:t> </a:t>
            </a:r>
            <a:r>
              <a:rPr lang="es-ES" sz="2200" dirty="0">
                <a:latin typeface="Abadi" panose="020B0604020104020204" pitchFamily="34" charset="0"/>
                <a:hlinkClick r:id="rId3"/>
              </a:rPr>
              <a:t>Preguntas y respuestas sobre la transmisión de la COVID-19 (who.int)</a:t>
            </a:r>
            <a:r>
              <a:rPr lang="es-ES" sz="2200" dirty="0">
                <a:latin typeface="Abadi" panose="020B0604020104020204" pitchFamily="34" charset="0"/>
              </a:rPr>
              <a:t> </a:t>
            </a:r>
          </a:p>
          <a:p>
            <a:pPr algn="just">
              <a:buFontTx/>
              <a:buChar char="-"/>
            </a:pPr>
            <a:r>
              <a:rPr lang="es-ES" sz="2200" dirty="0">
                <a:latin typeface="Abadi" panose="020B0604020104020204" pitchFamily="34" charset="0"/>
                <a:hlinkClick r:id="rId4"/>
              </a:rPr>
              <a:t>Un salón, un bar y una clase: así contagia el coronavirus en el aire | Ciencia | EL PAÍS (elpais.com)</a:t>
            </a:r>
            <a:endParaRPr lang="es-ES" sz="2200" dirty="0">
              <a:latin typeface="Abadi" panose="020B0604020104020204" pitchFamily="34" charset="0"/>
            </a:endParaRPr>
          </a:p>
          <a:p>
            <a:pPr algn="just">
              <a:buFontTx/>
              <a:buChar char="-"/>
            </a:pPr>
            <a:r>
              <a:rPr lang="es-ES" sz="2200" dirty="0">
                <a:latin typeface="Abadi" panose="020B0604020104020204" pitchFamily="34" charset="0"/>
                <a:hlinkClick r:id="rId5"/>
              </a:rPr>
              <a:t>¿Qué son los aerosoles y por qué son tan peligrosos ante la pandemia de COVID-19? (theconversation.com)</a:t>
            </a:r>
            <a:endParaRPr lang="es-ES" sz="2200" dirty="0">
              <a:latin typeface="Abadi" panose="020B0604020104020204" pitchFamily="34" charset="0"/>
            </a:endParaRPr>
          </a:p>
          <a:p>
            <a:pPr algn="just">
              <a:buFontTx/>
              <a:buChar char="-"/>
            </a:pPr>
            <a:r>
              <a:rPr lang="es-ES" sz="2200" dirty="0">
                <a:latin typeface="Abadi" panose="020B0604020104020204" pitchFamily="34" charset="0"/>
                <a:hlinkClick r:id="rId6"/>
              </a:rPr>
              <a:t>Coloide - Wikipedia, la enciclopedia libre</a:t>
            </a:r>
            <a:endParaRPr lang="es-ES" sz="2200" dirty="0">
              <a:latin typeface="Abadi" panose="020B0604020104020204" pitchFamily="34" charset="0"/>
            </a:endParaRPr>
          </a:p>
          <a:p>
            <a:pPr algn="just">
              <a:buFontTx/>
              <a:buChar char="-"/>
            </a:pPr>
            <a:endParaRPr lang="es-ES" sz="2200" dirty="0">
              <a:latin typeface="Abadi" panose="020B0604020104020204" pitchFamily="34" charset="0"/>
            </a:endParaRPr>
          </a:p>
          <a:p>
            <a:pPr marL="0" indent="0" algn="just">
              <a:buNone/>
            </a:pPr>
            <a:r>
              <a:rPr lang="es-ES" sz="2200" dirty="0">
                <a:latin typeface="Abadi" panose="020B0604020104020204" pitchFamily="34" charset="0"/>
              </a:rPr>
              <a:t>NOTA: </a:t>
            </a:r>
            <a:r>
              <a:rPr lang="es-ES" sz="2200" i="1" dirty="0" err="1">
                <a:latin typeface="Abadi" panose="020B0604020104020204" pitchFamily="34" charset="0"/>
              </a:rPr>
              <a:t>tódalas</a:t>
            </a:r>
            <a:r>
              <a:rPr lang="es-ES" sz="2200" i="1" dirty="0">
                <a:latin typeface="Abadi" panose="020B0604020104020204" pitchFamily="34" charset="0"/>
              </a:rPr>
              <a:t> </a:t>
            </a:r>
            <a:r>
              <a:rPr lang="es-ES" sz="2200" i="1" dirty="0" err="1">
                <a:latin typeface="Abadi" panose="020B0604020104020204" pitchFamily="34" charset="0"/>
              </a:rPr>
              <a:t>imaxes</a:t>
            </a:r>
            <a:r>
              <a:rPr lang="es-ES" sz="2200" i="1" dirty="0">
                <a:latin typeface="Abadi" panose="020B0604020104020204" pitchFamily="34" charset="0"/>
              </a:rPr>
              <a:t> e esquemas están </a:t>
            </a:r>
            <a:r>
              <a:rPr lang="es-ES" sz="2200" i="1" dirty="0" err="1">
                <a:latin typeface="Abadi" panose="020B0604020104020204" pitchFamily="34" charset="0"/>
              </a:rPr>
              <a:t>obtidos</a:t>
            </a:r>
            <a:r>
              <a:rPr lang="es-ES" sz="2200" i="1" dirty="0">
                <a:latin typeface="Abadi" panose="020B0604020104020204" pitchFamily="34" charset="0"/>
              </a:rPr>
              <a:t> das </a:t>
            </a:r>
            <a:r>
              <a:rPr lang="es-ES" sz="2200" i="1" dirty="0" err="1">
                <a:latin typeface="Abadi" panose="020B0604020104020204" pitchFamily="34" charset="0"/>
              </a:rPr>
              <a:t>páxinas</a:t>
            </a:r>
            <a:r>
              <a:rPr lang="es-ES" sz="2200" i="1" dirty="0">
                <a:latin typeface="Abadi" panose="020B0604020104020204" pitchFamily="34" charset="0"/>
              </a:rPr>
              <a:t> </a:t>
            </a:r>
            <a:r>
              <a:rPr lang="es-ES" sz="2200" i="1" dirty="0" err="1">
                <a:latin typeface="Abadi" panose="020B0604020104020204" pitchFamily="34" charset="0"/>
              </a:rPr>
              <a:t>oficiais</a:t>
            </a:r>
            <a:r>
              <a:rPr lang="es-ES" sz="2200" i="1" dirty="0">
                <a:latin typeface="Abadi" panose="020B0604020104020204" pitchFamily="34" charset="0"/>
              </a:rPr>
              <a:t> da secretaría técnica do ministerio de </a:t>
            </a:r>
            <a:r>
              <a:rPr lang="es-ES" sz="2200" i="1" dirty="0" err="1">
                <a:latin typeface="Abadi" panose="020B0604020104020204" pitchFamily="34" charset="0"/>
              </a:rPr>
              <a:t>sanidade</a:t>
            </a:r>
            <a:r>
              <a:rPr lang="es-ES" sz="2200" i="1" dirty="0">
                <a:latin typeface="Abadi" panose="020B0604020104020204" pitchFamily="34" charset="0"/>
              </a:rPr>
              <a:t>, </a:t>
            </a:r>
            <a:r>
              <a:rPr lang="es-ES" sz="2200" i="1" dirty="0" err="1">
                <a:latin typeface="Abadi" panose="020B0604020104020204" pitchFamily="34" charset="0"/>
              </a:rPr>
              <a:t>xornal</a:t>
            </a:r>
            <a:r>
              <a:rPr lang="es-ES" sz="2200" i="1" dirty="0">
                <a:latin typeface="Abadi" panose="020B0604020104020204" pitchFamily="34" charset="0"/>
              </a:rPr>
              <a:t> </a:t>
            </a:r>
            <a:r>
              <a:rPr lang="es-ES" sz="2200" i="1" dirty="0" err="1">
                <a:latin typeface="Abadi" panose="020B0604020104020204" pitchFamily="34" charset="0"/>
              </a:rPr>
              <a:t>dixital</a:t>
            </a:r>
            <a:r>
              <a:rPr lang="es-ES" sz="2200" i="1" dirty="0">
                <a:latin typeface="Abadi" panose="020B0604020104020204" pitchFamily="34" charset="0"/>
              </a:rPr>
              <a:t> de EL PAÍS, e </a:t>
            </a:r>
            <a:r>
              <a:rPr lang="es-ES" sz="2200" i="1" dirty="0" err="1">
                <a:latin typeface="Abadi" panose="020B0604020104020204" pitchFamily="34" charset="0"/>
              </a:rPr>
              <a:t>artigos</a:t>
            </a:r>
            <a:r>
              <a:rPr lang="es-ES" sz="2200" i="1" dirty="0">
                <a:latin typeface="Abadi" panose="020B0604020104020204" pitchFamily="34" charset="0"/>
              </a:rPr>
              <a:t> web de rtve.es.</a:t>
            </a:r>
          </a:p>
          <a:p>
            <a:pPr>
              <a:buFontTx/>
              <a:buChar char="-"/>
            </a:pPr>
            <a:endParaRPr lang="es-ES" sz="22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36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A6CEB2-7D95-4164-B9EC-C2390839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ES" sz="5400"/>
              <a:t>INTRODUCIÓN: CONCEPTOS BÁSICOS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E2B1F5-9912-4681-99F9-486681B2A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algn="just">
              <a:buFontTx/>
              <a:buChar char="-"/>
            </a:pPr>
            <a:r>
              <a:rPr lang="es-ES" sz="1700" dirty="0">
                <a:latin typeface="Abadi" panose="020B0604020104020204" pitchFamily="34" charset="0"/>
              </a:rPr>
              <a:t>Os </a:t>
            </a:r>
            <a:r>
              <a:rPr lang="es-ES" sz="1700" b="1" dirty="0">
                <a:latin typeface="Abadi" panose="020B0604020104020204" pitchFamily="34" charset="0"/>
              </a:rPr>
              <a:t>coronavirus</a:t>
            </a:r>
            <a:r>
              <a:rPr lang="es-ES" sz="1700" dirty="0">
                <a:latin typeface="Abadi" panose="020B0604020104020204" pitchFamily="34" charset="0"/>
              </a:rPr>
              <a:t> son </a:t>
            </a:r>
            <a:r>
              <a:rPr lang="es-ES" sz="1700" dirty="0" err="1">
                <a:latin typeface="Abadi" panose="020B0604020104020204" pitchFamily="34" charset="0"/>
              </a:rPr>
              <a:t>unha</a:t>
            </a:r>
            <a:r>
              <a:rPr lang="es-ES" sz="1700" dirty="0">
                <a:latin typeface="Abadi" panose="020B0604020104020204" pitchFamily="34" charset="0"/>
              </a:rPr>
              <a:t> familia de virus que causan </a:t>
            </a:r>
            <a:r>
              <a:rPr lang="es-ES" sz="1700" dirty="0" err="1">
                <a:latin typeface="Abadi" panose="020B0604020104020204" pitchFamily="34" charset="0"/>
              </a:rPr>
              <a:t>infeccións</a:t>
            </a:r>
            <a:r>
              <a:rPr lang="es-ES" sz="1700" dirty="0">
                <a:latin typeface="Abadi" panose="020B0604020104020204" pitchFamily="34" charset="0"/>
              </a:rPr>
              <a:t> en seres humanos e </a:t>
            </a:r>
            <a:r>
              <a:rPr lang="es-ES" sz="1700" dirty="0" err="1">
                <a:latin typeface="Abadi" panose="020B0604020104020204" pitchFamily="34" charset="0"/>
              </a:rPr>
              <a:t>nunha</a:t>
            </a:r>
            <a:r>
              <a:rPr lang="es-ES" sz="1700" dirty="0">
                <a:latin typeface="Abadi" panose="020B0604020104020204" pitchFamily="34" charset="0"/>
              </a:rPr>
              <a:t> </a:t>
            </a:r>
            <a:r>
              <a:rPr lang="es-ES" sz="1700" dirty="0" err="1">
                <a:latin typeface="Abadi" panose="020B0604020104020204" pitchFamily="34" charset="0"/>
              </a:rPr>
              <a:t>variedade</a:t>
            </a:r>
            <a:r>
              <a:rPr lang="es-ES" sz="1700" dirty="0">
                <a:latin typeface="Abadi" panose="020B0604020104020204" pitchFamily="34" charset="0"/>
              </a:rPr>
              <a:t> de </a:t>
            </a:r>
            <a:r>
              <a:rPr lang="es-ES" sz="1700" dirty="0" err="1">
                <a:latin typeface="Abadi" panose="020B0604020104020204" pitchFamily="34" charset="0"/>
              </a:rPr>
              <a:t>animais</a:t>
            </a:r>
            <a:r>
              <a:rPr lang="es-ES" sz="1700" dirty="0">
                <a:latin typeface="Abadi" panose="020B0604020104020204" pitchFamily="34" charset="0"/>
              </a:rPr>
              <a:t>, </a:t>
            </a:r>
            <a:r>
              <a:rPr lang="es-ES" sz="1700" dirty="0" err="1">
                <a:latin typeface="Abadi" panose="020B0604020104020204" pitchFamily="34" charset="0"/>
              </a:rPr>
              <a:t>incluíndo</a:t>
            </a:r>
            <a:r>
              <a:rPr lang="es-ES" sz="1700" dirty="0">
                <a:latin typeface="Abadi" panose="020B0604020104020204" pitchFamily="34" charset="0"/>
              </a:rPr>
              <a:t> aves e mamíferos. As enfermedades que causan son </a:t>
            </a:r>
            <a:r>
              <a:rPr lang="es-ES" sz="1700" i="1" dirty="0">
                <a:latin typeface="Abadi" panose="020B0604020104020204" pitchFamily="34" charset="0"/>
              </a:rPr>
              <a:t>zoonóticas</a:t>
            </a:r>
            <a:r>
              <a:rPr lang="es-ES" sz="1700" dirty="0">
                <a:latin typeface="Abadi" panose="020B0604020104020204" pitchFamily="34" charset="0"/>
              </a:rPr>
              <a:t>, é </a:t>
            </a:r>
            <a:r>
              <a:rPr lang="es-ES" sz="1700" dirty="0" err="1">
                <a:latin typeface="Abadi" panose="020B0604020104020204" pitchFamily="34" charset="0"/>
              </a:rPr>
              <a:t>dicir</a:t>
            </a:r>
            <a:r>
              <a:rPr lang="es-ES" sz="1700" dirty="0">
                <a:latin typeface="Abadi" panose="020B0604020104020204" pitchFamily="34" charset="0"/>
              </a:rPr>
              <a:t>, poden propagarse dende un animal a un humano.</a:t>
            </a:r>
          </a:p>
          <a:p>
            <a:pPr algn="just">
              <a:buFontTx/>
              <a:buChar char="-"/>
            </a:pPr>
            <a:r>
              <a:rPr lang="es-ES" sz="1700" dirty="0">
                <a:latin typeface="Abadi" panose="020B0604020104020204" pitchFamily="34" charset="0"/>
              </a:rPr>
              <a:t>Existen varios tipos de coronavirus, entre os que destacan os SARS </a:t>
            </a:r>
            <a:r>
              <a:rPr lang="es-ES" sz="1700" dirty="0" err="1">
                <a:latin typeface="Abadi" panose="020B0604020104020204" pitchFamily="34" charset="0"/>
              </a:rPr>
              <a:t>CoV</a:t>
            </a:r>
            <a:r>
              <a:rPr lang="es-ES" sz="1700" dirty="0">
                <a:latin typeface="Abadi" panose="020B0604020104020204" pitchFamily="34" charset="0"/>
              </a:rPr>
              <a:t> </a:t>
            </a:r>
            <a:r>
              <a:rPr lang="es-ES" sz="1700" i="1" dirty="0">
                <a:latin typeface="Abadi" panose="020B0604020104020204" pitchFamily="34" charset="0"/>
              </a:rPr>
              <a:t>(</a:t>
            </a:r>
            <a:r>
              <a:rPr lang="es-ES" sz="1700" i="1" dirty="0" err="1">
                <a:latin typeface="Abadi" panose="020B0604020104020204" pitchFamily="34" charset="0"/>
              </a:rPr>
              <a:t>Severe</a:t>
            </a:r>
            <a:r>
              <a:rPr lang="es-ES" sz="1700" i="1" dirty="0">
                <a:latin typeface="Abadi" panose="020B0604020104020204" pitchFamily="34" charset="0"/>
              </a:rPr>
              <a:t> </a:t>
            </a:r>
            <a:r>
              <a:rPr lang="es-ES" sz="1700" i="1" dirty="0" err="1">
                <a:latin typeface="Abadi" panose="020B0604020104020204" pitchFamily="34" charset="0"/>
              </a:rPr>
              <a:t>Acute</a:t>
            </a:r>
            <a:r>
              <a:rPr lang="es-ES" sz="1700" i="1" dirty="0">
                <a:latin typeface="Abadi" panose="020B0604020104020204" pitchFamily="34" charset="0"/>
              </a:rPr>
              <a:t> </a:t>
            </a:r>
            <a:r>
              <a:rPr lang="es-ES" sz="1700" i="1" dirty="0" err="1">
                <a:latin typeface="Abadi" panose="020B0604020104020204" pitchFamily="34" charset="0"/>
              </a:rPr>
              <a:t>Respiratory</a:t>
            </a:r>
            <a:r>
              <a:rPr lang="es-ES" sz="1700" i="1" dirty="0">
                <a:latin typeface="Abadi" panose="020B0604020104020204" pitchFamily="34" charset="0"/>
              </a:rPr>
              <a:t> </a:t>
            </a:r>
            <a:r>
              <a:rPr lang="es-ES" sz="1700" i="1" dirty="0" err="1">
                <a:latin typeface="Abadi" panose="020B0604020104020204" pitchFamily="34" charset="0"/>
              </a:rPr>
              <a:t>Syndrome</a:t>
            </a:r>
            <a:r>
              <a:rPr lang="es-ES" sz="1700" i="1" dirty="0">
                <a:latin typeface="Abadi" panose="020B0604020104020204" pitchFamily="34" charset="0"/>
              </a:rPr>
              <a:t> coronavirus)</a:t>
            </a:r>
            <a:r>
              <a:rPr lang="es-ES" sz="1700" dirty="0">
                <a:latin typeface="Abadi" panose="020B0604020104020204" pitchFamily="34" charset="0"/>
              </a:rPr>
              <a:t> e o MERS </a:t>
            </a:r>
            <a:r>
              <a:rPr lang="es-ES" sz="1700" dirty="0" err="1">
                <a:latin typeface="Abadi" panose="020B0604020104020204" pitchFamily="34" charset="0"/>
              </a:rPr>
              <a:t>CoV</a:t>
            </a:r>
            <a:r>
              <a:rPr lang="es-ES" sz="1700" dirty="0">
                <a:latin typeface="Abadi" panose="020B0604020104020204" pitchFamily="34" charset="0"/>
              </a:rPr>
              <a:t> </a:t>
            </a:r>
            <a:r>
              <a:rPr lang="es-ES" sz="1700" i="1" dirty="0">
                <a:latin typeface="Abadi" panose="020B0604020104020204" pitchFamily="34" charset="0"/>
              </a:rPr>
              <a:t>(</a:t>
            </a:r>
            <a:r>
              <a:rPr lang="es-ES" sz="1700" i="1" dirty="0" err="1">
                <a:latin typeface="Abadi" panose="020B0604020104020204" pitchFamily="34" charset="0"/>
              </a:rPr>
              <a:t>Middle</a:t>
            </a:r>
            <a:r>
              <a:rPr lang="es-ES" sz="1700" i="1" dirty="0">
                <a:latin typeface="Abadi" panose="020B0604020104020204" pitchFamily="34" charset="0"/>
              </a:rPr>
              <a:t> East </a:t>
            </a:r>
            <a:r>
              <a:rPr lang="es-ES" sz="1700" i="1" dirty="0" err="1">
                <a:latin typeface="Abadi" panose="020B0604020104020204" pitchFamily="34" charset="0"/>
              </a:rPr>
              <a:t>Respiratory</a:t>
            </a:r>
            <a:r>
              <a:rPr lang="es-ES" sz="1700" i="1" dirty="0">
                <a:latin typeface="Abadi" panose="020B0604020104020204" pitchFamily="34" charset="0"/>
              </a:rPr>
              <a:t> </a:t>
            </a:r>
            <a:r>
              <a:rPr lang="es-ES" sz="1700" i="1" dirty="0" err="1">
                <a:latin typeface="Abadi" panose="020B0604020104020204" pitchFamily="34" charset="0"/>
              </a:rPr>
              <a:t>Syndrome</a:t>
            </a:r>
            <a:r>
              <a:rPr lang="es-ES" sz="1700" i="1" dirty="0">
                <a:latin typeface="Abadi" panose="020B0604020104020204" pitchFamily="34" charset="0"/>
              </a:rPr>
              <a:t> coronavirus),</a:t>
            </a:r>
            <a:r>
              <a:rPr lang="es-ES" sz="1700" dirty="0">
                <a:latin typeface="Abadi" panose="020B0604020104020204" pitchFamily="34" charset="0"/>
              </a:rPr>
              <a:t> este último </a:t>
            </a:r>
            <a:r>
              <a:rPr lang="es-ES" sz="1700" dirty="0" err="1">
                <a:latin typeface="Abadi" panose="020B0604020104020204" pitchFamily="34" charset="0"/>
              </a:rPr>
              <a:t>cunha</a:t>
            </a:r>
            <a:r>
              <a:rPr lang="es-ES" sz="1700" dirty="0">
                <a:latin typeface="Abadi" panose="020B0604020104020204" pitchFamily="34" charset="0"/>
              </a:rPr>
              <a:t> </a:t>
            </a:r>
            <a:r>
              <a:rPr lang="es-ES" sz="1700" dirty="0" err="1">
                <a:latin typeface="Abadi" panose="020B0604020104020204" pitchFamily="34" charset="0"/>
              </a:rPr>
              <a:t>letalidade</a:t>
            </a:r>
            <a:r>
              <a:rPr lang="es-ES" sz="1700" dirty="0">
                <a:latin typeface="Abadi" panose="020B0604020104020204" pitchFamily="34" charset="0"/>
              </a:rPr>
              <a:t> de </a:t>
            </a:r>
            <a:r>
              <a:rPr lang="es-ES" sz="1700" dirty="0" err="1">
                <a:latin typeface="Abadi" panose="020B0604020104020204" pitchFamily="34" charset="0"/>
              </a:rPr>
              <a:t>máis</a:t>
            </a:r>
            <a:r>
              <a:rPr lang="es-ES" sz="1700" dirty="0">
                <a:latin typeface="Abadi" panose="020B0604020104020204" pitchFamily="34" charset="0"/>
              </a:rPr>
              <a:t> do 30 % en humanos, se ben de incidencia </a:t>
            </a:r>
            <a:r>
              <a:rPr lang="es-ES" sz="1700" dirty="0" err="1">
                <a:latin typeface="Abadi" panose="020B0604020104020204" pitchFamily="34" charset="0"/>
              </a:rPr>
              <a:t>moi</a:t>
            </a:r>
            <a:r>
              <a:rPr lang="es-ES" sz="1700" dirty="0">
                <a:latin typeface="Abadi" panose="020B0604020104020204" pitchFamily="34" charset="0"/>
              </a:rPr>
              <a:t> localizada.</a:t>
            </a:r>
          </a:p>
          <a:p>
            <a:pPr algn="just">
              <a:buFontTx/>
              <a:buChar char="-"/>
            </a:pPr>
            <a:r>
              <a:rPr lang="es-ES" sz="1700" dirty="0">
                <a:latin typeface="Abadi" panose="020B0604020104020204" pitchFamily="34" charset="0"/>
              </a:rPr>
              <a:t>A </a:t>
            </a:r>
            <a:r>
              <a:rPr lang="es-ES" sz="1700" dirty="0" err="1">
                <a:latin typeface="Abadi" panose="020B0604020104020204" pitchFamily="34" charset="0"/>
              </a:rPr>
              <a:t>Covid</a:t>
            </a:r>
            <a:r>
              <a:rPr lang="es-ES" sz="1700" dirty="0">
                <a:latin typeface="Abadi" panose="020B0604020104020204" pitchFamily="34" charset="0"/>
              </a:rPr>
              <a:t> – 19 (</a:t>
            </a:r>
            <a:r>
              <a:rPr lang="es-ES" sz="1700" i="1" dirty="0">
                <a:latin typeface="Abadi" panose="020B0604020104020204" pitchFamily="34" charset="0"/>
              </a:rPr>
              <a:t>Coronavirus desease 2019)</a:t>
            </a:r>
            <a:r>
              <a:rPr lang="es-ES" sz="1700" dirty="0">
                <a:latin typeface="Abadi" panose="020B0604020104020204" pitchFamily="34" charset="0"/>
              </a:rPr>
              <a:t> é a </a:t>
            </a:r>
            <a:r>
              <a:rPr lang="es-ES" sz="1700" dirty="0" err="1">
                <a:latin typeface="Abadi" panose="020B0604020104020204" pitchFamily="34" charset="0"/>
              </a:rPr>
              <a:t>enfermidade</a:t>
            </a:r>
            <a:r>
              <a:rPr lang="es-ES" sz="1700" dirty="0">
                <a:latin typeface="Abadi" panose="020B0604020104020204" pitchFamily="34" charset="0"/>
              </a:rPr>
              <a:t> causada por un </a:t>
            </a:r>
            <a:r>
              <a:rPr lang="es-ES" sz="1700" dirty="0" err="1">
                <a:latin typeface="Abadi" panose="020B0604020104020204" pitchFamily="34" charset="0"/>
              </a:rPr>
              <a:t>destes</a:t>
            </a:r>
            <a:r>
              <a:rPr lang="es-ES" sz="1700" dirty="0">
                <a:latin typeface="Abadi" panose="020B0604020104020204" pitchFamily="34" charset="0"/>
              </a:rPr>
              <a:t> coronavirus, o SARS </a:t>
            </a:r>
            <a:r>
              <a:rPr lang="es-ES" sz="1700" dirty="0" err="1">
                <a:latin typeface="Abadi" panose="020B0604020104020204" pitchFamily="34" charset="0"/>
              </a:rPr>
              <a:t>CoV</a:t>
            </a:r>
            <a:r>
              <a:rPr lang="es-ES" sz="1700" dirty="0">
                <a:latin typeface="Abadi" panose="020B0604020104020204" pitchFamily="34" charset="0"/>
              </a:rPr>
              <a:t> – 2, que deriva </a:t>
            </a:r>
            <a:r>
              <a:rPr lang="es-ES" sz="1700" dirty="0" err="1">
                <a:latin typeface="Abadi" panose="020B0604020104020204" pitchFamily="34" charset="0"/>
              </a:rPr>
              <a:t>doutro</a:t>
            </a:r>
            <a:r>
              <a:rPr lang="es-ES" sz="1700" dirty="0">
                <a:latin typeface="Abadi" panose="020B0604020104020204" pitchFamily="34" charset="0"/>
              </a:rPr>
              <a:t> coronavirus de </a:t>
            </a:r>
            <a:r>
              <a:rPr lang="es-ES" sz="1700" dirty="0" err="1">
                <a:latin typeface="Abadi" panose="020B0604020104020204" pitchFamily="34" charset="0"/>
              </a:rPr>
              <a:t>orixe</a:t>
            </a:r>
            <a:r>
              <a:rPr lang="es-ES" sz="1700" dirty="0">
                <a:latin typeface="Abadi" panose="020B0604020104020204" pitchFamily="34" charset="0"/>
              </a:rPr>
              <a:t> animal (posiblemente hospedado </a:t>
            </a:r>
            <a:r>
              <a:rPr lang="es-ES" sz="1700" dirty="0" err="1">
                <a:latin typeface="Abadi" panose="020B0604020104020204" pitchFamily="34" charset="0"/>
              </a:rPr>
              <a:t>nun</a:t>
            </a:r>
            <a:r>
              <a:rPr lang="es-ES" sz="1700" dirty="0">
                <a:latin typeface="Abadi" panose="020B0604020104020204" pitchFamily="34" charset="0"/>
              </a:rPr>
              <a:t> </a:t>
            </a:r>
            <a:r>
              <a:rPr lang="es-ES" sz="1700" dirty="0" err="1">
                <a:latin typeface="Abadi" panose="020B0604020104020204" pitchFamily="34" charset="0"/>
              </a:rPr>
              <a:t>morcego</a:t>
            </a:r>
            <a:r>
              <a:rPr lang="es-ES" sz="1700" dirty="0">
                <a:latin typeface="Abadi" panose="020B0604020104020204" pitchFamily="34" charset="0"/>
              </a:rPr>
              <a:t>) e evoluciona en humanos </a:t>
            </a:r>
            <a:r>
              <a:rPr lang="es-ES" sz="1700" dirty="0" err="1">
                <a:latin typeface="Abadi" panose="020B0604020104020204" pitchFamily="34" charset="0"/>
              </a:rPr>
              <a:t>producindo</a:t>
            </a:r>
            <a:r>
              <a:rPr lang="es-ES" sz="1700" dirty="0">
                <a:latin typeface="Abadi" panose="020B0604020104020204" pitchFamily="34" charset="0"/>
              </a:rPr>
              <a:t> </a:t>
            </a:r>
            <a:r>
              <a:rPr lang="es-ES" sz="1700" dirty="0" err="1">
                <a:latin typeface="Abadi" panose="020B0604020104020204" pitchFamily="34" charset="0"/>
              </a:rPr>
              <a:t>unha</a:t>
            </a:r>
            <a:r>
              <a:rPr lang="es-ES" sz="1700" dirty="0">
                <a:latin typeface="Abadi" panose="020B0604020104020204" pitchFamily="34" charset="0"/>
              </a:rPr>
              <a:t> </a:t>
            </a:r>
            <a:r>
              <a:rPr lang="es-ES" sz="1700" dirty="0" err="1">
                <a:latin typeface="Abadi" panose="020B0604020104020204" pitchFamily="34" charset="0"/>
              </a:rPr>
              <a:t>variedade</a:t>
            </a:r>
            <a:r>
              <a:rPr lang="es-ES" sz="1700" dirty="0">
                <a:latin typeface="Abadi" panose="020B0604020104020204" pitchFamily="34" charset="0"/>
              </a:rPr>
              <a:t> de SARS. A </a:t>
            </a:r>
            <a:r>
              <a:rPr lang="es-ES" sz="1700" dirty="0" err="1">
                <a:latin typeface="Abadi" panose="020B0604020104020204" pitchFamily="34" charset="0"/>
              </a:rPr>
              <a:t>enfermidade</a:t>
            </a:r>
            <a:r>
              <a:rPr lang="es-ES" sz="1700" dirty="0">
                <a:latin typeface="Abadi" panose="020B0604020104020204" pitchFamily="34" charset="0"/>
              </a:rPr>
              <a:t> </a:t>
            </a:r>
            <a:r>
              <a:rPr lang="es-ES" sz="1700" dirty="0" err="1">
                <a:latin typeface="Abadi" panose="020B0604020104020204" pitchFamily="34" charset="0"/>
              </a:rPr>
              <a:t>descubriuse</a:t>
            </a:r>
            <a:r>
              <a:rPr lang="es-ES" sz="1700" dirty="0">
                <a:latin typeface="Abadi" panose="020B0604020104020204" pitchFamily="34" charset="0"/>
              </a:rPr>
              <a:t> </a:t>
            </a:r>
            <a:r>
              <a:rPr lang="es-ES" sz="1700" dirty="0" err="1">
                <a:latin typeface="Abadi" panose="020B0604020104020204" pitchFamily="34" charset="0"/>
              </a:rPr>
              <a:t>na</a:t>
            </a:r>
            <a:r>
              <a:rPr lang="es-ES" sz="1700" dirty="0">
                <a:latin typeface="Abadi" panose="020B0604020104020204" pitchFamily="34" charset="0"/>
              </a:rPr>
              <a:t> </a:t>
            </a:r>
            <a:r>
              <a:rPr lang="es-ES" sz="1700" dirty="0" err="1">
                <a:latin typeface="Abadi" panose="020B0604020104020204" pitchFamily="34" charset="0"/>
              </a:rPr>
              <a:t>cidade</a:t>
            </a:r>
            <a:r>
              <a:rPr lang="es-ES" sz="1700" dirty="0">
                <a:latin typeface="Abadi" panose="020B0604020104020204" pitchFamily="34" charset="0"/>
              </a:rPr>
              <a:t> </a:t>
            </a:r>
            <a:r>
              <a:rPr lang="es-ES" sz="1700" dirty="0" err="1">
                <a:latin typeface="Abadi" panose="020B0604020104020204" pitchFamily="34" charset="0"/>
              </a:rPr>
              <a:t>chinesa</a:t>
            </a:r>
            <a:r>
              <a:rPr lang="es-ES" sz="1700" dirty="0">
                <a:latin typeface="Abadi" panose="020B0604020104020204" pitchFamily="34" charset="0"/>
              </a:rPr>
              <a:t> de Wuhan e rápidamente se </a:t>
            </a:r>
            <a:r>
              <a:rPr lang="es-ES" sz="1700" dirty="0" err="1">
                <a:latin typeface="Abadi" panose="020B0604020104020204" pitchFamily="34" charset="0"/>
              </a:rPr>
              <a:t>propagou</a:t>
            </a:r>
            <a:r>
              <a:rPr lang="es-ES" sz="1700" dirty="0">
                <a:latin typeface="Abadi" panose="020B0604020104020204" pitchFamily="34" charset="0"/>
              </a:rPr>
              <a:t> </a:t>
            </a:r>
            <a:r>
              <a:rPr lang="es-ES" sz="1700" dirty="0" err="1">
                <a:latin typeface="Abadi" panose="020B0604020104020204" pitchFamily="34" charset="0"/>
              </a:rPr>
              <a:t>orixinando</a:t>
            </a:r>
            <a:r>
              <a:rPr lang="es-ES" sz="1700" dirty="0">
                <a:latin typeface="Abadi" panose="020B0604020104020204" pitchFamily="34" charset="0"/>
              </a:rPr>
              <a:t> </a:t>
            </a:r>
            <a:r>
              <a:rPr lang="es-ES" sz="1700" dirty="0" err="1">
                <a:latin typeface="Abadi" panose="020B0604020104020204" pitchFamily="34" charset="0"/>
              </a:rPr>
              <a:t>unha</a:t>
            </a:r>
            <a:r>
              <a:rPr lang="es-ES" sz="1700" dirty="0">
                <a:latin typeface="Abadi" panose="020B0604020104020204" pitchFamily="34" charset="0"/>
              </a:rPr>
              <a:t> </a:t>
            </a:r>
            <a:r>
              <a:rPr lang="es-ES" sz="1700" b="1" dirty="0">
                <a:latin typeface="Abadi" panose="020B0604020104020204" pitchFamily="34" charset="0"/>
              </a:rPr>
              <a:t>pandemia: </a:t>
            </a:r>
            <a:r>
              <a:rPr lang="es-ES" sz="1700" i="1" dirty="0">
                <a:latin typeface="Abadi" panose="020B0604020104020204" pitchFamily="34" charset="0"/>
              </a:rPr>
              <a:t>propagación a escala mundial </a:t>
            </a:r>
            <a:r>
              <a:rPr lang="es-ES" sz="1700" i="1" dirty="0" err="1">
                <a:latin typeface="Abadi" panose="020B0604020104020204" pitchFamily="34" charset="0"/>
              </a:rPr>
              <a:t>dunha</a:t>
            </a:r>
            <a:r>
              <a:rPr lang="es-ES" sz="1700" i="1" dirty="0">
                <a:latin typeface="Abadi" panose="020B0604020104020204" pitchFamily="34" charset="0"/>
              </a:rPr>
              <a:t> nova </a:t>
            </a:r>
            <a:r>
              <a:rPr lang="es-ES" sz="1700" i="1" dirty="0" err="1">
                <a:latin typeface="Abadi" panose="020B0604020104020204" pitchFamily="34" charset="0"/>
              </a:rPr>
              <a:t>enfermidade</a:t>
            </a:r>
            <a:r>
              <a:rPr lang="es-ES" sz="1700" dirty="0">
                <a:latin typeface="Abadi" panose="020B0604020104020204" pitchFamily="34" charset="0"/>
              </a:rPr>
              <a:t>.</a:t>
            </a:r>
            <a:endParaRPr lang="es-ES" sz="1700" b="1" dirty="0">
              <a:latin typeface="Abadi" panose="020B0604020104020204" pitchFamily="34" charset="0"/>
            </a:endParaRPr>
          </a:p>
          <a:p>
            <a:pPr>
              <a:buFontTx/>
              <a:buChar char="-"/>
            </a:pPr>
            <a:endParaRPr lang="es-ES" sz="17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es-ES" sz="1700" dirty="0">
              <a:latin typeface="Abadi" panose="020B0604020104020204" pitchFamily="34" charset="0"/>
            </a:endParaRPr>
          </a:p>
        </p:txBody>
      </p:sp>
      <p:pic>
        <p:nvPicPr>
          <p:cNvPr id="1026" name="Picture 2" descr="Mapa del coronavirus en el mundo y datos de su evolución">
            <a:extLst>
              <a:ext uri="{FF2B5EF4-FFF2-40B4-BE49-F238E27FC236}">
                <a16:creationId xmlns:a16="http://schemas.microsoft.com/office/drawing/2014/main" id="{B4873CA6-9E01-4BFE-B512-50428C40D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0" r="23255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71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E6DB92-99ED-4931-B9ED-710EDBFDD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5000"/>
              <a:t>VÍAS DE TRANSMISIÓN DO </a:t>
            </a:r>
            <a:r>
              <a:rPr lang="es-ES" sz="5000" i="1"/>
              <a:t>SARS COV – 2 </a:t>
            </a:r>
            <a:endParaRPr lang="es-ES" sz="50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FBEEE3-32EB-452B-8F96-E10D7B613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1929384"/>
            <a:ext cx="10515600" cy="4251960"/>
          </a:xfrm>
        </p:spPr>
        <p:txBody>
          <a:bodyPr>
            <a:normAutofit/>
          </a:bodyPr>
          <a:lstStyle/>
          <a:p>
            <a:pPr algn="just"/>
            <a:r>
              <a:rPr lang="es-ES" sz="1500" dirty="0" err="1">
                <a:latin typeface="Abadi" panose="020B0604020104020204" pitchFamily="34" charset="0"/>
              </a:rPr>
              <a:t>Despois</a:t>
            </a:r>
            <a:r>
              <a:rPr lang="es-ES" sz="1500" dirty="0">
                <a:latin typeface="Abadi" panose="020B0604020104020204" pitchFamily="34" charset="0"/>
              </a:rPr>
              <a:t> de diferentes </a:t>
            </a:r>
            <a:r>
              <a:rPr lang="es-ES" sz="1500" dirty="0" err="1">
                <a:latin typeface="Abadi" panose="020B0604020104020204" pitchFamily="34" charset="0"/>
              </a:rPr>
              <a:t>investigacións</a:t>
            </a:r>
            <a:r>
              <a:rPr lang="es-ES" sz="1500" dirty="0">
                <a:latin typeface="Abadi" panose="020B0604020104020204" pitchFamily="34" charset="0"/>
              </a:rPr>
              <a:t> científicas, a OMS </a:t>
            </a:r>
            <a:r>
              <a:rPr lang="es-ES" sz="1500" dirty="0" err="1">
                <a:latin typeface="Abadi" panose="020B0604020104020204" pitchFamily="34" charset="0"/>
              </a:rPr>
              <a:t>recolle</a:t>
            </a:r>
            <a:r>
              <a:rPr lang="es-ES" sz="1500" dirty="0">
                <a:latin typeface="Abadi" panose="020B0604020104020204" pitchFamily="34" charset="0"/>
              </a:rPr>
              <a:t> que a </a:t>
            </a:r>
            <a:r>
              <a:rPr lang="es-ES" sz="1500" dirty="0" err="1">
                <a:latin typeface="Abadi" panose="020B0604020104020204" pitchFamily="34" charset="0"/>
              </a:rPr>
              <a:t>Covid</a:t>
            </a:r>
            <a:r>
              <a:rPr lang="es-ES" sz="1500" dirty="0">
                <a:latin typeface="Abadi" panose="020B0604020104020204" pitchFamily="34" charset="0"/>
              </a:rPr>
              <a:t> – 19 pode propagarse </a:t>
            </a:r>
            <a:r>
              <a:rPr lang="es-ES" sz="1500" dirty="0" err="1">
                <a:latin typeface="Abadi" panose="020B0604020104020204" pitchFamily="34" charset="0"/>
              </a:rPr>
              <a:t>dunha</a:t>
            </a:r>
            <a:r>
              <a:rPr lang="es-ES" sz="1500" dirty="0">
                <a:latin typeface="Abadi" panose="020B0604020104020204" pitchFamily="34" charset="0"/>
              </a:rPr>
              <a:t> persona a </a:t>
            </a:r>
            <a:r>
              <a:rPr lang="es-ES" sz="1500" dirty="0" err="1">
                <a:latin typeface="Abadi" panose="020B0604020104020204" pitchFamily="34" charset="0"/>
              </a:rPr>
              <a:t>outra</a:t>
            </a:r>
            <a:r>
              <a:rPr lang="es-ES" sz="1500" dirty="0">
                <a:latin typeface="Abadi" panose="020B0604020104020204" pitchFamily="34" charset="0"/>
              </a:rPr>
              <a:t> de varios </a:t>
            </a:r>
            <a:r>
              <a:rPr lang="es-ES" sz="1500" dirty="0" err="1">
                <a:latin typeface="Abadi" panose="020B0604020104020204" pitchFamily="34" charset="0"/>
              </a:rPr>
              <a:t>xeitos</a:t>
            </a:r>
            <a:r>
              <a:rPr lang="es-ES" sz="1500" dirty="0">
                <a:latin typeface="Abadi" panose="020B0604020104020204" pitchFamily="34" charset="0"/>
              </a:rPr>
              <a:t> diferentes. A vía de transmisión fundamental do virus é </a:t>
            </a:r>
            <a:r>
              <a:rPr lang="es-ES" sz="1500" b="1" dirty="0">
                <a:latin typeface="Abadi" panose="020B0604020104020204" pitchFamily="34" charset="0"/>
              </a:rPr>
              <a:t>aérea</a:t>
            </a:r>
            <a:r>
              <a:rPr lang="es-ES" sz="1500" dirty="0">
                <a:latin typeface="Abadi" panose="020B0604020104020204" pitchFamily="34" charset="0"/>
              </a:rPr>
              <a:t>, a </a:t>
            </a:r>
            <a:r>
              <a:rPr lang="es-ES" sz="1500" dirty="0" err="1">
                <a:latin typeface="Abadi" panose="020B0604020104020204" pitchFamily="34" charset="0"/>
              </a:rPr>
              <a:t>partires</a:t>
            </a:r>
            <a:r>
              <a:rPr lang="es-ES" sz="1500" dirty="0">
                <a:latin typeface="Abadi" panose="020B0604020104020204" pitchFamily="34" charset="0"/>
              </a:rPr>
              <a:t> de </a:t>
            </a:r>
            <a:r>
              <a:rPr lang="es-ES" sz="1500" dirty="0" err="1">
                <a:latin typeface="Abadi" panose="020B0604020104020204" pitchFamily="34" charset="0"/>
              </a:rPr>
              <a:t>pequenas</a:t>
            </a:r>
            <a:r>
              <a:rPr lang="es-ES" sz="1500" dirty="0">
                <a:latin typeface="Abadi" panose="020B0604020104020204" pitchFamily="34" charset="0"/>
              </a:rPr>
              <a:t> partículas líquidas de diversos tamaños expulsadas por </a:t>
            </a:r>
            <a:r>
              <a:rPr lang="es-ES" sz="1500" dirty="0" err="1">
                <a:latin typeface="Abadi" panose="020B0604020104020204" pitchFamily="34" charset="0"/>
              </a:rPr>
              <a:t>unha</a:t>
            </a:r>
            <a:r>
              <a:rPr lang="es-ES" sz="1500" dirty="0">
                <a:latin typeface="Abadi" panose="020B0604020104020204" pitchFamily="34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</a:rPr>
              <a:t>persoa</a:t>
            </a:r>
            <a:r>
              <a:rPr lang="es-ES" sz="1500" dirty="0">
                <a:latin typeface="Abadi" panose="020B0604020104020204" pitchFamily="34" charset="0"/>
              </a:rPr>
              <a:t> a través do nariz </a:t>
            </a:r>
            <a:r>
              <a:rPr lang="es-ES" sz="1500" dirty="0" err="1">
                <a:latin typeface="Abadi" panose="020B0604020104020204" pitchFamily="34" charset="0"/>
              </a:rPr>
              <a:t>ou</a:t>
            </a:r>
            <a:r>
              <a:rPr lang="es-ES" sz="1500" dirty="0">
                <a:latin typeface="Abadi" panose="020B0604020104020204" pitchFamily="34" charset="0"/>
              </a:rPr>
              <a:t> da boca cando fala, tuse, </a:t>
            </a:r>
            <a:r>
              <a:rPr lang="es-ES" sz="1500" dirty="0" err="1">
                <a:latin typeface="Abadi" panose="020B0604020104020204" pitchFamily="34" charset="0"/>
              </a:rPr>
              <a:t>esbirra</a:t>
            </a:r>
            <a:r>
              <a:rPr lang="es-ES" sz="1500" dirty="0">
                <a:latin typeface="Abadi" panose="020B0604020104020204" pitchFamily="34" charset="0"/>
              </a:rPr>
              <a:t>, canta, respira, etc.</a:t>
            </a:r>
          </a:p>
          <a:p>
            <a:pPr algn="just"/>
            <a:r>
              <a:rPr lang="es-ES" sz="1500" dirty="0" err="1">
                <a:latin typeface="Abadi" panose="020B0604020104020204" pitchFamily="34" charset="0"/>
              </a:rPr>
              <a:t>Distínguense</a:t>
            </a:r>
            <a:r>
              <a:rPr lang="es-ES" sz="1500" dirty="0">
                <a:latin typeface="Abadi" panose="020B0604020104020204" pitchFamily="34" charset="0"/>
              </a:rPr>
              <a:t> varios tipos de partículas, en función do </a:t>
            </a:r>
            <a:r>
              <a:rPr lang="es-ES" sz="1500" dirty="0" err="1">
                <a:latin typeface="Abadi" panose="020B0604020104020204" pitchFamily="34" charset="0"/>
              </a:rPr>
              <a:t>seu</a:t>
            </a:r>
            <a:r>
              <a:rPr lang="es-ES" sz="1500" dirty="0">
                <a:latin typeface="Abadi" panose="020B0604020104020204" pitchFamily="34" charset="0"/>
              </a:rPr>
              <a:t> tamaño, que </a:t>
            </a:r>
            <a:r>
              <a:rPr lang="es-ES" sz="1500" dirty="0" err="1">
                <a:latin typeface="Abadi" panose="020B0604020104020204" pitchFamily="34" charset="0"/>
              </a:rPr>
              <a:t>inflúen</a:t>
            </a:r>
            <a:r>
              <a:rPr lang="es-ES" sz="1500" dirty="0">
                <a:latin typeface="Abadi" panose="020B0604020104020204" pitchFamily="34" charset="0"/>
              </a:rPr>
              <a:t> en grande medida </a:t>
            </a:r>
            <a:r>
              <a:rPr lang="es-ES" sz="1500" dirty="0" err="1">
                <a:latin typeface="Abadi" panose="020B0604020104020204" pitchFamily="34" charset="0"/>
              </a:rPr>
              <a:t>na</a:t>
            </a:r>
            <a:r>
              <a:rPr lang="es-ES" sz="1500" dirty="0">
                <a:latin typeface="Abadi" panose="020B0604020104020204" pitchFamily="34" charset="0"/>
              </a:rPr>
              <a:t> forma que </a:t>
            </a:r>
            <a:r>
              <a:rPr lang="es-ES" sz="1500" dirty="0" err="1">
                <a:latin typeface="Abadi" panose="020B0604020104020204" pitchFamily="34" charset="0"/>
              </a:rPr>
              <a:t>teñen</a:t>
            </a:r>
            <a:r>
              <a:rPr lang="es-ES" sz="1500" dirty="0">
                <a:latin typeface="Abadi" panose="020B0604020104020204" pitchFamily="34" charset="0"/>
              </a:rPr>
              <a:t> de transmitirse: as </a:t>
            </a:r>
            <a:r>
              <a:rPr lang="es-ES" sz="1500" dirty="0" err="1">
                <a:latin typeface="Abadi" panose="020B0604020104020204" pitchFamily="34" charset="0"/>
              </a:rPr>
              <a:t>máis</a:t>
            </a:r>
            <a:r>
              <a:rPr lang="es-ES" sz="1500" dirty="0">
                <a:latin typeface="Abadi" panose="020B0604020104020204" pitchFamily="34" charset="0"/>
              </a:rPr>
              <a:t> grandes </a:t>
            </a:r>
            <a:r>
              <a:rPr lang="es-ES" sz="1500" dirty="0" err="1">
                <a:latin typeface="Abadi" panose="020B0604020104020204" pitchFamily="34" charset="0"/>
              </a:rPr>
              <a:t>chámanse</a:t>
            </a:r>
            <a:r>
              <a:rPr lang="es-ES" sz="1500" dirty="0">
                <a:latin typeface="Abadi" panose="020B0604020104020204" pitchFamily="34" charset="0"/>
              </a:rPr>
              <a:t> </a:t>
            </a:r>
            <a:r>
              <a:rPr lang="es-ES" sz="1500" i="1" dirty="0" err="1">
                <a:latin typeface="Abadi" panose="020B0604020104020204" pitchFamily="34" charset="0"/>
              </a:rPr>
              <a:t>gotículas</a:t>
            </a:r>
            <a:r>
              <a:rPr lang="es-ES" sz="1500" i="1" dirty="0">
                <a:latin typeface="Abadi" panose="020B0604020104020204" pitchFamily="34" charset="0"/>
              </a:rPr>
              <a:t> respiratorias (&gt;100 </a:t>
            </a:r>
            <a:r>
              <a:rPr lang="el-GR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s-E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500" i="1" dirty="0">
                <a:latin typeface="Abadi" panose="020B0604020104020204" pitchFamily="34" charset="0"/>
                <a:cs typeface="Times New Roman" panose="02020603050405020304" pitchFamily="18" charset="0"/>
              </a:rPr>
              <a:t>)</a:t>
            </a:r>
            <a:r>
              <a:rPr lang="es-ES" sz="1500" dirty="0">
                <a:latin typeface="Abadi" panose="020B0604020104020204" pitchFamily="34" charset="0"/>
              </a:rPr>
              <a:t>, e as </a:t>
            </a:r>
            <a:r>
              <a:rPr lang="es-ES" sz="1500" dirty="0" err="1">
                <a:latin typeface="Abadi" panose="020B0604020104020204" pitchFamily="34" charset="0"/>
              </a:rPr>
              <a:t>máis</a:t>
            </a:r>
            <a:r>
              <a:rPr lang="es-ES" sz="1500" dirty="0">
                <a:latin typeface="Abadi" panose="020B0604020104020204" pitchFamily="34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</a:rPr>
              <a:t>pequenas</a:t>
            </a:r>
            <a:r>
              <a:rPr lang="es-ES" sz="1500" dirty="0">
                <a:latin typeface="Abadi" panose="020B0604020104020204" pitchFamily="34" charset="0"/>
              </a:rPr>
              <a:t>, </a:t>
            </a:r>
            <a:r>
              <a:rPr lang="es-ES" sz="1500" i="1" dirty="0" err="1">
                <a:latin typeface="Abadi" panose="020B0604020104020204" pitchFamily="34" charset="0"/>
              </a:rPr>
              <a:t>aerosois</a:t>
            </a:r>
            <a:r>
              <a:rPr lang="es-ES" sz="1500" dirty="0">
                <a:latin typeface="Abadi" panose="020B0604020104020204" pitchFamily="34" charset="0"/>
              </a:rPr>
              <a:t>, que explicaremos </a:t>
            </a:r>
            <a:r>
              <a:rPr lang="es-ES" sz="1500" dirty="0" err="1">
                <a:latin typeface="Abadi" panose="020B0604020104020204" pitchFamily="34" charset="0"/>
              </a:rPr>
              <a:t>máis</a:t>
            </a:r>
            <a:r>
              <a:rPr lang="es-ES" sz="1500" dirty="0">
                <a:latin typeface="Abadi" panose="020B0604020104020204" pitchFamily="34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</a:rPr>
              <a:t>adiante</a:t>
            </a:r>
            <a:r>
              <a:rPr lang="es-ES" sz="1500" dirty="0">
                <a:latin typeface="Abadi" panose="020B0604020104020204" pitchFamily="34" charset="0"/>
              </a:rPr>
              <a:t> de forma detallada. </a:t>
            </a:r>
          </a:p>
          <a:p>
            <a:pPr algn="just"/>
            <a:r>
              <a:rPr lang="es-ES" sz="1500" dirty="0">
                <a:latin typeface="Abadi" panose="020B0604020104020204" pitchFamily="34" charset="0"/>
              </a:rPr>
              <a:t>O virus </a:t>
            </a:r>
            <a:r>
              <a:rPr lang="es-ES" sz="1500" dirty="0" err="1">
                <a:latin typeface="Abadi" panose="020B0604020104020204" pitchFamily="34" charset="0"/>
              </a:rPr>
              <a:t>transmítese</a:t>
            </a:r>
            <a:r>
              <a:rPr lang="es-ES" sz="1500" dirty="0">
                <a:latin typeface="Abadi" panose="020B0604020104020204" pitchFamily="34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</a:rPr>
              <a:t>seguindo</a:t>
            </a:r>
            <a:r>
              <a:rPr lang="es-ES" sz="1500" dirty="0">
                <a:latin typeface="Abadi" panose="020B0604020104020204" pitchFamily="34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</a:rPr>
              <a:t>algunha</a:t>
            </a:r>
            <a:r>
              <a:rPr lang="es-ES" sz="1500" dirty="0">
                <a:latin typeface="Abadi" panose="020B0604020104020204" pitchFamily="34" charset="0"/>
              </a:rPr>
              <a:t> das </a:t>
            </a:r>
            <a:r>
              <a:rPr lang="es-ES" sz="1500" dirty="0" err="1">
                <a:latin typeface="Abadi" panose="020B0604020104020204" pitchFamily="34" charset="0"/>
              </a:rPr>
              <a:t>seguintes</a:t>
            </a:r>
            <a:r>
              <a:rPr lang="es-ES" sz="1500" dirty="0">
                <a:latin typeface="Abadi" panose="020B0604020104020204" pitchFamily="34" charset="0"/>
              </a:rPr>
              <a:t> vías: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500" dirty="0">
                <a:latin typeface="Abadi" panose="020B0604020104020204" pitchFamily="34" charset="0"/>
              </a:rPr>
              <a:t>Principalmente, vía aérea entre </a:t>
            </a:r>
            <a:r>
              <a:rPr lang="es-ES" sz="1500" dirty="0" err="1">
                <a:latin typeface="Abadi" panose="020B0604020104020204" pitchFamily="34" charset="0"/>
              </a:rPr>
              <a:t>persoas</a:t>
            </a:r>
            <a:r>
              <a:rPr lang="es-ES" sz="1500" dirty="0">
                <a:latin typeface="Abadi" panose="020B0604020104020204" pitchFamily="34" charset="0"/>
              </a:rPr>
              <a:t> con </a:t>
            </a:r>
            <a:r>
              <a:rPr lang="es-ES" sz="1500" dirty="0" err="1">
                <a:latin typeface="Abadi" panose="020B0604020104020204" pitchFamily="34" charset="0"/>
              </a:rPr>
              <a:t>estreito</a:t>
            </a:r>
            <a:r>
              <a:rPr lang="es-ES" sz="1500" dirty="0">
                <a:latin typeface="Abadi" panose="020B0604020104020204" pitchFamily="34" charset="0"/>
              </a:rPr>
              <a:t> contacto, polo </a:t>
            </a:r>
            <a:r>
              <a:rPr lang="es-ES" sz="1500" dirty="0" err="1">
                <a:latin typeface="Abadi" panose="020B0604020104020204" pitchFamily="34" charset="0"/>
              </a:rPr>
              <a:t>xeral</a:t>
            </a:r>
            <a:r>
              <a:rPr lang="es-ES" sz="1500" dirty="0">
                <a:latin typeface="Abadi" panose="020B0604020104020204" pitchFamily="34" charset="0"/>
              </a:rPr>
              <a:t> a menos de 1 metro de distancia (</a:t>
            </a:r>
            <a:r>
              <a:rPr lang="es-ES" sz="1500" b="1" dirty="0">
                <a:latin typeface="Abadi" panose="020B0604020104020204" pitchFamily="34" charset="0"/>
              </a:rPr>
              <a:t>distancia curta</a:t>
            </a:r>
            <a:r>
              <a:rPr lang="es-ES" sz="1500" dirty="0">
                <a:latin typeface="Abadi" panose="020B0604020104020204" pitchFamily="34" charset="0"/>
              </a:rPr>
              <a:t>). A </a:t>
            </a:r>
            <a:r>
              <a:rPr lang="es-ES" sz="1500" dirty="0" err="1">
                <a:latin typeface="Abadi" panose="020B0604020104020204" pitchFamily="34" charset="0"/>
              </a:rPr>
              <a:t>persoa</a:t>
            </a:r>
            <a:r>
              <a:rPr lang="es-ES" sz="1500" dirty="0">
                <a:latin typeface="Abadi" panose="020B0604020104020204" pitchFamily="34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</a:rPr>
              <a:t>inféctase</a:t>
            </a:r>
            <a:r>
              <a:rPr lang="es-ES" sz="1500" dirty="0">
                <a:latin typeface="Abadi" panose="020B0604020104020204" pitchFamily="34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</a:rPr>
              <a:t>ao</a:t>
            </a:r>
            <a:r>
              <a:rPr lang="es-ES" sz="1500" dirty="0">
                <a:latin typeface="Abadi" panose="020B0604020104020204" pitchFamily="34" charset="0"/>
              </a:rPr>
              <a:t> inhalar partículas que </a:t>
            </a:r>
            <a:r>
              <a:rPr lang="es-ES" sz="1500" dirty="0" err="1">
                <a:latin typeface="Abadi" panose="020B0604020104020204" pitchFamily="34" charset="0"/>
              </a:rPr>
              <a:t>conteñen</a:t>
            </a:r>
            <a:r>
              <a:rPr lang="es-ES" sz="1500" dirty="0">
                <a:latin typeface="Abadi" panose="020B0604020104020204" pitchFamily="34" charset="0"/>
              </a:rPr>
              <a:t> virus </a:t>
            </a:r>
            <a:r>
              <a:rPr lang="es-ES" sz="1500" dirty="0" err="1">
                <a:latin typeface="Abadi" panose="020B0604020104020204" pitchFamily="34" charset="0"/>
              </a:rPr>
              <a:t>ou</a:t>
            </a:r>
            <a:r>
              <a:rPr lang="es-ES" sz="1500" dirty="0">
                <a:latin typeface="Abadi" panose="020B0604020104020204" pitchFamily="34" charset="0"/>
              </a:rPr>
              <a:t> que entran en contacto directo con </a:t>
            </a:r>
            <a:r>
              <a:rPr lang="es-ES" sz="1500" dirty="0" err="1">
                <a:latin typeface="Abadi" panose="020B0604020104020204" pitchFamily="34" charset="0"/>
              </a:rPr>
              <a:t>ollos</a:t>
            </a:r>
            <a:r>
              <a:rPr lang="es-ES" sz="1500" dirty="0">
                <a:latin typeface="Abadi" panose="020B0604020104020204" pitchFamily="34" charset="0"/>
              </a:rPr>
              <a:t>, nariz </a:t>
            </a:r>
            <a:r>
              <a:rPr lang="es-ES" sz="1500" dirty="0" err="1">
                <a:latin typeface="Abadi" panose="020B0604020104020204" pitchFamily="34" charset="0"/>
              </a:rPr>
              <a:t>ou</a:t>
            </a:r>
            <a:r>
              <a:rPr lang="es-ES" sz="1500" dirty="0">
                <a:latin typeface="Abadi" panose="020B0604020104020204" pitchFamily="34" charset="0"/>
              </a:rPr>
              <a:t> boca. As </a:t>
            </a:r>
            <a:r>
              <a:rPr lang="es-ES" sz="1500" dirty="0" err="1">
                <a:latin typeface="Abadi" panose="020B0604020104020204" pitchFamily="34" charset="0"/>
              </a:rPr>
              <a:t>gotículas</a:t>
            </a:r>
            <a:r>
              <a:rPr lang="es-ES" sz="1500" dirty="0">
                <a:latin typeface="Abadi" panose="020B0604020104020204" pitchFamily="34" charset="0"/>
              </a:rPr>
              <a:t> respiratorias son as causantes </a:t>
            </a:r>
            <a:r>
              <a:rPr lang="es-ES" sz="1500" dirty="0" err="1">
                <a:latin typeface="Abadi" panose="020B0604020104020204" pitchFamily="34" charset="0"/>
              </a:rPr>
              <a:t>deste</a:t>
            </a:r>
            <a:r>
              <a:rPr lang="es-ES" sz="1500" dirty="0">
                <a:latin typeface="Abadi" panose="020B0604020104020204" pitchFamily="34" charset="0"/>
              </a:rPr>
              <a:t> modo de propagación, en </a:t>
            </a:r>
            <a:r>
              <a:rPr lang="es-ES" sz="1500" dirty="0" err="1">
                <a:latin typeface="Abadi" panose="020B0604020104020204" pitchFamily="34" charset="0"/>
              </a:rPr>
              <a:t>xeral</a:t>
            </a:r>
            <a:r>
              <a:rPr lang="es-ES" sz="1500" dirty="0">
                <a:latin typeface="Abadi" panose="020B0604020104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500" dirty="0">
                <a:latin typeface="Abadi" panose="020B0604020104020204" pitchFamily="34" charset="0"/>
              </a:rPr>
              <a:t>O virus </a:t>
            </a:r>
            <a:r>
              <a:rPr lang="es-ES" sz="1500" dirty="0" err="1">
                <a:latin typeface="Abadi" panose="020B0604020104020204" pitchFamily="34" charset="0"/>
              </a:rPr>
              <a:t>tamén</a:t>
            </a:r>
            <a:r>
              <a:rPr lang="es-ES" sz="1500" dirty="0">
                <a:latin typeface="Abadi" panose="020B0604020104020204" pitchFamily="34" charset="0"/>
              </a:rPr>
              <a:t> se propaga en interiores </a:t>
            </a:r>
            <a:r>
              <a:rPr lang="es-ES" sz="1500" dirty="0" err="1">
                <a:latin typeface="Abadi" panose="020B0604020104020204" pitchFamily="34" charset="0"/>
              </a:rPr>
              <a:t>ou</a:t>
            </a:r>
            <a:r>
              <a:rPr lang="es-ES" sz="1500" dirty="0">
                <a:latin typeface="Abadi" panose="020B0604020104020204" pitchFamily="34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</a:rPr>
              <a:t>espazos</a:t>
            </a:r>
            <a:r>
              <a:rPr lang="es-ES" sz="1500" dirty="0">
                <a:latin typeface="Abadi" panose="020B0604020104020204" pitchFamily="34" charset="0"/>
              </a:rPr>
              <a:t> pechados e mal ventilados, onde as </a:t>
            </a:r>
            <a:r>
              <a:rPr lang="es-ES" sz="1500" dirty="0" err="1">
                <a:latin typeface="Abadi" panose="020B0604020104020204" pitchFamily="34" charset="0"/>
              </a:rPr>
              <a:t>persoas</a:t>
            </a:r>
            <a:r>
              <a:rPr lang="es-ES" sz="1500" dirty="0">
                <a:latin typeface="Abadi" panose="020B0604020104020204" pitchFamily="34" charset="0"/>
              </a:rPr>
              <a:t> poden pasar longos períodos de tempo. </a:t>
            </a:r>
            <a:r>
              <a:rPr lang="es-ES" sz="1500" dirty="0" err="1">
                <a:latin typeface="Abadi" panose="020B0604020104020204" pitchFamily="34" charset="0"/>
              </a:rPr>
              <a:t>Isto</a:t>
            </a:r>
            <a:r>
              <a:rPr lang="es-ES" sz="1500" dirty="0">
                <a:latin typeface="Abadi" panose="020B0604020104020204" pitchFamily="34" charset="0"/>
              </a:rPr>
              <a:t> é debido a que os </a:t>
            </a:r>
            <a:r>
              <a:rPr lang="es-ES" sz="1500" dirty="0" err="1">
                <a:latin typeface="Abadi" panose="020B0604020104020204" pitchFamily="34" charset="0"/>
              </a:rPr>
              <a:t>aerosois</a:t>
            </a:r>
            <a:r>
              <a:rPr lang="es-ES" sz="1500" dirty="0">
                <a:latin typeface="Abadi" panose="020B0604020104020204" pitchFamily="34" charset="0"/>
              </a:rPr>
              <a:t> permanecen suspendidos no aire </a:t>
            </a:r>
            <a:r>
              <a:rPr lang="es-ES" sz="1500" dirty="0" err="1">
                <a:latin typeface="Abadi" panose="020B0604020104020204" pitchFamily="34" charset="0"/>
              </a:rPr>
              <a:t>ou</a:t>
            </a:r>
            <a:r>
              <a:rPr lang="es-ES" sz="1500" dirty="0">
                <a:latin typeface="Abadi" panose="020B0604020104020204" pitchFamily="34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</a:rPr>
              <a:t>viaxan</a:t>
            </a:r>
            <a:r>
              <a:rPr lang="es-ES" sz="1500" dirty="0">
                <a:latin typeface="Abadi" panose="020B0604020104020204" pitchFamily="34" charset="0"/>
              </a:rPr>
              <a:t> a distancias superiores a 1 metro (</a:t>
            </a:r>
            <a:r>
              <a:rPr lang="es-ES" sz="1500" b="1" dirty="0">
                <a:latin typeface="Abadi" panose="020B0604020104020204" pitchFamily="34" charset="0"/>
              </a:rPr>
              <a:t>distancia longa</a:t>
            </a:r>
            <a:r>
              <a:rPr lang="es-ES" sz="1500" dirty="0">
                <a:latin typeface="Abadi" panose="020B0604020104020204" pitchFamily="34" charset="0"/>
              </a:rPr>
              <a:t>). Esta vía de transmisión </a:t>
            </a:r>
            <a:r>
              <a:rPr lang="es-ES" sz="1500" dirty="0" err="1">
                <a:latin typeface="Abadi" panose="020B0604020104020204" pitchFamily="34" charset="0"/>
              </a:rPr>
              <a:t>tamén</a:t>
            </a:r>
            <a:r>
              <a:rPr lang="es-ES" sz="1500" dirty="0">
                <a:latin typeface="Abadi" panose="020B0604020104020204" pitchFamily="34" charset="0"/>
              </a:rPr>
              <a:t> é aérea, </a:t>
            </a:r>
            <a:r>
              <a:rPr lang="es-ES" sz="1500" dirty="0" err="1">
                <a:latin typeface="Abadi" panose="020B0604020104020204" pitchFamily="34" charset="0"/>
              </a:rPr>
              <a:t>aínda</a:t>
            </a:r>
            <a:r>
              <a:rPr lang="es-ES" sz="1500" dirty="0">
                <a:latin typeface="Abadi" panose="020B0604020104020204" pitchFamily="34" charset="0"/>
              </a:rPr>
              <a:t> que con </a:t>
            </a:r>
            <a:r>
              <a:rPr lang="es-ES" sz="1500" dirty="0" err="1">
                <a:latin typeface="Abadi" panose="020B0604020104020204" pitchFamily="34" charset="0"/>
              </a:rPr>
              <a:t>diferenzas</a:t>
            </a:r>
            <a:r>
              <a:rPr lang="es-ES" sz="1500" dirty="0">
                <a:latin typeface="Abadi" panose="020B0604020104020204" pitchFamily="34" charset="0"/>
              </a:rPr>
              <a:t> con respecto á anterior.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500" dirty="0">
                <a:latin typeface="Abadi" panose="020B0604020104020204" pitchFamily="34" charset="0"/>
              </a:rPr>
              <a:t>Vía a través do contacto con superficies contaminadas polo virus. A </a:t>
            </a:r>
            <a:r>
              <a:rPr lang="es-ES" sz="1500" dirty="0" err="1">
                <a:latin typeface="Abadi" panose="020B0604020104020204" pitchFamily="34" charset="0"/>
              </a:rPr>
              <a:t>persoa</a:t>
            </a:r>
            <a:r>
              <a:rPr lang="es-ES" sz="1500" dirty="0">
                <a:latin typeface="Abadi" panose="020B0604020104020204" pitchFamily="34" charset="0"/>
              </a:rPr>
              <a:t> pode tocar </a:t>
            </a:r>
            <a:r>
              <a:rPr lang="es-ES" sz="1500" dirty="0" err="1">
                <a:latin typeface="Abadi" panose="020B0604020104020204" pitchFamily="34" charset="0"/>
              </a:rPr>
              <a:t>unha</a:t>
            </a:r>
            <a:r>
              <a:rPr lang="es-ES" sz="1500" dirty="0">
                <a:latin typeface="Abadi" panose="020B0604020104020204" pitchFamily="34" charset="0"/>
              </a:rPr>
              <a:t> superficie contaminada e levar as </a:t>
            </a:r>
            <a:r>
              <a:rPr lang="es-ES" sz="1500" dirty="0" err="1">
                <a:latin typeface="Abadi" panose="020B0604020104020204" pitchFamily="34" charset="0"/>
              </a:rPr>
              <a:t>mans</a:t>
            </a:r>
            <a:r>
              <a:rPr lang="es-ES" sz="1500" dirty="0">
                <a:latin typeface="Abadi" panose="020B0604020104020204" pitchFamily="34" charset="0"/>
              </a:rPr>
              <a:t> á boca, nariz </a:t>
            </a:r>
            <a:r>
              <a:rPr lang="es-ES" sz="1500" dirty="0" err="1">
                <a:latin typeface="Abadi" panose="020B0604020104020204" pitchFamily="34" charset="0"/>
              </a:rPr>
              <a:t>ou</a:t>
            </a:r>
            <a:r>
              <a:rPr lang="es-ES" sz="1500" dirty="0">
                <a:latin typeface="Abadi" panose="020B0604020104020204" pitchFamily="34" charset="0"/>
              </a:rPr>
              <a:t> </a:t>
            </a:r>
            <a:r>
              <a:rPr lang="es-ES" sz="1500" dirty="0" err="1">
                <a:latin typeface="Abadi" panose="020B0604020104020204" pitchFamily="34" charset="0"/>
              </a:rPr>
              <a:t>ollos</a:t>
            </a:r>
            <a:r>
              <a:rPr lang="es-ES" sz="1500" dirty="0">
                <a:latin typeface="Abadi" panose="020B0604020104020204" pitchFamily="34" charset="0"/>
              </a:rPr>
              <a:t>, infectándose se non lava as </a:t>
            </a:r>
            <a:r>
              <a:rPr lang="es-ES" sz="1500" dirty="0" err="1">
                <a:latin typeface="Abadi" panose="020B0604020104020204" pitchFamily="34" charset="0"/>
              </a:rPr>
              <a:t>mans</a:t>
            </a:r>
            <a:r>
              <a:rPr lang="es-ES" sz="1500" dirty="0">
                <a:latin typeface="Abadi" panose="020B0604020104020204" pitchFamily="34" charset="0"/>
              </a:rPr>
              <a:t>. Esta vía é a de menor </a:t>
            </a:r>
            <a:r>
              <a:rPr lang="es-ES" sz="1500" dirty="0" err="1">
                <a:latin typeface="Abadi" panose="020B0604020104020204" pitchFamily="34" charset="0"/>
              </a:rPr>
              <a:t>probabilidade</a:t>
            </a:r>
            <a:r>
              <a:rPr lang="es-ES" sz="1500" dirty="0">
                <a:latin typeface="Abadi" panose="020B0604020104020204" pitchFamily="34" charset="0"/>
              </a:rPr>
              <a:t> de </a:t>
            </a:r>
            <a:r>
              <a:rPr lang="es-ES" sz="1500" dirty="0" err="1">
                <a:latin typeface="Abadi" panose="020B0604020104020204" pitchFamily="34" charset="0"/>
              </a:rPr>
              <a:t>contaxio</a:t>
            </a:r>
            <a:r>
              <a:rPr lang="es-ES" sz="1500" dirty="0">
                <a:latin typeface="Abadi" panose="020B0604020104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ES" sz="1500" dirty="0">
              <a:latin typeface="Abadi" panose="020B0604020104020204" pitchFamily="34" charset="0"/>
            </a:endParaRPr>
          </a:p>
          <a:p>
            <a:endParaRPr lang="es-ES" sz="1500" dirty="0">
              <a:latin typeface="Abadi" panose="020B0604020104020204" pitchFamily="34" charset="0"/>
            </a:endParaRPr>
          </a:p>
          <a:p>
            <a:endParaRPr lang="es-ES" sz="1500" dirty="0">
              <a:latin typeface="Abadi" panose="020B0604020104020204" pitchFamily="34" charset="0"/>
            </a:endParaRPr>
          </a:p>
          <a:p>
            <a:endParaRPr lang="es-ES" sz="1500" dirty="0">
              <a:latin typeface="Abadi" panose="020B0604020104020204" pitchFamily="34" charset="0"/>
            </a:endParaRPr>
          </a:p>
          <a:p>
            <a:endParaRPr lang="es-ES" sz="15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2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F336D-CC41-45C8-9369-FD6E74ED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VÍAS DE TRANSMISIÓN DO </a:t>
            </a:r>
            <a:r>
              <a:rPr lang="es-ES" i="1" dirty="0"/>
              <a:t>SARS COV – 2 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30EE8BC-9DF8-439C-98D2-D6881A9080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2" t="36902" r="19348" b="18632"/>
          <a:stretch/>
        </p:blipFill>
        <p:spPr>
          <a:xfrm>
            <a:off x="1550502" y="2968485"/>
            <a:ext cx="7924801" cy="30480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FF27B65-D2A0-4208-B9AB-277BC2653610}"/>
              </a:ext>
            </a:extLst>
          </p:cNvPr>
          <p:cNvSpPr txBox="1"/>
          <p:nvPr/>
        </p:nvSpPr>
        <p:spPr>
          <a:xfrm>
            <a:off x="6623437" y="1540710"/>
            <a:ext cx="44792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badi" panose="020B0604020104020204" pitchFamily="34" charset="0"/>
              </a:rPr>
              <a:t>As </a:t>
            </a:r>
            <a:r>
              <a:rPr lang="es-ES" dirty="0" err="1">
                <a:latin typeface="Abadi" panose="020B0604020104020204" pitchFamily="34" charset="0"/>
              </a:rPr>
              <a:t>gotículas</a:t>
            </a:r>
            <a:r>
              <a:rPr lang="es-ES" dirty="0">
                <a:latin typeface="Abadi" panose="020B0604020104020204" pitchFamily="34" charset="0"/>
              </a:rPr>
              <a:t> vencen a resistencia do aire e caen </a:t>
            </a:r>
            <a:r>
              <a:rPr lang="es-ES" dirty="0" err="1">
                <a:latin typeface="Abadi" panose="020B0604020104020204" pitchFamily="34" charset="0"/>
              </a:rPr>
              <a:t>ao</a:t>
            </a:r>
            <a:r>
              <a:rPr lang="es-ES" dirty="0">
                <a:latin typeface="Abadi" panose="020B0604020104020204" pitchFamily="34" charset="0"/>
              </a:rPr>
              <a:t> chan en segundos polo efecto da </a:t>
            </a:r>
            <a:r>
              <a:rPr lang="es-ES" dirty="0" err="1">
                <a:latin typeface="Abadi" panose="020B0604020104020204" pitchFamily="34" charset="0"/>
              </a:rPr>
              <a:t>gravidade</a:t>
            </a:r>
            <a:r>
              <a:rPr lang="es-ES" dirty="0">
                <a:latin typeface="Abadi" panose="020B0604020104020204" pitchFamily="34" charset="0"/>
              </a:rPr>
              <a:t>, efectuando un </a:t>
            </a:r>
            <a:r>
              <a:rPr lang="es-ES" dirty="0" err="1">
                <a:latin typeface="Abadi" panose="020B0604020104020204" pitchFamily="34" charset="0"/>
              </a:rPr>
              <a:t>movemento</a:t>
            </a:r>
            <a:r>
              <a:rPr lang="es-ES" dirty="0">
                <a:latin typeface="Abadi" panose="020B0604020104020204" pitchFamily="34" charset="0"/>
              </a:rPr>
              <a:t> parabólico. Poden </a:t>
            </a:r>
            <a:r>
              <a:rPr lang="es-ES" dirty="0" err="1">
                <a:latin typeface="Abadi" panose="020B0604020104020204" pitchFamily="34" charset="0"/>
              </a:rPr>
              <a:t>acadar</a:t>
            </a:r>
            <a:r>
              <a:rPr lang="es-ES" dirty="0">
                <a:latin typeface="Abadi" panose="020B0604020104020204" pitchFamily="34" charset="0"/>
              </a:rPr>
              <a:t> os 2 m de distancia, medida dende o emisor.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D4D135D-8020-450A-83CC-82CD6F79569A}"/>
              </a:ext>
            </a:extLst>
          </p:cNvPr>
          <p:cNvSpPr txBox="1"/>
          <p:nvPr/>
        </p:nvSpPr>
        <p:spPr>
          <a:xfrm>
            <a:off x="2531166" y="2279374"/>
            <a:ext cx="3313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badi" panose="020B0604020104020204" pitchFamily="34" charset="0"/>
              </a:rPr>
              <a:t>Os </a:t>
            </a:r>
            <a:r>
              <a:rPr lang="es-ES" dirty="0" err="1">
                <a:latin typeface="Abadi" panose="020B0604020104020204" pitchFamily="34" charset="0"/>
              </a:rPr>
              <a:t>aerosois</a:t>
            </a:r>
            <a:r>
              <a:rPr lang="es-ES" dirty="0">
                <a:latin typeface="Abadi" panose="020B0604020104020204" pitchFamily="34" charset="0"/>
              </a:rPr>
              <a:t> poden quedar suspendidos no aire durante horas.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AD338B3-C43E-488B-B167-B1A885FFB603}"/>
              </a:ext>
            </a:extLst>
          </p:cNvPr>
          <p:cNvSpPr txBox="1"/>
          <p:nvPr/>
        </p:nvSpPr>
        <p:spPr>
          <a:xfrm>
            <a:off x="9197009" y="4492485"/>
            <a:ext cx="2504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err="1">
                <a:latin typeface="Abadi" panose="020B0604020104020204" pitchFamily="34" charset="0"/>
              </a:rPr>
              <a:t>Estímase</a:t>
            </a:r>
            <a:r>
              <a:rPr lang="es-ES" dirty="0">
                <a:latin typeface="Abadi" panose="020B0604020104020204" pitchFamily="34" charset="0"/>
              </a:rPr>
              <a:t> que por cada </a:t>
            </a:r>
            <a:r>
              <a:rPr lang="es-ES" dirty="0" err="1">
                <a:latin typeface="Abadi" panose="020B0604020104020204" pitchFamily="34" charset="0"/>
              </a:rPr>
              <a:t>gotícula</a:t>
            </a:r>
            <a:r>
              <a:rPr lang="es-ES" dirty="0">
                <a:latin typeface="Abadi" panose="020B0604020104020204" pitchFamily="34" charset="0"/>
              </a:rPr>
              <a:t> expulsada, </a:t>
            </a:r>
            <a:r>
              <a:rPr lang="es-ES" dirty="0" err="1">
                <a:latin typeface="Abadi" panose="020B0604020104020204" pitchFamily="34" charset="0"/>
              </a:rPr>
              <a:t>libéranse</a:t>
            </a:r>
            <a:r>
              <a:rPr lang="es-ES" dirty="0">
                <a:latin typeface="Abadi" panose="020B0604020104020204" pitchFamily="34" charset="0"/>
              </a:rPr>
              <a:t> </a:t>
            </a:r>
            <a:r>
              <a:rPr lang="es-ES" dirty="0" err="1">
                <a:latin typeface="Abadi" panose="020B0604020104020204" pitchFamily="34" charset="0"/>
              </a:rPr>
              <a:t>máis</a:t>
            </a:r>
            <a:r>
              <a:rPr lang="es-ES" dirty="0">
                <a:latin typeface="Abadi" panose="020B0604020104020204" pitchFamily="34" charset="0"/>
              </a:rPr>
              <a:t> de mil </a:t>
            </a:r>
            <a:r>
              <a:rPr lang="es-ES" dirty="0" err="1">
                <a:latin typeface="Abadi" panose="020B0604020104020204" pitchFamily="34" charset="0"/>
              </a:rPr>
              <a:t>aerosois</a:t>
            </a:r>
            <a:r>
              <a:rPr lang="es-ES" dirty="0">
                <a:latin typeface="Abadi" panose="020B06040201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630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30B18D-2A6F-499F-8EBC-627DB90C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s-ES" sz="4600"/>
              <a:t>OS AEROSOIS: características básicas.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B72186-1D0A-427B-8B51-C5C1F7058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algn="just">
              <a:buFontTx/>
              <a:buChar char="-"/>
            </a:pPr>
            <a:r>
              <a:rPr lang="es-ES" sz="1700" dirty="0">
                <a:latin typeface="Abadi" panose="020B0604020104020204" pitchFamily="34" charset="0"/>
              </a:rPr>
              <a:t>En Física denominamos </a:t>
            </a:r>
            <a:r>
              <a:rPr lang="es-ES" sz="1700" b="1" dirty="0">
                <a:latin typeface="Abadi" panose="020B0604020104020204" pitchFamily="34" charset="0"/>
              </a:rPr>
              <a:t>coloide </a:t>
            </a:r>
            <a:r>
              <a:rPr lang="es-ES" sz="1700" dirty="0" err="1">
                <a:latin typeface="Abadi" panose="020B0604020104020204" pitchFamily="34" charset="0"/>
              </a:rPr>
              <a:t>ou</a:t>
            </a:r>
            <a:r>
              <a:rPr lang="es-ES" sz="1700" dirty="0">
                <a:latin typeface="Abadi" panose="020B0604020104020204" pitchFamily="34" charset="0"/>
              </a:rPr>
              <a:t> </a:t>
            </a:r>
            <a:r>
              <a:rPr lang="es-ES" sz="1700" b="1" dirty="0">
                <a:latin typeface="Abadi" panose="020B0604020104020204" pitchFamily="34" charset="0"/>
              </a:rPr>
              <a:t>dispersión coloidal </a:t>
            </a:r>
            <a:r>
              <a:rPr lang="es-ES" sz="1700" dirty="0">
                <a:latin typeface="Abadi" panose="020B0604020104020204" pitchFamily="34" charset="0"/>
              </a:rPr>
              <a:t>a un sistema non </a:t>
            </a:r>
            <a:r>
              <a:rPr lang="es-ES" sz="1700" dirty="0" err="1">
                <a:latin typeface="Abadi" panose="020B0604020104020204" pitchFamily="34" charset="0"/>
              </a:rPr>
              <a:t>homoxéneo</a:t>
            </a:r>
            <a:r>
              <a:rPr lang="es-ES" sz="1700" dirty="0">
                <a:latin typeface="Abadi" panose="020B0604020104020204" pitchFamily="34" charset="0"/>
              </a:rPr>
              <a:t> formado por dúas fases </a:t>
            </a:r>
            <a:r>
              <a:rPr lang="es-ES" sz="1700" dirty="0" err="1">
                <a:latin typeface="Abadi" panose="020B0604020104020204" pitchFamily="34" charset="0"/>
              </a:rPr>
              <a:t>ou</a:t>
            </a:r>
            <a:r>
              <a:rPr lang="es-ES" sz="1700" dirty="0">
                <a:latin typeface="Abadi" panose="020B0604020104020204" pitchFamily="34" charset="0"/>
              </a:rPr>
              <a:t> substancias en mistura: </a:t>
            </a:r>
            <a:r>
              <a:rPr lang="es-ES" sz="1700" dirty="0" err="1">
                <a:latin typeface="Abadi" panose="020B0604020104020204" pitchFamily="34" charset="0"/>
              </a:rPr>
              <a:t>unha</a:t>
            </a:r>
            <a:r>
              <a:rPr lang="es-ES" sz="1700" dirty="0">
                <a:latin typeface="Abadi" panose="020B0604020104020204" pitchFamily="34" charset="0"/>
              </a:rPr>
              <a:t> delas en </a:t>
            </a:r>
            <a:r>
              <a:rPr lang="es-ES" sz="1700" dirty="0" err="1">
                <a:latin typeface="Abadi" panose="020B0604020104020204" pitchFamily="34" charset="0"/>
              </a:rPr>
              <a:t>maior</a:t>
            </a:r>
            <a:r>
              <a:rPr lang="es-ES" sz="1700" dirty="0">
                <a:latin typeface="Abadi" panose="020B0604020104020204" pitchFamily="34" charset="0"/>
              </a:rPr>
              <a:t> proporción e </a:t>
            </a:r>
            <a:r>
              <a:rPr lang="es-ES" sz="1700" dirty="0" err="1">
                <a:latin typeface="Abadi" panose="020B0604020104020204" pitchFamily="34" charset="0"/>
              </a:rPr>
              <a:t>xeralmente</a:t>
            </a:r>
            <a:r>
              <a:rPr lang="es-ES" sz="1700" dirty="0">
                <a:latin typeface="Abadi" panose="020B0604020104020204" pitchFamily="34" charset="0"/>
              </a:rPr>
              <a:t> </a:t>
            </a:r>
            <a:r>
              <a:rPr lang="es-ES" sz="1700" dirty="0" err="1">
                <a:latin typeface="Abadi" panose="020B0604020104020204" pitchFamily="34" charset="0"/>
              </a:rPr>
              <a:t>fluída</a:t>
            </a:r>
            <a:r>
              <a:rPr lang="es-ES" sz="1700" dirty="0">
                <a:latin typeface="Abadi" panose="020B0604020104020204" pitchFamily="34" charset="0"/>
              </a:rPr>
              <a:t> (líquido </a:t>
            </a:r>
            <a:r>
              <a:rPr lang="es-ES" sz="1700" dirty="0" err="1">
                <a:latin typeface="Abadi" panose="020B0604020104020204" pitchFamily="34" charset="0"/>
              </a:rPr>
              <a:t>ou</a:t>
            </a:r>
            <a:r>
              <a:rPr lang="es-ES" sz="1700" dirty="0">
                <a:latin typeface="Abadi" panose="020B0604020104020204" pitchFamily="34" charset="0"/>
              </a:rPr>
              <a:t> gas) e a </a:t>
            </a:r>
            <a:r>
              <a:rPr lang="es-ES" sz="1700" dirty="0" err="1">
                <a:latin typeface="Abadi" panose="020B0604020104020204" pitchFamily="34" charset="0"/>
              </a:rPr>
              <a:t>outra</a:t>
            </a:r>
            <a:r>
              <a:rPr lang="es-ES" sz="1700" dirty="0">
                <a:latin typeface="Abadi" panose="020B0604020104020204" pitchFamily="34" charset="0"/>
              </a:rPr>
              <a:t> dispersa en forma de partículas sólidas </a:t>
            </a:r>
            <a:r>
              <a:rPr lang="es-ES" sz="1700" dirty="0" err="1">
                <a:latin typeface="Abadi" panose="020B0604020104020204" pitchFamily="34" charset="0"/>
              </a:rPr>
              <a:t>ou</a:t>
            </a:r>
            <a:r>
              <a:rPr lang="es-ES" sz="1700" dirty="0">
                <a:latin typeface="Abadi" panose="020B0604020104020204" pitchFamily="34" charset="0"/>
              </a:rPr>
              <a:t> líquidas, en menor proporción, de diámetro comprendido entre 1 nm e 100 </a:t>
            </a:r>
            <a:r>
              <a:rPr lang="el-G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</a:p>
          <a:p>
            <a:pPr algn="just">
              <a:buFontTx/>
              <a:buChar char="-"/>
            </a:pPr>
            <a:r>
              <a:rPr lang="es-ES" sz="1700" dirty="0">
                <a:latin typeface="Abadi" panose="020B0604020104020204" pitchFamily="34" charset="0"/>
              </a:rPr>
              <a:t>Un </a:t>
            </a:r>
            <a:r>
              <a:rPr lang="es-ES" sz="1700" b="1" dirty="0">
                <a:latin typeface="Abadi" panose="020B0604020104020204" pitchFamily="34" charset="0"/>
              </a:rPr>
              <a:t>aerosol</a:t>
            </a:r>
            <a:r>
              <a:rPr lang="es-ES" sz="1700" dirty="0">
                <a:latin typeface="Abadi" panose="020B0604020104020204" pitchFamily="34" charset="0"/>
              </a:rPr>
              <a:t> é un coloide de partículas sólidas </a:t>
            </a:r>
            <a:r>
              <a:rPr lang="es-ES" sz="1700" dirty="0" err="1">
                <a:latin typeface="Abadi" panose="020B0604020104020204" pitchFamily="34" charset="0"/>
              </a:rPr>
              <a:t>ou</a:t>
            </a:r>
            <a:r>
              <a:rPr lang="es-ES" sz="1700" dirty="0">
                <a:latin typeface="Abadi" panose="020B0604020104020204" pitchFamily="34" charset="0"/>
              </a:rPr>
              <a:t> líquidas, onde a fase </a:t>
            </a:r>
            <a:r>
              <a:rPr lang="es-ES" sz="1700" dirty="0" err="1">
                <a:latin typeface="Abadi" panose="020B0604020104020204" pitchFamily="34" charset="0"/>
              </a:rPr>
              <a:t>fluída</a:t>
            </a:r>
            <a:r>
              <a:rPr lang="es-ES" sz="1700" dirty="0">
                <a:latin typeface="Abadi" panose="020B0604020104020204" pitchFamily="34" charset="0"/>
              </a:rPr>
              <a:t> é un gas </a:t>
            </a:r>
            <a:r>
              <a:rPr lang="es-ES" sz="1700" dirty="0" err="1">
                <a:latin typeface="Abadi" panose="020B0604020104020204" pitchFamily="34" charset="0"/>
              </a:rPr>
              <a:t>ou</a:t>
            </a:r>
            <a:r>
              <a:rPr lang="es-ES" sz="1700" dirty="0">
                <a:latin typeface="Abadi" panose="020B0604020104020204" pitchFamily="34" charset="0"/>
              </a:rPr>
              <a:t> mistura de gases, </a:t>
            </a:r>
            <a:r>
              <a:rPr lang="es-ES" sz="1700" dirty="0" err="1">
                <a:latin typeface="Abadi" panose="020B0604020104020204" pitchFamily="34" charset="0"/>
              </a:rPr>
              <a:t>xeralmente</a:t>
            </a:r>
            <a:r>
              <a:rPr lang="es-ES" sz="1700" dirty="0">
                <a:latin typeface="Abadi" panose="020B0604020104020204" pitchFamily="34" charset="0"/>
              </a:rPr>
              <a:t> aire. Cando falamos de aerosol </a:t>
            </a:r>
            <a:r>
              <a:rPr lang="es-ES" sz="1700" dirty="0" err="1">
                <a:latin typeface="Abadi" panose="020B0604020104020204" pitchFamily="34" charset="0"/>
              </a:rPr>
              <a:t>estámonos</a:t>
            </a:r>
            <a:r>
              <a:rPr lang="es-ES" sz="1700" dirty="0">
                <a:latin typeface="Abadi" panose="020B0604020104020204" pitchFamily="34" charset="0"/>
              </a:rPr>
              <a:t> </a:t>
            </a:r>
            <a:r>
              <a:rPr lang="es-ES" sz="1700" dirty="0" err="1">
                <a:latin typeface="Abadi" panose="020B0604020104020204" pitchFamily="34" charset="0"/>
              </a:rPr>
              <a:t>referindo</a:t>
            </a:r>
            <a:r>
              <a:rPr lang="es-ES" sz="1700" dirty="0">
                <a:latin typeface="Abadi" panose="020B0604020104020204" pitchFamily="34" charset="0"/>
              </a:rPr>
              <a:t> á mistura, tanto </a:t>
            </a:r>
            <a:r>
              <a:rPr lang="es-ES" sz="1700" dirty="0" err="1">
                <a:latin typeface="Abadi" panose="020B0604020104020204" pitchFamily="34" charset="0"/>
              </a:rPr>
              <a:t>ás</a:t>
            </a:r>
            <a:r>
              <a:rPr lang="es-ES" sz="1700" dirty="0">
                <a:latin typeface="Abadi" panose="020B0604020104020204" pitchFamily="34" charset="0"/>
              </a:rPr>
              <a:t> partículas, como </a:t>
            </a:r>
            <a:r>
              <a:rPr lang="es-ES" sz="1700" dirty="0" err="1">
                <a:latin typeface="Abadi" panose="020B0604020104020204" pitchFamily="34" charset="0"/>
              </a:rPr>
              <a:t>ao</a:t>
            </a:r>
            <a:r>
              <a:rPr lang="es-ES" sz="1700" dirty="0">
                <a:latin typeface="Abadi" panose="020B0604020104020204" pitchFamily="34" charset="0"/>
              </a:rPr>
              <a:t> gas no que están dispersas.</a:t>
            </a:r>
          </a:p>
          <a:p>
            <a:pPr marL="0" indent="0" algn="just">
              <a:buNone/>
            </a:pPr>
            <a:r>
              <a:rPr lang="es-ES" sz="1700" dirty="0" err="1">
                <a:latin typeface="Abadi" panose="020B0604020104020204" pitchFamily="34" charset="0"/>
              </a:rPr>
              <a:t>Unha</a:t>
            </a:r>
            <a:r>
              <a:rPr lang="es-ES" sz="1700" dirty="0">
                <a:latin typeface="Abadi" panose="020B0604020104020204" pitchFamily="34" charset="0"/>
              </a:rPr>
              <a:t> das características </a:t>
            </a:r>
            <a:r>
              <a:rPr lang="es-ES" sz="1700" dirty="0" err="1">
                <a:latin typeface="Abadi" panose="020B0604020104020204" pitchFamily="34" charset="0"/>
              </a:rPr>
              <a:t>fundamentais</a:t>
            </a:r>
            <a:r>
              <a:rPr lang="es-ES" sz="1700" dirty="0">
                <a:latin typeface="Abadi" panose="020B0604020104020204" pitchFamily="34" charset="0"/>
              </a:rPr>
              <a:t> dos </a:t>
            </a:r>
            <a:r>
              <a:rPr lang="es-ES" sz="1700" dirty="0" err="1">
                <a:latin typeface="Abadi" panose="020B0604020104020204" pitchFamily="34" charset="0"/>
              </a:rPr>
              <a:t>aerosois</a:t>
            </a:r>
            <a:r>
              <a:rPr lang="es-ES" sz="1700" dirty="0">
                <a:latin typeface="Abadi" panose="020B0604020104020204" pitchFamily="34" charset="0"/>
              </a:rPr>
              <a:t> é que o tamaño das partículas posibilita que estas </a:t>
            </a:r>
            <a:r>
              <a:rPr lang="es-ES" sz="1700" dirty="0" err="1">
                <a:latin typeface="Abadi" panose="020B0604020104020204" pitchFamily="34" charset="0"/>
              </a:rPr>
              <a:t>poidan</a:t>
            </a:r>
            <a:r>
              <a:rPr lang="es-ES" sz="1700" dirty="0">
                <a:latin typeface="Abadi" panose="020B0604020104020204" pitchFamily="34" charset="0"/>
              </a:rPr>
              <a:t> estar suspendidas no aire durante horas </a:t>
            </a:r>
            <a:r>
              <a:rPr lang="es-ES" sz="1700" dirty="0" err="1">
                <a:latin typeface="Abadi" panose="020B0604020104020204" pitchFamily="34" charset="0"/>
              </a:rPr>
              <a:t>ou</a:t>
            </a:r>
            <a:r>
              <a:rPr lang="es-ES" sz="1700" dirty="0">
                <a:latin typeface="Abadi" panose="020B0604020104020204" pitchFamily="34" charset="0"/>
              </a:rPr>
              <a:t> días, sen verse afectadas en gran medida pola </a:t>
            </a:r>
            <a:r>
              <a:rPr lang="es-ES" sz="1700" dirty="0" err="1">
                <a:latin typeface="Abadi" panose="020B0604020104020204" pitchFamily="34" charset="0"/>
              </a:rPr>
              <a:t>gravidade</a:t>
            </a:r>
            <a:r>
              <a:rPr lang="es-ES" sz="1700" dirty="0">
                <a:latin typeface="Abadi" panose="020B0604020104020204" pitchFamily="34" charset="0"/>
              </a:rPr>
              <a:t>. Este </a:t>
            </a:r>
            <a:r>
              <a:rPr lang="es-ES" sz="1700" dirty="0" err="1">
                <a:latin typeface="Abadi" panose="020B0604020104020204" pitchFamily="34" charset="0"/>
              </a:rPr>
              <a:t>feito</a:t>
            </a:r>
            <a:r>
              <a:rPr lang="es-ES" sz="1700" dirty="0">
                <a:latin typeface="Abadi" panose="020B0604020104020204" pitchFamily="34" charset="0"/>
              </a:rPr>
              <a:t> será de gran trascendencia cando se fala do </a:t>
            </a:r>
            <a:r>
              <a:rPr lang="es-ES" sz="1700" dirty="0" err="1">
                <a:latin typeface="Abadi" panose="020B0604020104020204" pitchFamily="34" charset="0"/>
              </a:rPr>
              <a:t>contaxio</a:t>
            </a:r>
            <a:r>
              <a:rPr lang="es-ES" sz="1700" dirty="0">
                <a:latin typeface="Abadi" panose="020B0604020104020204" pitchFamily="34" charset="0"/>
              </a:rPr>
              <a:t> da </a:t>
            </a:r>
            <a:r>
              <a:rPr lang="es-ES" sz="1700" dirty="0" err="1">
                <a:latin typeface="Abadi" panose="020B0604020104020204" pitchFamily="34" charset="0"/>
              </a:rPr>
              <a:t>Covid</a:t>
            </a:r>
            <a:r>
              <a:rPr lang="es-ES" sz="1700" dirty="0">
                <a:latin typeface="Abadi" panose="020B0604020104020204" pitchFamily="34" charset="0"/>
              </a:rPr>
              <a:t> – 19 por esta vía. </a:t>
            </a:r>
          </a:p>
          <a:p>
            <a:pPr marL="0" indent="0" algn="just">
              <a:buNone/>
            </a:pPr>
            <a:r>
              <a:rPr lang="es-ES" sz="1700" dirty="0">
                <a:latin typeface="Abadi" panose="020B0604020104020204" pitchFamily="34" charset="0"/>
              </a:rPr>
              <a:t>As </a:t>
            </a:r>
            <a:r>
              <a:rPr lang="es-ES" sz="1700" dirty="0" err="1">
                <a:latin typeface="Abadi" panose="020B0604020104020204" pitchFamily="34" charset="0"/>
              </a:rPr>
              <a:t>cinzas</a:t>
            </a:r>
            <a:r>
              <a:rPr lang="es-ES" sz="1700" dirty="0">
                <a:latin typeface="Abadi" panose="020B0604020104020204" pitchFamily="34" charset="0"/>
              </a:rPr>
              <a:t> volcánicas, o fume dos incendios </a:t>
            </a:r>
            <a:r>
              <a:rPr lang="es-ES" sz="1700" dirty="0" err="1">
                <a:latin typeface="Abadi" panose="020B0604020104020204" pitchFamily="34" charset="0"/>
              </a:rPr>
              <a:t>forestais</a:t>
            </a:r>
            <a:r>
              <a:rPr lang="es-ES" sz="1700" dirty="0">
                <a:latin typeface="Abadi" panose="020B0604020104020204" pitchFamily="34" charset="0"/>
              </a:rPr>
              <a:t>, as tormentas de </a:t>
            </a:r>
            <a:r>
              <a:rPr lang="es-ES" sz="1700" dirty="0" err="1">
                <a:latin typeface="Abadi" panose="020B0604020104020204" pitchFamily="34" charset="0"/>
              </a:rPr>
              <a:t>pó</a:t>
            </a:r>
            <a:r>
              <a:rPr lang="es-ES" sz="1700" dirty="0">
                <a:latin typeface="Abadi" panose="020B0604020104020204" pitchFamily="34" charset="0"/>
              </a:rPr>
              <a:t>…son </a:t>
            </a:r>
            <a:r>
              <a:rPr lang="es-ES" sz="1700" dirty="0" err="1">
                <a:latin typeface="Abadi" panose="020B0604020104020204" pitchFamily="34" charset="0"/>
              </a:rPr>
              <a:t>exemplos</a:t>
            </a:r>
            <a:r>
              <a:rPr lang="es-ES" sz="1700" dirty="0">
                <a:latin typeface="Abadi" panose="020B0604020104020204" pitchFamily="34" charset="0"/>
              </a:rPr>
              <a:t> de </a:t>
            </a:r>
            <a:r>
              <a:rPr lang="es-ES" sz="1700" dirty="0" err="1">
                <a:latin typeface="Abadi" panose="020B0604020104020204" pitchFamily="34" charset="0"/>
              </a:rPr>
              <a:t>aerosois</a:t>
            </a:r>
            <a:r>
              <a:rPr lang="es-ES" sz="1700" dirty="0">
                <a:latin typeface="Abadi" panose="020B0604020104020204" pitchFamily="34" charset="0"/>
              </a:rPr>
              <a:t>.</a:t>
            </a:r>
          </a:p>
          <a:p>
            <a:pPr marL="0" indent="0">
              <a:buNone/>
            </a:pPr>
            <a:endParaRPr lang="es-ES" sz="17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10CB96-B345-436E-8284-0D9F3D932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s-ES" sz="3000"/>
              <a:t>OS AEROSOIS COMO VÍA DE CONTAXIO DA COVID – 19 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BE90DD-A8A8-464C-951F-381AB392F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s-ES" sz="1000" dirty="0">
                <a:latin typeface="Abadi" panose="020B0604020104020204" pitchFamily="34" charset="0"/>
              </a:rPr>
              <a:t>¿POR QUÉ SON TAN IMPORTANTES OS AEROSOIS COMO VÍA DE TRANSMISIÓN DA ENFERMIDADE?</a:t>
            </a:r>
          </a:p>
          <a:p>
            <a:pPr algn="just">
              <a:buFontTx/>
              <a:buChar char="-"/>
            </a:pPr>
            <a:r>
              <a:rPr lang="es-ES" sz="1000" dirty="0">
                <a:latin typeface="Abadi" panose="020B0604020104020204" pitchFamily="34" charset="0"/>
              </a:rPr>
              <a:t>Son partículas de </a:t>
            </a:r>
            <a:r>
              <a:rPr lang="es-ES" sz="1000" dirty="0" err="1">
                <a:latin typeface="Abadi" panose="020B0604020104020204" pitchFamily="34" charset="0"/>
              </a:rPr>
              <a:t>pequeno</a:t>
            </a:r>
            <a:r>
              <a:rPr lang="es-ES" sz="1000" dirty="0">
                <a:latin typeface="Abadi" panose="020B0604020104020204" pitchFamily="34" charset="0"/>
              </a:rPr>
              <a:t> tamaño (&lt;100 </a:t>
            </a:r>
            <a:r>
              <a:rPr lang="el-G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de diámetro) </a:t>
            </a:r>
            <a:r>
              <a:rPr lang="es-ES" sz="1000" dirty="0">
                <a:latin typeface="Abadi" panose="020B0604020104020204" pitchFamily="34" charset="0"/>
                <a:cs typeface="Times New Roman" panose="02020603050405020304" pitchFamily="18" charset="0"/>
              </a:rPr>
              <a:t>suspendidas no aire, de </a:t>
            </a:r>
            <a:r>
              <a:rPr lang="es-ES" sz="1000" dirty="0" err="1">
                <a:latin typeface="Abadi" panose="020B0604020104020204" pitchFamily="34" charset="0"/>
                <a:cs typeface="Times New Roman" panose="02020603050405020304" pitchFamily="18" charset="0"/>
              </a:rPr>
              <a:t>xeito</a:t>
            </a:r>
            <a:r>
              <a:rPr lang="es-ES" sz="1000" dirty="0">
                <a:latin typeface="Abadi" panose="020B0604020104020204" pitchFamily="34" charset="0"/>
                <a:cs typeface="Times New Roman" panose="02020603050405020304" pitchFamily="18" charset="0"/>
              </a:rPr>
              <a:t> que poden permanecer no ambiente durante bastantes horas. O tempo de suspensión aumenta </a:t>
            </a:r>
            <a:r>
              <a:rPr lang="es-ES" sz="1000" dirty="0" err="1">
                <a:latin typeface="Abadi" panose="020B0604020104020204" pitchFamily="34" charset="0"/>
                <a:cs typeface="Times New Roman" panose="02020603050405020304" pitchFamily="18" charset="0"/>
              </a:rPr>
              <a:t>consonte</a:t>
            </a:r>
            <a:r>
              <a:rPr lang="es-ES" sz="1000" dirty="0">
                <a:latin typeface="Abadi" panose="020B060402010402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latin typeface="Abadi" panose="020B0604020104020204" pitchFamily="34" charset="0"/>
                <a:cs typeface="Times New Roman" panose="02020603050405020304" pitchFamily="18" charset="0"/>
              </a:rPr>
              <a:t>diminúe</a:t>
            </a:r>
            <a:r>
              <a:rPr lang="es-ES" sz="1000" dirty="0">
                <a:latin typeface="Abadi" panose="020B0604020104020204" pitchFamily="34" charset="0"/>
                <a:cs typeface="Times New Roman" panose="02020603050405020304" pitchFamily="18" charset="0"/>
              </a:rPr>
              <a:t> o diámetro das partículas. Os virus poden </a:t>
            </a:r>
            <a:r>
              <a:rPr lang="es-ES" sz="1000" dirty="0" err="1">
                <a:latin typeface="Abadi" panose="020B0604020104020204" pitchFamily="34" charset="0"/>
                <a:cs typeface="Times New Roman" panose="02020603050405020304" pitchFamily="18" charset="0"/>
              </a:rPr>
              <a:t>atoparse</a:t>
            </a:r>
            <a:r>
              <a:rPr lang="es-ES" sz="1000" dirty="0">
                <a:latin typeface="Abadi" panose="020B0604020104020204" pitchFamily="34" charset="0"/>
                <a:cs typeface="Times New Roman" panose="02020603050405020304" pitchFamily="18" charset="0"/>
              </a:rPr>
              <a:t> dentro </a:t>
            </a:r>
            <a:r>
              <a:rPr lang="es-ES" sz="1000" dirty="0" err="1">
                <a:latin typeface="Abadi" panose="020B0604020104020204" pitchFamily="34" charset="0"/>
                <a:cs typeface="Times New Roman" panose="02020603050405020304" pitchFamily="18" charset="0"/>
              </a:rPr>
              <a:t>destas</a:t>
            </a:r>
            <a:r>
              <a:rPr lang="es-ES" sz="1000" dirty="0">
                <a:latin typeface="Abadi" panose="020B0604020104020204" pitchFamily="34" charset="0"/>
                <a:cs typeface="Times New Roman" panose="02020603050405020304" pitchFamily="18" charset="0"/>
              </a:rPr>
              <a:t> partículas e transmitirse con </a:t>
            </a:r>
            <a:r>
              <a:rPr lang="es-ES" sz="1000" dirty="0" err="1">
                <a:latin typeface="Abadi" panose="020B0604020104020204" pitchFamily="34" charset="0"/>
                <a:cs typeface="Times New Roman" panose="02020603050405020304" pitchFamily="18" charset="0"/>
              </a:rPr>
              <a:t>elas</a:t>
            </a:r>
            <a:r>
              <a:rPr lang="es-ES" sz="1000" dirty="0">
                <a:latin typeface="Abadi" panose="020B0604020104020204" pitchFamily="34" charset="0"/>
                <a:cs typeface="Times New Roman" panose="02020603050405020304" pitchFamily="18" charset="0"/>
              </a:rPr>
              <a:t> durante o </a:t>
            </a:r>
            <a:r>
              <a:rPr lang="es-ES" sz="1000" dirty="0" err="1">
                <a:latin typeface="Abadi" panose="020B0604020104020204" pitchFamily="34" charset="0"/>
                <a:cs typeface="Times New Roman" panose="02020603050405020304" pitchFamily="18" charset="0"/>
              </a:rPr>
              <a:t>seu</a:t>
            </a:r>
            <a:r>
              <a:rPr lang="es-ES" sz="1000" dirty="0">
                <a:latin typeface="Abadi" panose="020B060402010402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latin typeface="Abadi" panose="020B0604020104020204" pitchFamily="34" charset="0"/>
                <a:cs typeface="Times New Roman" panose="02020603050405020304" pitchFamily="18" charset="0"/>
              </a:rPr>
              <a:t>movemento</a:t>
            </a:r>
            <a:r>
              <a:rPr lang="es-ES" sz="1000" dirty="0">
                <a:latin typeface="Abadi" panose="020B0604020104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s-ES" sz="1000" dirty="0">
                <a:latin typeface="Abadi" panose="020B0604020104020204" pitchFamily="34" charset="0"/>
                <a:cs typeface="Times New Roman" panose="02020603050405020304" pitchFamily="18" charset="0"/>
              </a:rPr>
              <a:t>Debido a esta suspensión e </a:t>
            </a:r>
            <a:r>
              <a:rPr lang="es-ES" sz="1000" dirty="0" err="1">
                <a:latin typeface="Abadi" panose="020B0604020104020204" pitchFamily="34" charset="0"/>
                <a:cs typeface="Times New Roman" panose="02020603050405020304" pitchFamily="18" charset="0"/>
              </a:rPr>
              <a:t>ao</a:t>
            </a:r>
            <a:r>
              <a:rPr lang="es-ES" sz="1000" dirty="0">
                <a:latin typeface="Abadi" panose="020B0604020104020204" pitchFamily="34" charset="0"/>
                <a:cs typeface="Times New Roman" panose="02020603050405020304" pitchFamily="18" charset="0"/>
              </a:rPr>
              <a:t> pequeño tamaño, as partículas son arrastradas polo aire e son capaces de vencer a </a:t>
            </a:r>
            <a:r>
              <a:rPr lang="es-ES" sz="1000" dirty="0" err="1">
                <a:latin typeface="Abadi" panose="020B0604020104020204" pitchFamily="34" charset="0"/>
                <a:cs typeface="Times New Roman" panose="02020603050405020304" pitchFamily="18" charset="0"/>
              </a:rPr>
              <a:t>forza</a:t>
            </a:r>
            <a:r>
              <a:rPr lang="es-ES" sz="1000" dirty="0">
                <a:latin typeface="Abadi" panose="020B0604020104020204" pitchFamily="34" charset="0"/>
                <a:cs typeface="Times New Roman" panose="02020603050405020304" pitchFamily="18" charset="0"/>
              </a:rPr>
              <a:t> da </a:t>
            </a:r>
            <a:r>
              <a:rPr lang="es-ES" sz="1000" dirty="0" err="1">
                <a:latin typeface="Abadi" panose="020B0604020104020204" pitchFamily="34" charset="0"/>
                <a:cs typeface="Times New Roman" panose="02020603050405020304" pitchFamily="18" charset="0"/>
              </a:rPr>
              <a:t>gravidade</a:t>
            </a:r>
            <a:r>
              <a:rPr lang="es-ES" sz="1000" dirty="0">
                <a:latin typeface="Abadi" panose="020B0604020104020204" pitchFamily="34" charset="0"/>
                <a:cs typeface="Times New Roman" panose="02020603050405020304" pitchFamily="18" charset="0"/>
              </a:rPr>
              <a:t> durante horas, </a:t>
            </a:r>
            <a:r>
              <a:rPr lang="es-ES" sz="1000" dirty="0" err="1">
                <a:latin typeface="Abadi" panose="020B0604020104020204" pitchFamily="34" charset="0"/>
                <a:cs typeface="Times New Roman" panose="02020603050405020304" pitchFamily="18" charset="0"/>
              </a:rPr>
              <a:t>podendo</a:t>
            </a:r>
            <a:r>
              <a:rPr lang="es-ES" sz="1000" dirty="0">
                <a:latin typeface="Abadi" panose="020B060402010402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err="1">
                <a:latin typeface="Abadi" panose="020B0604020104020204" pitchFamily="34" charset="0"/>
                <a:cs typeface="Times New Roman" panose="02020603050405020304" pitchFamily="18" charset="0"/>
              </a:rPr>
              <a:t>acadar</a:t>
            </a:r>
            <a:r>
              <a:rPr lang="es-ES" sz="1000" dirty="0">
                <a:latin typeface="Abadi" panose="020B0604020104020204" pitchFamily="34" charset="0"/>
                <a:cs typeface="Times New Roman" panose="02020603050405020304" pitchFamily="18" charset="0"/>
              </a:rPr>
              <a:t> distancias superiores a 2 m de distancia </a:t>
            </a:r>
            <a:r>
              <a:rPr lang="es-ES" sz="1000" dirty="0" err="1">
                <a:latin typeface="Abadi" panose="020B0604020104020204" pitchFamily="34" charset="0"/>
                <a:cs typeface="Times New Roman" panose="02020603050405020304" pitchFamily="18" charset="0"/>
              </a:rPr>
              <a:t>ao</a:t>
            </a:r>
            <a:r>
              <a:rPr lang="es-ES" sz="1000" dirty="0">
                <a:latin typeface="Abadi" panose="020B0604020104020204" pitchFamily="34" charset="0"/>
                <a:cs typeface="Times New Roman" panose="02020603050405020304" pitchFamily="18" charset="0"/>
              </a:rPr>
              <a:t> emisor, incluso </a:t>
            </a:r>
            <a:r>
              <a:rPr lang="es-ES" sz="1000" dirty="0" err="1">
                <a:latin typeface="Abadi" panose="020B0604020104020204" pitchFamily="34" charset="0"/>
                <a:cs typeface="Times New Roman" panose="02020603050405020304" pitchFamily="18" charset="0"/>
              </a:rPr>
              <a:t>atoparse</a:t>
            </a:r>
            <a:r>
              <a:rPr lang="es-ES" sz="1000" dirty="0">
                <a:latin typeface="Abadi" panose="020B0604020104020204" pitchFamily="34" charset="0"/>
                <a:cs typeface="Times New Roman" panose="02020603050405020304" pitchFamily="18" charset="0"/>
              </a:rPr>
              <a:t> no aire sen a presencia do emisor, en </a:t>
            </a:r>
            <a:r>
              <a:rPr lang="es-ES" sz="1000" dirty="0" err="1">
                <a:latin typeface="Abadi" panose="020B0604020104020204" pitchFamily="34" charset="0"/>
                <a:cs typeface="Times New Roman" panose="02020603050405020304" pitchFamily="18" charset="0"/>
              </a:rPr>
              <a:t>espazos</a:t>
            </a:r>
            <a:r>
              <a:rPr lang="es-ES" sz="1000" dirty="0">
                <a:latin typeface="Abadi" panose="020B0604020104020204" pitchFamily="34" charset="0"/>
                <a:cs typeface="Times New Roman" panose="02020603050405020304" pitchFamily="18" charset="0"/>
              </a:rPr>
              <a:t> pechados </a:t>
            </a:r>
            <a:r>
              <a:rPr lang="es-ES" sz="1000" dirty="0" err="1">
                <a:latin typeface="Abadi" panose="020B0604020104020204" pitchFamily="34" charset="0"/>
                <a:cs typeface="Times New Roman" panose="02020603050405020304" pitchFamily="18" charset="0"/>
              </a:rPr>
              <a:t>ou</a:t>
            </a:r>
            <a:r>
              <a:rPr lang="es-ES" sz="1000" dirty="0">
                <a:latin typeface="Abadi" panose="020B0604020104020204" pitchFamily="34" charset="0"/>
                <a:cs typeface="Times New Roman" panose="02020603050405020304" pitchFamily="18" charset="0"/>
              </a:rPr>
              <a:t> con </a:t>
            </a:r>
            <a:r>
              <a:rPr lang="es-ES" sz="1000" dirty="0" err="1">
                <a:latin typeface="Abadi" panose="020B0604020104020204" pitchFamily="34" charset="0"/>
                <a:cs typeface="Times New Roman" panose="02020603050405020304" pitchFamily="18" charset="0"/>
              </a:rPr>
              <a:t>pouca</a:t>
            </a:r>
            <a:r>
              <a:rPr lang="es-ES" sz="1000" dirty="0">
                <a:latin typeface="Abadi" panose="020B0604020104020204" pitchFamily="34" charset="0"/>
                <a:cs typeface="Times New Roman" panose="02020603050405020304" pitchFamily="18" charset="0"/>
              </a:rPr>
              <a:t> ventilación.</a:t>
            </a:r>
          </a:p>
          <a:p>
            <a:pPr marL="0" indent="0">
              <a:buNone/>
            </a:pPr>
            <a:endParaRPr lang="es-ES" sz="1000" dirty="0"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A907CB-C73C-4649-BE40-019E51AEF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39" t="17420" r="27308" b="10956"/>
          <a:stretch/>
        </p:blipFill>
        <p:spPr>
          <a:xfrm>
            <a:off x="4911275" y="640080"/>
            <a:ext cx="638976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41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08FA82-A212-46F9-8599-E29E4850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OS AEROSOIS COMO VÍA DE CONTAXIO DA COVID – 19 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8B6F75-72DB-43AB-88B3-8720F8D1164A}"/>
              </a:ext>
            </a:extLst>
          </p:cNvPr>
          <p:cNvSpPr txBox="1"/>
          <p:nvPr/>
        </p:nvSpPr>
        <p:spPr>
          <a:xfrm>
            <a:off x="5541263" y="457200"/>
            <a:ext cx="6007608" cy="192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Podemos </a:t>
            </a:r>
            <a:r>
              <a:rPr lang="en-US" sz="1900" dirty="0" err="1"/>
              <a:t>observar</a:t>
            </a:r>
            <a:r>
              <a:rPr lang="en-US" sz="1900" dirty="0"/>
              <a:t>, </a:t>
            </a:r>
            <a:r>
              <a:rPr lang="en-US" sz="1900" dirty="0" err="1"/>
              <a:t>como</a:t>
            </a:r>
            <a:r>
              <a:rPr lang="en-US" sz="1900" dirty="0"/>
              <a:t> </a:t>
            </a:r>
            <a:r>
              <a:rPr lang="en-US" sz="1900" dirty="0" err="1"/>
              <a:t>exemplo</a:t>
            </a:r>
            <a:r>
              <a:rPr lang="en-US" sz="1900" dirty="0"/>
              <a:t>, que </a:t>
            </a:r>
            <a:r>
              <a:rPr lang="en-US" sz="1900" dirty="0" err="1"/>
              <a:t>tras</a:t>
            </a:r>
            <a:r>
              <a:rPr lang="en-US" sz="1900" dirty="0"/>
              <a:t> </a:t>
            </a:r>
            <a:r>
              <a:rPr lang="en-US" sz="1900" dirty="0" err="1"/>
              <a:t>dúas</a:t>
            </a:r>
            <a:r>
              <a:rPr lang="en-US" sz="1900" dirty="0"/>
              <a:t> horas </a:t>
            </a:r>
            <a:r>
              <a:rPr lang="en-US" sz="1900" dirty="0" err="1"/>
              <a:t>sen</a:t>
            </a:r>
            <a:r>
              <a:rPr lang="en-US" sz="1900" dirty="0"/>
              <a:t> </a:t>
            </a:r>
            <a:r>
              <a:rPr lang="en-US" sz="1900" dirty="0" err="1"/>
              <a:t>ningún</a:t>
            </a:r>
            <a:r>
              <a:rPr lang="en-US" sz="1900" dirty="0"/>
              <a:t> </a:t>
            </a:r>
            <a:r>
              <a:rPr lang="en-US" sz="1900" dirty="0" err="1"/>
              <a:t>tipo</a:t>
            </a:r>
            <a:r>
              <a:rPr lang="en-US" sz="1900" dirty="0"/>
              <a:t> de </a:t>
            </a:r>
            <a:r>
              <a:rPr lang="en-US" sz="1900" dirty="0" err="1"/>
              <a:t>medida</a:t>
            </a:r>
            <a:r>
              <a:rPr lang="en-US" sz="1900" dirty="0"/>
              <a:t> de </a:t>
            </a:r>
            <a:r>
              <a:rPr lang="en-US" sz="1900" dirty="0" err="1"/>
              <a:t>protección</a:t>
            </a:r>
            <a:r>
              <a:rPr lang="en-US" sz="1900" dirty="0"/>
              <a:t> </a:t>
            </a:r>
            <a:r>
              <a:rPr lang="en-US" sz="1900" dirty="0" err="1"/>
              <a:t>ou</a:t>
            </a:r>
            <a:r>
              <a:rPr lang="en-US" sz="1900" dirty="0"/>
              <a:t> </a:t>
            </a:r>
            <a:r>
              <a:rPr lang="en-US" sz="1900" dirty="0" err="1"/>
              <a:t>prevención</a:t>
            </a:r>
            <a:r>
              <a:rPr lang="en-US" sz="1900" dirty="0"/>
              <a:t> </a:t>
            </a:r>
            <a:r>
              <a:rPr lang="en-US" sz="1900" dirty="0" err="1"/>
              <a:t>fronte</a:t>
            </a:r>
            <a:r>
              <a:rPr lang="en-US" sz="1900" dirty="0"/>
              <a:t> </a:t>
            </a:r>
            <a:r>
              <a:rPr lang="en-US" sz="1900" dirty="0" err="1"/>
              <a:t>ás</a:t>
            </a:r>
            <a:r>
              <a:rPr lang="en-US" sz="1900" dirty="0"/>
              <a:t> </a:t>
            </a:r>
            <a:r>
              <a:rPr lang="en-US" sz="1900" dirty="0" err="1"/>
              <a:t>vías</a:t>
            </a:r>
            <a:r>
              <a:rPr lang="en-US" sz="1900" dirty="0"/>
              <a:t> de </a:t>
            </a:r>
            <a:r>
              <a:rPr lang="en-US" sz="1900" dirty="0" err="1"/>
              <a:t>transmisión</a:t>
            </a:r>
            <a:r>
              <a:rPr lang="en-US" sz="1900" dirty="0"/>
              <a:t>, </a:t>
            </a:r>
            <a:r>
              <a:rPr lang="en-US" sz="1900" dirty="0" err="1"/>
              <a:t>os</a:t>
            </a:r>
            <a:r>
              <a:rPr lang="en-US" sz="1900" dirty="0"/>
              <a:t> </a:t>
            </a:r>
            <a:r>
              <a:rPr lang="en-US" sz="1900" dirty="0" err="1"/>
              <a:t>aerosois</a:t>
            </a:r>
            <a:r>
              <a:rPr lang="en-US" sz="1900" dirty="0"/>
              <a:t> </a:t>
            </a:r>
            <a:r>
              <a:rPr lang="en-US" sz="1900" dirty="0" err="1"/>
              <a:t>poden</a:t>
            </a:r>
            <a:r>
              <a:rPr lang="en-US" sz="1900" dirty="0"/>
              <a:t> </a:t>
            </a:r>
            <a:r>
              <a:rPr lang="en-US" sz="1900" dirty="0" err="1"/>
              <a:t>desplazarse</a:t>
            </a:r>
            <a:r>
              <a:rPr lang="en-US" sz="1900" dirty="0"/>
              <a:t> por </a:t>
            </a:r>
            <a:r>
              <a:rPr lang="en-US" sz="1900" dirty="0" err="1"/>
              <a:t>toda</a:t>
            </a:r>
            <a:r>
              <a:rPr lang="en-US" sz="1900" dirty="0"/>
              <a:t> a estancia, </a:t>
            </a:r>
            <a:r>
              <a:rPr lang="en-US" sz="1900" dirty="0" err="1"/>
              <a:t>chegando</a:t>
            </a:r>
            <a:r>
              <a:rPr lang="en-US" sz="1900" dirty="0"/>
              <a:t> á </a:t>
            </a:r>
            <a:r>
              <a:rPr lang="en-US" sz="1900" dirty="0" err="1"/>
              <a:t>posible</a:t>
            </a:r>
            <a:r>
              <a:rPr lang="en-US" sz="1900" dirty="0"/>
              <a:t> </a:t>
            </a:r>
            <a:r>
              <a:rPr lang="en-US" sz="1900" dirty="0" err="1"/>
              <a:t>infección</a:t>
            </a:r>
            <a:r>
              <a:rPr lang="en-US" sz="1900" dirty="0"/>
              <a:t> de </a:t>
            </a:r>
            <a:r>
              <a:rPr lang="en-US" sz="1900" dirty="0" err="1"/>
              <a:t>preto</a:t>
            </a:r>
            <a:r>
              <a:rPr lang="en-US" sz="1900" dirty="0"/>
              <a:t> da </a:t>
            </a:r>
            <a:r>
              <a:rPr lang="en-US" sz="1900" dirty="0" err="1"/>
              <a:t>metade</a:t>
            </a:r>
            <a:r>
              <a:rPr lang="en-US" sz="1900" dirty="0"/>
              <a:t> dos </a:t>
            </a:r>
            <a:r>
              <a:rPr lang="en-US" sz="1900" dirty="0" err="1"/>
              <a:t>alumnos</a:t>
            </a:r>
            <a:r>
              <a:rPr lang="en-US" sz="1900" dirty="0"/>
              <a:t> da aula, </a:t>
            </a:r>
            <a:r>
              <a:rPr lang="en-US" sz="1900" dirty="0" err="1"/>
              <a:t>sen</a:t>
            </a:r>
            <a:r>
              <a:rPr lang="en-US" sz="1900" dirty="0"/>
              <a:t> a </a:t>
            </a:r>
            <a:r>
              <a:rPr lang="en-US" sz="1900" dirty="0" err="1"/>
              <a:t>necesidade</a:t>
            </a:r>
            <a:r>
              <a:rPr lang="en-US" sz="1900" dirty="0"/>
              <a:t> de que </a:t>
            </a:r>
            <a:r>
              <a:rPr lang="en-US" sz="1900" dirty="0" err="1"/>
              <a:t>exista</a:t>
            </a:r>
            <a:r>
              <a:rPr lang="en-US" sz="1900" dirty="0"/>
              <a:t> </a:t>
            </a:r>
            <a:r>
              <a:rPr lang="en-US" sz="1900" dirty="0" err="1"/>
              <a:t>unha</a:t>
            </a:r>
            <a:r>
              <a:rPr lang="en-US" sz="1900" dirty="0"/>
              <a:t> </a:t>
            </a:r>
            <a:r>
              <a:rPr lang="en-US" sz="1900" dirty="0" err="1"/>
              <a:t>distancia</a:t>
            </a:r>
            <a:r>
              <a:rPr lang="en-US" sz="1900" dirty="0"/>
              <a:t> </a:t>
            </a:r>
            <a:r>
              <a:rPr lang="en-US" sz="1900" dirty="0" err="1"/>
              <a:t>mínima</a:t>
            </a:r>
            <a:r>
              <a:rPr lang="en-US" sz="1900" dirty="0"/>
              <a:t> </a:t>
            </a:r>
            <a:r>
              <a:rPr lang="en-US" sz="1900" dirty="0" err="1"/>
              <a:t>prudencial</a:t>
            </a:r>
            <a:r>
              <a:rPr lang="en-US" sz="1900" dirty="0"/>
              <a:t>.</a:t>
            </a:r>
          </a:p>
        </p:txBody>
      </p:sp>
      <p:pic>
        <p:nvPicPr>
          <p:cNvPr id="7" name="Imagen 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D70AF8F-7AF7-46F0-B5F8-760F2BBAA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61" t="18445" r="21654" b="14240"/>
          <a:stretch/>
        </p:blipFill>
        <p:spPr>
          <a:xfrm>
            <a:off x="466344" y="2589047"/>
            <a:ext cx="5468112" cy="3639770"/>
          </a:xfrm>
          <a:prstGeom prst="rect">
            <a:avLst/>
          </a:prstGeom>
        </p:spPr>
      </p:pic>
      <p:pic>
        <p:nvPicPr>
          <p:cNvPr id="9" name="Imagen 8" descr="Interfaz de usuario gráfica, Calendario&#10;&#10;Descripción generada automáticamente">
            <a:extLst>
              <a:ext uri="{FF2B5EF4-FFF2-40B4-BE49-F238E27FC236}">
                <a16:creationId xmlns:a16="http://schemas.microsoft.com/office/drawing/2014/main" id="{A868F4B5-9169-413D-9215-7F9EB03E9B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61" t="19062" r="21076" b="15368"/>
          <a:stretch/>
        </p:blipFill>
        <p:spPr>
          <a:xfrm>
            <a:off x="6254496" y="2654055"/>
            <a:ext cx="5468112" cy="35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4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612FD-3109-4572-9A3A-FBB90D74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OS AEROSOIS COMO VÍA DE CONTAXIO DA COVID – 19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D4CEC2F-C136-4EEB-ADA5-F46536040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r="16050" b="13237"/>
          <a:stretch/>
        </p:blipFill>
        <p:spPr bwMode="auto">
          <a:xfrm>
            <a:off x="838200" y="1840492"/>
            <a:ext cx="5331656" cy="465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57BF11-DF3D-4709-8BA1-479C9BDE2BE7}"/>
              </a:ext>
            </a:extLst>
          </p:cNvPr>
          <p:cNvSpPr txBox="1"/>
          <p:nvPr/>
        </p:nvSpPr>
        <p:spPr>
          <a:xfrm>
            <a:off x="1309468" y="1840492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badi" panose="020B0604020104020204" pitchFamily="34" charset="0"/>
              </a:rPr>
              <a:t>Positivos de </a:t>
            </a:r>
            <a:r>
              <a:rPr lang="es-ES" sz="1600" dirty="0" err="1">
                <a:latin typeface="Abadi" panose="020B0604020104020204" pitchFamily="34" charset="0"/>
              </a:rPr>
              <a:t>Covid</a:t>
            </a:r>
            <a:r>
              <a:rPr lang="es-ES" sz="1600" dirty="0">
                <a:latin typeface="Abadi" panose="020B0604020104020204" pitchFamily="34" charset="0"/>
              </a:rPr>
              <a:t> </a:t>
            </a:r>
            <a:r>
              <a:rPr lang="es-ES" sz="1600" dirty="0" err="1">
                <a:latin typeface="Abadi" panose="020B0604020104020204" pitchFamily="34" charset="0"/>
              </a:rPr>
              <a:t>aos</a:t>
            </a:r>
            <a:r>
              <a:rPr lang="es-ES" sz="1600" dirty="0">
                <a:latin typeface="Abadi" panose="020B0604020104020204" pitchFamily="34" charset="0"/>
              </a:rPr>
              <a:t> 15 días do </a:t>
            </a:r>
            <a:r>
              <a:rPr lang="es-ES" sz="1600" dirty="0" err="1">
                <a:latin typeface="Abadi" panose="020B0604020104020204" pitchFamily="34" charset="0"/>
              </a:rPr>
              <a:t>ensaio</a:t>
            </a:r>
            <a:endParaRPr lang="es-ES" sz="1600" dirty="0">
              <a:latin typeface="Abadi" panose="020B0604020104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5EB6CBD-9C71-4FF7-B80F-967C5DA675C0}"/>
              </a:ext>
            </a:extLst>
          </p:cNvPr>
          <p:cNvSpPr txBox="1"/>
          <p:nvPr/>
        </p:nvSpPr>
        <p:spPr>
          <a:xfrm>
            <a:off x="3929576" y="1840492"/>
            <a:ext cx="216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latin typeface="Abadi" panose="020B0604020104020204" pitchFamily="34" charset="0"/>
              </a:rPr>
              <a:t>Sospeitosos</a:t>
            </a:r>
            <a:r>
              <a:rPr lang="es-ES" sz="1600" dirty="0">
                <a:latin typeface="Abadi" panose="020B0604020104020204" pitchFamily="34" charset="0"/>
              </a:rPr>
              <a:t> de </a:t>
            </a:r>
            <a:r>
              <a:rPr lang="es-ES" sz="1600" dirty="0" err="1">
                <a:latin typeface="Abadi" panose="020B0604020104020204" pitchFamily="34" charset="0"/>
              </a:rPr>
              <a:t>Covid</a:t>
            </a:r>
            <a:endParaRPr lang="es-ES" sz="1600" dirty="0">
              <a:latin typeface="Abadi" panose="020B06040201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972444-694B-4D56-90E3-D300395EEFBC}"/>
              </a:ext>
            </a:extLst>
          </p:cNvPr>
          <p:cNvSpPr txBox="1"/>
          <p:nvPr/>
        </p:nvSpPr>
        <p:spPr>
          <a:xfrm>
            <a:off x="535745" y="4228308"/>
            <a:ext cx="77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9 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1172BDE-7FB8-44F2-80BA-5241C3C2D7D6}"/>
              </a:ext>
            </a:extLst>
          </p:cNvPr>
          <p:cNvSpPr txBox="1"/>
          <p:nvPr/>
        </p:nvSpPr>
        <p:spPr>
          <a:xfrm>
            <a:off x="922606" y="6211669"/>
            <a:ext cx="4224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badi" panose="020B0604020104020204" pitchFamily="34" charset="0"/>
              </a:rPr>
              <a:t>Un </a:t>
            </a:r>
            <a:r>
              <a:rPr lang="es-ES" sz="1600" dirty="0" err="1">
                <a:latin typeface="Abadi" panose="020B0604020104020204" pitchFamily="34" charset="0"/>
              </a:rPr>
              <a:t>só</a:t>
            </a:r>
            <a:r>
              <a:rPr lang="es-ES" sz="1600" dirty="0">
                <a:latin typeface="Abadi" panose="020B0604020104020204" pitchFamily="34" charset="0"/>
              </a:rPr>
              <a:t> </a:t>
            </a:r>
            <a:r>
              <a:rPr lang="es-ES" sz="1600" dirty="0" err="1">
                <a:latin typeface="Abadi" panose="020B0604020104020204" pitchFamily="34" charset="0"/>
              </a:rPr>
              <a:t>contaxiado</a:t>
            </a:r>
            <a:r>
              <a:rPr lang="es-ES" sz="1600" dirty="0">
                <a:latin typeface="Abadi" panose="020B0604020104020204" pitchFamily="34" charset="0"/>
              </a:rPr>
              <a:t> </a:t>
            </a:r>
            <a:r>
              <a:rPr lang="es-ES" sz="1600" dirty="0" err="1">
                <a:latin typeface="Abadi" panose="020B0604020104020204" pitchFamily="34" charset="0"/>
              </a:rPr>
              <a:t>nas</a:t>
            </a:r>
            <a:r>
              <a:rPr lang="es-ES" sz="1600" dirty="0">
                <a:latin typeface="Abadi" panose="020B0604020104020204" pitchFamily="34" charset="0"/>
              </a:rPr>
              <a:t> </a:t>
            </a:r>
            <a:r>
              <a:rPr lang="es-ES" sz="1600" dirty="0" err="1">
                <a:latin typeface="Abadi" panose="020B0604020104020204" pitchFamily="34" charset="0"/>
              </a:rPr>
              <a:t>primeiras</a:t>
            </a:r>
            <a:r>
              <a:rPr lang="es-ES" sz="1600" dirty="0">
                <a:latin typeface="Abadi" panose="020B0604020104020204" pitchFamily="34" charset="0"/>
              </a:rPr>
              <a:t> filas </a:t>
            </a:r>
            <a:r>
              <a:rPr lang="es-ES" sz="1600" dirty="0" err="1">
                <a:latin typeface="Abadi" panose="020B0604020104020204" pitchFamily="34" charset="0"/>
              </a:rPr>
              <a:t>contaxiou</a:t>
            </a:r>
            <a:r>
              <a:rPr lang="es-ES" sz="1600" dirty="0">
                <a:latin typeface="Abadi" panose="020B0604020104020204" pitchFamily="34" charset="0"/>
              </a:rPr>
              <a:t> </a:t>
            </a:r>
            <a:r>
              <a:rPr lang="es-ES" sz="1600" dirty="0" err="1">
                <a:latin typeface="Abadi" panose="020B0604020104020204" pitchFamily="34" charset="0"/>
              </a:rPr>
              <a:t>ao</a:t>
            </a:r>
            <a:r>
              <a:rPr lang="es-ES" sz="1600" dirty="0">
                <a:latin typeface="Abadi" panose="020B0604020104020204" pitchFamily="34" charset="0"/>
              </a:rPr>
              <a:t> resto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8C0B33C-A14A-476F-B70F-2939469B54EF}"/>
              </a:ext>
            </a:extLst>
          </p:cNvPr>
          <p:cNvSpPr txBox="1"/>
          <p:nvPr/>
        </p:nvSpPr>
        <p:spPr>
          <a:xfrm>
            <a:off x="3035104" y="2486822"/>
            <a:ext cx="248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18 m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D098BD-9E1A-4A15-89E8-B0563D4E0A30}"/>
              </a:ext>
            </a:extLst>
          </p:cNvPr>
          <p:cNvSpPr txBox="1"/>
          <p:nvPr/>
        </p:nvSpPr>
        <p:spPr>
          <a:xfrm>
            <a:off x="6472311" y="2856154"/>
            <a:ext cx="4446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badi" panose="020B0604020104020204" pitchFamily="34" charset="0"/>
              </a:rPr>
              <a:t>Un </a:t>
            </a:r>
            <a:r>
              <a:rPr lang="es-ES" dirty="0" err="1">
                <a:latin typeface="Abadi" panose="020B0604020104020204" pitchFamily="34" charset="0"/>
              </a:rPr>
              <a:t>estudo</a:t>
            </a:r>
            <a:r>
              <a:rPr lang="es-ES" dirty="0">
                <a:latin typeface="Abadi" panose="020B0604020104020204" pitchFamily="34" charset="0"/>
              </a:rPr>
              <a:t> </a:t>
            </a:r>
            <a:r>
              <a:rPr lang="es-ES" dirty="0" err="1">
                <a:latin typeface="Abadi" panose="020B0604020104020204" pitchFamily="34" charset="0"/>
              </a:rPr>
              <a:t>feito</a:t>
            </a:r>
            <a:r>
              <a:rPr lang="es-ES" dirty="0">
                <a:latin typeface="Abadi" panose="020B0604020104020204" pitchFamily="34" charset="0"/>
              </a:rPr>
              <a:t> </a:t>
            </a:r>
            <a:r>
              <a:rPr lang="es-ES" dirty="0" err="1">
                <a:latin typeface="Abadi" panose="020B0604020104020204" pitchFamily="34" charset="0"/>
              </a:rPr>
              <a:t>nun</a:t>
            </a:r>
            <a:r>
              <a:rPr lang="es-ES" dirty="0">
                <a:latin typeface="Abadi" panose="020B0604020104020204" pitchFamily="34" charset="0"/>
              </a:rPr>
              <a:t> coro en EEUU no que non se </a:t>
            </a:r>
            <a:r>
              <a:rPr lang="es-ES" dirty="0" err="1">
                <a:latin typeface="Abadi" panose="020B0604020104020204" pitchFamily="34" charset="0"/>
              </a:rPr>
              <a:t>gardaron</a:t>
            </a:r>
            <a:r>
              <a:rPr lang="es-ES" dirty="0">
                <a:latin typeface="Abadi" panose="020B0604020104020204" pitchFamily="34" charset="0"/>
              </a:rPr>
              <a:t> medidas de </a:t>
            </a:r>
            <a:r>
              <a:rPr lang="es-ES" dirty="0" err="1">
                <a:latin typeface="Abadi" panose="020B0604020104020204" pitchFamily="34" charset="0"/>
              </a:rPr>
              <a:t>seguridade</a:t>
            </a:r>
            <a:r>
              <a:rPr lang="es-ES" dirty="0">
                <a:latin typeface="Abadi" panose="020B0604020104020204" pitchFamily="34" charset="0"/>
              </a:rPr>
              <a:t> (máscaras, ventilación…) un </a:t>
            </a:r>
            <a:r>
              <a:rPr lang="es-ES" dirty="0" err="1">
                <a:latin typeface="Abadi" panose="020B0604020104020204" pitchFamily="34" charset="0"/>
              </a:rPr>
              <a:t>só</a:t>
            </a:r>
            <a:r>
              <a:rPr lang="es-ES" dirty="0">
                <a:latin typeface="Abadi" panose="020B0604020104020204" pitchFamily="34" charset="0"/>
              </a:rPr>
              <a:t> infectado </a:t>
            </a:r>
            <a:r>
              <a:rPr lang="es-ES" dirty="0" err="1">
                <a:latin typeface="Abadi" panose="020B0604020104020204" pitchFamily="34" charset="0"/>
              </a:rPr>
              <a:t>contaxiou</a:t>
            </a:r>
            <a:r>
              <a:rPr lang="es-ES" dirty="0">
                <a:latin typeface="Abadi" panose="020B0604020104020204" pitchFamily="34" charset="0"/>
              </a:rPr>
              <a:t> a 50 </a:t>
            </a:r>
            <a:r>
              <a:rPr lang="es-ES" dirty="0" err="1">
                <a:latin typeface="Abadi" panose="020B0604020104020204" pitchFamily="34" charset="0"/>
              </a:rPr>
              <a:t>persoas</a:t>
            </a:r>
            <a:r>
              <a:rPr lang="es-ES" dirty="0">
                <a:latin typeface="Abadi" panose="020B0604020104020204" pitchFamily="34" charset="0"/>
              </a:rPr>
              <a:t> tras dúas horas e media de </a:t>
            </a:r>
            <a:r>
              <a:rPr lang="es-ES" dirty="0" err="1">
                <a:latin typeface="Abadi" panose="020B0604020104020204" pitchFamily="34" charset="0"/>
              </a:rPr>
              <a:t>ensaio</a:t>
            </a:r>
            <a:r>
              <a:rPr lang="es-ES" dirty="0">
                <a:latin typeface="Abadi" panose="020B0604020104020204" pitchFamily="34" charset="0"/>
              </a:rPr>
              <a:t>, estando </a:t>
            </a:r>
            <a:r>
              <a:rPr lang="es-ES" dirty="0" err="1">
                <a:latin typeface="Abadi" panose="020B0604020104020204" pitchFamily="34" charset="0"/>
              </a:rPr>
              <a:t>algunhas</a:t>
            </a:r>
            <a:r>
              <a:rPr lang="es-ES" dirty="0">
                <a:latin typeface="Abadi" panose="020B0604020104020204" pitchFamily="34" charset="0"/>
              </a:rPr>
              <a:t> delas a </a:t>
            </a:r>
            <a:r>
              <a:rPr lang="es-ES" dirty="0" err="1">
                <a:latin typeface="Abadi" panose="020B0604020104020204" pitchFamily="34" charset="0"/>
              </a:rPr>
              <a:t>máis</a:t>
            </a:r>
            <a:r>
              <a:rPr lang="es-ES" dirty="0">
                <a:latin typeface="Abadi" panose="020B0604020104020204" pitchFamily="34" charset="0"/>
              </a:rPr>
              <a:t> de 14 m de distancia do emisor. Sen a vía de transmisión por </a:t>
            </a:r>
            <a:r>
              <a:rPr lang="es-ES" dirty="0" err="1">
                <a:latin typeface="Abadi" panose="020B0604020104020204" pitchFamily="34" charset="0"/>
              </a:rPr>
              <a:t>aerosois</a:t>
            </a:r>
            <a:r>
              <a:rPr lang="es-ES" dirty="0">
                <a:latin typeface="Abadi" panose="020B0604020104020204" pitchFamily="34" charset="0"/>
              </a:rPr>
              <a:t>, </a:t>
            </a:r>
            <a:r>
              <a:rPr lang="es-ES" dirty="0" err="1">
                <a:latin typeface="Abadi" panose="020B0604020104020204" pitchFamily="34" charset="0"/>
              </a:rPr>
              <a:t>isto</a:t>
            </a:r>
            <a:r>
              <a:rPr lang="es-ES" dirty="0">
                <a:latin typeface="Abadi" panose="020B0604020104020204" pitchFamily="34" charset="0"/>
              </a:rPr>
              <a:t> non sería posible.</a:t>
            </a:r>
          </a:p>
        </p:txBody>
      </p:sp>
    </p:spTree>
    <p:extLst>
      <p:ext uri="{BB962C8B-B14F-4D97-AF65-F5344CB8AC3E}">
        <p14:creationId xmlns:p14="http://schemas.microsoft.com/office/powerpoint/2010/main" val="140428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91FB3-C7BB-4441-A903-60E39785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MECANISMOS DE PROTECCIÓN FRONTE ÁS VÍAS DE TRANSMISIÓN DA COVID – 19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0B0301-6916-4DE3-862B-32AFB3835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92617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>
                <a:latin typeface="Abadi" panose="020B0604020104020204" pitchFamily="34" charset="0"/>
              </a:rPr>
              <a:t>¿CÓMO PODO PROTEXERME CONTRA A COVID – 19?</a:t>
            </a:r>
          </a:p>
          <a:p>
            <a:pPr marL="342900" indent="-342900" algn="just">
              <a:buAutoNum type="arabicPeriod"/>
            </a:pPr>
            <a:r>
              <a:rPr lang="es-ES" sz="1800" b="1" dirty="0">
                <a:latin typeface="Abadi" panose="020B0604020104020204" pitchFamily="34" charset="0"/>
              </a:rPr>
              <a:t>USO DAS MÁSCARAS DE PROTECCIÓN.</a:t>
            </a:r>
          </a:p>
          <a:p>
            <a:pPr marL="0" indent="0" algn="just">
              <a:buNone/>
            </a:pPr>
            <a:r>
              <a:rPr lang="es-ES" sz="1800" dirty="0">
                <a:latin typeface="Abadi" panose="020B0604020104020204" pitchFamily="34" charset="0"/>
              </a:rPr>
              <a:t>Sen </a:t>
            </a:r>
            <a:r>
              <a:rPr lang="es-ES" sz="1800" dirty="0" err="1">
                <a:latin typeface="Abadi" panose="020B0604020104020204" pitchFamily="34" charset="0"/>
              </a:rPr>
              <a:t>dúbida</a:t>
            </a:r>
            <a:r>
              <a:rPr lang="es-ES" sz="1800" dirty="0">
                <a:latin typeface="Abadi" panose="020B0604020104020204" pitchFamily="34" charset="0"/>
              </a:rPr>
              <a:t>, un dos métodos </a:t>
            </a:r>
            <a:r>
              <a:rPr lang="es-ES" sz="1800" dirty="0" err="1">
                <a:latin typeface="Abadi" panose="020B0604020104020204" pitchFamily="34" charset="0"/>
              </a:rPr>
              <a:t>máis</a:t>
            </a:r>
            <a:r>
              <a:rPr lang="es-ES" sz="1800" dirty="0">
                <a:latin typeface="Abadi" panose="020B0604020104020204" pitchFamily="34" charset="0"/>
              </a:rPr>
              <a:t> eficientes para a protección é a utilización de máscaras. </a:t>
            </a:r>
            <a:r>
              <a:rPr lang="es-ES" sz="1800" dirty="0" err="1">
                <a:latin typeface="Abadi" panose="020B0604020104020204" pitchFamily="34" charset="0"/>
              </a:rPr>
              <a:t>Teñen</a:t>
            </a:r>
            <a:r>
              <a:rPr lang="es-ES" sz="1800" dirty="0">
                <a:latin typeface="Abadi" panose="020B0604020104020204" pitchFamily="34" charset="0"/>
              </a:rPr>
              <a:t> un doble propósito: </a:t>
            </a:r>
          </a:p>
          <a:p>
            <a:pPr algn="just">
              <a:buFontTx/>
              <a:buChar char="-"/>
            </a:pPr>
            <a:r>
              <a:rPr lang="es-ES" sz="1800" dirty="0">
                <a:latin typeface="Abadi" panose="020B0604020104020204" pitchFamily="34" charset="0"/>
              </a:rPr>
              <a:t>Por </a:t>
            </a:r>
            <a:r>
              <a:rPr lang="es-ES" sz="1800" dirty="0" err="1">
                <a:latin typeface="Abadi" panose="020B0604020104020204" pitchFamily="34" charset="0"/>
              </a:rPr>
              <a:t>unha</a:t>
            </a:r>
            <a:r>
              <a:rPr lang="es-ES" sz="1800" dirty="0">
                <a:latin typeface="Abadi" panose="020B0604020104020204" pitchFamily="34" charset="0"/>
              </a:rPr>
              <a:t> banda filtran o aire expulsado polo individuo capturando as </a:t>
            </a:r>
            <a:r>
              <a:rPr lang="es-ES" sz="1800" dirty="0" err="1">
                <a:latin typeface="Abadi" panose="020B0604020104020204" pitchFamily="34" charset="0"/>
              </a:rPr>
              <a:t>gotículas</a:t>
            </a:r>
            <a:r>
              <a:rPr lang="es-ES" sz="1800" dirty="0">
                <a:latin typeface="Abadi" panose="020B0604020104020204" pitchFamily="34" charset="0"/>
              </a:rPr>
              <a:t> respiratorias de gran tamaño, </a:t>
            </a:r>
            <a:r>
              <a:rPr lang="es-ES" sz="1800" dirty="0" err="1">
                <a:latin typeface="Abadi" panose="020B0604020104020204" pitchFamily="34" charset="0"/>
              </a:rPr>
              <a:t>reducindo</a:t>
            </a:r>
            <a:r>
              <a:rPr lang="es-ES" sz="1800" dirty="0">
                <a:latin typeface="Abadi" panose="020B0604020104020204" pitchFamily="34" charset="0"/>
              </a:rPr>
              <a:t> o risco de exposición. </a:t>
            </a:r>
            <a:r>
              <a:rPr lang="es-ES" sz="1800" dirty="0" err="1">
                <a:latin typeface="Abadi" panose="020B0604020104020204" pitchFamily="34" charset="0"/>
              </a:rPr>
              <a:t>Isto</a:t>
            </a:r>
            <a:r>
              <a:rPr lang="es-ES" sz="1800" dirty="0">
                <a:latin typeface="Abadi" panose="020B0604020104020204" pitchFamily="34" charset="0"/>
              </a:rPr>
              <a:t> evita que as </a:t>
            </a:r>
            <a:r>
              <a:rPr lang="es-ES" sz="1800" dirty="0" err="1">
                <a:latin typeface="Abadi" panose="020B0604020104020204" pitchFamily="34" charset="0"/>
              </a:rPr>
              <a:t>gotículas</a:t>
            </a:r>
            <a:r>
              <a:rPr lang="es-ES" sz="1800" dirty="0">
                <a:latin typeface="Abadi" panose="020B0604020104020204" pitchFamily="34" charset="0"/>
              </a:rPr>
              <a:t> </a:t>
            </a:r>
            <a:r>
              <a:rPr lang="es-ES" sz="1800" dirty="0" err="1">
                <a:latin typeface="Abadi" panose="020B0604020104020204" pitchFamily="34" charset="0"/>
              </a:rPr>
              <a:t>máis</a:t>
            </a:r>
            <a:r>
              <a:rPr lang="es-ES" sz="1800" dirty="0">
                <a:latin typeface="Abadi" panose="020B0604020104020204" pitchFamily="34" charset="0"/>
              </a:rPr>
              <a:t> grandes, e </a:t>
            </a:r>
            <a:r>
              <a:rPr lang="es-ES" sz="1800" dirty="0" err="1">
                <a:latin typeface="Abadi" panose="020B0604020104020204" pitchFamily="34" charset="0"/>
              </a:rPr>
              <a:t>tamén</a:t>
            </a:r>
            <a:r>
              <a:rPr lang="es-ES" sz="1800" dirty="0">
                <a:latin typeface="Abadi" panose="020B0604020104020204" pitchFamily="34" charset="0"/>
              </a:rPr>
              <a:t> </a:t>
            </a:r>
            <a:r>
              <a:rPr lang="es-ES" sz="1800" dirty="0" err="1">
                <a:latin typeface="Abadi" panose="020B0604020104020204" pitchFamily="34" charset="0"/>
              </a:rPr>
              <a:t>aerosois</a:t>
            </a:r>
            <a:r>
              <a:rPr lang="es-ES" sz="1800" dirty="0">
                <a:latin typeface="Abadi" panose="020B0604020104020204" pitchFamily="34" charset="0"/>
              </a:rPr>
              <a:t> de tamaño medio, que pechan grandes cantidades de virus, afecten directamente a </a:t>
            </a:r>
            <a:r>
              <a:rPr lang="es-ES" sz="1800" dirty="0" err="1">
                <a:latin typeface="Abadi" panose="020B0604020104020204" pitchFamily="34" charset="0"/>
              </a:rPr>
              <a:t>alguén</a:t>
            </a:r>
            <a:r>
              <a:rPr lang="es-ES" sz="1800" dirty="0">
                <a:latin typeface="Abadi" panose="020B0604020104020204" pitchFamily="34" charset="0"/>
              </a:rPr>
              <a:t> </a:t>
            </a:r>
            <a:r>
              <a:rPr lang="es-ES" sz="1800" dirty="0" err="1">
                <a:latin typeface="Abadi" panose="020B0604020104020204" pitchFamily="34" charset="0"/>
              </a:rPr>
              <a:t>ou</a:t>
            </a:r>
            <a:r>
              <a:rPr lang="es-ES" sz="1800" dirty="0">
                <a:latin typeface="Abadi" panose="020B0604020104020204" pitchFamily="34" charset="0"/>
              </a:rPr>
              <a:t> se evaporen a un tamaño </a:t>
            </a:r>
            <a:r>
              <a:rPr lang="es-ES" sz="1800" dirty="0" err="1">
                <a:latin typeface="Abadi" panose="020B0604020104020204" pitchFamily="34" charset="0"/>
              </a:rPr>
              <a:t>máis</a:t>
            </a:r>
            <a:r>
              <a:rPr lang="es-ES" sz="1800" dirty="0">
                <a:latin typeface="Abadi" panose="020B0604020104020204" pitchFamily="34" charset="0"/>
              </a:rPr>
              <a:t> </a:t>
            </a:r>
            <a:r>
              <a:rPr lang="es-ES" sz="1800" dirty="0" err="1">
                <a:latin typeface="Abadi" panose="020B0604020104020204" pitchFamily="34" charset="0"/>
              </a:rPr>
              <a:t>pequeno</a:t>
            </a:r>
            <a:r>
              <a:rPr lang="es-ES" sz="1800" dirty="0">
                <a:latin typeface="Abadi" panose="020B0604020104020204" pitchFamily="34" charset="0"/>
              </a:rPr>
              <a:t> e circulen no aire.</a:t>
            </a:r>
          </a:p>
          <a:p>
            <a:pPr algn="just">
              <a:buFontTx/>
              <a:buChar char="-"/>
            </a:pPr>
            <a:r>
              <a:rPr lang="es-ES" sz="1800" dirty="0">
                <a:latin typeface="Abadi" panose="020B0604020104020204" pitchFamily="34" charset="0"/>
              </a:rPr>
              <a:t>Por </a:t>
            </a:r>
            <a:r>
              <a:rPr lang="es-ES" sz="1800" dirty="0" err="1">
                <a:latin typeface="Abadi" panose="020B0604020104020204" pitchFamily="34" charset="0"/>
              </a:rPr>
              <a:t>outra</a:t>
            </a:r>
            <a:r>
              <a:rPr lang="es-ES" sz="1800" dirty="0">
                <a:latin typeface="Abadi" panose="020B0604020104020204" pitchFamily="34" charset="0"/>
              </a:rPr>
              <a:t> banda reducen a </a:t>
            </a:r>
            <a:r>
              <a:rPr lang="es-ES" sz="1800" dirty="0" err="1">
                <a:latin typeface="Abadi" panose="020B0604020104020204" pitchFamily="34" charset="0"/>
              </a:rPr>
              <a:t>velocidade</a:t>
            </a:r>
            <a:r>
              <a:rPr lang="es-ES" sz="1800" dirty="0">
                <a:latin typeface="Abadi" panose="020B0604020104020204" pitchFamily="34" charset="0"/>
              </a:rPr>
              <a:t> da bocanada de aire que se produce </a:t>
            </a:r>
            <a:r>
              <a:rPr lang="es-ES" sz="1800" dirty="0" err="1">
                <a:latin typeface="Abadi" panose="020B0604020104020204" pitchFamily="34" charset="0"/>
              </a:rPr>
              <a:t>ao</a:t>
            </a:r>
            <a:r>
              <a:rPr lang="es-ES" sz="1800" dirty="0">
                <a:latin typeface="Abadi" panose="020B0604020104020204" pitchFamily="34" charset="0"/>
              </a:rPr>
              <a:t> </a:t>
            </a:r>
            <a:r>
              <a:rPr lang="es-ES" sz="1800" dirty="0" err="1">
                <a:latin typeface="Abadi" panose="020B0604020104020204" pitchFamily="34" charset="0"/>
              </a:rPr>
              <a:t>esbirrar</a:t>
            </a:r>
            <a:r>
              <a:rPr lang="es-ES" sz="1800" dirty="0">
                <a:latin typeface="Abadi" panose="020B0604020104020204" pitchFamily="34" charset="0"/>
              </a:rPr>
              <a:t>, </a:t>
            </a:r>
            <a:r>
              <a:rPr lang="es-ES" sz="1800" dirty="0" err="1">
                <a:latin typeface="Abadi" panose="020B0604020104020204" pitchFamily="34" charset="0"/>
              </a:rPr>
              <a:t>tusir</a:t>
            </a:r>
            <a:r>
              <a:rPr lang="es-ES" sz="1800" dirty="0">
                <a:latin typeface="Abadi" panose="020B0604020104020204" pitchFamily="34" charset="0"/>
              </a:rPr>
              <a:t> </a:t>
            </a:r>
            <a:r>
              <a:rPr lang="es-ES" sz="1800" dirty="0" err="1">
                <a:latin typeface="Abadi" panose="020B0604020104020204" pitchFamily="34" charset="0"/>
              </a:rPr>
              <a:t>ou</a:t>
            </a:r>
            <a:r>
              <a:rPr lang="es-ES" sz="1800" dirty="0">
                <a:latin typeface="Abadi" panose="020B0604020104020204" pitchFamily="34" charset="0"/>
              </a:rPr>
              <a:t> falar, </a:t>
            </a:r>
            <a:r>
              <a:rPr lang="es-ES" sz="1800" dirty="0" err="1">
                <a:latin typeface="Abadi" panose="020B0604020104020204" pitchFamily="34" charset="0"/>
              </a:rPr>
              <a:t>reducindo</a:t>
            </a:r>
            <a:r>
              <a:rPr lang="es-ES" sz="1800" dirty="0">
                <a:latin typeface="Abadi" panose="020B0604020104020204" pitchFamily="34" charset="0"/>
              </a:rPr>
              <a:t> a distancia á que as gotas se trasladan inicialmente.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D72139-3EC8-4CEC-9B96-BEB47AB94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91" t="29942" r="40544" b="37965"/>
          <a:stretch/>
        </p:blipFill>
        <p:spPr>
          <a:xfrm>
            <a:off x="8030817" y="1690688"/>
            <a:ext cx="4084746" cy="33402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226359-36E2-4DDB-BD50-732758119662}"/>
              </a:ext>
            </a:extLst>
          </p:cNvPr>
          <p:cNvSpPr txBox="1"/>
          <p:nvPr/>
        </p:nvSpPr>
        <p:spPr>
          <a:xfrm>
            <a:off x="8350407" y="5030926"/>
            <a:ext cx="3445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err="1">
                <a:latin typeface="Abadi" panose="020B0604020104020204" pitchFamily="34" charset="0"/>
              </a:rPr>
              <a:t>Azuis</a:t>
            </a:r>
            <a:r>
              <a:rPr lang="es-ES" sz="1400" dirty="0">
                <a:latin typeface="Abadi" panose="020B0604020104020204" pitchFamily="34" charset="0"/>
              </a:rPr>
              <a:t>: </a:t>
            </a:r>
            <a:r>
              <a:rPr lang="es-ES" sz="1400" dirty="0" err="1">
                <a:latin typeface="Abadi" panose="020B0604020104020204" pitchFamily="34" charset="0"/>
              </a:rPr>
              <a:t>gotículas</a:t>
            </a:r>
            <a:r>
              <a:rPr lang="es-ES" sz="1400" dirty="0">
                <a:latin typeface="Abadi" panose="020B0604020104020204" pitchFamily="34" charset="0"/>
              </a:rPr>
              <a:t> (&gt;100 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</a:t>
            </a:r>
          </a:p>
          <a:p>
            <a:pPr algn="just"/>
            <a:r>
              <a:rPr lang="es-ES" sz="1400" dirty="0">
                <a:latin typeface="Abadi" panose="020B0604020104020204" pitchFamily="34" charset="0"/>
              </a:rPr>
              <a:t>Verdes: </a:t>
            </a:r>
            <a:r>
              <a:rPr lang="es-ES" sz="1400" dirty="0" err="1">
                <a:latin typeface="Abadi" panose="020B0604020104020204" pitchFamily="34" charset="0"/>
              </a:rPr>
              <a:t>aerosois</a:t>
            </a:r>
            <a:r>
              <a:rPr lang="es-ES" sz="1400" dirty="0">
                <a:latin typeface="Abadi" panose="020B0604020104020204" pitchFamily="34" charset="0"/>
              </a:rPr>
              <a:t> grandes (&gt;15 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a 100 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m); </a:t>
            </a:r>
            <a:r>
              <a:rPr lang="es-ES" sz="1400" dirty="0" err="1">
                <a:latin typeface="Abadi" panose="020B0604020104020204" pitchFamily="34" charset="0"/>
                <a:cs typeface="Times New Roman" panose="02020603050405020304" pitchFamily="18" charset="0"/>
              </a:rPr>
              <a:t>laranxas</a:t>
            </a:r>
            <a:r>
              <a:rPr lang="es-ES" sz="1400" dirty="0">
                <a:latin typeface="Abadi" panose="020B0604020104020204" pitchFamily="34" charset="0"/>
                <a:cs typeface="Times New Roman" panose="02020603050405020304" pitchFamily="18" charset="0"/>
              </a:rPr>
              <a:t>: </a:t>
            </a:r>
            <a:r>
              <a:rPr lang="es-ES" sz="1400" dirty="0" err="1">
                <a:latin typeface="Abadi" panose="020B0604020104020204" pitchFamily="34" charset="0"/>
                <a:cs typeface="Times New Roman" panose="02020603050405020304" pitchFamily="18" charset="0"/>
              </a:rPr>
              <a:t>aerosois</a:t>
            </a:r>
            <a:r>
              <a:rPr lang="es-ES" sz="1400" dirty="0">
                <a:latin typeface="Abadi" panose="020B0604020104020204" pitchFamily="34" charset="0"/>
                <a:cs typeface="Times New Roman" panose="02020603050405020304" pitchFamily="18" charset="0"/>
              </a:rPr>
              <a:t> medianos (&gt; 5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e</a:t>
            </a:r>
            <a:r>
              <a:rPr lang="es-ES" sz="1400" dirty="0">
                <a:latin typeface="Abadi" panose="020B0604020104020204" pitchFamily="34" charset="0"/>
                <a:cs typeface="Times New Roman" panose="02020603050405020304" pitchFamily="18" charset="0"/>
              </a:rPr>
              <a:t> &lt;15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</a:t>
            </a:r>
            <a:r>
              <a:rPr lang="es-ES" sz="1400" dirty="0">
                <a:latin typeface="Abadi" panose="020B0604020104020204" pitchFamily="34" charset="0"/>
                <a:cs typeface="Times New Roman" panose="02020603050405020304" pitchFamily="18" charset="0"/>
              </a:rPr>
              <a:t>; </a:t>
            </a:r>
            <a:r>
              <a:rPr lang="es-ES" sz="1400" dirty="0" err="1">
                <a:latin typeface="Abadi" panose="020B0604020104020204" pitchFamily="34" charset="0"/>
                <a:cs typeface="Times New Roman" panose="02020603050405020304" pitchFamily="18" charset="0"/>
              </a:rPr>
              <a:t>vermellos</a:t>
            </a:r>
            <a:r>
              <a:rPr lang="es-ES" sz="1400" dirty="0">
                <a:latin typeface="Abadi" panose="020B0604020104020204" pitchFamily="34" charset="0"/>
                <a:cs typeface="Times New Roman" panose="02020603050405020304" pitchFamily="18" charset="0"/>
              </a:rPr>
              <a:t>: </a:t>
            </a:r>
            <a:r>
              <a:rPr lang="es-ES" sz="1400" dirty="0" err="1">
                <a:latin typeface="Abadi" panose="020B0604020104020204" pitchFamily="34" charset="0"/>
                <a:cs typeface="Times New Roman" panose="02020603050405020304" pitchFamily="18" charset="0"/>
              </a:rPr>
              <a:t>aerosois</a:t>
            </a:r>
            <a:r>
              <a:rPr lang="es-ES" sz="1400" dirty="0">
                <a:latin typeface="Abadi" panose="020B060402010402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Abadi" panose="020B0604020104020204" pitchFamily="34" charset="0"/>
                <a:cs typeface="Times New Roman" panose="02020603050405020304" pitchFamily="18" charset="0"/>
              </a:rPr>
              <a:t>pequenos</a:t>
            </a:r>
            <a:r>
              <a:rPr lang="es-ES" sz="1400" dirty="0">
                <a:latin typeface="Abadi" panose="020B0604020104020204" pitchFamily="34" charset="0"/>
                <a:cs typeface="Times New Roman" panose="02020603050405020304" pitchFamily="18" charset="0"/>
              </a:rPr>
              <a:t> (&lt; 5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m).</a:t>
            </a:r>
            <a:r>
              <a:rPr lang="es-ES" sz="1400" dirty="0">
                <a:latin typeface="Abadi" panose="020B0604020104020204" pitchFamily="34" charset="0"/>
                <a:cs typeface="Times New Roman" panose="02020603050405020304" pitchFamily="18" charset="0"/>
              </a:rPr>
              <a:t>  Distancia inferior a 2 m, con e sen máscara.</a:t>
            </a:r>
            <a:endParaRPr lang="es-ES" sz="1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656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2321</Words>
  <Application>Microsoft Office PowerPoint</Application>
  <PresentationFormat>Panorámica</PresentationFormat>
  <Paragraphs>93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Abadi</vt:lpstr>
      <vt:lpstr>Arial</vt:lpstr>
      <vt:lpstr>Calibri</vt:lpstr>
      <vt:lpstr>Calibri Light</vt:lpstr>
      <vt:lpstr>Times New Roman</vt:lpstr>
      <vt:lpstr>Tema de Office</vt:lpstr>
      <vt:lpstr>COVID – 19: vías de transmisión do coronavirus. Aerosois.</vt:lpstr>
      <vt:lpstr>INTRODUCIÓN: CONCEPTOS BÁSICOS</vt:lpstr>
      <vt:lpstr>VÍAS DE TRANSMISIÓN DO SARS COV – 2 </vt:lpstr>
      <vt:lpstr>VÍAS DE TRANSMISIÓN DO SARS COV – 2 </vt:lpstr>
      <vt:lpstr>OS AEROSOIS: características básicas.</vt:lpstr>
      <vt:lpstr>OS AEROSOIS COMO VÍA DE CONTAXIO DA COVID – 19 </vt:lpstr>
      <vt:lpstr>OS AEROSOIS COMO VÍA DE CONTAXIO DA COVID – 19 </vt:lpstr>
      <vt:lpstr>OS AEROSOIS COMO VÍA DE CONTAXIO DA COVID – 19 </vt:lpstr>
      <vt:lpstr>MECANISMOS DE PROTECCIÓN FRONTE ÁS VÍAS DE TRANSMISIÓN DA COVID – 19 </vt:lpstr>
      <vt:lpstr>MECANISMOS DE PROTECCIÓN FRONTE ÁS VÍAS DE TRANSMISIÓN DA COVID – 19 </vt:lpstr>
      <vt:lpstr>MECANISMOS DE PROTECCIÓN FRONTE ÁS VÍAS DE TRANSMISIÓN DA COVID – 19 </vt:lpstr>
      <vt:lpstr>MECANISMOS DE PROTECCIÓN FRONTE ÁS VÍAS DE TRANSMISIÓN DA COVID – 19 </vt:lpstr>
      <vt:lpstr>CUESTIONARIO</vt:lpstr>
      <vt:lpstr>CUESTIONARIO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– 19: vías de transmisión do coronavirus. Aerosois.</dc:title>
  <dc:creator>laudimallo@gmail.com</dc:creator>
  <cp:lastModifiedBy>laudimallo@gmail.com</cp:lastModifiedBy>
  <cp:revision>31</cp:revision>
  <dcterms:created xsi:type="dcterms:W3CDTF">2021-06-28T18:44:19Z</dcterms:created>
  <dcterms:modified xsi:type="dcterms:W3CDTF">2021-06-29T10:11:16Z</dcterms:modified>
</cp:coreProperties>
</file>