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u.xunta.es/fp" TargetMode="Externa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PROBAS DE ACCESO A CICLOS DE GRAO MEDIO DE FORMACIÓN PROFESIONAL</a:t>
            </a:r>
            <a:br>
              <a:rPr lang="es-E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2022</a:t>
            </a:r>
            <a:endParaRPr lang="es-E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81356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1903576"/>
          </a:xfrm>
        </p:spPr>
        <p:txBody>
          <a:bodyPr>
            <a:normAutofit/>
          </a:bodyPr>
          <a:lstStyle/>
          <a:p>
            <a:pPr algn="ctr"/>
            <a:r>
              <a:rPr lang="es-E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DOCUMENTACIÓN QUE CÓMPRE LEVAR E MATERIAL PARA UTILIZAR</a:t>
            </a:r>
            <a:endParaRPr lang="es-E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4211" y="2726108"/>
            <a:ext cx="9348551" cy="326829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S" dirty="0" smtClean="0"/>
              <a:t>O día da proba </a:t>
            </a:r>
            <a:r>
              <a:rPr lang="es-ES" dirty="0" err="1" smtClean="0"/>
              <a:t>cómpre</a:t>
            </a:r>
            <a:r>
              <a:rPr lang="es-ES" dirty="0" smtClean="0"/>
              <a:t> levar o documento oficial de </a:t>
            </a:r>
            <a:r>
              <a:rPr lang="es-ES" dirty="0" err="1" smtClean="0"/>
              <a:t>identidade</a:t>
            </a:r>
            <a:r>
              <a:rPr lang="es-ES" dirty="0" smtClean="0"/>
              <a:t> e copia da folla de </a:t>
            </a:r>
            <a:r>
              <a:rPr lang="es-ES" dirty="0" err="1" smtClean="0"/>
              <a:t>solicitude</a:t>
            </a:r>
            <a:r>
              <a:rPr lang="es-ES" dirty="0" smtClean="0"/>
              <a:t> de </a:t>
            </a:r>
            <a:r>
              <a:rPr lang="es-ES" dirty="0" err="1" smtClean="0"/>
              <a:t>inscrición</a:t>
            </a:r>
            <a:r>
              <a:rPr lang="es-ES" dirty="0" smtClean="0"/>
              <a:t>.</a:t>
            </a:r>
          </a:p>
          <a:p>
            <a:pPr algn="just"/>
            <a:r>
              <a:rPr lang="es-ES" dirty="0" err="1" smtClean="0"/>
              <a:t>Poderanse</a:t>
            </a:r>
            <a:r>
              <a:rPr lang="es-ES" dirty="0" smtClean="0"/>
              <a:t> utilizar os </a:t>
            </a:r>
            <a:r>
              <a:rPr lang="es-ES" dirty="0" err="1" smtClean="0"/>
              <a:t>seguintes</a:t>
            </a:r>
            <a:r>
              <a:rPr lang="es-ES" dirty="0" smtClean="0"/>
              <a:t> </a:t>
            </a:r>
            <a:r>
              <a:rPr lang="es-ES" dirty="0" err="1" smtClean="0"/>
              <a:t>materiais</a:t>
            </a:r>
            <a:r>
              <a:rPr lang="es-ES" dirty="0" smtClean="0"/>
              <a:t>:</a:t>
            </a:r>
          </a:p>
          <a:p>
            <a:pPr marL="342900" indent="-342900" algn="just">
              <a:buFontTx/>
              <a:buChar char="-"/>
            </a:pPr>
            <a:r>
              <a:rPr lang="es-ES" dirty="0" smtClean="0"/>
              <a:t>Bolígrafos de tinta negra </a:t>
            </a:r>
            <a:r>
              <a:rPr lang="es-ES" dirty="0" err="1" smtClean="0"/>
              <a:t>ou</a:t>
            </a:r>
            <a:r>
              <a:rPr lang="es-ES" dirty="0" smtClean="0"/>
              <a:t> azul, (ninguna </a:t>
            </a:r>
            <a:r>
              <a:rPr lang="es-ES" dirty="0" err="1" smtClean="0"/>
              <a:t>outra</a:t>
            </a:r>
            <a:r>
              <a:rPr lang="es-ES" dirty="0" smtClean="0"/>
              <a:t> </a:t>
            </a:r>
            <a:r>
              <a:rPr lang="es-ES" dirty="0" err="1" smtClean="0"/>
              <a:t>cor</a:t>
            </a:r>
            <a:r>
              <a:rPr lang="es-ES" dirty="0" smtClean="0"/>
              <a:t>)</a:t>
            </a:r>
          </a:p>
          <a:p>
            <a:pPr marL="342900" indent="-342900" algn="just">
              <a:buFontTx/>
              <a:buChar char="-"/>
            </a:pPr>
            <a:r>
              <a:rPr lang="es-ES" dirty="0" smtClean="0"/>
              <a:t>Calculadora científica, agás que </a:t>
            </a:r>
            <a:r>
              <a:rPr lang="es-ES" dirty="0" err="1" smtClean="0"/>
              <a:t>sexa</a:t>
            </a:r>
            <a:r>
              <a:rPr lang="es-ES" dirty="0" smtClean="0"/>
              <a:t> programable, gráfica </a:t>
            </a:r>
            <a:r>
              <a:rPr lang="es-ES" dirty="0" err="1" smtClean="0"/>
              <a:t>ou</a:t>
            </a:r>
            <a:r>
              <a:rPr lang="es-ES" dirty="0" smtClean="0"/>
              <a:t> con </a:t>
            </a:r>
            <a:r>
              <a:rPr lang="es-ES" dirty="0" err="1" smtClean="0"/>
              <a:t>capacidade</a:t>
            </a:r>
            <a:r>
              <a:rPr lang="es-ES" dirty="0" smtClean="0"/>
              <a:t> para almacenar e transmitir datos. </a:t>
            </a:r>
            <a:r>
              <a:rPr lang="es-ES" dirty="0" err="1" smtClean="0"/>
              <a:t>Soamente</a:t>
            </a:r>
            <a:r>
              <a:rPr lang="es-ES" dirty="0" smtClean="0"/>
              <a:t> se pode </a:t>
            </a:r>
            <a:r>
              <a:rPr lang="es-ES" dirty="0" err="1" smtClean="0"/>
              <a:t>empregar</a:t>
            </a:r>
            <a:r>
              <a:rPr lang="es-ES" dirty="0" smtClean="0"/>
              <a:t> </a:t>
            </a:r>
            <a:r>
              <a:rPr lang="es-ES" dirty="0" err="1" smtClean="0"/>
              <a:t>na</a:t>
            </a:r>
            <a:r>
              <a:rPr lang="es-ES" dirty="0" smtClean="0"/>
              <a:t> proba de </a:t>
            </a:r>
            <a:r>
              <a:rPr lang="es-ES" dirty="0" err="1" smtClean="0"/>
              <a:t>Tecnoloxía</a:t>
            </a:r>
            <a:r>
              <a:rPr lang="es-ES" dirty="0" smtClean="0"/>
              <a:t> da parte científico-técnica.</a:t>
            </a:r>
          </a:p>
          <a:p>
            <a:pPr algn="just"/>
            <a:r>
              <a:rPr lang="es-ES" dirty="0" smtClean="0"/>
              <a:t>Non se admitirá ningún </a:t>
            </a:r>
            <a:r>
              <a:rPr lang="es-ES" dirty="0" err="1" smtClean="0"/>
              <a:t>aparello</a:t>
            </a:r>
            <a:r>
              <a:rPr lang="es-ES" dirty="0" smtClean="0"/>
              <a:t> capaz de recibir, transmitir </a:t>
            </a:r>
            <a:r>
              <a:rPr lang="es-ES" dirty="0" err="1" smtClean="0"/>
              <a:t>nin</a:t>
            </a:r>
            <a:r>
              <a:rPr lang="es-ES" dirty="0" smtClean="0"/>
              <a:t> almacenar información, como, por </a:t>
            </a:r>
            <a:r>
              <a:rPr lang="es-ES" dirty="0" err="1" smtClean="0"/>
              <a:t>exemplo</a:t>
            </a:r>
            <a:r>
              <a:rPr lang="es-ES" dirty="0" smtClean="0"/>
              <a:t>, teléfonos </a:t>
            </a:r>
            <a:r>
              <a:rPr lang="es-ES" dirty="0" err="1" smtClean="0"/>
              <a:t>móbiles</a:t>
            </a:r>
            <a:r>
              <a:rPr lang="es-ES" dirty="0" smtClean="0"/>
              <a:t>.</a:t>
            </a:r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1125958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CERTIFICADO DE REALIZACIÓN DA PROBA</a:t>
            </a:r>
            <a:endParaRPr lang="es-E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4211" y="2751746"/>
            <a:ext cx="9160543" cy="3242654"/>
          </a:xfrm>
        </p:spPr>
        <p:txBody>
          <a:bodyPr/>
          <a:lstStyle/>
          <a:p>
            <a:r>
              <a:rPr lang="es-ES" dirty="0" err="1" smtClean="0"/>
              <a:t>Na</a:t>
            </a:r>
            <a:r>
              <a:rPr lang="es-ES" dirty="0" smtClean="0"/>
              <a:t> certificación constará a nota final lograda e a cualificación </a:t>
            </a:r>
            <a:r>
              <a:rPr lang="es-ES" dirty="0" err="1" smtClean="0"/>
              <a:t>obtida</a:t>
            </a:r>
            <a:r>
              <a:rPr lang="es-ES" dirty="0" smtClean="0"/>
              <a:t> en cada una das partes que a </a:t>
            </a:r>
            <a:r>
              <a:rPr lang="es-ES" dirty="0" err="1" smtClean="0"/>
              <a:t>compoñen</a:t>
            </a:r>
            <a:r>
              <a:rPr lang="es-ES" dirty="0" smtClean="0"/>
              <a:t>.</a:t>
            </a:r>
          </a:p>
          <a:p>
            <a:r>
              <a:rPr lang="es-ES" dirty="0" smtClean="0"/>
              <a:t>A certificación da superación da proba dará acceso a </a:t>
            </a:r>
            <a:r>
              <a:rPr lang="es-ES" dirty="0" err="1" smtClean="0"/>
              <a:t>calquera</a:t>
            </a:r>
            <a:r>
              <a:rPr lang="es-ES" dirty="0" smtClean="0"/>
              <a:t> ciclo formativo de grao medio.</a:t>
            </a:r>
          </a:p>
          <a:p>
            <a:r>
              <a:rPr lang="es-ES" dirty="0" smtClean="0"/>
              <a:t>A certificación de ter superada a proba de acceso </a:t>
            </a:r>
            <a:r>
              <a:rPr lang="es-ES" dirty="0" err="1" smtClean="0"/>
              <a:t>na</a:t>
            </a:r>
            <a:r>
              <a:rPr lang="es-ES" dirty="0" smtClean="0"/>
              <a:t> </a:t>
            </a:r>
            <a:r>
              <a:rPr lang="es-ES" dirty="0" err="1" smtClean="0"/>
              <a:t>súa</a:t>
            </a:r>
            <a:r>
              <a:rPr lang="es-ES" dirty="0" smtClean="0"/>
              <a:t> </a:t>
            </a:r>
            <a:r>
              <a:rPr lang="es-ES" dirty="0" err="1" smtClean="0"/>
              <a:t>totalidade</a:t>
            </a:r>
            <a:r>
              <a:rPr lang="es-ES" dirty="0" smtClean="0"/>
              <a:t> ten validez indefinida.</a:t>
            </a:r>
          </a:p>
          <a:p>
            <a:r>
              <a:rPr lang="es-ES" dirty="0" smtClean="0"/>
              <a:t>A cualificación </a:t>
            </a:r>
            <a:r>
              <a:rPr lang="es-ES" dirty="0" err="1" smtClean="0"/>
              <a:t>obtida</a:t>
            </a:r>
            <a:r>
              <a:rPr lang="es-ES" dirty="0" smtClean="0"/>
              <a:t> </a:t>
            </a:r>
            <a:r>
              <a:rPr lang="es-ES" dirty="0" err="1" smtClean="0"/>
              <a:t>nas</a:t>
            </a:r>
            <a:r>
              <a:rPr lang="es-ES" dirty="0" smtClean="0"/>
              <a:t> partes superadas </a:t>
            </a:r>
            <a:r>
              <a:rPr lang="es-ES" dirty="0" err="1" smtClean="0"/>
              <a:t>cunha</a:t>
            </a:r>
            <a:r>
              <a:rPr lang="es-ES" dirty="0" smtClean="0"/>
              <a:t> puntuación igual </a:t>
            </a:r>
            <a:r>
              <a:rPr lang="es-ES" dirty="0" err="1" smtClean="0"/>
              <a:t>ou</a:t>
            </a:r>
            <a:r>
              <a:rPr lang="es-ES" dirty="0" smtClean="0"/>
              <a:t> superior a cinco, </a:t>
            </a:r>
            <a:r>
              <a:rPr lang="es-ES" dirty="0" err="1" smtClean="0"/>
              <a:t>manterase</a:t>
            </a:r>
            <a:r>
              <a:rPr lang="es-ES" dirty="0" smtClean="0"/>
              <a:t> durante un máximo de </a:t>
            </a:r>
            <a:r>
              <a:rPr lang="es-ES" dirty="0" err="1" smtClean="0"/>
              <a:t>dous</a:t>
            </a:r>
            <a:r>
              <a:rPr lang="es-ES" dirty="0" smtClean="0"/>
              <a:t> anos.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62070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048854"/>
          </a:xfrm>
        </p:spPr>
        <p:txBody>
          <a:bodyPr>
            <a:normAutofit/>
          </a:bodyPr>
          <a:lstStyle/>
          <a:p>
            <a:pPr algn="ctr"/>
            <a:r>
              <a:rPr lang="es-E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CÁLCULO DA NOTA</a:t>
            </a:r>
            <a:endParaRPr lang="es-E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10197" y="2136449"/>
            <a:ext cx="9109817" cy="4375446"/>
          </a:xfrm>
        </p:spPr>
        <p:txBody>
          <a:bodyPr/>
          <a:lstStyle/>
          <a:p>
            <a:endParaRPr lang="es-ES" dirty="0"/>
          </a:p>
        </p:txBody>
      </p:sp>
      <p:pic>
        <p:nvPicPr>
          <p:cNvPr id="6" name="Imagen 5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97" y="2183451"/>
            <a:ext cx="9109817" cy="428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308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895172"/>
          </a:xfrm>
        </p:spPr>
        <p:txBody>
          <a:bodyPr>
            <a:normAutofit/>
          </a:bodyPr>
          <a:lstStyle/>
          <a:p>
            <a:pPr algn="ctr"/>
            <a:r>
              <a:rPr lang="es-E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REQUISITOS DE INSCRICIÓN</a:t>
            </a:r>
            <a:endParaRPr lang="es-E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04203" y="1974079"/>
            <a:ext cx="10024216" cy="5563312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Todas as </a:t>
            </a:r>
            <a:r>
              <a:rPr lang="es-ES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persoas</a:t>
            </a:r>
            <a:r>
              <a:rPr lang="es-E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que non </a:t>
            </a:r>
            <a:r>
              <a:rPr lang="es-ES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cumpran</a:t>
            </a:r>
            <a:r>
              <a:rPr lang="es-E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os requisitos académicos </a:t>
            </a:r>
            <a:r>
              <a:rPr lang="es-ES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exisidos</a:t>
            </a:r>
            <a:r>
              <a:rPr lang="es-E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para acceder a un Ciclo de Grao Medio e </a:t>
            </a:r>
            <a:r>
              <a:rPr lang="es-ES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teñan</a:t>
            </a:r>
            <a:r>
              <a:rPr lang="es-E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b="1" u="sng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dezasete</a:t>
            </a:r>
            <a:r>
              <a:rPr lang="es-E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anos </a:t>
            </a:r>
            <a:r>
              <a:rPr lang="es-ES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ou</a:t>
            </a:r>
            <a:r>
              <a:rPr lang="es-E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os </a:t>
            </a:r>
            <a:r>
              <a:rPr lang="es-ES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fagan</a:t>
            </a:r>
            <a:r>
              <a:rPr lang="es-E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no ano de realización da proba:</a:t>
            </a:r>
          </a:p>
          <a:p>
            <a:pPr marL="342900" indent="-342900">
              <a:buFontTx/>
              <a:buChar char="-"/>
            </a:pPr>
            <a:r>
              <a:rPr lang="es-E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Título de Graduado en ESO</a:t>
            </a:r>
          </a:p>
          <a:p>
            <a:pPr marL="342900" indent="-342900">
              <a:buFontTx/>
              <a:buChar char="-"/>
            </a:pPr>
            <a:r>
              <a:rPr lang="es-E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Título profesional básico</a:t>
            </a:r>
          </a:p>
          <a:p>
            <a:pPr marL="342900" indent="-342900">
              <a:buFontTx/>
              <a:buChar char="-"/>
            </a:pPr>
            <a:r>
              <a:rPr lang="es-E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Título de técnico auxiliar de formación profesional.</a:t>
            </a:r>
          </a:p>
          <a:p>
            <a:pPr marL="342900" indent="-342900">
              <a:buFontTx/>
              <a:buChar char="-"/>
            </a:pPr>
            <a:r>
              <a:rPr lang="es-E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Segundo curso de BUP rematado </a:t>
            </a:r>
            <a:r>
              <a:rPr lang="es-ES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ou</a:t>
            </a:r>
            <a:r>
              <a:rPr lang="es-E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cun</a:t>
            </a:r>
            <a:r>
              <a:rPr lang="es-E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máximo de dúas materias </a:t>
            </a:r>
            <a:r>
              <a:rPr lang="es-ES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pendentes</a:t>
            </a:r>
            <a:r>
              <a:rPr lang="es-E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no </a:t>
            </a:r>
            <a:r>
              <a:rPr lang="es-ES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conxunto</a:t>
            </a:r>
            <a:r>
              <a:rPr lang="es-E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dos </a:t>
            </a:r>
            <a:r>
              <a:rPr lang="es-ES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dous</a:t>
            </a:r>
            <a:r>
              <a:rPr lang="es-E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cursos.</a:t>
            </a:r>
          </a:p>
          <a:p>
            <a:pPr marL="342900" indent="-342900">
              <a:buFontTx/>
              <a:buChar char="-"/>
            </a:pPr>
            <a:r>
              <a:rPr lang="es-E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Módulos </a:t>
            </a:r>
            <a:r>
              <a:rPr lang="es-ES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obrigatorios</a:t>
            </a:r>
            <a:r>
              <a:rPr lang="es-E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dun</a:t>
            </a:r>
            <a:r>
              <a:rPr lang="es-E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PCPI cursados </a:t>
            </a:r>
            <a:r>
              <a:rPr lang="es-ES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dende</a:t>
            </a:r>
            <a:r>
              <a:rPr lang="es-E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o curso 2011-2012.</a:t>
            </a:r>
          </a:p>
          <a:p>
            <a:pPr marL="342900" indent="-342900">
              <a:buFontTx/>
              <a:buChar char="-"/>
            </a:pPr>
            <a:r>
              <a:rPr lang="es-ES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Outros</a:t>
            </a:r>
            <a:r>
              <a:rPr lang="es-E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estudios declarados equivalentes </a:t>
            </a:r>
            <a:r>
              <a:rPr lang="es-ES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aos</a:t>
            </a:r>
            <a:r>
              <a:rPr lang="es-E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anteriores para efectos académicos.</a:t>
            </a:r>
          </a:p>
          <a:p>
            <a:endParaRPr lang="es-ES" b="1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es-ES" b="1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es-ES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439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1356645"/>
          </a:xfrm>
        </p:spPr>
        <p:txBody>
          <a:bodyPr>
            <a:normAutofit/>
          </a:bodyPr>
          <a:lstStyle/>
          <a:p>
            <a:pPr algn="ctr"/>
            <a:r>
              <a:rPr lang="es-ES" sz="4400" b="1" dirty="0" smtClean="0"/>
              <a:t>PRESENTACIÓN DE SOLICITUDES</a:t>
            </a:r>
            <a:endParaRPr lang="es-ES" sz="44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4212" y="1768979"/>
            <a:ext cx="8535988" cy="4225421"/>
          </a:xfrm>
        </p:spPr>
        <p:txBody>
          <a:bodyPr>
            <a:normAutofit/>
          </a:bodyPr>
          <a:lstStyle/>
          <a:p>
            <a:pPr algn="just"/>
            <a:r>
              <a:rPr lang="es-ES" b="1" dirty="0" smtClean="0"/>
              <a:t>As solicitudes </a:t>
            </a:r>
            <a:r>
              <a:rPr lang="es-ES" b="1" dirty="0" err="1" smtClean="0"/>
              <a:t>presentaranse</a:t>
            </a:r>
            <a:r>
              <a:rPr lang="es-ES" b="1" dirty="0" smtClean="0"/>
              <a:t> preferiblemente por vía electrónica a través do formulario normalizado, </a:t>
            </a:r>
            <a:r>
              <a:rPr lang="es-ES" b="1" dirty="0" err="1" smtClean="0"/>
              <a:t>dispoñible</a:t>
            </a:r>
            <a:r>
              <a:rPr lang="es-ES" b="1" dirty="0" smtClean="0"/>
              <a:t> </a:t>
            </a:r>
            <a:r>
              <a:rPr lang="es-ES" b="1" dirty="0" err="1" smtClean="0"/>
              <a:t>na</a:t>
            </a:r>
            <a:r>
              <a:rPr lang="es-ES" b="1" dirty="0" smtClean="0"/>
              <a:t> aplicación informática “</a:t>
            </a:r>
            <a:r>
              <a:rPr lang="es-ES" b="1" dirty="0" err="1" smtClean="0"/>
              <a:t>ciclosprobas</a:t>
            </a:r>
            <a:r>
              <a:rPr lang="es-ES" b="1" dirty="0" smtClean="0"/>
              <a:t>”. Código:ED312C.</a:t>
            </a:r>
            <a:endParaRPr lang="es-ES" b="1" dirty="0" smtClean="0"/>
          </a:p>
          <a:p>
            <a:pPr algn="just"/>
            <a:r>
              <a:rPr lang="es-ES" b="1" dirty="0" err="1" smtClean="0"/>
              <a:t>Tamén</a:t>
            </a:r>
            <a:r>
              <a:rPr lang="es-ES" b="1" dirty="0" smtClean="0"/>
              <a:t> se </a:t>
            </a:r>
            <a:r>
              <a:rPr lang="es-ES" b="1" dirty="0" err="1" smtClean="0"/>
              <a:t>poderán</a:t>
            </a:r>
            <a:r>
              <a:rPr lang="es-ES" b="1" dirty="0" smtClean="0"/>
              <a:t> presentar as solicitudes </a:t>
            </a:r>
            <a:r>
              <a:rPr lang="es-ES" b="1" dirty="0" smtClean="0"/>
              <a:t>impresas </a:t>
            </a:r>
            <a:r>
              <a:rPr lang="es-ES" b="1" dirty="0" err="1" smtClean="0"/>
              <a:t>na</a:t>
            </a:r>
            <a:r>
              <a:rPr lang="es-ES" b="1" dirty="0" smtClean="0"/>
              <a:t> </a:t>
            </a:r>
            <a:r>
              <a:rPr lang="es-ES" b="1" dirty="0" smtClean="0"/>
              <a:t>secretaría de </a:t>
            </a:r>
            <a:r>
              <a:rPr lang="es-ES" b="1" dirty="0" err="1" smtClean="0"/>
              <a:t>calquera</a:t>
            </a:r>
            <a:r>
              <a:rPr lang="es-ES" b="1" dirty="0" smtClean="0"/>
              <a:t> centro docente público que imparta formación profesional no curso académico </a:t>
            </a:r>
            <a:r>
              <a:rPr lang="es-ES" b="1" dirty="0" smtClean="0"/>
              <a:t>2021/2022.</a:t>
            </a:r>
            <a:endParaRPr lang="es-ES" b="1" dirty="0" smtClean="0"/>
          </a:p>
          <a:p>
            <a:pPr algn="just"/>
            <a:r>
              <a:rPr lang="es-ES" b="1" dirty="0" smtClean="0"/>
              <a:t>O centro de </a:t>
            </a:r>
            <a:r>
              <a:rPr lang="es-ES" b="1" dirty="0" err="1" smtClean="0"/>
              <a:t>inscrición</a:t>
            </a:r>
            <a:r>
              <a:rPr lang="es-ES" b="1" dirty="0" smtClean="0"/>
              <a:t> </a:t>
            </a:r>
            <a:r>
              <a:rPr lang="es-ES" b="1" dirty="0" err="1" smtClean="0"/>
              <a:t>elixido</a:t>
            </a:r>
            <a:r>
              <a:rPr lang="es-ES" b="1" dirty="0" smtClean="0"/>
              <a:t> </a:t>
            </a:r>
            <a:r>
              <a:rPr lang="es-ES" b="1" dirty="0" err="1" smtClean="0"/>
              <a:t>pola</a:t>
            </a:r>
            <a:r>
              <a:rPr lang="es-ES" b="1" dirty="0" smtClean="0"/>
              <a:t> </a:t>
            </a:r>
            <a:r>
              <a:rPr lang="es-ES" b="1" dirty="0" err="1" smtClean="0"/>
              <a:t>persoa</a:t>
            </a:r>
            <a:r>
              <a:rPr lang="es-ES" b="1" dirty="0" smtClean="0"/>
              <a:t> solicitante </a:t>
            </a:r>
            <a:r>
              <a:rPr lang="es-ES" b="1" dirty="0" err="1" smtClean="0"/>
              <a:t>tomarase</a:t>
            </a:r>
            <a:r>
              <a:rPr lang="es-ES" b="1" dirty="0" smtClean="0"/>
              <a:t> como referencia para a asignación da sede de realización da proba de acceso.</a:t>
            </a:r>
          </a:p>
          <a:p>
            <a:pPr algn="just"/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348599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1578836"/>
          </a:xfrm>
        </p:spPr>
        <p:txBody>
          <a:bodyPr>
            <a:normAutofit/>
          </a:bodyPr>
          <a:lstStyle/>
          <a:p>
            <a:r>
              <a:rPr lang="es-ES" sz="3600" b="1" dirty="0" smtClean="0"/>
              <a:t>PRAZO DE PRESENTACIÓN DE SOLICITUDES</a:t>
            </a:r>
            <a:endParaRPr lang="es-ES" sz="36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4212" y="2144994"/>
            <a:ext cx="8535988" cy="2709017"/>
          </a:xfrm>
        </p:spPr>
        <p:txBody>
          <a:bodyPr>
            <a:normAutofit/>
          </a:bodyPr>
          <a:lstStyle/>
          <a:p>
            <a:pPr algn="ctr"/>
            <a:r>
              <a:rPr lang="es-E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</a:t>
            </a:r>
            <a:r>
              <a:rPr lang="es-E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</a:t>
            </a:r>
            <a:r>
              <a:rPr lang="es-ES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ao</a:t>
            </a:r>
            <a:r>
              <a:rPr lang="es-E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16 DE </a:t>
            </a:r>
            <a:r>
              <a:rPr lang="es-E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MARZO DE </a:t>
            </a:r>
            <a:r>
              <a:rPr lang="es-E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2022</a:t>
            </a:r>
            <a:endParaRPr lang="es-E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0573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400" b="1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ESTRUTURA E ORGANIZACIÓN DA PROBA</a:t>
            </a:r>
            <a:endParaRPr lang="es-ES" sz="4400" b="1" dirty="0">
              <a:solidFill>
                <a:schemeClr val="tx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4213" y="2751746"/>
            <a:ext cx="8535988" cy="3217017"/>
          </a:xfrm>
        </p:spPr>
        <p:txBody>
          <a:bodyPr>
            <a:normAutofit/>
          </a:bodyPr>
          <a:lstStyle/>
          <a:p>
            <a:pPr algn="just"/>
            <a:r>
              <a:rPr lang="es-ES" sz="2800" b="1" u="sng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PARTE SOCIOLINGÜÍSTICA: </a:t>
            </a:r>
            <a:r>
              <a:rPr lang="es-ES" sz="2800" b="1" dirty="0" err="1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Lingua</a:t>
            </a:r>
            <a:r>
              <a:rPr lang="es-ES" sz="2800" b="1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800" b="1" dirty="0" err="1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s-ES" sz="2800" b="1" dirty="0" err="1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astelá</a:t>
            </a:r>
            <a:r>
              <a:rPr lang="es-ES" sz="2800" b="1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s-ES" sz="2800" b="1" dirty="0" err="1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Lingua</a:t>
            </a:r>
            <a:r>
              <a:rPr lang="es-ES" sz="2800" b="1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Galega e Ciencias </a:t>
            </a:r>
            <a:r>
              <a:rPr lang="es-ES" sz="2800" b="1" dirty="0" err="1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Sociais</a:t>
            </a:r>
            <a:r>
              <a:rPr lang="es-ES" sz="2800" b="1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just"/>
            <a:r>
              <a:rPr lang="es-ES" sz="2800" b="1" u="sng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PARTE MATEMÁTICA:</a:t>
            </a:r>
            <a:r>
              <a:rPr lang="es-ES" sz="28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800" b="1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Matemáticas.</a:t>
            </a:r>
          </a:p>
          <a:p>
            <a:pPr algn="just"/>
            <a:r>
              <a:rPr lang="es-ES" sz="2800" b="1" u="sng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PARTE CIENTÍFICO-TÉCNICA:</a:t>
            </a:r>
            <a:r>
              <a:rPr lang="es-ES" sz="2800" b="1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Ciencias da </a:t>
            </a:r>
            <a:r>
              <a:rPr lang="es-ES" sz="2800" b="1" dirty="0" err="1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Natureza</a:t>
            </a:r>
            <a:r>
              <a:rPr lang="es-ES" sz="2800" b="1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</a:t>
            </a:r>
            <a:r>
              <a:rPr lang="es-ES" sz="2800" b="1" dirty="0" err="1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Tecnoloxía</a:t>
            </a:r>
            <a:r>
              <a:rPr lang="es-ES" sz="2800" b="1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s-ES" sz="2800" b="1" u="sng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20739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1766843"/>
          </a:xfrm>
        </p:spPr>
        <p:txBody>
          <a:bodyPr>
            <a:normAutofit/>
          </a:bodyPr>
          <a:lstStyle/>
          <a:p>
            <a:pPr algn="ctr"/>
            <a:r>
              <a:rPr lang="es-E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EXENCIÓNS PARCIAIS</a:t>
            </a:r>
            <a:endParaRPr lang="es-E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4212" y="1828800"/>
            <a:ext cx="8535988" cy="4165600"/>
          </a:xfrm>
        </p:spPr>
        <p:txBody>
          <a:bodyPr>
            <a:normAutofit/>
          </a:bodyPr>
          <a:lstStyle/>
          <a:p>
            <a:endParaRPr lang="es-ES" dirty="0" smtClean="0"/>
          </a:p>
          <a:p>
            <a:endParaRPr lang="es-ES" dirty="0"/>
          </a:p>
        </p:txBody>
      </p:sp>
      <p:pic>
        <p:nvPicPr>
          <p:cNvPr id="7" name="Imagen 6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92" y="2296445"/>
            <a:ext cx="9124548" cy="3984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842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1510469"/>
          </a:xfrm>
        </p:spPr>
        <p:txBody>
          <a:bodyPr>
            <a:normAutofit/>
          </a:bodyPr>
          <a:lstStyle/>
          <a:p>
            <a:pPr algn="ctr"/>
            <a:r>
              <a:rPr lang="es-E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EXENCIÓNS PARCIAIS</a:t>
            </a:r>
            <a:endParaRPr lang="es-ES" sz="44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4212" y="2307364"/>
            <a:ext cx="8895624" cy="3546505"/>
          </a:xfrm>
        </p:spPr>
        <p:txBody>
          <a:bodyPr>
            <a:normAutofit/>
          </a:bodyPr>
          <a:lstStyle/>
          <a:p>
            <a:pPr algn="just"/>
            <a:r>
              <a:rPr lang="es-ES" dirty="0" smtClean="0"/>
              <a:t>A </a:t>
            </a:r>
            <a:r>
              <a:rPr lang="es-ES" dirty="0" err="1" smtClean="0"/>
              <a:t>solicitude</a:t>
            </a:r>
            <a:r>
              <a:rPr lang="es-ES" dirty="0" smtClean="0"/>
              <a:t> de exención parcial da proba </a:t>
            </a:r>
            <a:r>
              <a:rPr lang="es-ES" dirty="0" err="1" smtClean="0"/>
              <a:t>deberase</a:t>
            </a:r>
            <a:r>
              <a:rPr lang="es-ES" dirty="0" smtClean="0"/>
              <a:t> formular no momento da </a:t>
            </a:r>
            <a:r>
              <a:rPr lang="es-ES" dirty="0" err="1" smtClean="0"/>
              <a:t>inscrición</a:t>
            </a:r>
            <a:r>
              <a:rPr lang="es-ES" dirty="0" smtClean="0"/>
              <a:t>. A </a:t>
            </a:r>
            <a:r>
              <a:rPr lang="es-ES" dirty="0" err="1" smtClean="0"/>
              <a:t>persoa</a:t>
            </a:r>
            <a:r>
              <a:rPr lang="es-ES" dirty="0" smtClean="0"/>
              <a:t> solicitante non </a:t>
            </a:r>
            <a:r>
              <a:rPr lang="es-ES" dirty="0" err="1" smtClean="0"/>
              <a:t>poderá</a:t>
            </a:r>
            <a:r>
              <a:rPr lang="es-ES" dirty="0" smtClean="0"/>
              <a:t> examinarse da parte </a:t>
            </a:r>
            <a:r>
              <a:rPr lang="es-ES" dirty="0" err="1" smtClean="0"/>
              <a:t>ou</a:t>
            </a:r>
            <a:r>
              <a:rPr lang="es-ES" dirty="0" smtClean="0"/>
              <a:t> partes da proba para as que se </a:t>
            </a:r>
            <a:r>
              <a:rPr lang="es-ES" dirty="0" err="1" smtClean="0"/>
              <a:t>lle</a:t>
            </a:r>
            <a:r>
              <a:rPr lang="es-ES" dirty="0" smtClean="0"/>
              <a:t> conceda a exención </a:t>
            </a:r>
            <a:r>
              <a:rPr lang="es-ES" dirty="0" err="1" smtClean="0"/>
              <a:t>nesta</a:t>
            </a:r>
            <a:r>
              <a:rPr lang="es-ES" dirty="0" smtClean="0"/>
              <a:t> convocatoria.</a:t>
            </a:r>
          </a:p>
          <a:p>
            <a:pPr algn="just"/>
            <a:r>
              <a:rPr lang="es-ES" dirty="0" err="1" smtClean="0"/>
              <a:t>Ademais</a:t>
            </a:r>
            <a:r>
              <a:rPr lang="es-ES" dirty="0" smtClean="0"/>
              <a:t> das circunstancias </a:t>
            </a:r>
            <a:r>
              <a:rPr lang="es-ES" dirty="0" err="1" smtClean="0"/>
              <a:t>incluídas</a:t>
            </a:r>
            <a:r>
              <a:rPr lang="es-ES" dirty="0" smtClean="0"/>
              <a:t> </a:t>
            </a:r>
            <a:r>
              <a:rPr lang="es-ES" dirty="0" err="1" smtClean="0"/>
              <a:t>na</a:t>
            </a:r>
            <a:r>
              <a:rPr lang="es-ES" dirty="0" smtClean="0"/>
              <a:t> anterior </a:t>
            </a:r>
            <a:r>
              <a:rPr lang="es-ES" dirty="0" err="1" smtClean="0"/>
              <a:t>táboa</a:t>
            </a:r>
            <a:r>
              <a:rPr lang="es-ES" dirty="0" smtClean="0"/>
              <a:t>, </a:t>
            </a:r>
            <a:r>
              <a:rPr lang="es-ES" dirty="0" err="1" smtClean="0"/>
              <a:t>poderase</a:t>
            </a:r>
            <a:r>
              <a:rPr lang="es-ES" dirty="0" smtClean="0"/>
              <a:t> solicitar a exención </a:t>
            </a:r>
            <a:r>
              <a:rPr lang="es-ES" dirty="0" err="1" smtClean="0"/>
              <a:t>dunha</a:t>
            </a:r>
            <a:r>
              <a:rPr lang="es-ES" dirty="0" smtClean="0"/>
              <a:t> parte da proba no caso que </a:t>
            </a:r>
            <a:r>
              <a:rPr lang="es-ES" dirty="0" err="1" smtClean="0"/>
              <a:t>xa</a:t>
            </a:r>
            <a:r>
              <a:rPr lang="es-ES" dirty="0" smtClean="0"/>
              <a:t> fose </a:t>
            </a:r>
            <a:r>
              <a:rPr lang="es-ES" dirty="0" err="1" smtClean="0"/>
              <a:t>recoñecida</a:t>
            </a:r>
            <a:r>
              <a:rPr lang="es-ES" dirty="0" smtClean="0"/>
              <a:t> </a:t>
            </a:r>
            <a:r>
              <a:rPr lang="es-ES" dirty="0" err="1" smtClean="0"/>
              <a:t>nunha</a:t>
            </a:r>
            <a:r>
              <a:rPr lang="es-ES" dirty="0" smtClean="0"/>
              <a:t> convocatoria anterior de probas de acceso a ciclos formativos de grao medio en Galicia.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06946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1903576"/>
          </a:xfrm>
        </p:spPr>
        <p:txBody>
          <a:bodyPr>
            <a:normAutofit/>
          </a:bodyPr>
          <a:lstStyle/>
          <a:p>
            <a:pPr algn="ctr"/>
            <a:r>
              <a:rPr lang="es-E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E HORA DE EXAME</a:t>
            </a:r>
            <a:endParaRPr lang="es-E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4212" y="2409914"/>
            <a:ext cx="8535988" cy="2743200"/>
          </a:xfrm>
        </p:spPr>
        <p:txBody>
          <a:bodyPr>
            <a:normAutofit fontScale="92500"/>
          </a:bodyPr>
          <a:lstStyle/>
          <a:p>
            <a:pPr algn="just"/>
            <a:r>
              <a:rPr lang="es-ES" dirty="0" smtClean="0"/>
              <a:t>A proba </a:t>
            </a:r>
            <a:r>
              <a:rPr lang="es-ES" dirty="0" err="1" smtClean="0"/>
              <a:t>realizarase</a:t>
            </a:r>
            <a:r>
              <a:rPr lang="es-ES" dirty="0" smtClean="0"/>
              <a:t> o </a:t>
            </a:r>
            <a:r>
              <a:rPr lang="es-ES" sz="2800" b="1" dirty="0" smtClean="0">
                <a:solidFill>
                  <a:srgbClr val="FF0000"/>
                </a:solidFill>
              </a:rPr>
              <a:t>25 </a:t>
            </a:r>
            <a:r>
              <a:rPr lang="es-ES" sz="2800" b="1" dirty="0" smtClean="0">
                <a:solidFill>
                  <a:srgbClr val="FF0000"/>
                </a:solidFill>
              </a:rPr>
              <a:t>de </a:t>
            </a:r>
            <a:r>
              <a:rPr lang="es-ES" sz="2800" b="1" dirty="0" err="1" smtClean="0">
                <a:solidFill>
                  <a:srgbClr val="FF0000"/>
                </a:solidFill>
              </a:rPr>
              <a:t>maio</a:t>
            </a:r>
            <a:r>
              <a:rPr lang="es-ES" sz="2800" b="1" dirty="0" smtClean="0">
                <a:solidFill>
                  <a:srgbClr val="FF0000"/>
                </a:solidFill>
              </a:rPr>
              <a:t> de </a:t>
            </a:r>
            <a:r>
              <a:rPr lang="es-ES" sz="2800" b="1" dirty="0" smtClean="0">
                <a:solidFill>
                  <a:srgbClr val="FF0000"/>
                </a:solidFill>
              </a:rPr>
              <a:t>2022 </a:t>
            </a:r>
            <a:r>
              <a:rPr lang="es-ES" dirty="0" smtClean="0"/>
              <a:t>no </a:t>
            </a:r>
            <a:r>
              <a:rPr lang="es-ES" dirty="0" err="1" smtClean="0"/>
              <a:t>seguinte</a:t>
            </a:r>
            <a:r>
              <a:rPr lang="es-ES" dirty="0" smtClean="0"/>
              <a:t> horario:</a:t>
            </a:r>
          </a:p>
          <a:p>
            <a:pPr algn="just"/>
            <a:r>
              <a:rPr lang="es-ES" b="1" dirty="0" smtClean="0">
                <a:solidFill>
                  <a:srgbClr val="FF0000"/>
                </a:solidFill>
              </a:rPr>
              <a:t>Presentación</a:t>
            </a:r>
            <a:r>
              <a:rPr lang="es-ES" dirty="0" smtClean="0"/>
              <a:t>: </a:t>
            </a:r>
            <a:r>
              <a:rPr lang="es-ES" dirty="0" err="1" smtClean="0"/>
              <a:t>ás</a:t>
            </a:r>
            <a:r>
              <a:rPr lang="es-ES" dirty="0" smtClean="0"/>
              <a:t> 9:00 horas.</a:t>
            </a:r>
          </a:p>
          <a:p>
            <a:pPr algn="just"/>
            <a:r>
              <a:rPr lang="es-ES" b="1" dirty="0" smtClean="0">
                <a:solidFill>
                  <a:srgbClr val="FF0000"/>
                </a:solidFill>
              </a:rPr>
              <a:t>Partes matemática e sociolingüística da proba</a:t>
            </a:r>
            <a:r>
              <a:rPr lang="es-ES" dirty="0" smtClean="0"/>
              <a:t>:</a:t>
            </a:r>
          </a:p>
          <a:p>
            <a:pPr marL="342900" indent="-342900" algn="just">
              <a:buFontTx/>
              <a:buChar char="-"/>
            </a:pPr>
            <a:r>
              <a:rPr lang="es-ES" dirty="0" smtClean="0"/>
              <a:t>Das 9:30 </a:t>
            </a:r>
            <a:r>
              <a:rPr lang="es-ES" dirty="0" err="1" smtClean="0"/>
              <a:t>ás</a:t>
            </a:r>
            <a:r>
              <a:rPr lang="es-ES" dirty="0" smtClean="0"/>
              <a:t> 13:00 horas, parte matemática e parte sociolingüística.</a:t>
            </a:r>
          </a:p>
          <a:p>
            <a:pPr algn="just"/>
            <a:r>
              <a:rPr lang="es-ES" b="1" dirty="0" smtClean="0">
                <a:solidFill>
                  <a:srgbClr val="FF0000"/>
                </a:solidFill>
              </a:rPr>
              <a:t>Parte Científico-Técnica da proba</a:t>
            </a:r>
            <a:r>
              <a:rPr lang="es-ES" dirty="0" smtClean="0"/>
              <a:t>:</a:t>
            </a:r>
          </a:p>
          <a:p>
            <a:pPr algn="just"/>
            <a:r>
              <a:rPr lang="es-ES" dirty="0" smtClean="0"/>
              <a:t>- Das 16:00 horas </a:t>
            </a:r>
            <a:r>
              <a:rPr lang="es-ES" dirty="0" err="1" smtClean="0"/>
              <a:t>ás</a:t>
            </a:r>
            <a:r>
              <a:rPr lang="es-ES" dirty="0" smtClean="0"/>
              <a:t> 18:00 horas, (Ciencias da </a:t>
            </a:r>
            <a:r>
              <a:rPr lang="es-ES" dirty="0" err="1" smtClean="0"/>
              <a:t>natureza</a:t>
            </a:r>
            <a:r>
              <a:rPr lang="es-ES" dirty="0" smtClean="0"/>
              <a:t> e </a:t>
            </a:r>
            <a:r>
              <a:rPr lang="es-ES" dirty="0" err="1" smtClean="0"/>
              <a:t>Tecnoloxía</a:t>
            </a:r>
            <a:r>
              <a:rPr lang="es-ES" dirty="0" smtClean="0"/>
              <a:t>).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0477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400" b="1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LUGAR DAS PROBAS</a:t>
            </a:r>
            <a:endParaRPr lang="es-ES" sz="4400" b="1" dirty="0">
              <a:solidFill>
                <a:schemeClr val="tx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4212" y="2674834"/>
            <a:ext cx="8535988" cy="3319566"/>
          </a:xfrm>
        </p:spPr>
        <p:txBody>
          <a:bodyPr>
            <a:normAutofit/>
          </a:bodyPr>
          <a:lstStyle/>
          <a:p>
            <a:r>
              <a:rPr lang="es-ES" dirty="0" smtClean="0"/>
              <a:t>O día </a:t>
            </a:r>
            <a:r>
              <a:rPr lang="es-ES" dirty="0" smtClean="0"/>
              <a:t>19 </a:t>
            </a:r>
            <a:r>
              <a:rPr lang="es-ES" dirty="0" smtClean="0"/>
              <a:t>de abril </a:t>
            </a:r>
            <a:r>
              <a:rPr lang="es-ES" dirty="0" err="1" smtClean="0"/>
              <a:t>farase</a:t>
            </a:r>
            <a:r>
              <a:rPr lang="es-ES" dirty="0" smtClean="0"/>
              <a:t> público o lugar </a:t>
            </a:r>
            <a:r>
              <a:rPr lang="es-ES" dirty="0" err="1" smtClean="0"/>
              <a:t>ou</a:t>
            </a:r>
            <a:r>
              <a:rPr lang="es-ES" dirty="0" smtClean="0"/>
              <a:t> os lugares </a:t>
            </a:r>
            <a:r>
              <a:rPr lang="es-ES" dirty="0" err="1" smtClean="0"/>
              <a:t>onde</a:t>
            </a:r>
            <a:r>
              <a:rPr lang="es-ES" dirty="0" smtClean="0"/>
              <a:t> se realizarán as probas. Esta </a:t>
            </a:r>
            <a:r>
              <a:rPr lang="es-ES" dirty="0" err="1" smtClean="0"/>
              <a:t>listaxe</a:t>
            </a:r>
            <a:r>
              <a:rPr lang="es-ES" dirty="0" smtClean="0"/>
              <a:t> </a:t>
            </a:r>
            <a:r>
              <a:rPr lang="es-ES" dirty="0" err="1" smtClean="0"/>
              <a:t>publicarase</a:t>
            </a:r>
            <a:r>
              <a:rPr lang="es-ES" dirty="0" smtClean="0"/>
              <a:t> nos centros de </a:t>
            </a:r>
            <a:r>
              <a:rPr lang="es-ES" dirty="0" err="1" smtClean="0"/>
              <a:t>inscrición</a:t>
            </a:r>
            <a:r>
              <a:rPr lang="es-ES" dirty="0" smtClean="0"/>
              <a:t> e </a:t>
            </a:r>
            <a:r>
              <a:rPr lang="es-ES" dirty="0" err="1" smtClean="0"/>
              <a:t>na</a:t>
            </a:r>
            <a:r>
              <a:rPr lang="es-ES" dirty="0" smtClean="0"/>
              <a:t> </a:t>
            </a:r>
            <a:r>
              <a:rPr lang="es-ES" dirty="0" err="1" smtClean="0"/>
              <a:t>páxina</a:t>
            </a:r>
            <a:r>
              <a:rPr lang="es-ES" dirty="0" smtClean="0"/>
              <a:t> web: </a:t>
            </a:r>
            <a:r>
              <a:rPr lang="es-ES" dirty="0" smtClean="0">
                <a:hlinkClick r:id="rId2"/>
              </a:rPr>
              <a:t>http://www.edu.xunta.es/fp</a:t>
            </a:r>
            <a:endParaRPr lang="es-ES" dirty="0" smtClean="0"/>
          </a:p>
          <a:p>
            <a:r>
              <a:rPr lang="es-ES" dirty="0" smtClean="0"/>
              <a:t>A sede de realización da proba </a:t>
            </a:r>
            <a:r>
              <a:rPr lang="es-ES" dirty="0" err="1" smtClean="0"/>
              <a:t>determínase</a:t>
            </a:r>
            <a:r>
              <a:rPr lang="es-ES" dirty="0" smtClean="0"/>
              <a:t> en función do centro de </a:t>
            </a:r>
            <a:r>
              <a:rPr lang="es-ES" dirty="0" err="1" smtClean="0"/>
              <a:t>inscrición</a:t>
            </a:r>
            <a:r>
              <a:rPr lang="es-ES" dirty="0" smtClean="0"/>
              <a:t> </a:t>
            </a:r>
            <a:r>
              <a:rPr lang="es-ES" dirty="0" err="1" smtClean="0"/>
              <a:t>empregado</a:t>
            </a:r>
            <a:r>
              <a:rPr lang="es-ES" dirty="0" smtClean="0"/>
              <a:t> e, en principio, </a:t>
            </a:r>
            <a:r>
              <a:rPr lang="es-ES" dirty="0" err="1" smtClean="0"/>
              <a:t>tratarase</a:t>
            </a:r>
            <a:r>
              <a:rPr lang="es-ES" dirty="0" smtClean="0"/>
              <a:t> </a:t>
            </a:r>
            <a:r>
              <a:rPr lang="es-ES" dirty="0" err="1" smtClean="0"/>
              <a:t>dalgún</a:t>
            </a:r>
            <a:r>
              <a:rPr lang="es-ES" dirty="0" smtClean="0"/>
              <a:t> centro público próximo a este. </a:t>
            </a:r>
            <a:r>
              <a:rPr lang="es-ES" dirty="0" err="1" smtClean="0"/>
              <a:t>Daquela</a:t>
            </a:r>
            <a:r>
              <a:rPr lang="es-ES" dirty="0" smtClean="0"/>
              <a:t>, </a:t>
            </a:r>
            <a:r>
              <a:rPr lang="es-ES" dirty="0" err="1" smtClean="0"/>
              <a:t>recoméndase</a:t>
            </a:r>
            <a:r>
              <a:rPr lang="es-ES" dirty="0" smtClean="0"/>
              <a:t> usar como centro de </a:t>
            </a:r>
            <a:r>
              <a:rPr lang="es-ES" dirty="0" err="1" smtClean="0"/>
              <a:t>inscrición</a:t>
            </a:r>
            <a:r>
              <a:rPr lang="es-ES" dirty="0" smtClean="0"/>
              <a:t> un próximo </a:t>
            </a:r>
            <a:r>
              <a:rPr lang="es-ES" dirty="0" err="1" smtClean="0"/>
              <a:t>ao</a:t>
            </a:r>
            <a:r>
              <a:rPr lang="es-ES" dirty="0" smtClean="0"/>
              <a:t> domicilio habitual.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29725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tor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497</TotalTime>
  <Words>614</Words>
  <Application>Microsoft Office PowerPoint</Application>
  <PresentationFormat>Panorámica</PresentationFormat>
  <Paragraphs>46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Sector</vt:lpstr>
      <vt:lpstr>PROBAS DE ACCESO A CICLOS DE GRAO MEDIO DE FORMACIÓN PROFESIONAL 2022</vt:lpstr>
      <vt:lpstr>REQUISITOS DE INSCRICIÓN</vt:lpstr>
      <vt:lpstr>PRESENTACIÓN DE SOLICITUDES</vt:lpstr>
      <vt:lpstr>PRAZO DE PRESENTACIÓN DE SOLICITUDES</vt:lpstr>
      <vt:lpstr>ESTRUTURA E ORGANIZACIÓN DA PROBA</vt:lpstr>
      <vt:lpstr>EXENCIÓNS PARCIAIS</vt:lpstr>
      <vt:lpstr>EXENCIÓNS PARCIAIS</vt:lpstr>
      <vt:lpstr>DATA E HORA DE EXAME</vt:lpstr>
      <vt:lpstr>LUGAR DAS PROBAS</vt:lpstr>
      <vt:lpstr>DOCUMENTACIÓN QUE CÓMPRE LEVAR E MATERIAL PARA UTILIZAR</vt:lpstr>
      <vt:lpstr>CERTIFICADO DE REALIZACIÓN DA PROBA</vt:lpstr>
      <vt:lpstr>CÁLCULO DA NOTA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PROBAS DE ACCESO A CICLOS DE GRAO MEDIO DE FORMACIÓN PROFESIONAL 2018</dc:title>
  <dc:creator>Usuario de Windows</dc:creator>
  <cp:lastModifiedBy>Usuario de Windows</cp:lastModifiedBy>
  <cp:revision>35</cp:revision>
  <dcterms:created xsi:type="dcterms:W3CDTF">2018-03-09T09:39:38Z</dcterms:created>
  <dcterms:modified xsi:type="dcterms:W3CDTF">2022-03-03T11:41:54Z</dcterms:modified>
</cp:coreProperties>
</file>