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8" r:id="rId1"/>
  </p:sldMasterIdLst>
  <p:notesMasterIdLst>
    <p:notesMasterId r:id="rId34"/>
  </p:notesMasterIdLst>
  <p:handoutMasterIdLst>
    <p:handoutMasterId r:id="rId35"/>
  </p:handoutMasterIdLst>
  <p:sldIdLst>
    <p:sldId id="488" r:id="rId2"/>
    <p:sldId id="490" r:id="rId3"/>
    <p:sldId id="371" r:id="rId4"/>
    <p:sldId id="459" r:id="rId5"/>
    <p:sldId id="478" r:id="rId6"/>
    <p:sldId id="460" r:id="rId7"/>
    <p:sldId id="461" r:id="rId8"/>
    <p:sldId id="462" r:id="rId9"/>
    <p:sldId id="476" r:id="rId10"/>
    <p:sldId id="468" r:id="rId11"/>
    <p:sldId id="470" r:id="rId12"/>
    <p:sldId id="495" r:id="rId13"/>
    <p:sldId id="256" r:id="rId14"/>
    <p:sldId id="306" r:id="rId15"/>
    <p:sldId id="439" r:id="rId16"/>
    <p:sldId id="497" r:id="rId17"/>
    <p:sldId id="491" r:id="rId18"/>
    <p:sldId id="480" r:id="rId19"/>
    <p:sldId id="493" r:id="rId20"/>
    <p:sldId id="424" r:id="rId21"/>
    <p:sldId id="492" r:id="rId22"/>
    <p:sldId id="494" r:id="rId23"/>
    <p:sldId id="442" r:id="rId24"/>
    <p:sldId id="500" r:id="rId25"/>
    <p:sldId id="501" r:id="rId26"/>
    <p:sldId id="502" r:id="rId27"/>
    <p:sldId id="445" r:id="rId28"/>
    <p:sldId id="446" r:id="rId29"/>
    <p:sldId id="447" r:id="rId30"/>
    <p:sldId id="474" r:id="rId31"/>
    <p:sldId id="473" r:id="rId32"/>
    <p:sldId id="458" r:id="rId33"/>
  </p:sldIdLst>
  <p:sldSz cx="9144000" cy="6858000" type="screen4x3"/>
  <p:notesSz cx="6858000" cy="99456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33CC33"/>
    <a:srgbClr val="CC0000"/>
    <a:srgbClr val="000000"/>
    <a:srgbClr val="FFCC00"/>
    <a:srgbClr val="4D4D4D"/>
    <a:srgbClr val="00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1330" autoAdjust="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notesViewPr>
    <p:cSldViewPr>
      <p:cViewPr varScale="1">
        <p:scale>
          <a:sx n="36" d="100"/>
          <a:sy n="36" d="100"/>
        </p:scale>
        <p:origin x="-1530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97E5D9-1939-4AA1-A2DD-DE835C9922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21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5E19E1B-EDDA-456D-93A7-0A91568F46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250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>
              <a:latin typeface="Arial" charset="0"/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0EA8A-F0DA-41D3-B3B9-594CE0E51042}" type="slidenum">
              <a:rPr lang="es-ES" smtClean="0">
                <a:latin typeface="Arial" charset="0"/>
              </a:rPr>
              <a:pPr/>
              <a:t>1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8B973-5238-4FFB-921F-C0BB153886C2}" type="slidenum">
              <a:rPr lang="es-ES" smtClean="0">
                <a:latin typeface="Arial" charset="0"/>
              </a:rPr>
              <a:pPr/>
              <a:t>13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A035A-0873-46AC-8131-A3E4E455BC2B}" type="slidenum">
              <a:rPr lang="es-ES" smtClean="0">
                <a:latin typeface="Arial" charset="0"/>
              </a:rPr>
              <a:pPr/>
              <a:t>14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  <p:sp>
        <p:nvSpPr>
          <p:cNvPr id="40964" name="3 Marcador de número de diapositiva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1EFF1E-3B1C-489E-9A30-84364AB5DA6D}" type="slidenum">
              <a:rPr lang="es-ES" sz="1200">
                <a:latin typeface="Arial" charset="0"/>
              </a:rPr>
              <a:pPr algn="r"/>
              <a:t>15</a:t>
            </a:fld>
            <a:endParaRPr lang="es-E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  <p:sp>
        <p:nvSpPr>
          <p:cNvPr id="44036" name="3 Marcador de número de diapositiva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8B4618-A47A-499C-A35F-7D05CE6D1695}" type="slidenum">
              <a:rPr lang="es-ES" sz="1200">
                <a:latin typeface="Arial" charset="0"/>
              </a:rPr>
              <a:pPr algn="r"/>
              <a:t>20</a:t>
            </a:fld>
            <a:endParaRPr lang="es-E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  <p:sp>
        <p:nvSpPr>
          <p:cNvPr id="45060" name="3 Marcador de número de diapositiva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1E50CC-3A9D-47D2-B31D-9C0228BE5393}" type="slidenum">
              <a:rPr lang="es-ES" sz="1200">
                <a:latin typeface="Arial" charset="0"/>
              </a:rPr>
              <a:pPr algn="r"/>
              <a:t>23</a:t>
            </a:fld>
            <a:endParaRPr lang="es-E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6CEF52-C532-4592-B89A-470E202FABE1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F59740-E1A6-44F3-BD7C-AE10CB19A1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56628-60FB-4A07-B61D-B0114027786E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EC017-FA37-490E-9760-6C62577D4BB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A6E0E-766E-41FB-B604-1C8AE06C7B02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61A45-FAEB-40E3-B673-3A104BC642B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B7316-B899-4EB1-AAFF-808694DAE7B3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AD904-6D91-4EF1-AC10-D1CB3BE8AE3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6A435-2E38-4BEF-8F19-18C404E08A26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FF31A-3800-43AD-A059-DC58B3F0EA1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72A53-3A1B-48B2-A8E8-F5DFDBC1124A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FB354-3BC4-4FE9-AB83-0AD574E93FA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FCE8A9-0263-4F8A-AC69-CAA92A39451D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FC5A-03F5-40CA-A24A-DECB090FD83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B06710-E732-48E8-A5D5-CA6AC29553AD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0AAC3-7F86-4ABF-B8A0-6A7335067FE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97B7C-D5D4-4C61-A285-843610F44916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37996-5692-49B5-AEAF-56DF54F32B4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4BF82-8D04-488A-A6AA-0F4F271A6805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BB929-EC77-4710-B55B-97B4FD04484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67BA5-2D42-4100-BEC0-9FE6C96A9D0F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2EEAC-5A70-4F3A-808C-D1542E4DD7E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7D2D7D-1959-4FCD-8CFD-12BD5FDD883E}" type="datetimeFigureOut">
              <a:rPr lang="es-ES" smtClean="0"/>
              <a:pPr>
                <a:defRPr/>
              </a:pPr>
              <a:t>16/11/2021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048D82-19F8-4C5E-B1EF-FBD6E44C9CD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xunta.es/acreditacion/" TargetMode="External"/><Relationship Id="rId2" Type="http://schemas.openxmlformats.org/officeDocument/2006/relationships/hyperlink" Target="http://www.edu.xunta.es/fp/acreditac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xunta.es/fp/webfm_send/4890" TargetMode="External"/><Relationship Id="rId13" Type="http://schemas.openxmlformats.org/officeDocument/2006/relationships/image" Target="../media/image10.jpeg"/><Relationship Id="rId18" Type="http://schemas.openxmlformats.org/officeDocument/2006/relationships/hyperlink" Target="http://www.edu.xunta.es/fp/webfm_send/4899" TargetMode="External"/><Relationship Id="rId26" Type="http://schemas.openxmlformats.org/officeDocument/2006/relationships/hyperlink" Target="http://www.edu.xunta.es/fp/webfm_send/4903" TargetMode="External"/><Relationship Id="rId39" Type="http://schemas.openxmlformats.org/officeDocument/2006/relationships/image" Target="../media/image23.jpeg"/><Relationship Id="rId3" Type="http://schemas.openxmlformats.org/officeDocument/2006/relationships/image" Target="../media/image5.jpeg"/><Relationship Id="rId21" Type="http://schemas.openxmlformats.org/officeDocument/2006/relationships/image" Target="../media/image14.jpeg"/><Relationship Id="rId34" Type="http://schemas.openxmlformats.org/officeDocument/2006/relationships/hyperlink" Target="http://www.edu.xunta.es/fp/webfm_send/4907" TargetMode="External"/><Relationship Id="rId42" Type="http://schemas.openxmlformats.org/officeDocument/2006/relationships/hyperlink" Target="http://www.edu.xunta.es/fp/webfm_send/4895" TargetMode="External"/><Relationship Id="rId47" Type="http://schemas.openxmlformats.org/officeDocument/2006/relationships/image" Target="../media/image27.jpeg"/><Relationship Id="rId7" Type="http://schemas.openxmlformats.org/officeDocument/2006/relationships/image" Target="../media/image7.jpeg"/><Relationship Id="rId12" Type="http://schemas.openxmlformats.org/officeDocument/2006/relationships/hyperlink" Target="http://www.edu.xunta.es/fp/webfm_send/4894" TargetMode="External"/><Relationship Id="rId17" Type="http://schemas.openxmlformats.org/officeDocument/2006/relationships/image" Target="../media/image12.jpeg"/><Relationship Id="rId25" Type="http://schemas.openxmlformats.org/officeDocument/2006/relationships/image" Target="../media/image16.jpeg"/><Relationship Id="rId33" Type="http://schemas.openxmlformats.org/officeDocument/2006/relationships/image" Target="../media/image20.jpeg"/><Relationship Id="rId38" Type="http://schemas.openxmlformats.org/officeDocument/2006/relationships/hyperlink" Target="http://www.edu.xunta.es/fp/webfm_send/4892" TargetMode="External"/><Relationship Id="rId46" Type="http://schemas.openxmlformats.org/officeDocument/2006/relationships/hyperlink" Target="http://www.edu.xunta.es/fp/webfm_send/4897" TargetMode="External"/><Relationship Id="rId2" Type="http://schemas.openxmlformats.org/officeDocument/2006/relationships/hyperlink" Target="http://www.edu.xunta.es/fp/webfm_send/4888" TargetMode="External"/><Relationship Id="rId16" Type="http://schemas.openxmlformats.org/officeDocument/2006/relationships/hyperlink" Target="http://www.edu.xunta.es/fp/webfm_send/4898" TargetMode="External"/><Relationship Id="rId20" Type="http://schemas.openxmlformats.org/officeDocument/2006/relationships/hyperlink" Target="http://www.edu.xunta.es/fp/webfm_send/4900" TargetMode="External"/><Relationship Id="rId29" Type="http://schemas.openxmlformats.org/officeDocument/2006/relationships/image" Target="../media/image18.jpeg"/><Relationship Id="rId41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xunta.es/fp/webfm_send/4889" TargetMode="External"/><Relationship Id="rId11" Type="http://schemas.openxmlformats.org/officeDocument/2006/relationships/image" Target="../media/image9.jpeg"/><Relationship Id="rId24" Type="http://schemas.openxmlformats.org/officeDocument/2006/relationships/hyperlink" Target="http://www.edu.xunta.es/fp/webfm_send/4902" TargetMode="External"/><Relationship Id="rId32" Type="http://schemas.openxmlformats.org/officeDocument/2006/relationships/hyperlink" Target="http://www.edu.xunta.es/fp/webfm_send/4906" TargetMode="External"/><Relationship Id="rId37" Type="http://schemas.openxmlformats.org/officeDocument/2006/relationships/image" Target="../media/image22.jpeg"/><Relationship Id="rId40" Type="http://schemas.openxmlformats.org/officeDocument/2006/relationships/hyperlink" Target="http://www.edu.xunta.es/fp/webfm_send/4893" TargetMode="External"/><Relationship Id="rId45" Type="http://schemas.openxmlformats.org/officeDocument/2006/relationships/image" Target="../media/image26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28" Type="http://schemas.openxmlformats.org/officeDocument/2006/relationships/hyperlink" Target="http://www.edu.xunta.es/fp/webfm_send/4904" TargetMode="External"/><Relationship Id="rId36" Type="http://schemas.openxmlformats.org/officeDocument/2006/relationships/hyperlink" Target="http://www.edu.xunta.es/fp/webfm_send/4908" TargetMode="External"/><Relationship Id="rId10" Type="http://schemas.openxmlformats.org/officeDocument/2006/relationships/hyperlink" Target="http://www.edu.xunta.es/fp/webfm_send/4891" TargetMode="External"/><Relationship Id="rId19" Type="http://schemas.openxmlformats.org/officeDocument/2006/relationships/image" Target="../media/image13.jpeg"/><Relationship Id="rId31" Type="http://schemas.openxmlformats.org/officeDocument/2006/relationships/image" Target="../media/image19.jpeg"/><Relationship Id="rId44" Type="http://schemas.openxmlformats.org/officeDocument/2006/relationships/hyperlink" Target="http://www.edu.xunta.es/fp/webfm_send/4896" TargetMode="External"/><Relationship Id="rId4" Type="http://schemas.openxmlformats.org/officeDocument/2006/relationships/hyperlink" Target="http://www.edu.xunta.es/fp/webfm_send/4886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://www.edu.xunta.es/fp/webfm_send/4887" TargetMode="External"/><Relationship Id="rId22" Type="http://schemas.openxmlformats.org/officeDocument/2006/relationships/hyperlink" Target="http://www.edu.xunta.es/fp/webfm_send/4901" TargetMode="External"/><Relationship Id="rId27" Type="http://schemas.openxmlformats.org/officeDocument/2006/relationships/image" Target="../media/image17.jpeg"/><Relationship Id="rId30" Type="http://schemas.openxmlformats.org/officeDocument/2006/relationships/hyperlink" Target="http://www.edu.xunta.es/fp/webfm_send/4905" TargetMode="External"/><Relationship Id="rId35" Type="http://schemas.openxmlformats.org/officeDocument/2006/relationships/image" Target="../media/image21.jpeg"/><Relationship Id="rId43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es/fp/folletos-informativos-fp" TargetMode="External"/><Relationship Id="rId2" Type="http://schemas.openxmlformats.org/officeDocument/2006/relationships/hyperlink" Target="http://www.edu.xunta.es/fp/oferta-f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pavigo.es/" TargetMode="External"/><Relationship Id="rId4" Type="http://schemas.openxmlformats.org/officeDocument/2006/relationships/hyperlink" Target="http://www.youtube.com/user/FPGalicia/video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3200" b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500" b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500" b="1" dirty="0" smtClean="0">
              <a:solidFill>
                <a:srgbClr val="660033"/>
              </a:solidFill>
              <a:latin typeface="Matura MT Script Capitals" pitchFamily="66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b="1" dirty="0" smtClean="0">
              <a:solidFill>
                <a:srgbClr val="660033"/>
              </a:solidFill>
              <a:latin typeface="Matura MT Script Capital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900" b="1" i="1" dirty="0" smtClean="0">
                <a:solidFill>
                  <a:schemeClr val="hlink"/>
                </a:solidFill>
              </a:rPr>
              <a:t>              </a:t>
            </a:r>
            <a:endParaRPr lang="es-ES" sz="900" b="1" i="1" dirty="0" smtClean="0">
              <a:solidFill>
                <a:schemeClr val="hlink"/>
              </a:solidFill>
            </a:endParaRPr>
          </a:p>
        </p:txBody>
      </p:sp>
      <p:sp>
        <p:nvSpPr>
          <p:cNvPr id="3077" name="5 Título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054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000" b="1" dirty="0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es-ES" sz="2000" b="1" dirty="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es-ES" sz="2000" b="1" dirty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es-ES" sz="2000" b="1" dirty="0">
                <a:solidFill>
                  <a:srgbClr val="660033"/>
                </a:solidFill>
                <a:latin typeface="Arial Black" pitchFamily="34" charset="0"/>
              </a:rPr>
            </a:br>
            <a:r>
              <a:rPr lang="es-ES" sz="2000" b="1" dirty="0" smtClean="0">
                <a:solidFill>
                  <a:srgbClr val="660033"/>
                </a:solidFill>
                <a:latin typeface="Arial Black" pitchFamily="34" charset="0"/>
              </a:rPr>
              <a:t>Graduado </a:t>
            </a:r>
            <a:r>
              <a:rPr lang="es-ES" sz="2000" b="1" dirty="0">
                <a:solidFill>
                  <a:srgbClr val="660033"/>
                </a:solidFill>
                <a:latin typeface="Arial Black" pitchFamily="34" charset="0"/>
              </a:rPr>
              <a:t>Educación Secundaria </a:t>
            </a:r>
            <a:r>
              <a:rPr lang="es-ES" sz="2000" b="1" dirty="0" err="1" smtClean="0">
                <a:solidFill>
                  <a:srgbClr val="660033"/>
                </a:solidFill>
                <a:latin typeface="Arial Black" pitchFamily="34" charset="0"/>
              </a:rPr>
              <a:t>Obrigatoria</a:t>
            </a:r>
            <a:r>
              <a:rPr lang="es-ES" sz="2000" b="1" dirty="0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es-ES" sz="2000" b="1" dirty="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es-ES" sz="2000" b="1" dirty="0" smtClean="0">
                <a:solidFill>
                  <a:srgbClr val="660033"/>
                </a:solidFill>
                <a:latin typeface="Arial Black" pitchFamily="34" charset="0"/>
              </a:rPr>
              <a:t>Celga3</a:t>
            </a:r>
            <a:r>
              <a:rPr lang="es-ES" b="1" dirty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es-ES" b="1" dirty="0">
                <a:solidFill>
                  <a:srgbClr val="660033"/>
                </a:solidFill>
                <a:latin typeface="Arial Black" pitchFamily="34" charset="0"/>
              </a:rPr>
            </a:br>
            <a:r>
              <a:rPr lang="es-ES" sz="4400" b="1" dirty="0" smtClean="0">
                <a:solidFill>
                  <a:srgbClr val="660033"/>
                </a:solidFill>
                <a:latin typeface="Arial Black" pitchFamily="34" charset="0"/>
              </a:rPr>
              <a:t>Alternativas formativas</a:t>
            </a:r>
            <a:endParaRPr lang="pt-PT" sz="4400" b="1" dirty="0" smtClean="0"/>
          </a:p>
        </p:txBody>
      </p:sp>
      <p:pic>
        <p:nvPicPr>
          <p:cNvPr id="3075" name="Picture 6" descr="british-muse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266" y="2204864"/>
            <a:ext cx="5849763" cy="33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184775" y="5799138"/>
            <a:ext cx="370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EPA 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BERBÉS</a:t>
            </a:r>
          </a:p>
          <a:p>
            <a:pPr algn="r">
              <a:defRPr/>
            </a:pPr>
            <a:r>
              <a:rPr lang="en-GB" b="1" i="1" dirty="0" err="1" smtClean="0">
                <a:solidFill>
                  <a:schemeClr val="accent2">
                    <a:lumMod val="75000"/>
                  </a:schemeClr>
                </a:solidFill>
              </a:rPr>
              <a:t>Departamento</a:t>
            </a:r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n-GB" b="1" i="1" dirty="0" err="1">
                <a:solidFill>
                  <a:schemeClr val="accent2">
                    <a:lumMod val="75000"/>
                  </a:schemeClr>
                </a:solidFill>
              </a:rPr>
              <a:t>Orientación</a:t>
            </a:r>
            <a:endParaRPr lang="en-GB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Curso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2021/22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C. Pazo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208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844675"/>
            <a:ext cx="7313612" cy="4114800"/>
          </a:xfrm>
        </p:spPr>
        <p:txBody>
          <a:bodyPr/>
          <a:lstStyle/>
          <a:p>
            <a:pPr eaLnBrk="1" hangingPunct="1"/>
            <a:endParaRPr lang="es-ES" b="1" i="1" u="sng" dirty="0" smtClean="0"/>
          </a:p>
          <a:p>
            <a:pPr algn="ctr" eaLnBrk="1" hangingPunct="1"/>
            <a:r>
              <a:rPr lang="es-ES" b="1" i="1" u="sng" dirty="0" smtClean="0"/>
              <a:t>www.edu.xunta.gal/fp/probas</a:t>
            </a:r>
            <a:endParaRPr lang="es-ES" b="1" i="1" u="sng" dirty="0"/>
          </a:p>
          <a:p>
            <a:pPr eaLnBrk="1" hangingPunct="1"/>
            <a:endParaRPr lang="es-ES" b="1" i="1" u="sng" dirty="0" smtClean="0"/>
          </a:p>
          <a:p>
            <a:pPr eaLnBrk="1" hangingPunct="1"/>
            <a:r>
              <a:rPr lang="es-ES" b="1" i="1" u="sng" dirty="0" smtClean="0"/>
              <a:t>COMÚN:</a:t>
            </a:r>
          </a:p>
          <a:p>
            <a:pPr lvl="1" eaLnBrk="1" hangingPunct="1"/>
            <a:r>
              <a:rPr lang="es-ES" i="1" u="sng" dirty="0" err="1" smtClean="0"/>
              <a:t>Galego</a:t>
            </a:r>
            <a:endParaRPr lang="es-ES" i="1" u="sng" dirty="0" smtClean="0"/>
          </a:p>
          <a:p>
            <a:pPr lvl="1" eaLnBrk="1" hangingPunct="1"/>
            <a:r>
              <a:rPr lang="es-ES" i="1" u="sng" dirty="0" err="1" smtClean="0"/>
              <a:t>Castelá</a:t>
            </a:r>
            <a:endParaRPr lang="es-ES" i="1" u="sng" dirty="0" smtClean="0"/>
          </a:p>
          <a:p>
            <a:pPr lvl="1" eaLnBrk="1" hangingPunct="1"/>
            <a:r>
              <a:rPr lang="es-ES" i="1" u="sng" dirty="0" smtClean="0"/>
              <a:t>Matemáticas</a:t>
            </a:r>
          </a:p>
          <a:p>
            <a:pPr eaLnBrk="1" hangingPunct="1"/>
            <a:endParaRPr lang="es-ES" b="1" i="1" u="sng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mtClean="0"/>
              <a:t>PROBA ACCESO</a:t>
            </a:r>
            <a:br>
              <a:rPr lang="es-ES" smtClean="0"/>
            </a:br>
            <a:r>
              <a:rPr lang="es-ES" smtClean="0"/>
              <a:t>F.P GRAO SUPERIOR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u="sng" dirty="0" smtClean="0"/>
              <a:t>ESPECÍFICA</a:t>
            </a:r>
          </a:p>
          <a:p>
            <a:r>
              <a:rPr lang="es-ES" dirty="0" smtClean="0"/>
              <a:t>Opción </a:t>
            </a:r>
            <a:r>
              <a:rPr lang="es-ES" b="1" dirty="0" smtClean="0"/>
              <a:t>A</a:t>
            </a:r>
            <a:r>
              <a:rPr lang="es-ES" dirty="0" smtClean="0"/>
              <a:t>: economía da empresa, </a:t>
            </a:r>
            <a:r>
              <a:rPr lang="es-ES" dirty="0" err="1" smtClean="0"/>
              <a:t>lingua</a:t>
            </a:r>
            <a:r>
              <a:rPr lang="es-ES" dirty="0" smtClean="0"/>
              <a:t> </a:t>
            </a:r>
            <a:r>
              <a:rPr lang="es-ES" dirty="0" err="1" smtClean="0"/>
              <a:t>estranxeira</a:t>
            </a:r>
            <a:r>
              <a:rPr lang="es-ES" dirty="0" smtClean="0"/>
              <a:t> (inglés </a:t>
            </a:r>
            <a:r>
              <a:rPr lang="es-ES" dirty="0" err="1" smtClean="0"/>
              <a:t>ou</a:t>
            </a:r>
            <a:r>
              <a:rPr lang="es-ES" dirty="0" smtClean="0"/>
              <a:t> francés), e filosofía e </a:t>
            </a:r>
            <a:r>
              <a:rPr lang="es-ES" dirty="0" err="1" smtClean="0"/>
              <a:t>cidadanía</a:t>
            </a:r>
            <a:r>
              <a:rPr lang="es-ES" dirty="0" smtClean="0"/>
              <a:t>.</a:t>
            </a:r>
          </a:p>
          <a:p>
            <a:r>
              <a:rPr lang="es-ES" dirty="0" smtClean="0"/>
              <a:t>Opción </a:t>
            </a:r>
            <a:r>
              <a:rPr lang="es-ES" b="1" dirty="0" smtClean="0"/>
              <a:t>B</a:t>
            </a:r>
            <a:r>
              <a:rPr lang="es-ES" dirty="0" smtClean="0"/>
              <a:t>: </a:t>
            </a:r>
            <a:r>
              <a:rPr lang="es-ES" dirty="0" err="1" smtClean="0"/>
              <a:t>debuxo</a:t>
            </a:r>
            <a:r>
              <a:rPr lang="es-ES" dirty="0" smtClean="0"/>
              <a:t> técnico, </a:t>
            </a:r>
            <a:r>
              <a:rPr lang="es-ES" dirty="0" err="1" smtClean="0"/>
              <a:t>tecnoloxía</a:t>
            </a:r>
            <a:r>
              <a:rPr lang="es-ES" dirty="0" smtClean="0"/>
              <a:t> industrial, e física.</a:t>
            </a:r>
          </a:p>
          <a:p>
            <a:r>
              <a:rPr lang="es-ES" dirty="0" smtClean="0"/>
              <a:t>Opción</a:t>
            </a:r>
            <a:r>
              <a:rPr lang="es-ES" b="1" dirty="0" smtClean="0"/>
              <a:t> C</a:t>
            </a:r>
            <a:r>
              <a:rPr lang="es-ES" dirty="0" smtClean="0"/>
              <a:t>: ciencias da </a:t>
            </a:r>
            <a:r>
              <a:rPr lang="es-ES" dirty="0" err="1" smtClean="0"/>
              <a:t>terra</a:t>
            </a:r>
            <a:r>
              <a:rPr lang="es-ES" dirty="0" smtClean="0"/>
              <a:t> e </a:t>
            </a:r>
            <a:r>
              <a:rPr lang="es-ES" dirty="0" err="1" smtClean="0"/>
              <a:t>ambientais</a:t>
            </a:r>
            <a:r>
              <a:rPr lang="es-ES" dirty="0" smtClean="0"/>
              <a:t>, química e </a:t>
            </a:r>
            <a:r>
              <a:rPr lang="es-ES" dirty="0" err="1" smtClean="0"/>
              <a:t>bioloxía</a:t>
            </a:r>
            <a:r>
              <a:rPr lang="es-ES" dirty="0" smtClean="0"/>
              <a:t>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01625"/>
            <a:ext cx="7783512" cy="750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mtClean="0"/>
              <a:t>PROBA ACCESO F.P G.SUPERIOR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3569" y="1827213"/>
            <a:ext cx="7704856" cy="4114800"/>
          </a:xfrm>
        </p:spPr>
        <p:txBody>
          <a:bodyPr/>
          <a:lstStyle/>
          <a:p>
            <a:endParaRPr lang="es-ES" dirty="0" smtClean="0">
              <a:hlinkClick r:id="rId2"/>
            </a:endParaRPr>
          </a:p>
          <a:p>
            <a:endParaRPr lang="es-ES" dirty="0">
              <a:hlinkClick r:id="rId2"/>
            </a:endParaRPr>
          </a:p>
          <a:p>
            <a:r>
              <a:rPr lang="es-ES" dirty="0" smtClean="0">
                <a:hlinkClick r:id="rId2"/>
              </a:rPr>
              <a:t>http://www.edu.xunta.es/fp/acreditacion</a:t>
            </a:r>
            <a:endParaRPr lang="es-ES" dirty="0" smtClean="0"/>
          </a:p>
          <a:p>
            <a:r>
              <a:rPr lang="es-ES" u="sng" dirty="0" smtClean="0">
                <a:hlinkClick r:id="rId3" tooltip="Enderezo para a solicitude de participación no procedemento de acreditación de competencias. Activa a partir do 16 de xaneiro de 2012."/>
              </a:rPr>
              <a:t>http://www.edu.xunta.es/acreditacion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pt-PT" dirty="0" smtClean="0"/>
          </a:p>
        </p:txBody>
      </p:sp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solidFill>
            <a:srgbClr val="660033"/>
          </a:solidFill>
        </p:spPr>
        <p:txBody>
          <a:bodyPr>
            <a:normAutofit fontScale="90000"/>
          </a:bodyPr>
          <a:lstStyle/>
          <a:p>
            <a:r>
              <a:rPr lang="pt-PT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ACREDITACIÓN DE COMPETENCIAS</a:t>
            </a:r>
          </a:p>
        </p:txBody>
      </p:sp>
    </p:spTree>
    <p:extLst>
      <p:ext uri="{BB962C8B-B14F-4D97-AF65-F5344CB8AC3E}">
        <p14:creationId xmlns:p14="http://schemas.microsoft.com/office/powerpoint/2010/main" val="17888230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91680" y="764704"/>
            <a:ext cx="5184576" cy="2665412"/>
          </a:xfrm>
          <a:solidFill>
            <a:srgbClr val="660033"/>
          </a:solidFill>
        </p:spPr>
        <p:txBody>
          <a:bodyPr lIns="45720" rIns="45720"/>
          <a:lstStyle/>
          <a:p>
            <a:pPr eaLnBrk="1" hangingPunct="1"/>
            <a:r>
              <a:rPr lang="es-ES" sz="4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BACHARELATO</a:t>
            </a:r>
            <a:r>
              <a:rPr lang="es-ES" sz="4500" dirty="0" smtClean="0"/>
              <a:t> </a:t>
            </a:r>
            <a:br>
              <a:rPr lang="es-ES" sz="4500" dirty="0" smtClean="0"/>
            </a:br>
            <a:endParaRPr lang="es-ES" sz="4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30438" y="3371850"/>
            <a:ext cx="6913562" cy="1331913"/>
          </a:xfrm>
        </p:spPr>
        <p:txBody>
          <a:bodyPr lIns="182880" tIns="0"/>
          <a:lstStyle/>
          <a:p>
            <a:pPr marL="36513" indent="0" algn="r" eaLnBrk="1" hangingPunct="1">
              <a:spcBef>
                <a:spcPct val="0"/>
              </a:spcBef>
              <a:buFont typeface="Wingdings" pitchFamily="2" charset="2"/>
              <a:buNone/>
            </a:pPr>
            <a:endParaRPr lang="es-ES" sz="2100" smtClean="0">
              <a:solidFill>
                <a:srgbClr val="79766F"/>
              </a:solidFill>
            </a:endParaRPr>
          </a:p>
          <a:p>
            <a:pPr marL="36513" indent="0" algn="r" eaLnBrk="1" hangingPunct="1">
              <a:spcBef>
                <a:spcPct val="0"/>
              </a:spcBef>
              <a:buFont typeface="Wingdings" pitchFamily="2" charset="2"/>
              <a:buNone/>
            </a:pPr>
            <a:endParaRPr lang="es-ES" sz="2100" b="1" smtClean="0">
              <a:solidFill>
                <a:srgbClr val="79766F"/>
              </a:solidFill>
            </a:endParaRPr>
          </a:p>
          <a:p>
            <a:pPr marL="36513" indent="0" algn="r" eaLnBrk="1" hangingPunct="1">
              <a:spcBef>
                <a:spcPct val="0"/>
              </a:spcBef>
              <a:buFont typeface="Wingdings" pitchFamily="2" charset="2"/>
              <a:buNone/>
            </a:pPr>
            <a:endParaRPr lang="es-ES" sz="2100" b="1" smtClean="0">
              <a:solidFill>
                <a:srgbClr val="79766F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86000" y="48000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Char char="-"/>
            </a:pPr>
            <a:endParaRPr lang="gl-ES" sz="3200" b="1" u="sng" dirty="0">
              <a:solidFill>
                <a:srgbClr val="660033"/>
              </a:solidFill>
              <a:latin typeface="Calibri" pitchFamily="34" charset="0"/>
            </a:endParaRPr>
          </a:p>
          <a:p>
            <a:pPr algn="just" eaLnBrk="1" hangingPunct="1"/>
            <a:r>
              <a:rPr lang="pt-BR" sz="3200" b="1" dirty="0">
                <a:solidFill>
                  <a:srgbClr val="660033"/>
                </a:solidFill>
              </a:rPr>
              <a:t>Título de Bacharel </a:t>
            </a:r>
            <a:endParaRPr lang="es-ES" sz="3200" dirty="0">
              <a:solidFill>
                <a:srgbClr val="660033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3563888" y="3717032"/>
            <a:ext cx="988688" cy="1410456"/>
          </a:xfrm>
          <a:prstGeom prst="down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20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620713"/>
            <a:ext cx="7546032" cy="5832475"/>
          </a:xfrm>
        </p:spPr>
        <p:txBody>
          <a:bodyPr lIns="182880" tIns="91440">
            <a:normAutofit/>
          </a:bodyPr>
          <a:lstStyle/>
          <a:p>
            <a:pPr algn="just" eaLnBrk="1" hangingPunct="1"/>
            <a:r>
              <a:rPr lang="es-ES" sz="2500" dirty="0" smtClean="0"/>
              <a:t>Comprende </a:t>
            </a:r>
            <a:r>
              <a:rPr lang="es-ES" sz="2500" b="1" u="sng" dirty="0" smtClean="0"/>
              <a:t>2 cursos académicos</a:t>
            </a:r>
            <a:r>
              <a:rPr lang="es-ES" sz="2500" b="1" dirty="0" smtClean="0"/>
              <a:t>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2500" dirty="0" smtClean="0"/>
              <a:t>		</a:t>
            </a:r>
            <a:r>
              <a:rPr lang="es-ES" sz="2500" dirty="0" err="1" smtClean="0"/>
              <a:t>réxime</a:t>
            </a:r>
            <a:r>
              <a:rPr lang="es-ES" sz="2500" dirty="0" smtClean="0"/>
              <a:t> ordinario/  </a:t>
            </a:r>
            <a:r>
              <a:rPr lang="es-ES" sz="2500" dirty="0" err="1" smtClean="0"/>
              <a:t>ensinanzas</a:t>
            </a:r>
            <a:r>
              <a:rPr lang="es-ES" sz="2500" dirty="0" smtClean="0"/>
              <a:t> de adultos</a:t>
            </a:r>
          </a:p>
          <a:p>
            <a:pPr algn="just" eaLnBrk="1" hangingPunct="1"/>
            <a:endParaRPr lang="es-ES" sz="2500" dirty="0" smtClean="0"/>
          </a:p>
          <a:p>
            <a:pPr algn="just" eaLnBrk="1" hangingPunct="1">
              <a:buFont typeface="Wingdings" pitchFamily="2" charset="2"/>
              <a:buNone/>
            </a:pPr>
            <a:endParaRPr lang="es-ES" sz="2500" dirty="0" smtClean="0"/>
          </a:p>
          <a:p>
            <a:pPr algn="just" eaLnBrk="1" hangingPunct="1"/>
            <a:r>
              <a:rPr lang="es-ES" sz="2500" dirty="0" err="1" smtClean="0"/>
              <a:t>Finalidade</a:t>
            </a:r>
            <a:r>
              <a:rPr lang="es-ES" sz="2500" dirty="0" smtClean="0"/>
              <a:t>: formación  </a:t>
            </a:r>
            <a:r>
              <a:rPr lang="es-ES" sz="2500" dirty="0" err="1" smtClean="0"/>
              <a:t>xeral</a:t>
            </a:r>
            <a:r>
              <a:rPr lang="es-ES" sz="2500" dirty="0" smtClean="0"/>
              <a:t> +</a:t>
            </a:r>
            <a:r>
              <a:rPr lang="es-ES" sz="2500" i="1" dirty="0" smtClean="0"/>
              <a:t>preparación </a:t>
            </a:r>
          </a:p>
          <a:p>
            <a:pPr algn="ctr" eaLnBrk="1" hangingPunct="1">
              <a:buFontTx/>
              <a:buChar char="-"/>
            </a:pPr>
            <a:r>
              <a:rPr lang="gl-ES" sz="2800" b="1" u="sng" dirty="0" smtClean="0">
                <a:solidFill>
                  <a:srgbClr val="660033"/>
                </a:solidFill>
                <a:latin typeface="Calibri" pitchFamily="34" charset="0"/>
              </a:rPr>
              <a:t>Estudos universitarios</a:t>
            </a:r>
          </a:p>
          <a:p>
            <a:pPr algn="ctr" eaLnBrk="1" hangingPunct="1">
              <a:buFontTx/>
              <a:buChar char="-"/>
            </a:pPr>
            <a:r>
              <a:rPr lang="gl-ES" sz="2800" b="1" u="sng" dirty="0" smtClean="0">
                <a:solidFill>
                  <a:srgbClr val="660033"/>
                </a:solidFill>
                <a:latin typeface="Calibri" pitchFamily="34" charset="0"/>
              </a:rPr>
              <a:t>- Ciclos formativos de grao superior</a:t>
            </a:r>
          </a:p>
          <a:p>
            <a:pPr algn="ctr" eaLnBrk="1" hangingPunct="1">
              <a:buFontTx/>
              <a:buChar char="-"/>
            </a:pPr>
            <a:r>
              <a:rPr lang="gl-ES" sz="2800" b="1" u="sng" dirty="0" smtClean="0">
                <a:solidFill>
                  <a:srgbClr val="660033"/>
                </a:solidFill>
                <a:latin typeface="Calibri" pitchFamily="34" charset="0"/>
              </a:rPr>
              <a:t>- Estudios superiores de ensinanzas artísticas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496" y="428625"/>
            <a:ext cx="7785100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200" dirty="0" smtClean="0">
                <a:solidFill>
                  <a:schemeClr val="hlink"/>
                </a:solidFill>
              </a:rPr>
              <a:t>	</a:t>
            </a:r>
            <a:r>
              <a:rPr lang="es-ES" sz="4000" b="1" dirty="0" smtClean="0">
                <a:solidFill>
                  <a:srgbClr val="660033"/>
                </a:solidFill>
              </a:rPr>
              <a:t>As </a:t>
            </a:r>
            <a:r>
              <a:rPr lang="es-ES" sz="4000" b="1" u="sng" dirty="0" smtClean="0">
                <a:solidFill>
                  <a:srgbClr val="660033"/>
                </a:solidFill>
              </a:rPr>
              <a:t>materias</a:t>
            </a:r>
            <a:r>
              <a:rPr lang="es-ES" sz="4000" b="1" dirty="0" smtClean="0">
                <a:solidFill>
                  <a:srgbClr val="660033"/>
                </a:solidFill>
              </a:rPr>
              <a:t> no </a:t>
            </a:r>
            <a:r>
              <a:rPr lang="es-ES" sz="4000" b="1" dirty="0" err="1" smtClean="0">
                <a:solidFill>
                  <a:srgbClr val="660033"/>
                </a:solidFill>
              </a:rPr>
              <a:t>Bacharelato</a:t>
            </a:r>
            <a:r>
              <a:rPr lang="es-ES" sz="4000" b="1" dirty="0" smtClean="0">
                <a:solidFill>
                  <a:srgbClr val="660033"/>
                </a:solidFill>
              </a:rPr>
              <a:t> son  	de tres tipos: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83569" y="1930400"/>
            <a:ext cx="7920879" cy="4162425"/>
          </a:xfrm>
        </p:spPr>
        <p:txBody>
          <a:bodyPr lIns="182880" tIns="91440"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s-ES" sz="3300" dirty="0" smtClean="0">
                <a:solidFill>
                  <a:srgbClr val="660033"/>
                </a:solidFill>
              </a:rPr>
              <a:t>TRONCAIS COMÚNS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ES" sz="3300" dirty="0" smtClean="0">
                <a:solidFill>
                  <a:srgbClr val="660033"/>
                </a:solidFill>
              </a:rPr>
              <a:t>TRONCAIS DE OPCIÓN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ES" sz="3300" dirty="0" smtClean="0">
                <a:solidFill>
                  <a:srgbClr val="660033"/>
                </a:solidFill>
              </a:rPr>
              <a:t>OPTATIVAS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Leonardo da vinci vitruv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00175"/>
            <a:ext cx="4320479" cy="51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5496" y="188640"/>
            <a:ext cx="8985152" cy="830997"/>
          </a:xfrm>
          <a:prstGeom prst="rect">
            <a:avLst/>
          </a:prstGeom>
          <a:solidFill>
            <a:srgbClr val="660033"/>
          </a:solidFill>
        </p:spPr>
        <p:txBody>
          <a:bodyPr wrap="none">
            <a:spAutoFit/>
          </a:bodyPr>
          <a:lstStyle/>
          <a:p>
            <a:r>
              <a:rPr lang="es-E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Humanidades e Ciencias </a:t>
            </a:r>
            <a:r>
              <a:rPr lang="es-ES" sz="4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Sociais</a:t>
            </a:r>
            <a:endParaRPr lang="es-ES" sz="48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44701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54050" y="446088"/>
            <a:ext cx="7835900" cy="646112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gl-E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       </a:t>
            </a:r>
            <a:r>
              <a:rPr lang="gl-ES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 1º curso do Bacharelato de Humanidades e Ciencias Sociais</a:t>
            </a:r>
          </a:p>
        </p:txBody>
      </p:sp>
      <p:graphicFrame>
        <p:nvGraphicFramePr>
          <p:cNvPr id="323645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352857"/>
              </p:ext>
            </p:extLst>
          </p:nvPr>
        </p:nvGraphicFramePr>
        <p:xfrm>
          <a:off x="919163" y="2904976"/>
          <a:ext cx="7305675" cy="3404344"/>
        </p:xfrm>
        <a:graphic>
          <a:graphicData uri="http://schemas.openxmlformats.org/drawingml/2006/table">
            <a:tbl>
              <a:tblPr/>
              <a:tblGrid>
                <a:gridCol w="7305675"/>
              </a:tblGrid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Humanidades</a:t>
                      </a: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  <a:tr h="454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Latín 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Ciencias Sociais</a:t>
                      </a: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Matemáticas Aplicadas ás Ciencias Sociais 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187624" y="119675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gl-ES" b="1" dirty="0">
                <a:solidFill>
                  <a:srgbClr val="660033"/>
                </a:solidFill>
                <a:cs typeface="Times New Roman" pitchFamily="18" charset="0"/>
              </a:rPr>
              <a:t>FILOSOFÍA</a:t>
            </a:r>
          </a:p>
          <a:p>
            <a:pPr lvl="0" eaLnBrk="0" hangingPunct="0"/>
            <a:r>
              <a:rPr lang="gl-ES" b="1" dirty="0">
                <a:solidFill>
                  <a:srgbClr val="660033"/>
                </a:solidFill>
                <a:cs typeface="Times New Roman" pitchFamily="18" charset="0"/>
              </a:rPr>
              <a:t>LINGUA CASTELÁ E LITERATURA I</a:t>
            </a:r>
          </a:p>
          <a:p>
            <a:pPr lvl="0" eaLnBrk="0" hangingPunct="0"/>
            <a:r>
              <a:rPr lang="gl-ES" b="1" dirty="0">
                <a:solidFill>
                  <a:srgbClr val="660033"/>
                </a:solidFill>
                <a:cs typeface="Times New Roman" pitchFamily="18" charset="0"/>
              </a:rPr>
              <a:t>1ª LINGUA ESTRANXEIRA</a:t>
            </a:r>
          </a:p>
          <a:p>
            <a:pPr lvl="0" eaLnBrk="0" hangingPunct="0"/>
            <a:r>
              <a:rPr lang="gl-ES" b="1" dirty="0" smtClean="0">
                <a:solidFill>
                  <a:srgbClr val="660033"/>
                </a:solidFill>
                <a:cs typeface="Times New Roman" pitchFamily="18" charset="0"/>
              </a:rPr>
              <a:t>LINGUA </a:t>
            </a:r>
            <a:r>
              <a:rPr lang="gl-ES" b="1" dirty="0">
                <a:solidFill>
                  <a:srgbClr val="660033"/>
                </a:solidFill>
                <a:cs typeface="Times New Roman" pitchFamily="18" charset="0"/>
              </a:rPr>
              <a:t>GALEGA E LITERATURA I</a:t>
            </a:r>
          </a:p>
          <a:p>
            <a:pPr lvl="0" eaLnBrk="0" hangingPunct="0"/>
            <a:r>
              <a:rPr lang="gl-ES" b="1" dirty="0">
                <a:solidFill>
                  <a:srgbClr val="660033"/>
                </a:solidFill>
                <a:cs typeface="Times New Roman" pitchFamily="18" charset="0"/>
              </a:rPr>
              <a:t>EDUCACIÓN FÍSICA</a:t>
            </a:r>
          </a:p>
        </p:txBody>
      </p:sp>
    </p:spTree>
    <p:extLst>
      <p:ext uri="{BB962C8B-B14F-4D97-AF65-F5344CB8AC3E}">
        <p14:creationId xmlns:p14="http://schemas.microsoft.com/office/powerpoint/2010/main" val="3813273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54050" y="292091"/>
            <a:ext cx="7950398" cy="954107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gl-E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gl-E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        1º curso do Bacharelato de Humanidades e Ciencias Sociais</a:t>
            </a:r>
          </a:p>
        </p:txBody>
      </p:sp>
      <p:graphicFrame>
        <p:nvGraphicFramePr>
          <p:cNvPr id="323645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27255"/>
              </p:ext>
            </p:extLst>
          </p:nvPr>
        </p:nvGraphicFramePr>
        <p:xfrm>
          <a:off x="971600" y="1916832"/>
          <a:ext cx="7305675" cy="4353279"/>
        </p:xfrm>
        <a:graphic>
          <a:graphicData uri="http://schemas.openxmlformats.org/drawingml/2006/table">
            <a:tbl>
              <a:tblPr/>
              <a:tblGrid>
                <a:gridCol w="7305675"/>
              </a:tblGrid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Humanidades /Ciencias Sociais</a:t>
                      </a:r>
                      <a:endParaRPr kumimoji="0" lang="gl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  <a:tr h="454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7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Economía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GregoI</a:t>
                      </a:r>
                      <a:endParaRPr kumimoji="0" lang="gl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Historia do Mundo Contemporáneo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Literatura Universal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5436096" y="1340768"/>
            <a:ext cx="291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gl-ES" sz="1800" b="1" dirty="0">
                <a:solidFill>
                  <a:srgbClr val="660033"/>
                </a:solidFill>
                <a:cs typeface="Times New Roman" pitchFamily="18" charset="0"/>
              </a:rPr>
              <a:t>2 Materias de Opción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54050" y="507534"/>
            <a:ext cx="7950398" cy="52322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gl-E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gl-E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        1º curso do </a:t>
            </a:r>
            <a:r>
              <a:rPr lang="gl-E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Bacharelato</a:t>
            </a:r>
            <a:endParaRPr lang="gl-ES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23645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09506"/>
              </p:ext>
            </p:extLst>
          </p:nvPr>
        </p:nvGraphicFramePr>
        <p:xfrm>
          <a:off x="971600" y="1916832"/>
          <a:ext cx="7305675" cy="4779999"/>
        </p:xfrm>
        <a:graphic>
          <a:graphicData uri="http://schemas.openxmlformats.org/drawingml/2006/table">
            <a:tbl>
              <a:tblPr/>
              <a:tblGrid>
                <a:gridCol w="7305675"/>
              </a:tblGrid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Humanidades /Ciencias Sociais</a:t>
                      </a:r>
                      <a:endParaRPr kumimoji="0" lang="gl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  <a:tr h="454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7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Cultura Científica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Relixión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Segunda lingua estranxeira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TIC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Outra materia </a:t>
                      </a:r>
                      <a:r>
                        <a:rPr kumimoji="0" lang="gl-E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troncal</a:t>
                      </a:r>
                      <a:endParaRPr kumimoji="0" lang="gl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5436096" y="1340768"/>
            <a:ext cx="325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gl-ES" sz="1800" b="1" dirty="0">
                <a:solidFill>
                  <a:srgbClr val="660033"/>
                </a:solidFill>
                <a:cs typeface="Times New Roman" pitchFamily="18" charset="0"/>
              </a:rPr>
              <a:t>2 Materias de </a:t>
            </a:r>
            <a:r>
              <a:rPr lang="gl-ES" sz="1800" b="1" dirty="0" smtClean="0">
                <a:solidFill>
                  <a:srgbClr val="660033"/>
                </a:solidFill>
                <a:cs typeface="Times New Roman" pitchFamily="18" charset="0"/>
              </a:rPr>
              <a:t>Optativas</a:t>
            </a:r>
            <a:endParaRPr lang="gl-ES" sz="1800" b="1" dirty="0">
              <a:solidFill>
                <a:srgbClr val="660033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373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660033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Graduado </a:t>
            </a:r>
            <a:r>
              <a:rPr lang="es-E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Educación Secundaria </a:t>
            </a:r>
            <a:r>
              <a:rPr lang="es-E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Obrigatoria</a:t>
            </a:r>
            <a:r>
              <a:rPr lang="es-ES" sz="3200" b="1" dirty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es-ES" sz="3200" b="1" dirty="0">
                <a:solidFill>
                  <a:srgbClr val="660033"/>
                </a:solidFill>
                <a:latin typeface="Arial Black" pitchFamily="34" charset="0"/>
              </a:rPr>
            </a:b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395536" y="1412776"/>
            <a:ext cx="3312368" cy="1200329"/>
          </a:xfrm>
          <a:prstGeom prst="rect">
            <a:avLst/>
          </a:prstGeom>
          <a:solidFill>
            <a:srgbClr val="660033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1º </a:t>
            </a:r>
            <a:r>
              <a:rPr lang="es-ES_tradnl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Bacharelato</a:t>
            </a:r>
            <a:endParaRPr lang="es-ES_tradnl" sz="2400" dirty="0">
              <a:solidFill>
                <a:schemeClr val="accent1">
                  <a:lumMod val="20000"/>
                  <a:lumOff val="80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ES_trad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2º </a:t>
            </a:r>
            <a:r>
              <a:rPr lang="es-ES_tradnl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Bacharelato</a:t>
            </a:r>
            <a:r>
              <a:rPr lang="es-ES_trad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es-ES_trad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Título </a:t>
            </a:r>
            <a:r>
              <a:rPr lang="es-ES_tradn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de </a:t>
            </a:r>
            <a:r>
              <a:rPr lang="es-ES_tradnl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Bacharel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89884" y="1484784"/>
            <a:ext cx="3998539" cy="1200329"/>
          </a:xfrm>
          <a:prstGeom prst="rect">
            <a:avLst/>
          </a:prstGeom>
          <a:solidFill>
            <a:srgbClr val="6600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CICLOS </a:t>
            </a:r>
            <a:r>
              <a:rPr lang="es-ES_tradnl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FORMATIVOS </a:t>
            </a:r>
          </a:p>
          <a:p>
            <a:pPr algn="ctr">
              <a:defRPr/>
            </a:pPr>
            <a:r>
              <a:rPr lang="es-ES_tradnl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GRAO </a:t>
            </a:r>
            <a:r>
              <a:rPr lang="es-ES_trad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MEDIO</a:t>
            </a:r>
          </a:p>
          <a:p>
            <a:pPr algn="ctr">
              <a:defRPr/>
            </a:pPr>
            <a:r>
              <a:rPr lang="es-ES_tradnl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Título de </a:t>
            </a:r>
            <a:r>
              <a:rPr lang="es-ES_trad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Técnico</a:t>
            </a:r>
            <a:endParaRPr lang="es-ES" sz="2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88432" y="3596823"/>
            <a:ext cx="4572000" cy="1569660"/>
          </a:xfrm>
          <a:prstGeom prst="rect">
            <a:avLst/>
          </a:prstGeom>
          <a:solidFill>
            <a:srgbClr val="66003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CICLOS </a:t>
            </a:r>
            <a:r>
              <a:rPr lang="es-ES_tradn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FORMATIVOS </a:t>
            </a:r>
          </a:p>
          <a:p>
            <a:pPr algn="ctr">
              <a:defRPr/>
            </a:pPr>
            <a:r>
              <a:rPr lang="es-ES_tradn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GRAO </a:t>
            </a:r>
            <a:r>
              <a:rPr lang="es-ES_tradnl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SUPERIOR</a:t>
            </a:r>
          </a:p>
          <a:p>
            <a:pPr algn="ctr">
              <a:defRPr/>
            </a:pPr>
            <a:r>
              <a:rPr lang="es-ES_tradn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Título de Técnico Superior</a:t>
            </a:r>
          </a:p>
          <a:p>
            <a:pPr algn="ctr">
              <a:defRPr/>
            </a:pPr>
            <a:endParaRPr lang="es-ES" sz="2400" dirty="0">
              <a:solidFill>
                <a:srgbClr val="660033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5403" y="5602014"/>
            <a:ext cx="6988965" cy="1107996"/>
          </a:xfrm>
          <a:prstGeom prst="rect">
            <a:avLst/>
          </a:prstGeom>
          <a:solidFill>
            <a:srgbClr val="660033"/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6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roadway" panose="04040905080B02020502" pitchFamily="82" charset="0"/>
              </a:rPr>
              <a:t>UNIVERSIDADE</a:t>
            </a:r>
            <a:endParaRPr lang="es-ES" sz="6600" b="1" dirty="0">
              <a:solidFill>
                <a:schemeClr val="accent1">
                  <a:lumMod val="20000"/>
                  <a:lumOff val="8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1482407" y="757953"/>
            <a:ext cx="432048" cy="10216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 rot="5400000">
            <a:off x="5652120" y="836712"/>
            <a:ext cx="504056" cy="93610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1520" y="4489375"/>
            <a:ext cx="300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Proba de acceso á </a:t>
            </a: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Universidade</a:t>
            </a:r>
            <a:endPara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15 Flecha curvada hacia la derecha"/>
          <p:cNvSpPr/>
          <p:nvPr/>
        </p:nvSpPr>
        <p:spPr>
          <a:xfrm rot="18649677">
            <a:off x="3296372" y="2357037"/>
            <a:ext cx="555179" cy="2348590"/>
          </a:xfrm>
          <a:prstGeom prst="curvedRightArrow">
            <a:avLst>
              <a:gd name="adj1" fmla="val 25000"/>
              <a:gd name="adj2" fmla="val 50000"/>
              <a:gd name="adj3" fmla="val 129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Flecha curvada hacia la derecha"/>
          <p:cNvSpPr/>
          <p:nvPr/>
        </p:nvSpPr>
        <p:spPr>
          <a:xfrm>
            <a:off x="1115617" y="2636912"/>
            <a:ext cx="720080" cy="3096344"/>
          </a:xfrm>
          <a:prstGeom prst="curvedRightArrow">
            <a:avLst>
              <a:gd name="adj1" fmla="val 25000"/>
              <a:gd name="adj2" fmla="val 50000"/>
              <a:gd name="adj3" fmla="val 129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Flecha curvada hacia la derecha"/>
          <p:cNvSpPr/>
          <p:nvPr/>
        </p:nvSpPr>
        <p:spPr>
          <a:xfrm rot="21030680" flipH="1">
            <a:off x="6083315" y="2513170"/>
            <a:ext cx="492738" cy="1201179"/>
          </a:xfrm>
          <a:prstGeom prst="curvedRightArrow">
            <a:avLst>
              <a:gd name="adj1" fmla="val 25000"/>
              <a:gd name="adj2" fmla="val 50000"/>
              <a:gd name="adj3" fmla="val 129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Lágrima"/>
          <p:cNvSpPr/>
          <p:nvPr/>
        </p:nvSpPr>
        <p:spPr>
          <a:xfrm>
            <a:off x="8028384" y="3501008"/>
            <a:ext cx="432048" cy="50405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660033"/>
                </a:solidFill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22" name="21 Lágrima"/>
          <p:cNvSpPr/>
          <p:nvPr/>
        </p:nvSpPr>
        <p:spPr>
          <a:xfrm>
            <a:off x="3275856" y="1340768"/>
            <a:ext cx="432048" cy="50405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660033"/>
                </a:solidFill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23" name="22 Lágrima"/>
          <p:cNvSpPr/>
          <p:nvPr/>
        </p:nvSpPr>
        <p:spPr>
          <a:xfrm>
            <a:off x="7956376" y="1412776"/>
            <a:ext cx="432048" cy="50405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660033"/>
                </a:solidFill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17" name="16 Flecha curvada hacia la derecha"/>
          <p:cNvSpPr/>
          <p:nvPr/>
        </p:nvSpPr>
        <p:spPr>
          <a:xfrm rot="21030680" flipH="1">
            <a:off x="6389024" y="4715530"/>
            <a:ext cx="438334" cy="1201179"/>
          </a:xfrm>
          <a:prstGeom prst="curvedRightArrow">
            <a:avLst>
              <a:gd name="adj1" fmla="val 25000"/>
              <a:gd name="adj2" fmla="val 67237"/>
              <a:gd name="adj3" fmla="val 129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589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5 Título"/>
          <p:cNvSpPr>
            <a:spLocks noGrp="1"/>
          </p:cNvSpPr>
          <p:nvPr>
            <p:ph type="ctrTitle" idx="4294967295"/>
          </p:nvPr>
        </p:nvSpPr>
        <p:spPr>
          <a:xfrm>
            <a:off x="814908" y="404664"/>
            <a:ext cx="7429500" cy="1828800"/>
          </a:xfrm>
          <a:solidFill>
            <a:srgbClr val="660033"/>
          </a:solidFill>
        </p:spPr>
        <p:txBody>
          <a:bodyPr lIns="45720" rIns="45720"/>
          <a:lstStyle/>
          <a:p>
            <a:pPr eaLnBrk="1" hangingPunct="1"/>
            <a:r>
              <a:rPr lang="es-ES" sz="4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Ciencias</a:t>
            </a:r>
          </a:p>
        </p:txBody>
      </p:sp>
      <p:pic>
        <p:nvPicPr>
          <p:cNvPr id="2050" name="Picture 2" descr="stock photo, ice, colorful, smoke, bench, science, project, flask, experiment, laboratory, eppendo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54050" y="584478"/>
            <a:ext cx="7835900" cy="369332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gl-E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       </a:t>
            </a:r>
            <a:r>
              <a:rPr lang="gl-ES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 1º curso do Bacharelato de </a:t>
            </a:r>
            <a:r>
              <a:rPr lang="gl-E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Ciencias</a:t>
            </a:r>
            <a:endParaRPr lang="gl-ES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23645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19841"/>
              </p:ext>
            </p:extLst>
          </p:nvPr>
        </p:nvGraphicFramePr>
        <p:xfrm>
          <a:off x="755576" y="2780928"/>
          <a:ext cx="7167835" cy="3755310"/>
        </p:xfrm>
        <a:graphic>
          <a:graphicData uri="http://schemas.openxmlformats.org/drawingml/2006/table">
            <a:tbl>
              <a:tblPr/>
              <a:tblGrid>
                <a:gridCol w="7167835"/>
              </a:tblGrid>
              <a:tr h="336783">
                <a:tc>
                  <a:txBody>
                    <a:bodyPr/>
                    <a:lstStyle/>
                    <a:p>
                      <a:pPr lvl="0" eaLnBrk="0" hangingPunct="0"/>
                      <a:r>
                        <a:rPr kumimoji="0" lang="gl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CIENCIAS</a:t>
                      </a:r>
                      <a:r>
                        <a:rPr lang="gl-ES" sz="1800" b="1" dirty="0" smtClean="0">
                          <a:solidFill>
                            <a:srgbClr val="660033"/>
                          </a:solidFill>
                          <a:cs typeface="Times New Roman" pitchFamily="18" charset="0"/>
                        </a:rPr>
                        <a:t>2</a:t>
                      </a:r>
                      <a:endParaRPr lang="gl-ES" sz="1800" b="1" dirty="0">
                        <a:solidFill>
                          <a:schemeClr val="accent1"/>
                        </a:solidFill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  <a:tr h="1327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Bioloxía e Xeoloxía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Debuxo </a:t>
                      </a:r>
                      <a:r>
                        <a:rPr kumimoji="0" lang="gl-E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TécnicoI</a:t>
                      </a:r>
                      <a:endParaRPr kumimoji="0" lang="gl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Física e Química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654050" y="1268760"/>
            <a:ext cx="124845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gl-ES" b="1" dirty="0" smtClean="0">
                <a:solidFill>
                  <a:srgbClr val="660033"/>
                </a:solidFill>
                <a:cs typeface="Times New Roman" pitchFamily="18" charset="0"/>
              </a:rPr>
              <a:t>FILOSOFÍA</a:t>
            </a:r>
          </a:p>
          <a:p>
            <a:pPr lvl="0" eaLnBrk="0" hangingPunct="0"/>
            <a:r>
              <a:rPr lang="gl-ES" b="1" dirty="0" smtClean="0">
                <a:solidFill>
                  <a:srgbClr val="660033"/>
                </a:solidFill>
                <a:cs typeface="Times New Roman" pitchFamily="18" charset="0"/>
              </a:rPr>
              <a:t>LINGUA CASTELÁ E LITERATURA I</a:t>
            </a:r>
          </a:p>
          <a:p>
            <a:pPr lvl="0" eaLnBrk="0" hangingPunct="0"/>
            <a:r>
              <a:rPr lang="gl-ES" b="1" dirty="0" smtClean="0">
                <a:solidFill>
                  <a:srgbClr val="660033"/>
                </a:solidFill>
                <a:cs typeface="Times New Roman" pitchFamily="18" charset="0"/>
              </a:rPr>
              <a:t>1ª LINGUA ESTRANXEIRA</a:t>
            </a:r>
          </a:p>
          <a:p>
            <a:pPr lvl="0" eaLnBrk="0" hangingPunct="0"/>
            <a:r>
              <a:rPr lang="gl-ES" b="1" dirty="0" smtClean="0">
                <a:solidFill>
                  <a:srgbClr val="660033"/>
                </a:solidFill>
                <a:cs typeface="Times New Roman" pitchFamily="18" charset="0"/>
              </a:rPr>
              <a:t>MATEMATICAS I</a:t>
            </a:r>
          </a:p>
          <a:p>
            <a:pPr lvl="0" eaLnBrk="0" hangingPunct="0"/>
            <a:r>
              <a:rPr lang="gl-ES" b="1" dirty="0" smtClean="0">
                <a:solidFill>
                  <a:srgbClr val="660033"/>
                </a:solidFill>
                <a:cs typeface="Times New Roman" pitchFamily="18" charset="0"/>
              </a:rPr>
              <a:t>LINGUA GALEGA E LITERATURA I</a:t>
            </a:r>
          </a:p>
          <a:p>
            <a:pPr eaLnBrk="0" hangingPunct="0"/>
            <a:r>
              <a:rPr lang="gl-ES" b="1" dirty="0" smtClean="0">
                <a:solidFill>
                  <a:srgbClr val="660033"/>
                </a:solidFill>
                <a:cs typeface="Times New Roman" pitchFamily="18" charset="0"/>
              </a:rPr>
              <a:t>EDUCACIÓN FÍSICA</a:t>
            </a:r>
          </a:p>
          <a:p>
            <a:pPr eaLnBrk="0" hangingPunct="0"/>
            <a:r>
              <a:rPr lang="gl-ES" b="1" dirty="0">
                <a:solidFill>
                  <a:srgbClr val="660033"/>
                </a:solidFill>
                <a:cs typeface="Times New Roman" pitchFamily="18" charset="0"/>
              </a:rPr>
              <a:t>	</a:t>
            </a:r>
            <a:r>
              <a:rPr lang="gl-ES" b="1" dirty="0" smtClean="0">
                <a:solidFill>
                  <a:srgbClr val="660033"/>
                </a:solidFill>
                <a:cs typeface="Times New Roman" pitchFamily="18" charset="0"/>
              </a:rPr>
              <a:t>				2 </a:t>
            </a:r>
            <a:r>
              <a:rPr lang="gl-ES" b="1" dirty="0" smtClean="0">
                <a:solidFill>
                  <a:schemeClr val="accent1"/>
                </a:solidFill>
                <a:cs typeface="Times New Roman" pitchFamily="18" charset="0"/>
              </a:rPr>
              <a:t>Materias </a:t>
            </a:r>
            <a:r>
              <a:rPr lang="gl-ES" b="1" dirty="0">
                <a:solidFill>
                  <a:schemeClr val="accent1"/>
                </a:solidFill>
                <a:cs typeface="Times New Roman" pitchFamily="18" charset="0"/>
              </a:rPr>
              <a:t>de Opción</a:t>
            </a:r>
          </a:p>
          <a:p>
            <a:pPr lvl="0" eaLnBrk="0" hangingPunct="0"/>
            <a:endParaRPr lang="gl-ES" b="1" dirty="0">
              <a:solidFill>
                <a:srgbClr val="660033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683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54050" y="507534"/>
            <a:ext cx="7950398" cy="52322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gl-E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gl-E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        1º curso do </a:t>
            </a:r>
            <a:r>
              <a:rPr lang="gl-E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Bacharelato</a:t>
            </a:r>
            <a:endParaRPr lang="gl-ES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23645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29987"/>
              </p:ext>
            </p:extLst>
          </p:nvPr>
        </p:nvGraphicFramePr>
        <p:xfrm>
          <a:off x="971600" y="1916832"/>
          <a:ext cx="7305675" cy="4779999"/>
        </p:xfrm>
        <a:graphic>
          <a:graphicData uri="http://schemas.openxmlformats.org/drawingml/2006/table">
            <a:tbl>
              <a:tblPr/>
              <a:tblGrid>
                <a:gridCol w="7305675"/>
              </a:tblGrid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Ciencias</a:t>
                      </a:r>
                      <a:endParaRPr kumimoji="0" lang="gl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33"/>
                    </a:solidFill>
                  </a:tcPr>
                </a:tc>
              </a:tr>
              <a:tr h="454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7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Cultura Científica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Relixión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Segunda lingua estranxeira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TIC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Outra materia </a:t>
                      </a:r>
                      <a:r>
                        <a:rPr kumimoji="0" lang="gl-E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itchFamily="34" charset="0"/>
                        </a:rPr>
                        <a:t>troncal</a:t>
                      </a:r>
                      <a:endParaRPr kumimoji="0" lang="gl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l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5436096" y="1340768"/>
            <a:ext cx="325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gl-ES" sz="1800" b="1" dirty="0">
                <a:solidFill>
                  <a:srgbClr val="660033"/>
                </a:solidFill>
                <a:cs typeface="Times New Roman" pitchFamily="18" charset="0"/>
              </a:rPr>
              <a:t>2 Materias de </a:t>
            </a:r>
            <a:r>
              <a:rPr lang="gl-ES" sz="1800" b="1" dirty="0" smtClean="0">
                <a:solidFill>
                  <a:srgbClr val="660033"/>
                </a:solidFill>
                <a:cs typeface="Times New Roman" pitchFamily="18" charset="0"/>
              </a:rPr>
              <a:t>Optativas</a:t>
            </a:r>
            <a:endParaRPr lang="gl-ES" sz="1800" b="1" dirty="0">
              <a:solidFill>
                <a:srgbClr val="660033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377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Título"/>
          <p:cNvSpPr>
            <a:spLocks noGrp="1"/>
          </p:cNvSpPr>
          <p:nvPr>
            <p:ph type="ctrTitle" idx="4294967295"/>
          </p:nvPr>
        </p:nvSpPr>
        <p:spPr>
          <a:xfrm>
            <a:off x="1037728" y="116632"/>
            <a:ext cx="7278688" cy="1828800"/>
          </a:xfrm>
          <a:solidFill>
            <a:srgbClr val="660033"/>
          </a:solidFill>
        </p:spPr>
        <p:txBody>
          <a:bodyPr lIns="45720" rIns="45720"/>
          <a:lstStyle/>
          <a:p>
            <a:pPr algn="r" eaLnBrk="1" hangingPunct="1"/>
            <a:r>
              <a:rPr lang="es-ES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Artes</a:t>
            </a:r>
          </a:p>
        </p:txBody>
      </p:sp>
      <p:sp>
        <p:nvSpPr>
          <p:cNvPr id="25603" name="4 Subtítulo"/>
          <p:cNvSpPr>
            <a:spLocks noGrp="1"/>
          </p:cNvSpPr>
          <p:nvPr>
            <p:ph type="subTitle" idx="4294967295"/>
          </p:nvPr>
        </p:nvSpPr>
        <p:spPr>
          <a:xfrm>
            <a:off x="1187624" y="4214813"/>
            <a:ext cx="6768752" cy="1428750"/>
          </a:xfrm>
          <a:solidFill>
            <a:srgbClr val="660033"/>
          </a:solidFill>
        </p:spPr>
        <p:txBody>
          <a:bodyPr lIns="182880" tIns="0"/>
          <a:lstStyle/>
          <a:p>
            <a:pPr lvl="1" eaLnBrk="1" hangingPunct="1">
              <a:spcBef>
                <a:spcPct val="0"/>
              </a:spcBef>
              <a:buFont typeface="Verdana" pitchFamily="34" charset="0"/>
              <a:buAutoNum type="arabicPeriod"/>
            </a:pPr>
            <a:r>
              <a:rPr lang="es-ES" sz="2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Artes </a:t>
            </a:r>
            <a:r>
              <a:rPr lang="es-ES" sz="2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plásticas</a:t>
            </a:r>
            <a:r>
              <a:rPr lang="es-ES" sz="2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s-ES" sz="29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deseño</a:t>
            </a:r>
            <a:r>
              <a:rPr lang="es-ES" sz="2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e </a:t>
            </a:r>
            <a:r>
              <a:rPr lang="es-ES" sz="29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imaxe</a:t>
            </a:r>
            <a:endParaRPr lang="es-ES" sz="29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  <a:buFont typeface="Verdana" pitchFamily="34" charset="0"/>
              <a:buAutoNum type="arabicPeriod"/>
            </a:pPr>
            <a:r>
              <a:rPr lang="es-ES" sz="2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Artes </a:t>
            </a:r>
            <a:r>
              <a:rPr lang="es-ES" sz="2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escénicas</a:t>
            </a:r>
            <a:r>
              <a:rPr lang="es-ES" sz="2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música e danza</a:t>
            </a:r>
          </a:p>
        </p:txBody>
      </p:sp>
      <p:pic>
        <p:nvPicPr>
          <p:cNvPr id="4" name="Picture 2" descr="Multicolored Abstract Pa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3600400" cy="26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7342187" cy="1047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825326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2720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503076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92696"/>
            <a:ext cx="8040663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547928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088" y="260350"/>
            <a:ext cx="8066087" cy="585788"/>
          </a:xfrm>
          <a:prstGeom prst="rect">
            <a:avLst/>
          </a:prstGeom>
          <a:solidFill>
            <a:srgbClr val="66003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PT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Bacharelato para persoas adultas</a:t>
            </a:r>
          </a:p>
        </p:txBody>
      </p:sp>
      <p:sp>
        <p:nvSpPr>
          <p:cNvPr id="28675" name="4 Rectángulo"/>
          <p:cNvSpPr>
            <a:spLocks noChangeArrowheads="1"/>
          </p:cNvSpPr>
          <p:nvPr/>
        </p:nvSpPr>
        <p:spPr bwMode="auto">
          <a:xfrm>
            <a:off x="684213" y="1568450"/>
            <a:ext cx="82089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/>
              <a:t> </a:t>
            </a:r>
            <a:r>
              <a:rPr lang="pt-PT" sz="1800" dirty="0">
                <a:solidFill>
                  <a:srgbClr val="660033"/>
                </a:solidFill>
              </a:rPr>
              <a:t>Estas ensinanzas poden cursarse </a:t>
            </a:r>
            <a:r>
              <a:rPr lang="pt-PT" sz="2400" b="1" dirty="0">
                <a:solidFill>
                  <a:srgbClr val="660033"/>
                </a:solidFill>
              </a:rPr>
              <a:t>en dous anos escolares</a:t>
            </a:r>
            <a:r>
              <a:rPr lang="pt-PT" sz="1800" dirty="0">
                <a:solidFill>
                  <a:srgbClr val="660033"/>
                </a:solidFill>
              </a:rPr>
              <a:t>,</a:t>
            </a:r>
          </a:p>
          <a:p>
            <a:r>
              <a:rPr lang="pt-PT" sz="1800" dirty="0">
                <a:solidFill>
                  <a:srgbClr val="660033"/>
                </a:solidFill>
              </a:rPr>
              <a:t> por curso completo, ou por materias de forma independente. </a:t>
            </a:r>
          </a:p>
          <a:p>
            <a:endParaRPr lang="pt-PT" sz="1800" dirty="0">
              <a:solidFill>
                <a:srgbClr val="660033"/>
              </a:solidFill>
            </a:endParaRPr>
          </a:p>
          <a:p>
            <a:pPr>
              <a:buFont typeface="Arial" charset="0"/>
              <a:buChar char="•"/>
            </a:pPr>
            <a:r>
              <a:rPr lang="pt-PT" sz="2400" b="1" dirty="0">
                <a:solidFill>
                  <a:srgbClr val="660033"/>
                </a:solidFill>
              </a:rPr>
              <a:t>Modalidade presencial</a:t>
            </a:r>
          </a:p>
          <a:p>
            <a:pPr>
              <a:buFont typeface="Arial" charset="0"/>
              <a:buNone/>
            </a:pPr>
            <a:endParaRPr lang="pt-PT" sz="2400" b="1" dirty="0">
              <a:solidFill>
                <a:srgbClr val="660033"/>
              </a:solidFill>
            </a:endParaRPr>
          </a:p>
          <a:p>
            <a:pPr>
              <a:buFont typeface="Arial" charset="0"/>
              <a:buChar char="•"/>
            </a:pPr>
            <a:r>
              <a:rPr lang="pt-PT" sz="2400" b="1" dirty="0">
                <a:solidFill>
                  <a:srgbClr val="660033"/>
                </a:solidFill>
              </a:rPr>
              <a:t>Modalidade semipresencial</a:t>
            </a:r>
            <a:r>
              <a:rPr lang="pt-PT" sz="1800" dirty="0">
                <a:solidFill>
                  <a:srgbClr val="660033"/>
                </a:solidFill>
              </a:rPr>
              <a:t>, esixe a asistencia obrigatoria ás titorías de  cada materia (unha hora semanal por cada materia). </a:t>
            </a:r>
          </a:p>
          <a:p>
            <a:pPr>
              <a:buFont typeface="Arial" charset="0"/>
              <a:buChar char="•"/>
            </a:pPr>
            <a:endParaRPr lang="pt-PT" sz="1800" dirty="0">
              <a:solidFill>
                <a:srgbClr val="660033"/>
              </a:solidFill>
            </a:endParaRPr>
          </a:p>
          <a:p>
            <a:pPr>
              <a:buFont typeface="Arial" charset="0"/>
              <a:buChar char="•"/>
            </a:pPr>
            <a:r>
              <a:rPr lang="pt-PT" sz="2400" b="1" dirty="0">
                <a:solidFill>
                  <a:srgbClr val="660033"/>
                </a:solidFill>
              </a:rPr>
              <a:t>Modalidade a distancia </a:t>
            </a:r>
            <a:r>
              <a:rPr lang="pt-PT" sz="1800" dirty="0">
                <a:solidFill>
                  <a:srgbClr val="660033"/>
                </a:solidFill>
              </a:rPr>
              <a:t>con titorías telemáticas non supón a asistencia a titorías presenciais. A comunicación cos titores é a través da Aula Virtual do </a:t>
            </a:r>
          </a:p>
          <a:p>
            <a:r>
              <a:rPr lang="pt-PT" sz="1800" dirty="0">
                <a:solidFill>
                  <a:srgbClr val="660033"/>
                </a:solidFill>
              </a:rPr>
              <a:t>IES San Clemente e os exames poden realizarse en Santiago de Compostela, A Coruña, Ferrol, Lugo, Burela, Ourense, Pontevedra e Vigo.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550" y="1557338"/>
            <a:ext cx="7272338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/>
              <a:t> </a:t>
            </a:r>
          </a:p>
          <a:p>
            <a:pPr>
              <a:defRPr/>
            </a:pPr>
            <a:r>
              <a:rPr lang="pt-BR" sz="1800" b="1" dirty="0"/>
              <a:t>Modalidade Presencial</a:t>
            </a:r>
          </a:p>
          <a:p>
            <a:pPr>
              <a:defRPr/>
            </a:pPr>
            <a:r>
              <a:rPr lang="pt-BR" sz="1600" b="1" dirty="0">
                <a:solidFill>
                  <a:srgbClr val="660033"/>
                </a:solidFill>
              </a:rPr>
              <a:t>IES </a:t>
            </a:r>
            <a:r>
              <a:rPr lang="pt-BR" sz="1600" b="1" dirty="0" err="1">
                <a:solidFill>
                  <a:srgbClr val="660033"/>
                </a:solidFill>
              </a:rPr>
              <a:t>Valle-Inclán</a:t>
            </a:r>
            <a:r>
              <a:rPr lang="pt-BR" sz="1600" b="1" dirty="0">
                <a:solidFill>
                  <a:srgbClr val="660033"/>
                </a:solidFill>
              </a:rPr>
              <a:t> (</a:t>
            </a:r>
            <a:r>
              <a:rPr lang="pt-BR" sz="1600" b="1" dirty="0" err="1">
                <a:solidFill>
                  <a:srgbClr val="660033"/>
                </a:solidFill>
              </a:rPr>
              <a:t>Pontevedra</a:t>
            </a:r>
            <a:r>
              <a:rPr lang="pt-BR" sz="1600" b="1" dirty="0">
                <a:solidFill>
                  <a:srgbClr val="660033"/>
                </a:solidFill>
              </a:rPr>
              <a:t>)</a:t>
            </a:r>
          </a:p>
          <a:p>
            <a:pPr>
              <a:defRPr/>
            </a:pPr>
            <a:r>
              <a:rPr lang="pt-BR" sz="1600" b="1" dirty="0">
                <a:solidFill>
                  <a:srgbClr val="660033"/>
                </a:solidFill>
              </a:rPr>
              <a:t>IES Frei Martín </a:t>
            </a:r>
            <a:r>
              <a:rPr lang="pt-BR" sz="1600" b="1" dirty="0" err="1">
                <a:solidFill>
                  <a:srgbClr val="660033"/>
                </a:solidFill>
              </a:rPr>
              <a:t>sarmiento</a:t>
            </a:r>
            <a:r>
              <a:rPr lang="pt-BR" sz="1600" b="1" dirty="0">
                <a:solidFill>
                  <a:srgbClr val="660033"/>
                </a:solidFill>
              </a:rPr>
              <a:t> (</a:t>
            </a:r>
            <a:r>
              <a:rPr lang="pt-BR" sz="1600" b="1" dirty="0" err="1">
                <a:solidFill>
                  <a:srgbClr val="660033"/>
                </a:solidFill>
              </a:rPr>
              <a:t>Pontevedra</a:t>
            </a:r>
            <a:r>
              <a:rPr lang="pt-BR" sz="1600" b="1" dirty="0">
                <a:solidFill>
                  <a:srgbClr val="660033"/>
                </a:solidFill>
              </a:rPr>
              <a:t>)</a:t>
            </a:r>
          </a:p>
          <a:p>
            <a:pPr>
              <a:defRPr/>
            </a:pPr>
            <a:r>
              <a:rPr lang="pt-BR" sz="1600" b="1" dirty="0">
                <a:solidFill>
                  <a:srgbClr val="660033"/>
                </a:solidFill>
              </a:rPr>
              <a:t>IES </a:t>
            </a:r>
            <a:r>
              <a:rPr lang="pt-BR" sz="1600" b="1" dirty="0" err="1">
                <a:solidFill>
                  <a:srgbClr val="660033"/>
                </a:solidFill>
              </a:rPr>
              <a:t>Castelao</a:t>
            </a:r>
            <a:r>
              <a:rPr lang="pt-BR" sz="1600" b="1" dirty="0">
                <a:solidFill>
                  <a:srgbClr val="660033"/>
                </a:solidFill>
              </a:rPr>
              <a:t> (Vigo)</a:t>
            </a:r>
          </a:p>
          <a:p>
            <a:pPr>
              <a:defRPr/>
            </a:pPr>
            <a:r>
              <a:rPr lang="pt-BR" sz="1600" b="1" dirty="0">
                <a:solidFill>
                  <a:srgbClr val="660033"/>
                </a:solidFill>
              </a:rPr>
              <a:t>IES Santa Irene (Vigo)</a:t>
            </a:r>
          </a:p>
          <a:p>
            <a:pPr>
              <a:defRPr/>
            </a:pPr>
            <a:r>
              <a:rPr lang="pt-BR" sz="1600" b="1" dirty="0">
                <a:solidFill>
                  <a:srgbClr val="660033"/>
                </a:solidFill>
              </a:rPr>
              <a:t>IES politécnico (Vigo)</a:t>
            </a:r>
          </a:p>
          <a:p>
            <a:pPr>
              <a:defRPr/>
            </a:pPr>
            <a:endParaRPr lang="pt-BR" sz="1800" b="1" dirty="0"/>
          </a:p>
          <a:p>
            <a:pPr>
              <a:defRPr/>
            </a:pPr>
            <a:r>
              <a:rPr lang="pt-BR" sz="1800" b="1" dirty="0"/>
              <a:t>Modalidade semipresencial </a:t>
            </a:r>
          </a:p>
          <a:p>
            <a:pPr>
              <a:defRPr/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pt-BR" sz="1600" b="1" dirty="0">
                <a:solidFill>
                  <a:srgbClr val="660033"/>
                </a:solidFill>
              </a:rPr>
              <a:t>EPA </a:t>
            </a:r>
            <a:r>
              <a:rPr lang="pt-BR" sz="1600" b="1" dirty="0" err="1">
                <a:solidFill>
                  <a:srgbClr val="660033"/>
                </a:solidFill>
              </a:rPr>
              <a:t>Río</a:t>
            </a:r>
            <a:r>
              <a:rPr lang="pt-BR" sz="1600" b="1" dirty="0">
                <a:solidFill>
                  <a:srgbClr val="660033"/>
                </a:solidFill>
              </a:rPr>
              <a:t> </a:t>
            </a:r>
            <a:r>
              <a:rPr lang="pt-BR" sz="1600" b="1" dirty="0" err="1">
                <a:solidFill>
                  <a:srgbClr val="660033"/>
                </a:solidFill>
              </a:rPr>
              <a:t>Lérez</a:t>
            </a:r>
            <a:r>
              <a:rPr lang="pt-BR" sz="1600" b="1" dirty="0">
                <a:solidFill>
                  <a:srgbClr val="660033"/>
                </a:solidFill>
              </a:rPr>
              <a:t> (</a:t>
            </a:r>
            <a:r>
              <a:rPr lang="pt-BR" sz="1600" b="1" dirty="0" err="1">
                <a:solidFill>
                  <a:srgbClr val="660033"/>
                </a:solidFill>
              </a:rPr>
              <a:t>Pontevedra</a:t>
            </a:r>
            <a:r>
              <a:rPr lang="pt-BR" sz="1600" b="1" dirty="0">
                <a:solidFill>
                  <a:srgbClr val="660033"/>
                </a:solidFill>
              </a:rPr>
              <a:t>) </a:t>
            </a:r>
          </a:p>
          <a:p>
            <a:pPr>
              <a:defRPr/>
            </a:pPr>
            <a:r>
              <a:rPr lang="pt-BR" sz="1600" b="1" dirty="0">
                <a:solidFill>
                  <a:srgbClr val="660033"/>
                </a:solidFill>
              </a:rPr>
              <a:t>		EPA do </a:t>
            </a:r>
            <a:r>
              <a:rPr lang="pt-BR" sz="1600" b="1" dirty="0" err="1">
                <a:solidFill>
                  <a:srgbClr val="660033"/>
                </a:solidFill>
              </a:rPr>
              <a:t>Berbés</a:t>
            </a:r>
            <a:r>
              <a:rPr lang="pt-BR" sz="1600" b="1" dirty="0">
                <a:solidFill>
                  <a:srgbClr val="660033"/>
                </a:solidFill>
              </a:rPr>
              <a:t> (Vigo) </a:t>
            </a:r>
          </a:p>
          <a:p>
            <a:pPr>
              <a:defRPr/>
            </a:pPr>
            <a:endParaRPr dirty="0"/>
          </a:p>
          <a:p>
            <a:pPr>
              <a:defRPr/>
            </a:pPr>
            <a:r>
              <a:rPr lang="pt-BR" sz="1800" b="1" dirty="0"/>
              <a:t> A modalidade a distancia telemática</a:t>
            </a:r>
            <a:endParaRPr lang="pt-BR" dirty="0"/>
          </a:p>
          <a:p>
            <a:pPr>
              <a:defRPr/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t-BR" sz="1800" b="1" dirty="0">
                <a:solidFill>
                  <a:srgbClr val="660033"/>
                </a:solidFill>
              </a:rPr>
              <a:t>	IES </a:t>
            </a:r>
            <a:r>
              <a:rPr lang="pt-BR" sz="1800" b="1" dirty="0" err="1">
                <a:solidFill>
                  <a:srgbClr val="660033"/>
                </a:solidFill>
              </a:rPr>
              <a:t>San</a:t>
            </a:r>
            <a:r>
              <a:rPr lang="pt-BR" sz="1800" b="1" dirty="0">
                <a:solidFill>
                  <a:srgbClr val="660033"/>
                </a:solidFill>
              </a:rPr>
              <a:t> Clemente </a:t>
            </a:r>
          </a:p>
          <a:p>
            <a:pPr>
              <a:defRPr/>
            </a:pPr>
            <a:r>
              <a:rPr lang="pt-BR" sz="1800" b="1" dirty="0">
                <a:solidFill>
                  <a:srgbClr val="660033"/>
                </a:solidFill>
              </a:rPr>
              <a:t>	     (Santiago de </a:t>
            </a:r>
            <a:r>
              <a:rPr lang="pt-BR" sz="1800" b="1" dirty="0" err="1">
                <a:solidFill>
                  <a:srgbClr val="660033"/>
                </a:solidFill>
              </a:rPr>
              <a:t>Compostela</a:t>
            </a:r>
            <a:r>
              <a:rPr lang="pt-BR" sz="1800" b="1" dirty="0">
                <a:solidFill>
                  <a:srgbClr val="660033"/>
                </a:solidFill>
              </a:rPr>
              <a:t>)</a:t>
            </a:r>
            <a:endParaRPr lang="pt-PT" sz="1800" b="1" dirty="0">
              <a:solidFill>
                <a:srgbClr val="660033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450" y="260350"/>
            <a:ext cx="70564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chemeClr val="tx2">
                    <a:lumMod val="75000"/>
                  </a:schemeClr>
                </a:solidFill>
              </a:rPr>
              <a:t>Centros</a:t>
            </a:r>
          </a:p>
          <a:p>
            <a:pPr>
              <a:defRPr/>
            </a:pPr>
            <a:endParaRPr lang="pt-PT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6000" y="981075"/>
            <a:ext cx="6318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 </a:t>
            </a:r>
          </a:p>
          <a:p>
            <a:pPr>
              <a:defRPr/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http://www.edu.xunta.es/web/node/1102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1658938"/>
            <a:ext cx="8820150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/>
              <a:t>. </a:t>
            </a:r>
          </a:p>
          <a:p>
            <a:pPr>
              <a:defRPr/>
            </a:pPr>
            <a:endParaRPr lang="pt-PT" dirty="0"/>
          </a:p>
          <a:p>
            <a:pPr>
              <a:defRPr/>
            </a:pPr>
            <a:endParaRPr lang="pt-PT" dirty="0"/>
          </a:p>
          <a:p>
            <a:pPr lvl="2">
              <a:buFont typeface="Arial" pitchFamily="34" charset="0"/>
              <a:buChar char="•"/>
              <a:defRPr/>
            </a:pPr>
            <a:r>
              <a:rPr lang="pt-PT" sz="2400" dirty="0">
                <a:solidFill>
                  <a:srgbClr val="660033"/>
                </a:solidFill>
              </a:rPr>
              <a:t>Probas libres celébranse unha vez ao ano e convócanse publicamente a través do DOG</a:t>
            </a:r>
            <a:r>
              <a:rPr lang="pt-PT" dirty="0">
                <a:solidFill>
                  <a:srgbClr val="660033"/>
                </a:solidFill>
              </a:rPr>
              <a:t>.</a:t>
            </a:r>
          </a:p>
          <a:p>
            <a:pPr>
              <a:defRPr/>
            </a:pPr>
            <a:endParaRPr lang="pt-PT" dirty="0">
              <a:solidFill>
                <a:srgbClr val="660033"/>
              </a:solidFill>
            </a:endParaRPr>
          </a:p>
          <a:p>
            <a:pPr>
              <a:defRPr/>
            </a:pPr>
            <a:r>
              <a:rPr lang="pt-PT" dirty="0">
                <a:solidFill>
                  <a:srgbClr val="660033"/>
                </a:solidFill>
              </a:rPr>
              <a:t> </a:t>
            </a:r>
          </a:p>
          <a:p>
            <a:pPr>
              <a:defRPr/>
            </a:pPr>
            <a:endParaRPr lang="pt-PT" dirty="0">
              <a:solidFill>
                <a:srgbClr val="660033"/>
              </a:solidFill>
            </a:endParaRPr>
          </a:p>
          <a:p>
            <a:pPr>
              <a:defRPr/>
            </a:pPr>
            <a:endParaRPr lang="pt-PT" dirty="0">
              <a:solidFill>
                <a:srgbClr val="660033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PT" sz="2400" b="1" dirty="0">
                <a:solidFill>
                  <a:srgbClr val="660033"/>
                </a:solidFill>
              </a:rPr>
              <a:t>http://www.edu.xunta.es/web/node/1238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11188" y="404813"/>
            <a:ext cx="8281987" cy="1076325"/>
          </a:xfrm>
          <a:prstGeom prst="rect">
            <a:avLst/>
          </a:prstGeom>
          <a:solidFill>
            <a:srgbClr val="660033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Probas libres para obtención do </a:t>
            </a:r>
          </a:p>
          <a:p>
            <a:pPr algn="r">
              <a:defRPr/>
            </a:pPr>
            <a:r>
              <a:rPr lang="pt-PT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Título de Bacharel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764704"/>
            <a:ext cx="8604448" cy="46529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33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z="4400" dirty="0" smtClean="0"/>
              <a:t> Proba de acceso a </a:t>
            </a:r>
            <a:r>
              <a:rPr lang="es-ES_tradnl" sz="4400" dirty="0" err="1" smtClean="0"/>
              <a:t>Universidade</a:t>
            </a:r>
            <a:endParaRPr lang="es-ES_tradnl" sz="4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4400" dirty="0" smtClean="0"/>
              <a:t>	</a:t>
            </a:r>
            <a:r>
              <a:rPr lang="es-ES_tradnl" sz="4400" dirty="0" err="1" smtClean="0"/>
              <a:t>maiores</a:t>
            </a:r>
            <a:r>
              <a:rPr lang="es-ES_tradnl" sz="4400" dirty="0" smtClean="0"/>
              <a:t> 25 anos </a:t>
            </a:r>
            <a:endParaRPr lang="es-ES_tradnl" sz="4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3000" dirty="0" smtClean="0"/>
          </a:p>
          <a:p>
            <a:pPr>
              <a:lnSpc>
                <a:spcPct val="90000"/>
              </a:lnSpc>
            </a:pPr>
            <a:r>
              <a:rPr lang="es-ES_tradnl" sz="4400" dirty="0" smtClean="0"/>
              <a:t> Proba </a:t>
            </a:r>
            <a:r>
              <a:rPr lang="es-ES_tradnl" sz="4400" dirty="0"/>
              <a:t>de acceso a </a:t>
            </a:r>
            <a:r>
              <a:rPr lang="es-ES_tradnl" sz="4400" dirty="0" err="1"/>
              <a:t>Universidade</a:t>
            </a:r>
            <a:endParaRPr lang="es-ES_tradnl" sz="4400" dirty="0"/>
          </a:p>
          <a:p>
            <a:pPr>
              <a:lnSpc>
                <a:spcPct val="90000"/>
              </a:lnSpc>
              <a:buNone/>
            </a:pPr>
            <a:r>
              <a:rPr lang="es-ES_tradnl" sz="4400" dirty="0"/>
              <a:t>	</a:t>
            </a:r>
            <a:r>
              <a:rPr lang="es-ES_tradnl" sz="4400" dirty="0" err="1"/>
              <a:t>maiores</a:t>
            </a:r>
            <a:r>
              <a:rPr lang="es-ES_tradnl" sz="4400" dirty="0"/>
              <a:t> </a:t>
            </a:r>
            <a:r>
              <a:rPr lang="es-ES_tradnl" sz="4400" dirty="0" smtClean="0"/>
              <a:t>40 anos</a:t>
            </a:r>
          </a:p>
          <a:p>
            <a:pPr>
              <a:lnSpc>
                <a:spcPct val="90000"/>
              </a:lnSpc>
              <a:buNone/>
            </a:pPr>
            <a:endParaRPr lang="es-ES_tradnl" sz="4400" dirty="0" smtClean="0"/>
          </a:p>
          <a:p>
            <a:pPr>
              <a:lnSpc>
                <a:spcPct val="90000"/>
              </a:lnSpc>
            </a:pPr>
            <a:r>
              <a:rPr lang="es-ES_tradnl" sz="4400" dirty="0" smtClean="0"/>
              <a:t> Proba </a:t>
            </a:r>
            <a:r>
              <a:rPr lang="es-ES_tradnl" sz="4400" dirty="0"/>
              <a:t>de acceso a </a:t>
            </a:r>
            <a:r>
              <a:rPr lang="es-ES_tradnl" sz="4400" dirty="0" err="1"/>
              <a:t>Universidade</a:t>
            </a:r>
            <a:endParaRPr lang="es-ES_tradnl" sz="4400" dirty="0"/>
          </a:p>
          <a:p>
            <a:pPr>
              <a:lnSpc>
                <a:spcPct val="90000"/>
              </a:lnSpc>
              <a:buNone/>
            </a:pPr>
            <a:r>
              <a:rPr lang="es-ES_tradnl" sz="4400" dirty="0"/>
              <a:t>	</a:t>
            </a:r>
            <a:r>
              <a:rPr lang="es-ES_tradnl" sz="4400" dirty="0" err="1"/>
              <a:t>maiores</a:t>
            </a:r>
            <a:r>
              <a:rPr lang="es-ES_tradnl" sz="4400" dirty="0"/>
              <a:t> </a:t>
            </a:r>
            <a:r>
              <a:rPr lang="es-ES_tradnl" sz="4400" dirty="0" smtClean="0"/>
              <a:t>45 </a:t>
            </a:r>
            <a:r>
              <a:rPr lang="es-ES_tradnl" sz="4400" dirty="0"/>
              <a:t>anos</a:t>
            </a:r>
            <a:endParaRPr lang="es-ES_tradnl" sz="4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3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3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3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30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33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755650" y="1484313"/>
            <a:ext cx="7992814" cy="4457700"/>
          </a:xfrm>
        </p:spPr>
        <p:txBody>
          <a:bodyPr>
            <a:normAutofit/>
          </a:bodyPr>
          <a:lstStyle/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r>
              <a:rPr lang="pt-PT" sz="1400" dirty="0" smtClean="0">
                <a:solidFill>
                  <a:srgbClr val="660033"/>
                </a:solidFill>
              </a:rPr>
              <a:t>As aulas onde se realizan as actividades de formación dispoñen de recursos tecnolóxicos avanzados, así como dun profesor-administrador que axuda ao alumnado nas súas conexións á rede, na comunicación co titor e en todo o que facilite o proceso de aprendizaxe. </a:t>
            </a:r>
          </a:p>
          <a:p>
            <a:r>
              <a:rPr lang="pt-PT" sz="1400" dirty="0" smtClean="0">
                <a:solidFill>
                  <a:srgbClr val="660033"/>
                </a:solidFill>
              </a:rPr>
              <a:t> O alumno recibe unha conta de conexión gratuíta a internet e non necesita </a:t>
            </a:r>
          </a:p>
          <a:p>
            <a:pPr marL="0" indent="0">
              <a:buNone/>
            </a:pPr>
            <a:r>
              <a:rPr lang="pt-PT" sz="1400" dirty="0" smtClean="0">
                <a:solidFill>
                  <a:srgbClr val="660033"/>
                </a:solidFill>
              </a:rPr>
              <a:t>        asistir á aula, excepto para realizar a proba final presencial. </a:t>
            </a:r>
          </a:p>
          <a:p>
            <a:r>
              <a:rPr lang="pt-PT" sz="1400" dirty="0" smtClean="0">
                <a:solidFill>
                  <a:srgbClr val="660033"/>
                </a:solidFill>
              </a:rPr>
              <a:t> Os cursos poden iniciarse calquera día do ano escolar e cada alumno segue o  seu propio ritmo de aprendizaxe. </a:t>
            </a:r>
          </a:p>
          <a:p>
            <a:r>
              <a:rPr lang="pt-PT" sz="1400" dirty="0" smtClean="0">
                <a:solidFill>
                  <a:srgbClr val="660033"/>
                </a:solidFill>
              </a:rPr>
              <a:t> O titor non está na aula, comunícase co alumno por correo electrónico e </a:t>
            </a:r>
          </a:p>
          <a:p>
            <a:r>
              <a:rPr lang="pt-PT" sz="1400" dirty="0" smtClean="0">
                <a:solidFill>
                  <a:srgbClr val="660033"/>
                </a:solidFill>
              </a:rPr>
              <a:t>contesta en 24 horas a todas as dúbidas. </a:t>
            </a:r>
          </a:p>
          <a:p>
            <a:endParaRPr lang="pt-PT" sz="1400" dirty="0" smtClean="0"/>
          </a:p>
          <a:p>
            <a:r>
              <a:rPr lang="pt-PT" sz="1400"/>
              <a:t>https://epavigo.es/aulamentor/</a:t>
            </a:r>
            <a:endParaRPr lang="pt-PT" sz="1400" dirty="0" smtClean="0"/>
          </a:p>
        </p:txBody>
      </p:sp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688490" y="142502"/>
            <a:ext cx="7756263" cy="1054250"/>
          </a:xfrm>
          <a:solidFill>
            <a:srgbClr val="660033"/>
          </a:solidFill>
        </p:spPr>
        <p:txBody>
          <a:bodyPr/>
          <a:lstStyle/>
          <a:p>
            <a:r>
              <a:rPr lang="pt-PT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AULAS MENTOR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ducación de adul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52738"/>
            <a:ext cx="1381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Ensinanzas artístic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852738"/>
            <a:ext cx="1381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Ensinanzas de idiom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852738"/>
            <a:ext cx="1381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Ensinazas deportiv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852738"/>
            <a:ext cx="1381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793981" y="4633391"/>
            <a:ext cx="355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http://www.edu.xunta.gal/portal/eea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http://3.bp.blogspot.com/-dh7sLETklWk/Tr0YVC4ukLI/AAAAAAAACWQ/-BrrXrtysQU/s400/3532628238_0ffb8c7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7337"/>
            <a:ext cx="30130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660033"/>
          </a:solidFill>
        </p:spPr>
        <p:txBody>
          <a:bodyPr/>
          <a:lstStyle/>
          <a:p>
            <a:pPr algn="ctr" eaLnBrk="1" hangingPunct="1"/>
            <a:endParaRPr lang="es-ES" sz="3700" dirty="0" smtClean="0"/>
          </a:p>
          <a:p>
            <a:pPr algn="ctr" eaLnBrk="1" hangingPunct="1">
              <a:buFont typeface="Wingdings" pitchFamily="2" charset="2"/>
              <a:buNone/>
            </a:pPr>
            <a:endParaRPr lang="es-ES" sz="3700" b="1" i="1" u="sng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S" sz="3700" b="1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FORMACIÓN PROFESIONAL</a:t>
            </a:r>
            <a:endParaRPr lang="es-ES" sz="1000" b="1" i="1" u="sng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ES" sz="2000" b="1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Grao medio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sz="2000" b="1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Grao superior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490" y="548680"/>
            <a:ext cx="7756263" cy="1075726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660033"/>
                </a:solidFill>
              </a:rPr>
              <a:t>https://epavigo.es/orientacion</a:t>
            </a:r>
            <a:r>
              <a:rPr lang="es-ES" sz="3200" b="1" dirty="0" smtClean="0">
                <a:solidFill>
                  <a:srgbClr val="660033"/>
                </a:solidFill>
              </a:rPr>
              <a:t>/</a:t>
            </a:r>
            <a:br>
              <a:rPr lang="es-ES" sz="3200" b="1" dirty="0" smtClean="0">
                <a:solidFill>
                  <a:srgbClr val="660033"/>
                </a:solidFill>
              </a:rPr>
            </a:br>
            <a:r>
              <a:rPr lang="es-ES" sz="3200" b="1" dirty="0" smtClean="0">
                <a:solidFill>
                  <a:srgbClr val="660033"/>
                </a:solidFill>
              </a:rPr>
              <a:t>http://www.edu.xunta.es/fp/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68649" y="2363056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>
            <a:normAutofit fontScale="90000"/>
          </a:bodyPr>
          <a:lstStyle/>
          <a:p>
            <a:r>
              <a:rPr lang="es-ES" smtClean="0"/>
              <a:t> </a:t>
            </a:r>
            <a:br>
              <a:rPr lang="es-ES" smtClean="0"/>
            </a:br>
            <a:endParaRPr lang="es-ES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0" y="3154363"/>
          <a:ext cx="6096000" cy="549636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8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87" name="Imagen 3" descr="http://www.edu.xunta.es/fp/sites/fp/files/fp/Imaxes/Logos%20Familias%20con%20nome/ADMINISTRACION%20E%20XESTION.jpg">
            <a:hlinkClick r:id="rId2" tooltip="&quot;Familia profesional de Administración e xestión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Imagen 4" descr="http://www.edu.xunta.es/fp/sites/fp/files/fp/Imaxes/Logos%20Familias%20con%20nome/AGRARIA.jpg">
            <a:hlinkClick r:id="rId4" tooltip="&quot;Familia profesional de Agraria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9891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Imagen 5" descr="http://www.edu.xunta.es/fp/sites/fp/files/fp/Imaxes/Logos%20Familias%20con%20nome/ARTES%20GRAFICAS.jpg">
            <a:hlinkClick r:id="rId6" tooltip="&quot;Familia profesional de Artes gráficas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060575"/>
            <a:ext cx="1366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Imagen 6" descr="http://www.edu.xunta.es/fp/sites/fp/files/fp/Imaxes/Logos%20Familias%20con%20nome/comercio_e_marketing.jpg">
            <a:hlinkClick r:id="rId8" tooltip="&quot;Familia profesional de Comercio e marketing&quot;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675" y="1989138"/>
            <a:ext cx="12969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Imagen 7" descr="http://www.edu.xunta.es/fp/sites/fp/files/fp/Imaxes/Logos%20Familias%20con%20nome/EDIFICACION%20E%20OBRA%20CIVIL.jpg">
            <a:hlinkClick r:id="rId10" tooltip="&quot;Familia profesional de Edificación e obra civil&quot;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675" y="3500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Imagen 10" descr="http://www.edu.xunta.es/fp/sites/fp/files/fp/Imaxes/Logos%20Familias%20con%20nome/FABRICACION%20MECANICA.jpg">
            <a:hlinkClick r:id="rId12" tooltip="&quot;Familia profesional de Fabricación mecánica&quot;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913" y="33575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13 Imagen" descr="http://www.edu.xunta.es/fp/sites/fp/files/fp/Imaxes/Logos%20Familias%20con%20nome/ACTIVIDADES%20FISICAS%20E%20DEPORTIVAS.jpg">
            <a:hlinkClick r:id="rId14" tooltip="&quot;Familia profesional de Actividades físicas e deportivas&quot;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913" y="1989138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524000" y="3062288"/>
          <a:ext cx="6096000" cy="732848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8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207" name="Imagen 14" descr="http://www.edu.xunta.es/fp/sites/fp/files/fp/Imaxes/Logos%20Familias%20con%20nome/INDUSTRIAS%20ALIMENTARIAS.jpg">
            <a:hlinkClick r:id="rId16" tooltip="&quot;Familia profesional de Industrias alimentarias&quot;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24750" y="35734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8" name="Imagen 15" descr="http://www.edu.xunta.es/fp/sites/fp/files/fp/Imaxes/Logos%20Familias%20con%20nome/informatica_e_comunicacions.jpg">
            <a:hlinkClick r:id="rId18" tooltip="&quot;Familia profesional de Informática e comunicacións&quot;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96188" y="50847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" name="Imagen 16" descr="http://www.edu.xunta.es/fp/sites/fp/files/fp/Imaxes/Logos%20Familias%20con%20nome/INSTALACION%20E%20MANTEMENTO.jpg">
            <a:hlinkClick r:id="rId20" tooltip="&quot;Familia profesional de Instalación e mantemento&quot;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84888" y="5492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0" name="Imagen 17" descr="http://www.edu.xunta.es/fp/sites/fp/files/fp/Imaxes/Logos%20Familias%20con%20nome/MADEIRA%20MOBLE%20E%20CORTIZA.jpg">
            <a:hlinkClick r:id="rId22" tooltip="&quot;Familia profesional de Madeira, moble e cortiza&quot;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72000" y="5492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1" name="Imagen 18" descr="http://www.edu.xunta.es/fp/sites/fp/files/fp/Imaxes/Logos%20Familias%20con%20nome/MARITIMO%20PESQUEIRA.jpg">
            <a:hlinkClick r:id="rId24" tooltip="&quot;Familia profesional de Marítimo-pesqueira&quot;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059113" y="5492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Imagen 19" descr="http://www.edu.xunta.es/fp/sites/fp/files/fp/Imaxes/Logos%20Familias%20con%20nome/QUIMICA.jpg">
            <a:hlinkClick r:id="rId26" tooltip="&quot;Familia profesional de Química&quot;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403350" y="4048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Imagen 20" descr="http://www.edu.xunta.es/fp/sites/fp/files/fp/Imaxes/Logos%20Familias%20con%20nome/SANIDADE.jpg">
            <a:hlinkClick r:id="rId28" tooltip="&quot;Familia profesional de Sanidade&quot;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156325" y="51577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Imagen 21" descr="Familia profesional de Seguridade e medio ambiente">
            <a:hlinkClick r:id="rId30" tooltip="&quot;Familia profesional de Seguridade e medio ambiente&quot;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427538" y="50847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Imagen 22" descr="http://www.edu.xunta.es/fp/sites/fp/files/fp/Imaxes/Logos%20Familias%20con%20nome/SERVIZOS%20SOCIOCULTURAIS.jpg">
            <a:hlinkClick r:id="rId32" tooltip="&quot;Familia profesional de Servizos socioculturais e á comunidade&quot;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987675" y="50847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Imagen 23" descr="http://www.edu.xunta.es/fp/sites/fp/files/fp/Imaxes/Logos%20Familias%20con%20nome/TEXTIL%20CONFECCION%20E%20PEL.jpg">
            <a:hlinkClick r:id="rId34" tooltip="&quot;Familia profesional de Téxtil, confección e pel&quot;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476375" y="51577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Imagen 24" descr="http://www.edu.xunta.es/fp/sites/fp/files/fp/Imaxes/Logos%20Familias%20con%20nome/TRANSPORTE%20E%20MANTEMENTO%20DE%20VEHICULOS.jpg">
            <a:hlinkClick r:id="rId36" tooltip="&quot;Familia profesional de Transporte e mantemento de vehículos&quot;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156325" y="3500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s-ES" sz="1300">
                <a:solidFill>
                  <a:srgbClr val="333333"/>
                </a:solidFill>
                <a:latin typeface="Verdana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es-ES" sz="1300">
                <a:solidFill>
                  <a:srgbClr val="333333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s-ES" sz="1300">
                <a:solidFill>
                  <a:srgbClr val="333333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S" sz="1300">
                <a:solidFill>
                  <a:srgbClr val="333333"/>
                </a:solidFill>
                <a:latin typeface="Verdana"/>
                <a:ea typeface="Times New Roman" pitchFamily="18" charset="0"/>
                <a:cs typeface="Times New Roman" pitchFamily="18" charset="0"/>
              </a:rPr>
              <a:t>    </a:t>
            </a:r>
            <a:r>
              <a:rPr lang="es-ES" sz="900"/>
              <a:t> </a:t>
            </a:r>
            <a:endParaRPr lang="es-ES"/>
          </a:p>
        </p:txBody>
      </p:sp>
      <p:graphicFrame>
        <p:nvGraphicFramePr>
          <p:cNvPr id="28" name="27 Tabla"/>
          <p:cNvGraphicFramePr>
            <a:graphicFrameLocks noGrp="1"/>
          </p:cNvGraphicFramePr>
          <p:nvPr/>
        </p:nvGraphicFramePr>
        <p:xfrm>
          <a:off x="1524000" y="3246438"/>
          <a:ext cx="6096000" cy="36642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8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226" name="Imagen 8" descr="http://www.edu.xunta.es/fp/sites/fp/files/fp/Imaxes/Logos%20Familias%20con%20nome/ELECTRICIDADE%20E%20ELECTRONICA.jpg">
            <a:hlinkClick r:id="rId38" tooltip="&quot;Familia profesional de Electricidade e electrónica&quot;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23850" y="41497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7" name="Imagen 9" descr="http://www.edu.xunta.es/fp/sites/fp/files/fp/Imaxes/Logos%20Familias%20con%20nome/ENERXIA%20E%20AUGA.jpg">
            <a:hlinkClick r:id="rId40" tooltip="&quot;Familia profesional de Enerxía e auga&quot;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95288" y="28527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8" name="Imagen 11" descr="http://www.edu.xunta.es/fp/sites/fp/files/fp/Imaxes/Logos%20Familias%20con%20nome/HOSTALARIA%20E%20TURISMO.jpg">
            <a:hlinkClick r:id="rId42" tooltip="&quot;Familia profesional de Hostalaría e turismo&quot;"/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79388" y="50847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" name="Imagen 12" descr="http://www.edu.xunta.es/fp/sites/fp/files/fp/Imaxes/Logos%20Familias%20con%20nome/IMAXE%20E%20SON.jpg">
            <a:hlinkClick r:id="rId44" tooltip="&quot;Familia profesional de Imaxe e son&quot;"/>
          </p:cNvPr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667625" y="6921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0" name="Imagen 13" descr="http://www.edu.xunta.es/fp/sites/fp/files/fp/Imaxes/Logos%20Familias%20con%20nome/IMAXE%20PERSOAL.jpg">
            <a:hlinkClick r:id="rId46" tooltip="&quot;Familia profesional de Imaxe persoal&quot;"/>
          </p:cNvPr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524750" y="22050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684213" y="1989138"/>
            <a:ext cx="8208267" cy="4464198"/>
          </a:xfrm>
        </p:spPr>
        <p:txBody>
          <a:bodyPr>
            <a:normAutofit/>
          </a:bodyPr>
          <a:lstStyle/>
          <a:p>
            <a:endParaRPr lang="pt-PT" dirty="0" smtClean="0">
              <a:solidFill>
                <a:srgbClr val="660033"/>
              </a:solidFill>
              <a:hlinkClick r:id="rId2"/>
            </a:endParaRPr>
          </a:p>
          <a:p>
            <a:r>
              <a:rPr lang="pt-PT" dirty="0" smtClean="0">
                <a:solidFill>
                  <a:srgbClr val="660033"/>
                </a:solidFill>
                <a:hlinkClick r:id="rId2"/>
              </a:rPr>
              <a:t>http://www.edu.xunta.es/fp/oferta-fp</a:t>
            </a:r>
            <a:endParaRPr lang="pt-PT" dirty="0" smtClean="0">
              <a:solidFill>
                <a:srgbClr val="660033"/>
              </a:solidFill>
            </a:endParaRPr>
          </a:p>
          <a:p>
            <a:r>
              <a:rPr lang="pt-PT" dirty="0" smtClean="0">
                <a:solidFill>
                  <a:srgbClr val="660033"/>
                </a:solidFill>
                <a:hlinkClick r:id="rId3"/>
              </a:rPr>
              <a:t>http://www.edu.xunta.es/fp/folletos-informativos-fp</a:t>
            </a:r>
            <a:endParaRPr lang="pt-PT" dirty="0" smtClean="0">
              <a:solidFill>
                <a:srgbClr val="660033"/>
              </a:solidFill>
            </a:endParaRPr>
          </a:p>
          <a:p>
            <a:r>
              <a:rPr lang="pt-PT" dirty="0" smtClean="0">
                <a:solidFill>
                  <a:srgbClr val="660033"/>
                </a:solidFill>
                <a:hlinkClick r:id="rId4"/>
              </a:rPr>
              <a:t>http://www.youtube.com/user/FPGalicia/videos</a:t>
            </a:r>
            <a:endParaRPr lang="pt-PT" dirty="0" smtClean="0">
              <a:solidFill>
                <a:srgbClr val="660033"/>
              </a:solidFill>
            </a:endParaRPr>
          </a:p>
          <a:p>
            <a:r>
              <a:rPr lang="pt-PT" dirty="0" smtClean="0">
                <a:solidFill>
                  <a:srgbClr val="660033"/>
                </a:solidFill>
                <a:hlinkClick r:id="rId5"/>
              </a:rPr>
              <a:t>www.epavigo.es</a:t>
            </a:r>
            <a:r>
              <a:rPr lang="pt-PT" dirty="0" smtClean="0">
                <a:solidFill>
                  <a:srgbClr val="660033"/>
                </a:solidFill>
              </a:rPr>
              <a:t>/orientacion  </a:t>
            </a:r>
          </a:p>
          <a:p>
            <a:pPr>
              <a:buNone/>
            </a:pPr>
            <a:endParaRPr lang="pt-PT" sz="1800" dirty="0" smtClean="0"/>
          </a:p>
          <a:p>
            <a:pPr>
              <a:buNone/>
            </a:pPr>
            <a:r>
              <a:rPr lang="pt-PT" sz="1800" dirty="0" smtClean="0"/>
              <a:t>			</a:t>
            </a:r>
            <a:endParaRPr lang="pt-PT" dirty="0" smtClean="0"/>
          </a:p>
          <a:p>
            <a:pPr>
              <a:buFont typeface="Wingdings" pitchFamily="2" charset="2"/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872" cy="1054250"/>
          </a:xfrm>
        </p:spPr>
        <p:txBody>
          <a:bodyPr/>
          <a:lstStyle/>
          <a:p>
            <a:pPr algn="l"/>
            <a:r>
              <a:rPr lang="pt-PT" sz="4800" b="1" dirty="0" smtClean="0">
                <a:solidFill>
                  <a:srgbClr val="660033"/>
                </a:solidFill>
              </a:rPr>
              <a:t>OFERTA FORMATIVA FP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mtClean="0"/>
          </a:p>
          <a:p>
            <a:r>
              <a:rPr lang="pt-PT" smtClean="0"/>
              <a:t>Cal é a duración dun ciclo formativo na modalidade dual?  2.000 horas</a:t>
            </a:r>
          </a:p>
          <a:p>
            <a:pPr>
              <a:buFont typeface="Wingdings" pitchFamily="2" charset="2"/>
              <a:buNone/>
            </a:pPr>
            <a:r>
              <a:rPr lang="pt-PT" smtClean="0"/>
              <a:t> </a:t>
            </a:r>
          </a:p>
          <a:p>
            <a:r>
              <a:rPr lang="pt-PT" smtClean="0"/>
              <a:t>Distribúense ao longo dun máximo de tres anos.</a:t>
            </a:r>
          </a:p>
          <a:p>
            <a:endParaRPr lang="pt-PT" smtClean="0"/>
          </a:p>
        </p:txBody>
      </p:sp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solidFill>
            <a:srgbClr val="660033"/>
          </a:solidFill>
        </p:spPr>
        <p:txBody>
          <a:bodyPr/>
          <a:lstStyle/>
          <a:p>
            <a:r>
              <a:rPr lang="pt-P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FP DUAL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Rectángulo"/>
          <p:cNvSpPr>
            <a:spLocks noChangeArrowheads="1"/>
          </p:cNvSpPr>
          <p:nvPr/>
        </p:nvSpPr>
        <p:spPr bwMode="auto">
          <a:xfrm>
            <a:off x="611560" y="1340768"/>
            <a:ext cx="77768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pt-PT" sz="2400" dirty="0">
                <a:solidFill>
                  <a:srgbClr val="660033"/>
                </a:solidFill>
              </a:rPr>
              <a:t> Non ter realizado con anterioridade un contrato de formación e  aprendizaxe</a:t>
            </a:r>
          </a:p>
          <a:p>
            <a:endParaRPr lang="pt-PT" sz="2400" dirty="0">
              <a:solidFill>
                <a:srgbClr val="660033"/>
              </a:solidFill>
            </a:endParaRPr>
          </a:p>
          <a:p>
            <a:pPr>
              <a:buFont typeface="Arial" charset="0"/>
              <a:buChar char="•"/>
            </a:pPr>
            <a:r>
              <a:rPr lang="pt-PT" sz="2400" dirty="0">
                <a:solidFill>
                  <a:srgbClr val="660033"/>
                </a:solidFill>
              </a:rPr>
              <a:t> Carecer da cualificación profesional obtida e recoñecida polo sistema de formación para o emprego ou do  sistema educativo requirida para concertar un contrato en prácticas para o  posto de traballo ou a ocupación obxecto do contrato de formación e aprendizaxe.</a:t>
            </a:r>
          </a:p>
          <a:p>
            <a:pPr>
              <a:buFont typeface="Arial" charset="0"/>
              <a:buChar char="•"/>
            </a:pPr>
            <a:r>
              <a:rPr lang="pt-PT" sz="2400" dirty="0">
                <a:solidFill>
                  <a:srgbClr val="660033"/>
                </a:solidFill>
              </a:rPr>
              <a:t> Non ter superado ningún módulo profesional do ciclo formativo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385763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2000" b="1" dirty="0">
                <a:solidFill>
                  <a:srgbClr val="660033"/>
                </a:solidFill>
              </a:rPr>
              <a:t>Cales son os requisitos para acceder á FP dual?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Con </a:t>
            </a:r>
            <a:r>
              <a:rPr lang="es-ES" dirty="0" err="1" smtClean="0"/>
              <a:t>bacharelato</a:t>
            </a:r>
            <a:r>
              <a:rPr lang="es-ES" dirty="0" smtClean="0"/>
              <a:t> da </a:t>
            </a:r>
            <a:r>
              <a:rPr lang="es-ES" dirty="0" err="1" smtClean="0"/>
              <a:t>modalidade</a:t>
            </a:r>
            <a:r>
              <a:rPr lang="es-ES" dirty="0" smtClean="0"/>
              <a:t> adecuada</a:t>
            </a:r>
          </a:p>
          <a:p>
            <a:pPr eaLnBrk="1" hangingPunct="1">
              <a:buNone/>
            </a:pPr>
            <a:endParaRPr lang="es-ES" dirty="0" smtClean="0"/>
          </a:p>
          <a:p>
            <a:pPr eaLnBrk="1" hangingPunct="1"/>
            <a:r>
              <a:rPr lang="es-ES" dirty="0" smtClean="0"/>
              <a:t>Ciclo Medio</a:t>
            </a:r>
          </a:p>
          <a:p>
            <a:pPr eaLnBrk="1" hangingPunct="1"/>
            <a:endParaRPr lang="es-ES" dirty="0" smtClean="0"/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  <a:p>
            <a:pPr eaLnBrk="1" hangingPunct="1"/>
            <a:r>
              <a:rPr lang="es-ES" dirty="0" smtClean="0"/>
              <a:t>Proba de acceso</a:t>
            </a:r>
          </a:p>
          <a:p>
            <a:pPr eaLnBrk="1" hangingPunct="1">
              <a:buFont typeface="Wingdings" pitchFamily="2" charset="2"/>
              <a:buNone/>
            </a:pPr>
            <a:endParaRPr lang="es-ES" i="1" u="sng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F.P GRAO SUPERIOR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4374</TotalTime>
  <Words>691</Words>
  <Application>Microsoft Office PowerPoint</Application>
  <PresentationFormat>Presentación en pantalla (4:3)</PresentationFormat>
  <Paragraphs>215</Paragraphs>
  <Slides>32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Cartoné</vt:lpstr>
      <vt:lpstr>  Graduado Educación Secundaria Obrigatoria Celga3 Alternativas formativas</vt:lpstr>
      <vt:lpstr>Presentación de PowerPoint</vt:lpstr>
      <vt:lpstr>Presentación de PowerPoint</vt:lpstr>
      <vt:lpstr>https://epavigo.es/orientacion/ http://www.edu.xunta.es/fp/</vt:lpstr>
      <vt:lpstr>  </vt:lpstr>
      <vt:lpstr>OFERTA FORMATIVA FP</vt:lpstr>
      <vt:lpstr>FP DUAL</vt:lpstr>
      <vt:lpstr>Presentación de PowerPoint</vt:lpstr>
      <vt:lpstr>F.P GRAO SUPERIOR</vt:lpstr>
      <vt:lpstr>PROBA ACCESO F.P GRAO SUPERIOR</vt:lpstr>
      <vt:lpstr>PROBA ACCESO F.P G.SUPERIOR</vt:lpstr>
      <vt:lpstr>ACREDITACIÓN DE COMPETENCIAS</vt:lpstr>
      <vt:lpstr>BACHARELATO  </vt:lpstr>
      <vt:lpstr>Presentación de PowerPoint</vt:lpstr>
      <vt:lpstr> As materias no Bacharelato son   de tres tipos:</vt:lpstr>
      <vt:lpstr>Presentación de PowerPoint</vt:lpstr>
      <vt:lpstr>Presentación de PowerPoint</vt:lpstr>
      <vt:lpstr>Presentación de PowerPoint</vt:lpstr>
      <vt:lpstr>Presentación de PowerPoint</vt:lpstr>
      <vt:lpstr>Ciencias</vt:lpstr>
      <vt:lpstr>Presentación de PowerPoint</vt:lpstr>
      <vt:lpstr>Presentación de PowerPoint</vt:lpstr>
      <vt:lpstr>Artes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AULAS MENTOR</vt:lpstr>
      <vt:lpstr>Presentación de PowerPoint</vt:lpstr>
      <vt:lpstr>Presentación de PowerPoint</vt:lpstr>
    </vt:vector>
  </TitlesOfParts>
  <Company>ies tamogante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Bacharelato</dc:title>
  <dc:subject>Orientación</dc:subject>
  <dc:creator>Antonio Otero</dc:creator>
  <cp:lastModifiedBy>Usuario</cp:lastModifiedBy>
  <cp:revision>290</cp:revision>
  <dcterms:created xsi:type="dcterms:W3CDTF">2004-12-21T08:36:35Z</dcterms:created>
  <dcterms:modified xsi:type="dcterms:W3CDTF">2021-11-16T15:28:41Z</dcterms:modified>
</cp:coreProperties>
</file>