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66" r:id="rId4"/>
    <p:sldId id="273" r:id="rId5"/>
    <p:sldId id="259" r:id="rId6"/>
    <p:sldId id="275" r:id="rId7"/>
    <p:sldId id="277" r:id="rId8"/>
    <p:sldId id="285" r:id="rId9"/>
    <p:sldId id="312" r:id="rId10"/>
    <p:sldId id="287" r:id="rId11"/>
    <p:sldId id="311" r:id="rId12"/>
    <p:sldId id="276" r:id="rId13"/>
    <p:sldId id="265" r:id="rId14"/>
    <p:sldId id="313" r:id="rId15"/>
    <p:sldId id="372" r:id="rId16"/>
    <p:sldId id="314" r:id="rId17"/>
    <p:sldId id="267" r:id="rId18"/>
    <p:sldId id="300" r:id="rId19"/>
    <p:sldId id="367" r:id="rId20"/>
    <p:sldId id="307" r:id="rId21"/>
    <p:sldId id="369" r:id="rId22"/>
    <p:sldId id="308" r:id="rId23"/>
    <p:sldId id="362" r:id="rId24"/>
    <p:sldId id="306" r:id="rId25"/>
    <p:sldId id="370" r:id="rId26"/>
    <p:sldId id="361" r:id="rId27"/>
    <p:sldId id="309" r:id="rId28"/>
    <p:sldId id="371" r:id="rId29"/>
    <p:sldId id="366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E2241-FA4B-4626-B1CF-CB0F03EFD6F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C5A0BE01-48EE-4EA5-B2BF-3B5BF7CC0553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gl-ES" dirty="0"/>
            <a:t>Estado</a:t>
          </a:r>
        </a:p>
      </dgm:t>
    </dgm:pt>
    <dgm:pt modelId="{08891208-821E-4337-B193-91E846252421}" type="parTrans" cxnId="{F90DC140-270C-4E57-8755-65CAC8183AFE}">
      <dgm:prSet/>
      <dgm:spPr/>
      <dgm:t>
        <a:bodyPr/>
        <a:lstStyle/>
        <a:p>
          <a:endParaRPr lang="gl-ES"/>
        </a:p>
      </dgm:t>
    </dgm:pt>
    <dgm:pt modelId="{F73361B2-85C1-4B3C-8553-FBAFC2A69D12}" type="sibTrans" cxnId="{F90DC140-270C-4E57-8755-65CAC8183AFE}">
      <dgm:prSet/>
      <dgm:spPr/>
      <dgm:t>
        <a:bodyPr/>
        <a:lstStyle/>
        <a:p>
          <a:endParaRPr lang="gl-ES"/>
        </a:p>
      </dgm:t>
    </dgm:pt>
    <dgm:pt modelId="{97A359CA-EDA4-4245-9F48-9C8DBC22D470}">
      <dgm:prSet phldrT="[Texto]"/>
      <dgm:spPr/>
      <dgm:t>
        <a:bodyPr/>
        <a:lstStyle/>
        <a:p>
          <a:r>
            <a:rPr lang="gl-ES" dirty="0"/>
            <a:t>Mercados de </a:t>
          </a:r>
          <a:r>
            <a:rPr lang="gl-ES" dirty="0" err="1"/>
            <a:t>productos</a:t>
          </a:r>
          <a:endParaRPr lang="gl-ES" dirty="0"/>
        </a:p>
      </dgm:t>
    </dgm:pt>
    <dgm:pt modelId="{65620676-2380-4BFD-BCE0-8BD79B48B1DC}" type="parTrans" cxnId="{6C5B5486-C91D-4FFF-8BEF-8A06C6D39872}">
      <dgm:prSet/>
      <dgm:spPr/>
      <dgm:t>
        <a:bodyPr/>
        <a:lstStyle/>
        <a:p>
          <a:endParaRPr lang="gl-ES"/>
        </a:p>
      </dgm:t>
    </dgm:pt>
    <dgm:pt modelId="{E8A15316-A888-43D0-AD60-B0BBED1F57A6}" type="sibTrans" cxnId="{6C5B5486-C91D-4FFF-8BEF-8A06C6D39872}">
      <dgm:prSet/>
      <dgm:spPr/>
      <dgm:t>
        <a:bodyPr/>
        <a:lstStyle/>
        <a:p>
          <a:endParaRPr lang="gl-ES"/>
        </a:p>
      </dgm:t>
    </dgm:pt>
    <dgm:pt modelId="{16F62BA8-0674-4F3F-8DC7-EBEA9685460D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gl-ES" dirty="0"/>
            <a:t>Empresas</a:t>
          </a:r>
        </a:p>
      </dgm:t>
    </dgm:pt>
    <dgm:pt modelId="{424B2EF0-B24F-4DD5-94E4-0B88646E27B5}" type="parTrans" cxnId="{DB34AF38-EDED-48B2-8359-B79C68B0D9BB}">
      <dgm:prSet/>
      <dgm:spPr/>
      <dgm:t>
        <a:bodyPr/>
        <a:lstStyle/>
        <a:p>
          <a:endParaRPr lang="gl-ES"/>
        </a:p>
      </dgm:t>
    </dgm:pt>
    <dgm:pt modelId="{93BDE3E8-A63B-4DB3-8896-1BBA8CB97438}" type="sibTrans" cxnId="{DB34AF38-EDED-48B2-8359-B79C68B0D9BB}">
      <dgm:prSet/>
      <dgm:spPr/>
      <dgm:t>
        <a:bodyPr/>
        <a:lstStyle/>
        <a:p>
          <a:endParaRPr lang="gl-ES"/>
        </a:p>
      </dgm:t>
    </dgm:pt>
    <dgm:pt modelId="{88497775-FA07-4BDA-87A5-5264A2E77663}">
      <dgm:prSet phldrT="[Texto]"/>
      <dgm:spPr/>
      <dgm:t>
        <a:bodyPr/>
        <a:lstStyle/>
        <a:p>
          <a:r>
            <a:rPr lang="gl-ES" dirty="0"/>
            <a:t>Mercados de factores</a:t>
          </a:r>
        </a:p>
      </dgm:t>
    </dgm:pt>
    <dgm:pt modelId="{A7273E70-C524-4107-82CA-FBB4F8175879}" type="parTrans" cxnId="{3895A08C-D549-4B55-9FAC-29FDBE0BF4BB}">
      <dgm:prSet/>
      <dgm:spPr/>
      <dgm:t>
        <a:bodyPr/>
        <a:lstStyle/>
        <a:p>
          <a:endParaRPr lang="gl-ES"/>
        </a:p>
      </dgm:t>
    </dgm:pt>
    <dgm:pt modelId="{6496F794-5221-4534-B653-4F8A30F7C13D}" type="sibTrans" cxnId="{3895A08C-D549-4B55-9FAC-29FDBE0BF4BB}">
      <dgm:prSet/>
      <dgm:spPr/>
      <dgm:t>
        <a:bodyPr/>
        <a:lstStyle/>
        <a:p>
          <a:endParaRPr lang="gl-ES"/>
        </a:p>
      </dgm:t>
    </dgm:pt>
    <dgm:pt modelId="{84E58385-4899-4B6F-84E2-FBF7E2DA811C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gl-ES" dirty="0"/>
            <a:t>Familias</a:t>
          </a:r>
        </a:p>
      </dgm:t>
    </dgm:pt>
    <dgm:pt modelId="{47F79D70-FAF5-4000-8522-80039A49BDAE}" type="parTrans" cxnId="{56F8F184-2D8F-4E01-AB40-1E62D40C1EEB}">
      <dgm:prSet/>
      <dgm:spPr/>
      <dgm:t>
        <a:bodyPr/>
        <a:lstStyle/>
        <a:p>
          <a:endParaRPr lang="gl-ES"/>
        </a:p>
      </dgm:t>
    </dgm:pt>
    <dgm:pt modelId="{F2C79FE2-A15F-4F5C-8E40-81F9A1327177}" type="sibTrans" cxnId="{56F8F184-2D8F-4E01-AB40-1E62D40C1EEB}">
      <dgm:prSet/>
      <dgm:spPr/>
      <dgm:t>
        <a:bodyPr/>
        <a:lstStyle/>
        <a:p>
          <a:endParaRPr lang="gl-ES"/>
        </a:p>
      </dgm:t>
    </dgm:pt>
    <dgm:pt modelId="{4927DAFB-09A5-40E1-9449-3ED2C14F6901}" type="pres">
      <dgm:prSet presAssocID="{CC5E2241-FA4B-4626-B1CF-CB0F03EFD6F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4C7AAF-FA90-42F6-AB23-A8F97B87DE91}" type="pres">
      <dgm:prSet presAssocID="{C5A0BE01-48EE-4EA5-B2BF-3B5BF7CC0553}" presName="centerShape" presStyleLbl="node0" presStyleIdx="0" presStyleCnt="1" custLinFactNeighborX="-1366" custLinFactNeighborY="-1664"/>
      <dgm:spPr/>
    </dgm:pt>
    <dgm:pt modelId="{75D46519-AD58-4160-B8AC-0351AC02B813}" type="pres">
      <dgm:prSet presAssocID="{97A359CA-EDA4-4245-9F48-9C8DBC22D470}" presName="node" presStyleLbl="node1" presStyleIdx="0" presStyleCnt="4">
        <dgm:presLayoutVars>
          <dgm:bulletEnabled val="1"/>
        </dgm:presLayoutVars>
      </dgm:prSet>
      <dgm:spPr/>
    </dgm:pt>
    <dgm:pt modelId="{B788D168-6692-4600-B9CA-D37885C0DB17}" type="pres">
      <dgm:prSet presAssocID="{97A359CA-EDA4-4245-9F48-9C8DBC22D470}" presName="dummy" presStyleCnt="0"/>
      <dgm:spPr/>
    </dgm:pt>
    <dgm:pt modelId="{6A21F14A-A1DB-4ED2-B25E-CAB9D36D35CE}" type="pres">
      <dgm:prSet presAssocID="{E8A15316-A888-43D0-AD60-B0BBED1F57A6}" presName="sibTrans" presStyleLbl="sibTrans2D1" presStyleIdx="0" presStyleCnt="4"/>
      <dgm:spPr/>
    </dgm:pt>
    <dgm:pt modelId="{D89CF5D1-71A2-41A3-B2F7-1EE66B535C57}" type="pres">
      <dgm:prSet presAssocID="{16F62BA8-0674-4F3F-8DC7-EBEA9685460D}" presName="node" presStyleLbl="node1" presStyleIdx="1" presStyleCnt="4" custRadScaleRad="135961" custRadScaleInc="-12119">
        <dgm:presLayoutVars>
          <dgm:bulletEnabled val="1"/>
        </dgm:presLayoutVars>
      </dgm:prSet>
      <dgm:spPr/>
    </dgm:pt>
    <dgm:pt modelId="{A0A4AD19-5379-46EC-B036-4AD7E77F7E38}" type="pres">
      <dgm:prSet presAssocID="{16F62BA8-0674-4F3F-8DC7-EBEA9685460D}" presName="dummy" presStyleCnt="0"/>
      <dgm:spPr/>
    </dgm:pt>
    <dgm:pt modelId="{6CE2D077-E073-4C21-BA18-E63F678DADA4}" type="pres">
      <dgm:prSet presAssocID="{93BDE3E8-A63B-4DB3-8896-1BBA8CB97438}" presName="sibTrans" presStyleLbl="sibTrans2D1" presStyleIdx="1" presStyleCnt="4"/>
      <dgm:spPr/>
    </dgm:pt>
    <dgm:pt modelId="{F471CFF3-4DC6-493E-A3A5-DE7B2BD9814D}" type="pres">
      <dgm:prSet presAssocID="{88497775-FA07-4BDA-87A5-5264A2E77663}" presName="node" presStyleLbl="node1" presStyleIdx="2" presStyleCnt="4">
        <dgm:presLayoutVars>
          <dgm:bulletEnabled val="1"/>
        </dgm:presLayoutVars>
      </dgm:prSet>
      <dgm:spPr/>
    </dgm:pt>
    <dgm:pt modelId="{95D21B33-1A38-4B10-A7B7-20BAF9B096E9}" type="pres">
      <dgm:prSet presAssocID="{88497775-FA07-4BDA-87A5-5264A2E77663}" presName="dummy" presStyleCnt="0"/>
      <dgm:spPr/>
    </dgm:pt>
    <dgm:pt modelId="{CA6DDADB-CD5D-46EE-B9AA-FEF44DF52A25}" type="pres">
      <dgm:prSet presAssocID="{6496F794-5221-4534-B653-4F8A30F7C13D}" presName="sibTrans" presStyleLbl="sibTrans2D1" presStyleIdx="2" presStyleCnt="4"/>
      <dgm:spPr/>
    </dgm:pt>
    <dgm:pt modelId="{220766E9-AC41-40CB-9566-DF7932BE25EE}" type="pres">
      <dgm:prSet presAssocID="{84E58385-4899-4B6F-84E2-FBF7E2DA811C}" presName="node" presStyleLbl="node1" presStyleIdx="3" presStyleCnt="4" custRadScaleRad="133042" custRadScaleInc="4170">
        <dgm:presLayoutVars>
          <dgm:bulletEnabled val="1"/>
        </dgm:presLayoutVars>
      </dgm:prSet>
      <dgm:spPr/>
    </dgm:pt>
    <dgm:pt modelId="{19651075-04E7-4055-8693-EB51A1E86AB8}" type="pres">
      <dgm:prSet presAssocID="{84E58385-4899-4B6F-84E2-FBF7E2DA811C}" presName="dummy" presStyleCnt="0"/>
      <dgm:spPr/>
    </dgm:pt>
    <dgm:pt modelId="{0980A160-B990-4298-A76B-1B96350AF544}" type="pres">
      <dgm:prSet presAssocID="{F2C79FE2-A15F-4F5C-8E40-81F9A1327177}" presName="sibTrans" presStyleLbl="sibTrans2D1" presStyleIdx="3" presStyleCnt="4"/>
      <dgm:spPr/>
    </dgm:pt>
  </dgm:ptLst>
  <dgm:cxnLst>
    <dgm:cxn modelId="{436F2C1B-D47F-4BE7-BC85-DFA71E0C09C5}" type="presOf" srcId="{6496F794-5221-4534-B653-4F8A30F7C13D}" destId="{CA6DDADB-CD5D-46EE-B9AA-FEF44DF52A25}" srcOrd="0" destOrd="0" presId="urn:microsoft.com/office/officeart/2005/8/layout/radial6"/>
    <dgm:cxn modelId="{52EBF01D-1264-4224-9C76-F9C419B4513E}" type="presOf" srcId="{F2C79FE2-A15F-4F5C-8E40-81F9A1327177}" destId="{0980A160-B990-4298-A76B-1B96350AF544}" srcOrd="0" destOrd="0" presId="urn:microsoft.com/office/officeart/2005/8/layout/radial6"/>
    <dgm:cxn modelId="{A37D8A2C-5F06-4E3E-806E-87FF52897D5F}" type="presOf" srcId="{C5A0BE01-48EE-4EA5-B2BF-3B5BF7CC0553}" destId="{0E4C7AAF-FA90-42F6-AB23-A8F97B87DE91}" srcOrd="0" destOrd="0" presId="urn:microsoft.com/office/officeart/2005/8/layout/radial6"/>
    <dgm:cxn modelId="{7770B030-C700-4E68-9E8C-F79FE4620751}" type="presOf" srcId="{84E58385-4899-4B6F-84E2-FBF7E2DA811C}" destId="{220766E9-AC41-40CB-9566-DF7932BE25EE}" srcOrd="0" destOrd="0" presId="urn:microsoft.com/office/officeart/2005/8/layout/radial6"/>
    <dgm:cxn modelId="{DB34AF38-EDED-48B2-8359-B79C68B0D9BB}" srcId="{C5A0BE01-48EE-4EA5-B2BF-3B5BF7CC0553}" destId="{16F62BA8-0674-4F3F-8DC7-EBEA9685460D}" srcOrd="1" destOrd="0" parTransId="{424B2EF0-B24F-4DD5-94E4-0B88646E27B5}" sibTransId="{93BDE3E8-A63B-4DB3-8896-1BBA8CB97438}"/>
    <dgm:cxn modelId="{F90DC140-270C-4E57-8755-65CAC8183AFE}" srcId="{CC5E2241-FA4B-4626-B1CF-CB0F03EFD6FC}" destId="{C5A0BE01-48EE-4EA5-B2BF-3B5BF7CC0553}" srcOrd="0" destOrd="0" parTransId="{08891208-821E-4337-B193-91E846252421}" sibTransId="{F73361B2-85C1-4B3C-8553-FBAFC2A69D12}"/>
    <dgm:cxn modelId="{83955C4A-3AD5-4A2A-8BF5-FA3E5F262DFF}" type="presOf" srcId="{E8A15316-A888-43D0-AD60-B0BBED1F57A6}" destId="{6A21F14A-A1DB-4ED2-B25E-CAB9D36D35CE}" srcOrd="0" destOrd="0" presId="urn:microsoft.com/office/officeart/2005/8/layout/radial6"/>
    <dgm:cxn modelId="{56F8F184-2D8F-4E01-AB40-1E62D40C1EEB}" srcId="{C5A0BE01-48EE-4EA5-B2BF-3B5BF7CC0553}" destId="{84E58385-4899-4B6F-84E2-FBF7E2DA811C}" srcOrd="3" destOrd="0" parTransId="{47F79D70-FAF5-4000-8522-80039A49BDAE}" sibTransId="{F2C79FE2-A15F-4F5C-8E40-81F9A1327177}"/>
    <dgm:cxn modelId="{6C5B5486-C91D-4FFF-8BEF-8A06C6D39872}" srcId="{C5A0BE01-48EE-4EA5-B2BF-3B5BF7CC0553}" destId="{97A359CA-EDA4-4245-9F48-9C8DBC22D470}" srcOrd="0" destOrd="0" parTransId="{65620676-2380-4BFD-BCE0-8BD79B48B1DC}" sibTransId="{E8A15316-A888-43D0-AD60-B0BBED1F57A6}"/>
    <dgm:cxn modelId="{3895A08C-D549-4B55-9FAC-29FDBE0BF4BB}" srcId="{C5A0BE01-48EE-4EA5-B2BF-3B5BF7CC0553}" destId="{88497775-FA07-4BDA-87A5-5264A2E77663}" srcOrd="2" destOrd="0" parTransId="{A7273E70-C524-4107-82CA-FBB4F8175879}" sibTransId="{6496F794-5221-4534-B653-4F8A30F7C13D}"/>
    <dgm:cxn modelId="{E22768A4-862E-4E0C-9754-AD9A7AB297A4}" type="presOf" srcId="{CC5E2241-FA4B-4626-B1CF-CB0F03EFD6FC}" destId="{4927DAFB-09A5-40E1-9449-3ED2C14F6901}" srcOrd="0" destOrd="0" presId="urn:microsoft.com/office/officeart/2005/8/layout/radial6"/>
    <dgm:cxn modelId="{6840B9A8-A365-44DA-94E9-5FC4321EC0E4}" type="presOf" srcId="{93BDE3E8-A63B-4DB3-8896-1BBA8CB97438}" destId="{6CE2D077-E073-4C21-BA18-E63F678DADA4}" srcOrd="0" destOrd="0" presId="urn:microsoft.com/office/officeart/2005/8/layout/radial6"/>
    <dgm:cxn modelId="{D356A5CD-47C0-461B-A5BD-01E30BB0481F}" type="presOf" srcId="{97A359CA-EDA4-4245-9F48-9C8DBC22D470}" destId="{75D46519-AD58-4160-B8AC-0351AC02B813}" srcOrd="0" destOrd="0" presId="urn:microsoft.com/office/officeart/2005/8/layout/radial6"/>
    <dgm:cxn modelId="{BD77C8CE-95C6-4DAB-BC94-2516424BBED2}" type="presOf" srcId="{88497775-FA07-4BDA-87A5-5264A2E77663}" destId="{F471CFF3-4DC6-493E-A3A5-DE7B2BD9814D}" srcOrd="0" destOrd="0" presId="urn:microsoft.com/office/officeart/2005/8/layout/radial6"/>
    <dgm:cxn modelId="{E2310CF6-0BCB-4256-907F-E9B9F4939392}" type="presOf" srcId="{16F62BA8-0674-4F3F-8DC7-EBEA9685460D}" destId="{D89CF5D1-71A2-41A3-B2F7-1EE66B535C57}" srcOrd="0" destOrd="0" presId="urn:microsoft.com/office/officeart/2005/8/layout/radial6"/>
    <dgm:cxn modelId="{F167ECF2-772E-4376-AB1A-2EA065F8E7F4}" type="presParOf" srcId="{4927DAFB-09A5-40E1-9449-3ED2C14F6901}" destId="{0E4C7AAF-FA90-42F6-AB23-A8F97B87DE91}" srcOrd="0" destOrd="0" presId="urn:microsoft.com/office/officeart/2005/8/layout/radial6"/>
    <dgm:cxn modelId="{F6B99BC0-8597-4A28-A9D2-A38555DF1BE1}" type="presParOf" srcId="{4927DAFB-09A5-40E1-9449-3ED2C14F6901}" destId="{75D46519-AD58-4160-B8AC-0351AC02B813}" srcOrd="1" destOrd="0" presId="urn:microsoft.com/office/officeart/2005/8/layout/radial6"/>
    <dgm:cxn modelId="{7DE21B0B-C059-4681-891F-700D71EFEA29}" type="presParOf" srcId="{4927DAFB-09A5-40E1-9449-3ED2C14F6901}" destId="{B788D168-6692-4600-B9CA-D37885C0DB17}" srcOrd="2" destOrd="0" presId="urn:microsoft.com/office/officeart/2005/8/layout/radial6"/>
    <dgm:cxn modelId="{C9BBE8B0-681F-4D57-BB6C-67FE96134705}" type="presParOf" srcId="{4927DAFB-09A5-40E1-9449-3ED2C14F6901}" destId="{6A21F14A-A1DB-4ED2-B25E-CAB9D36D35CE}" srcOrd="3" destOrd="0" presId="urn:microsoft.com/office/officeart/2005/8/layout/radial6"/>
    <dgm:cxn modelId="{C4C85FA8-4563-40CB-BC1D-BB09179D4A34}" type="presParOf" srcId="{4927DAFB-09A5-40E1-9449-3ED2C14F6901}" destId="{D89CF5D1-71A2-41A3-B2F7-1EE66B535C57}" srcOrd="4" destOrd="0" presId="urn:microsoft.com/office/officeart/2005/8/layout/radial6"/>
    <dgm:cxn modelId="{EAB1F7A6-517F-43E7-B8BA-10EB2F52E7B0}" type="presParOf" srcId="{4927DAFB-09A5-40E1-9449-3ED2C14F6901}" destId="{A0A4AD19-5379-46EC-B036-4AD7E77F7E38}" srcOrd="5" destOrd="0" presId="urn:microsoft.com/office/officeart/2005/8/layout/radial6"/>
    <dgm:cxn modelId="{B35609D6-68EF-48F7-A927-A53AEAC379A0}" type="presParOf" srcId="{4927DAFB-09A5-40E1-9449-3ED2C14F6901}" destId="{6CE2D077-E073-4C21-BA18-E63F678DADA4}" srcOrd="6" destOrd="0" presId="urn:microsoft.com/office/officeart/2005/8/layout/radial6"/>
    <dgm:cxn modelId="{B4F47E19-A034-41A1-A16E-514B4E686B70}" type="presParOf" srcId="{4927DAFB-09A5-40E1-9449-3ED2C14F6901}" destId="{F471CFF3-4DC6-493E-A3A5-DE7B2BD9814D}" srcOrd="7" destOrd="0" presId="urn:microsoft.com/office/officeart/2005/8/layout/radial6"/>
    <dgm:cxn modelId="{61378DE4-5CAC-461B-A764-DFF96D0ADBCA}" type="presParOf" srcId="{4927DAFB-09A5-40E1-9449-3ED2C14F6901}" destId="{95D21B33-1A38-4B10-A7B7-20BAF9B096E9}" srcOrd="8" destOrd="0" presId="urn:microsoft.com/office/officeart/2005/8/layout/radial6"/>
    <dgm:cxn modelId="{04FB3A0C-4CB3-45DB-B327-217ADB77B41B}" type="presParOf" srcId="{4927DAFB-09A5-40E1-9449-3ED2C14F6901}" destId="{CA6DDADB-CD5D-46EE-B9AA-FEF44DF52A25}" srcOrd="9" destOrd="0" presId="urn:microsoft.com/office/officeart/2005/8/layout/radial6"/>
    <dgm:cxn modelId="{3E57038D-4B98-4FC9-8706-9D836310A07F}" type="presParOf" srcId="{4927DAFB-09A5-40E1-9449-3ED2C14F6901}" destId="{220766E9-AC41-40CB-9566-DF7932BE25EE}" srcOrd="10" destOrd="0" presId="urn:microsoft.com/office/officeart/2005/8/layout/radial6"/>
    <dgm:cxn modelId="{FDD4AF41-8EDB-43B7-A397-0B36A73C3E52}" type="presParOf" srcId="{4927DAFB-09A5-40E1-9449-3ED2C14F6901}" destId="{19651075-04E7-4055-8693-EB51A1E86AB8}" srcOrd="11" destOrd="0" presId="urn:microsoft.com/office/officeart/2005/8/layout/radial6"/>
    <dgm:cxn modelId="{B363FB4A-EA2D-4780-8B6A-723B53365730}" type="presParOf" srcId="{4927DAFB-09A5-40E1-9449-3ED2C14F6901}" destId="{0980A160-B990-4298-A76B-1B96350AF54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0A160-B990-4298-A76B-1B96350AF544}">
      <dsp:nvSpPr>
        <dsp:cNvPr id="0" name=""/>
        <dsp:cNvSpPr/>
      </dsp:nvSpPr>
      <dsp:spPr>
        <a:xfrm>
          <a:off x="678534" y="353330"/>
          <a:ext cx="2893474" cy="2893474"/>
        </a:xfrm>
        <a:prstGeom prst="blockArc">
          <a:avLst>
            <a:gd name="adj1" fmla="val 10706696"/>
            <a:gd name="adj2" fmla="val 17357843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DDADB-CD5D-46EE-B9AA-FEF44DF52A25}">
      <dsp:nvSpPr>
        <dsp:cNvPr id="0" name=""/>
        <dsp:cNvSpPr/>
      </dsp:nvSpPr>
      <dsp:spPr>
        <a:xfrm>
          <a:off x="673768" y="513805"/>
          <a:ext cx="2893474" cy="2893474"/>
        </a:xfrm>
        <a:prstGeom prst="blockArc">
          <a:avLst>
            <a:gd name="adj1" fmla="val 4229865"/>
            <a:gd name="adj2" fmla="val 1109745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2D077-E073-4C21-BA18-E63F678DADA4}">
      <dsp:nvSpPr>
        <dsp:cNvPr id="0" name=""/>
        <dsp:cNvSpPr/>
      </dsp:nvSpPr>
      <dsp:spPr>
        <a:xfrm>
          <a:off x="1667378" y="532602"/>
          <a:ext cx="2893474" cy="2893474"/>
        </a:xfrm>
        <a:prstGeom prst="blockArc">
          <a:avLst>
            <a:gd name="adj1" fmla="val 21058418"/>
            <a:gd name="adj2" fmla="val 670019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1F14A-A1DB-4ED2-B25E-CAB9D36D35CE}">
      <dsp:nvSpPr>
        <dsp:cNvPr id="0" name=""/>
        <dsp:cNvSpPr/>
      </dsp:nvSpPr>
      <dsp:spPr>
        <a:xfrm>
          <a:off x="1650168" y="339563"/>
          <a:ext cx="2893474" cy="2893474"/>
        </a:xfrm>
        <a:prstGeom prst="blockArc">
          <a:avLst>
            <a:gd name="adj1" fmla="val 14944743"/>
            <a:gd name="adj2" fmla="val 21530243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C7AAF-FA90-42F6-AB23-A8F97B87DE91}">
      <dsp:nvSpPr>
        <dsp:cNvPr id="0" name=""/>
        <dsp:cNvSpPr/>
      </dsp:nvSpPr>
      <dsp:spPr>
        <a:xfrm>
          <a:off x="1887887" y="1166642"/>
          <a:ext cx="1331585" cy="133158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500" kern="1200" dirty="0"/>
            <a:t>Estado</a:t>
          </a:r>
        </a:p>
      </dsp:txBody>
      <dsp:txXfrm>
        <a:off x="2082893" y="1361648"/>
        <a:ext cx="941573" cy="941573"/>
      </dsp:txXfrm>
    </dsp:sp>
    <dsp:sp modelId="{75D46519-AD58-4160-B8AC-0351AC02B813}">
      <dsp:nvSpPr>
        <dsp:cNvPr id="0" name=""/>
        <dsp:cNvSpPr/>
      </dsp:nvSpPr>
      <dsp:spPr>
        <a:xfrm>
          <a:off x="2126233" y="229"/>
          <a:ext cx="932109" cy="932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200" kern="1200" dirty="0"/>
            <a:t>Mercados de </a:t>
          </a:r>
          <a:r>
            <a:rPr lang="gl-ES" sz="1200" kern="1200" dirty="0" err="1"/>
            <a:t>productos</a:t>
          </a:r>
          <a:endParaRPr lang="gl-ES" sz="1200" kern="1200" dirty="0"/>
        </a:p>
      </dsp:txBody>
      <dsp:txXfrm>
        <a:off x="2262737" y="136733"/>
        <a:ext cx="659101" cy="659101"/>
      </dsp:txXfrm>
    </dsp:sp>
    <dsp:sp modelId="{D89CF5D1-71A2-41A3-B2F7-1EE66B535C57}">
      <dsp:nvSpPr>
        <dsp:cNvPr id="0" name=""/>
        <dsp:cNvSpPr/>
      </dsp:nvSpPr>
      <dsp:spPr>
        <a:xfrm>
          <a:off x="4043741" y="1291572"/>
          <a:ext cx="932109" cy="93210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200" kern="1200" dirty="0"/>
            <a:t>Empresas</a:t>
          </a:r>
        </a:p>
      </dsp:txBody>
      <dsp:txXfrm>
        <a:off x="4180245" y="1428076"/>
        <a:ext cx="659101" cy="659101"/>
      </dsp:txXfrm>
    </dsp:sp>
    <dsp:sp modelId="{F471CFF3-4DC6-493E-A3A5-DE7B2BD9814D}">
      <dsp:nvSpPr>
        <dsp:cNvPr id="0" name=""/>
        <dsp:cNvSpPr/>
      </dsp:nvSpPr>
      <dsp:spPr>
        <a:xfrm>
          <a:off x="2126233" y="2826592"/>
          <a:ext cx="932109" cy="932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200" kern="1200" dirty="0"/>
            <a:t>Mercados de factores</a:t>
          </a:r>
        </a:p>
      </dsp:txBody>
      <dsp:txXfrm>
        <a:off x="2262737" y="2963096"/>
        <a:ext cx="659101" cy="659101"/>
      </dsp:txXfrm>
    </dsp:sp>
    <dsp:sp modelId="{220766E9-AC41-40CB-9566-DF7932BE25EE}">
      <dsp:nvSpPr>
        <dsp:cNvPr id="0" name=""/>
        <dsp:cNvSpPr/>
      </dsp:nvSpPr>
      <dsp:spPr>
        <a:xfrm>
          <a:off x="246556" y="1372363"/>
          <a:ext cx="932109" cy="93210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200" kern="1200" dirty="0"/>
            <a:t>Familias</a:t>
          </a:r>
        </a:p>
      </dsp:txBody>
      <dsp:txXfrm>
        <a:off x="383060" y="1508867"/>
        <a:ext cx="659101" cy="65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9096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158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8374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4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9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1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5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01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41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42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5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36494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14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8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2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7522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787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1908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24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8261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7749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969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9EBD2-4D7B-4B3D-9A4A-135620C189CD}" type="datetimeFigureOut">
              <a:rPr lang="gl-ES" smtClean="0"/>
              <a:t>21/10/2024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3036-E03E-4B7A-9068-506F16E978E4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5788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A6AE9-BCDF-4BF1-B6EA-21E291ECD3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762FC-9561-463D-AA8F-52CBFC3832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3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-uxBgNnyxj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6MudN4TTuI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lpais.com/noticias/economia-planificad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qInRz8J_In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ogger.com/profile/027032546547515612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VVjso7pmdE?t=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1796" y="213817"/>
            <a:ext cx="7556376" cy="1296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gl-ES" sz="6000" dirty="0"/>
              <a:t>TEMA 2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80920" cy="4752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gl-ES" sz="4400" b="1" dirty="0">
                <a:solidFill>
                  <a:schemeClr val="tx1"/>
                </a:solidFill>
              </a:rPr>
              <a:t>LOS AGENTES ECONÓMICOS</a:t>
            </a:r>
          </a:p>
          <a:p>
            <a:endParaRPr lang="gl-E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13AD4-D864-46DD-A987-81EA230F7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96" y="3356992"/>
            <a:ext cx="78581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7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61C3-C564-4F58-B805-0DEF5B78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BBF725-E5F5-466C-9B09-7C29CACEE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5857"/>
            <a:ext cx="9389109" cy="66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" y="106607"/>
            <a:ext cx="9001857" cy="675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6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1953" y="476672"/>
            <a:ext cx="8260093" cy="5760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gl-ES" sz="3600" dirty="0"/>
              <a:t>EL FLUJO CIRCULAR DE LA RENTA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247988"/>
              </p:ext>
            </p:extLst>
          </p:nvPr>
        </p:nvGraphicFramePr>
        <p:xfrm>
          <a:off x="1979711" y="2910428"/>
          <a:ext cx="5184576" cy="375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44355" y="1340768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dirty="0"/>
              <a:t>Es la </a:t>
            </a:r>
            <a:r>
              <a:rPr lang="gl-ES" sz="2400" b="1" dirty="0"/>
              <a:t>representación gráfica del funcionamiento de una  economía, un modelo </a:t>
            </a:r>
            <a:r>
              <a:rPr lang="gl-ES" sz="2400" dirty="0"/>
              <a:t>en la que se muestra el intercambio de bienes y rentas entre familias y empresas a través de los mercados, regulados por el sector público</a:t>
            </a:r>
          </a:p>
        </p:txBody>
      </p:sp>
    </p:spTree>
    <p:extLst>
      <p:ext uri="{BB962C8B-B14F-4D97-AF65-F5344CB8AC3E}">
        <p14:creationId xmlns:p14="http://schemas.microsoft.com/office/powerpoint/2010/main" val="403759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8A4E-5F78-4425-B26A-3968E19E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6921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pt-BR" sz="2800" dirty="0"/>
              <a:t>Relación entre as familias y empresas </a:t>
            </a:r>
            <a:endParaRPr lang="es-E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5EC62-437A-4415-A54F-57D07733C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08732"/>
            <a:ext cx="5400600" cy="5932636"/>
          </a:xfrm>
        </p:spPr>
        <p:txBody>
          <a:bodyPr>
            <a:normAutofit fontScale="85000" lnSpcReduction="10000"/>
          </a:bodyPr>
          <a:lstStyle/>
          <a:p>
            <a:endParaRPr lang="es-ES" dirty="0"/>
          </a:p>
          <a:p>
            <a:r>
              <a:rPr lang="es-ES" sz="2600" b="0" i="0" dirty="0">
                <a:solidFill>
                  <a:srgbClr val="222222"/>
                </a:solidFill>
                <a:effectLst/>
              </a:rPr>
              <a:t>Los agentes económicos se relacionan en los mercados.</a:t>
            </a:r>
          </a:p>
          <a:p>
            <a:pPr marL="0" indent="0">
              <a:buNone/>
            </a:pPr>
            <a:endParaRPr lang="es-ES" sz="2600" b="0" i="0" dirty="0">
              <a:solidFill>
                <a:srgbClr val="222222"/>
              </a:solidFill>
              <a:effectLst/>
            </a:endParaRPr>
          </a:p>
          <a:p>
            <a:r>
              <a:rPr lang="es-ES" sz="2600" dirty="0"/>
              <a:t>El </a:t>
            </a:r>
            <a:r>
              <a:rPr lang="es-ES" sz="2600" b="1" dirty="0"/>
              <a:t>mercado de bienes</a:t>
            </a:r>
            <a:r>
              <a:rPr lang="es-ES" sz="2600" dirty="0"/>
              <a:t>, en el cual </a:t>
            </a:r>
            <a:r>
              <a:rPr lang="es-ES" sz="2600" b="1" dirty="0"/>
              <a:t>las familias actúan como compradores </a:t>
            </a:r>
            <a:r>
              <a:rPr lang="es-ES" sz="2600" dirty="0"/>
              <a:t>de los bienes que ofrecen las empresas, que son los vendedores. A cambio del bien, las familias pagan el dinero correspondiente.</a:t>
            </a:r>
          </a:p>
          <a:p>
            <a:endParaRPr lang="es-ES" sz="2600" dirty="0"/>
          </a:p>
          <a:p>
            <a:endParaRPr lang="es-ES" sz="2600" dirty="0"/>
          </a:p>
          <a:p>
            <a:r>
              <a:rPr lang="es-ES" sz="2600" dirty="0"/>
              <a:t>El </a:t>
            </a:r>
            <a:r>
              <a:rPr lang="es-ES" sz="2600" b="1" dirty="0"/>
              <a:t>mercado de factores</a:t>
            </a:r>
            <a:r>
              <a:rPr lang="es-ES" sz="2600" dirty="0"/>
              <a:t>, donde </a:t>
            </a:r>
            <a:r>
              <a:rPr lang="es-ES" sz="2600" b="1" dirty="0"/>
              <a:t>las familias ofrecen su trabajo y otros factores </a:t>
            </a:r>
            <a:r>
              <a:rPr lang="es-ES" sz="2600" dirty="0"/>
              <a:t>(sus tierras o su capital) a las empresas, que serán las compradoras. A cambio de los factores, las empresas pagarán salarios, alquileres, dividendos o intereses.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BBF5D-F775-4362-8681-9CAFE780D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04" y="1171673"/>
            <a:ext cx="3326507" cy="232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B91C9CF-F67A-4CEF-991D-1719D7F1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05" y="4017392"/>
            <a:ext cx="3090689" cy="22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5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3C07-9228-440D-945C-944B920D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C19F9-6F4C-462F-9933-6057B66AF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115" y="1628800"/>
            <a:ext cx="77768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5. EL FLUJO CIRCULAR DE LA RENTA - ECONOSUBLIME">
            <a:extLst>
              <a:ext uri="{FF2B5EF4-FFF2-40B4-BE49-F238E27FC236}">
                <a16:creationId xmlns:a16="http://schemas.microsoft.com/office/drawing/2014/main" id="{9DFE134C-873E-4A1D-854D-AF2294FB893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0071"/>
            <a:ext cx="7632848" cy="45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2AF884B2-104E-4C7E-8000-6CF7139CC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000" dirty="0"/>
              <a:t>Se muestran dos tipos de flujos: el </a:t>
            </a:r>
            <a:r>
              <a:rPr lang="gl-ES" sz="2000" b="1" dirty="0"/>
              <a:t>real</a:t>
            </a:r>
            <a:r>
              <a:rPr lang="gl-ES" sz="2000" dirty="0"/>
              <a:t> (compra de bienes, servicios, factores) y el </a:t>
            </a:r>
            <a:r>
              <a:rPr lang="gl-ES" sz="2000" b="1" dirty="0"/>
              <a:t>monetario</a:t>
            </a:r>
            <a:r>
              <a:rPr lang="gl-ES" sz="2000" dirty="0"/>
              <a:t> (pagos de dinero)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309E78-16F2-4807-9192-BD87A410EBBD}"/>
              </a:ext>
            </a:extLst>
          </p:cNvPr>
          <p:cNvCxnSpPr>
            <a:cxnSpLocks/>
          </p:cNvCxnSpPr>
          <p:nvPr/>
        </p:nvCxnSpPr>
        <p:spPr>
          <a:xfrm flipH="1" flipV="1">
            <a:off x="1272248" y="2223004"/>
            <a:ext cx="1715576" cy="5579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EA89C8-62EB-4DAB-B473-9460E3AC92DF}"/>
              </a:ext>
            </a:extLst>
          </p:cNvPr>
          <p:cNvCxnSpPr>
            <a:cxnSpLocks/>
          </p:cNvCxnSpPr>
          <p:nvPr/>
        </p:nvCxnSpPr>
        <p:spPr>
          <a:xfrm flipV="1">
            <a:off x="6588224" y="2132856"/>
            <a:ext cx="1008112" cy="662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E84B3C-BCC0-4EC7-9AB8-E5788CEF6879}"/>
              </a:ext>
            </a:extLst>
          </p:cNvPr>
          <p:cNvSpPr txBox="1"/>
          <p:nvPr/>
        </p:nvSpPr>
        <p:spPr>
          <a:xfrm>
            <a:off x="7596336" y="1560568"/>
            <a:ext cx="1224136" cy="6624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Flujo monetario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B82DD-5F5A-4390-AF06-17156FC71A02}"/>
              </a:ext>
            </a:extLst>
          </p:cNvPr>
          <p:cNvSpPr txBox="1"/>
          <p:nvPr/>
        </p:nvSpPr>
        <p:spPr>
          <a:xfrm>
            <a:off x="336144" y="1699068"/>
            <a:ext cx="9361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Flujo real</a:t>
            </a:r>
          </a:p>
        </p:txBody>
      </p:sp>
    </p:spTree>
    <p:extLst>
      <p:ext uri="{BB962C8B-B14F-4D97-AF65-F5344CB8AC3E}">
        <p14:creationId xmlns:p14="http://schemas.microsoft.com/office/powerpoint/2010/main" val="389296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, </a:t>
            </a:r>
            <a:r>
              <a:rPr lang="gl-ES" dirty="0" err="1"/>
              <a:t>trabajo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60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52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068"/>
            <a:ext cx="8291264" cy="850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gl-ES" sz="3600" dirty="0">
                <a:solidFill>
                  <a:schemeClr val="tx1"/>
                </a:solidFill>
                <a:latin typeface="Comic Sans MS" pitchFamily="66" charset="0"/>
              </a:rPr>
              <a:t>7</a:t>
            </a:r>
            <a:r>
              <a:rPr lang="gl-E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gl-E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SISTEMAS ECONÓMICOS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589240"/>
          </a:xfrm>
        </p:spPr>
        <p:txBody>
          <a:bodyPr>
            <a:norm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Todas las sociedades necesitan resolver los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problemas económicos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debido a su escasez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eso deben responder a tres cuestiones básicas: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Que producir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Como producir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quien producir  </a:t>
            </a:r>
          </a:p>
          <a:p>
            <a:endParaRPr lang="es-ES" dirty="0">
              <a:latin typeface="Comic Sans MS" pitchFamily="66" charset="0"/>
            </a:endParaRPr>
          </a:p>
          <a:p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55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82AC-D323-4913-9401-AA7B889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0203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EEFF-7436-40A7-A611-E937BFE5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832648"/>
          </a:xfrm>
        </p:spPr>
        <p:txBody>
          <a:bodyPr>
            <a:norm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El SISTEMA ECONÓMICO de una sociedad es el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conjunto de principios y normas con los que se organizan una sociedad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y trata de resolver los 3 problemas económicos básicos mencionados. Los sistemas económicos s dependerán de la organización política del territorio.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Las sociedades afrontan estos problemas mediante tres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sistemas económicos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distintos: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70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45719"/>
            <a:ext cx="8496944" cy="45719"/>
          </a:xfrm>
        </p:spPr>
        <p:txBody>
          <a:bodyPr>
            <a:normAutofit fontScale="90000"/>
          </a:bodyPr>
          <a:lstStyle/>
          <a:p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5760640"/>
          </a:xfrm>
        </p:spPr>
        <p:txBody>
          <a:bodyPr/>
          <a:lstStyle/>
          <a:p>
            <a:pPr marL="0" indent="0">
              <a:buNone/>
            </a:pPr>
            <a:r>
              <a:rPr lang="gl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ECONÓMICO TRADICIONAL</a:t>
            </a:r>
            <a:r>
              <a:rPr lang="gl-E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Se remonta a las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primeras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sociedades humanas. </a:t>
            </a:r>
          </a:p>
          <a:p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asignación de los recursos 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resuelve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gl-ES" b="1" dirty="0" err="1">
                <a:latin typeface="Calibri" panose="020F0502020204030204" pitchFamily="34" charset="0"/>
                <a:cs typeface="Calibri" panose="020F0502020204030204" pitchFamily="34" charset="0"/>
              </a:rPr>
              <a:t>herencia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de padres a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hijos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distribución de los </a:t>
            </a:r>
            <a:r>
              <a:rPr lang="gl-ES" b="1" dirty="0" err="1">
                <a:latin typeface="Calibri" panose="020F0502020204030204" pitchFamily="34" charset="0"/>
                <a:cs typeface="Calibri" panose="020F0502020204030204" pitchFamily="34" charset="0"/>
              </a:rPr>
              <a:t>bienes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se determina 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por la </a:t>
            </a:r>
            <a:r>
              <a:rPr lang="gl-ES" b="1" dirty="0" err="1">
                <a:latin typeface="Calibri" panose="020F0502020204030204" pitchFamily="34" charset="0"/>
                <a:cs typeface="Calibri" panose="020F0502020204030204" pitchFamily="34" charset="0"/>
              </a:rPr>
              <a:t>costumbre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 o tradición</a:t>
            </a:r>
          </a:p>
          <a:p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Este sistema no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promueve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crecimiento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económico.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37513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40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>
                <a:latin typeface="Comic Sans MS" pitchFamily="66" charset="0"/>
              </a:rPr>
              <a:t>Aprenderemos</a:t>
            </a:r>
          </a:p>
          <a:p>
            <a:r>
              <a:rPr lang="gl-ES" dirty="0">
                <a:latin typeface="Comic Sans MS" pitchFamily="66" charset="0"/>
              </a:rPr>
              <a:t>El papel de las familias las empresas y el  Estado(Sector público)  na  Economía.</a:t>
            </a:r>
          </a:p>
          <a:p>
            <a:r>
              <a:rPr lang="gl-ES" dirty="0" err="1">
                <a:latin typeface="Comic Sans MS" pitchFamily="66" charset="0"/>
              </a:rPr>
              <a:t>Su</a:t>
            </a:r>
            <a:r>
              <a:rPr lang="gl-ES" dirty="0">
                <a:latin typeface="Comic Sans MS" pitchFamily="66" charset="0"/>
              </a:rPr>
              <a:t> representación gráfica</a:t>
            </a:r>
          </a:p>
          <a:p>
            <a:r>
              <a:rPr lang="gl-ES" dirty="0">
                <a:latin typeface="Comic Sans MS" pitchFamily="66" charset="0"/>
              </a:rPr>
              <a:t>Los sistemas económicos</a:t>
            </a:r>
          </a:p>
        </p:txBody>
      </p:sp>
    </p:spTree>
    <p:extLst>
      <p:ext uri="{BB962C8B-B14F-4D97-AF65-F5344CB8AC3E}">
        <p14:creationId xmlns:p14="http://schemas.microsoft.com/office/powerpoint/2010/main" val="2292471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2F21-1C44-4F72-B1F5-375ACE9C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92211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/>
            <a:r>
              <a:rPr lang="gl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ECONÓMICO DE LIBRE MERCADO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2482A-6210-4D8A-9C2A-7A816AF6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24" y="1628800"/>
            <a:ext cx="4666852" cy="4954562"/>
          </a:xfrm>
        </p:spPr>
        <p:txBody>
          <a:bodyPr>
            <a:normAutofit/>
          </a:bodyPr>
          <a:lstStyle/>
          <a:p>
            <a:r>
              <a:rPr lang="es-ES" sz="2400" dirty="0">
                <a:effectLst/>
                <a:ea typeface="Calibri" panose="020F0502020204030204" pitchFamily="34" charset="0"/>
              </a:rPr>
              <a:t>El </a:t>
            </a:r>
            <a:r>
              <a:rPr lang="es-ES" sz="2400" b="1" dirty="0">
                <a:effectLst/>
                <a:ea typeface="Calibri" panose="020F0502020204030204" pitchFamily="34" charset="0"/>
              </a:rPr>
              <a:t>origen</a:t>
            </a:r>
            <a:r>
              <a:rPr lang="es-ES" sz="2400" dirty="0">
                <a:effectLst/>
                <a:ea typeface="Calibri" panose="020F0502020204030204" pitchFamily="34" charset="0"/>
              </a:rPr>
              <a:t> 1776 con la obra de</a:t>
            </a:r>
            <a:r>
              <a:rPr lang="es-ES" sz="2400" b="1" dirty="0">
                <a:effectLst/>
                <a:ea typeface="Calibri" panose="020F0502020204030204" pitchFamily="34" charset="0"/>
              </a:rPr>
              <a:t> Adam Smith</a:t>
            </a:r>
            <a:r>
              <a:rPr lang="es-ES" sz="2400" dirty="0">
                <a:effectLst/>
                <a:ea typeface="Calibri" panose="020F0502020204030204" pitchFamily="34" charset="0"/>
              </a:rPr>
              <a:t> “la riqueza de las naciones”. </a:t>
            </a:r>
          </a:p>
          <a:p>
            <a:r>
              <a:rPr lang="es-ES" sz="2400" dirty="0">
                <a:effectLst/>
                <a:ea typeface="Calibri" panose="020F0502020204030204" pitchFamily="34" charset="0"/>
              </a:rPr>
              <a:t>Según Smith una “mano invisible” dirige el mercado a través de señales, permite llegar al bienestar de toda la sociedad.</a:t>
            </a:r>
          </a:p>
          <a:p>
            <a:r>
              <a:rPr lang="es-ES" sz="2400" dirty="0"/>
              <a:t>La producción estará en función de su rentabilidad.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53855-9561-49BA-9591-A8D966599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400348"/>
            <a:ext cx="3326988" cy="4057303"/>
          </a:xfrm>
          <a:prstGeom prst="rect">
            <a:avLst/>
          </a:prstGeom>
        </p:spPr>
      </p:pic>
      <p:pic>
        <p:nvPicPr>
          <p:cNvPr id="5" name="Picture 2" descr="https://images-na.ssl-images-amazon.com/images/I/71DqM10UuAL.jpg">
            <a:extLst>
              <a:ext uri="{FF2B5EF4-FFF2-40B4-BE49-F238E27FC236}">
                <a16:creationId xmlns:a16="http://schemas.microsoft.com/office/drawing/2014/main" id="{5AD899B2-BA58-4D59-B2BA-349BCE611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17693"/>
            <a:ext cx="1555841" cy="265893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D3BD3-8D3C-4CF3-876C-823EE1168D4C}"/>
              </a:ext>
            </a:extLst>
          </p:cNvPr>
          <p:cNvSpPr txBox="1"/>
          <p:nvPr/>
        </p:nvSpPr>
        <p:spPr>
          <a:xfrm>
            <a:off x="971600" y="60212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https://youtu.be/-uxBgNnyxj0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3222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130026"/>
            <a:ext cx="8219256" cy="130026"/>
          </a:xfrm>
        </p:spPr>
        <p:txBody>
          <a:bodyPr>
            <a:normAutofit fontScale="90000"/>
          </a:bodyPr>
          <a:lstStyle/>
          <a:p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6048672"/>
          </a:xfrm>
        </p:spPr>
        <p:txBody>
          <a:bodyPr>
            <a:normAutofit/>
          </a:bodyPr>
          <a:lstStyle/>
          <a:p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Existe </a:t>
            </a:r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libertad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para comprar, vender y producir, por lo que se obtienen beneficios.</a:t>
            </a:r>
          </a:p>
          <a:p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gl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producción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y los </a:t>
            </a:r>
            <a:r>
              <a:rPr lang="gl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precios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gl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fijan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l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según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oferta y la demanda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(las </a:t>
            </a:r>
            <a:r>
              <a:rPr lang="gl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decisiones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las toma el mercado).</a:t>
            </a:r>
          </a:p>
          <a:p>
            <a:r>
              <a:rPr lang="gl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Propiedad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de los medios de </a:t>
            </a:r>
            <a:r>
              <a:rPr lang="gl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producción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privada.</a:t>
            </a:r>
          </a:p>
          <a:p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Las empresas deciden 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como producir para obtener mayores beneficios.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La producción está en función dela demanda</a:t>
            </a:r>
          </a:p>
          <a:p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El sistema favorece el crecimiento económico.</a:t>
            </a:r>
          </a:p>
          <a:p>
            <a:pPr marL="0" indent="0">
              <a:buNone/>
            </a:pP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Pero........</a:t>
            </a:r>
          </a:p>
        </p:txBody>
      </p:sp>
    </p:spTree>
    <p:extLst>
      <p:ext uri="{BB962C8B-B14F-4D97-AF65-F5344CB8AC3E}">
        <p14:creationId xmlns:p14="http://schemas.microsoft.com/office/powerpoint/2010/main" val="2926627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740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001419"/>
          </a:xfrm>
        </p:spPr>
        <p:txBody>
          <a:bodyPr/>
          <a:lstStyle/>
          <a:p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Tene limitaciones: 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Los precios no se corresponden con los costes 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de producción.</a:t>
            </a:r>
          </a:p>
          <a:p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Disminuyen los servicios públicos.</a:t>
            </a:r>
          </a:p>
          <a:p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Se agrandan las  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desigualdades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entre ricos y pobres.</a:t>
            </a:r>
          </a:p>
          <a:p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Se suceden 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ciclos,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fases de expansión y de recesión.</a:t>
            </a:r>
          </a:p>
          <a:p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2100F-67F8-4208-AE57-8D80433A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26" y="4149080"/>
            <a:ext cx="628587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0364" y="162350"/>
            <a:ext cx="8358100" cy="444613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br>
              <a:rPr lang="gl-ES" sz="4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gl-E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ECONÓMICO PLANIFICADO</a:t>
            </a:r>
            <a:br>
              <a:rPr lang="gl-ES" sz="4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79328"/>
            <a:ext cx="5256584" cy="5816322"/>
          </a:xfrm>
        </p:spPr>
        <p:txBody>
          <a:bodyPr>
            <a:normAutofit fontScale="77500" lnSpcReduction="20000"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inspita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en las teorías de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Karl Marx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 su famosa obra “el capital” en 1867.</a:t>
            </a:r>
            <a:endParaRPr lang="gl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Marx los poseedores del capital explotaban a los trabajadores </a:t>
            </a: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trabajadores eran los que generaban todo el valor de los productos y no recibían la recompensa por este valor generado.</a:t>
            </a: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La diferencia entre lo que costaba producir un bien y el valor por el que se vendía (plusvalía)solo beneficiaba al empresario.</a:t>
            </a:r>
          </a:p>
          <a:p>
            <a:pPr marL="0" indent="0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Los medios de producción deberían ser públicos </a:t>
            </a:r>
            <a:endParaRPr lang="gl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7CC49-AAC4-49C2-8CA1-099DB815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25" y="961083"/>
            <a:ext cx="3243039" cy="4935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4CAFEB-E94C-40D8-8103-4919927B8F52}"/>
              </a:ext>
            </a:extLst>
          </p:cNvPr>
          <p:cNvSpPr txBox="1"/>
          <p:nvPr/>
        </p:nvSpPr>
        <p:spPr>
          <a:xfrm>
            <a:off x="4572000" y="632631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https://youtu.be/k6MudN4TTuI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3383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3094-ED2D-4492-98A3-4C497114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72" y="-137021"/>
            <a:ext cx="8229600" cy="2740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060D-3741-473B-A6ED-3D802F22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7021"/>
            <a:ext cx="8928992" cy="6604347"/>
          </a:xfrm>
        </p:spPr>
        <p:txBody>
          <a:bodyPr>
            <a:normAutofit/>
          </a:bodyPr>
          <a:lstStyle/>
          <a:p>
            <a:r>
              <a:rPr lang="es-ES" sz="2800" dirty="0">
                <a:ea typeface="Calibri" panose="020F0502020204030204" pitchFamily="34" charset="0"/>
              </a:rPr>
              <a:t>Este sistema, inspirado en la teoría marxista, nació en la Unión Soviética con la Revolución Rusa, 1917, posteriormente se implantó en países como China , Cuba o Corea del Norte.</a:t>
            </a:r>
          </a:p>
          <a:p>
            <a:r>
              <a:rPr lang="es-ES" sz="2800" dirty="0">
                <a:ea typeface="Calibri" panose="020F0502020204030204" pitchFamily="34" charset="0"/>
              </a:rPr>
              <a:t>Características.</a:t>
            </a:r>
          </a:p>
          <a:p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En la economía planificada es </a:t>
            </a:r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el Estado 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el que </a:t>
            </a:r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toma las decisiones económicas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- La  </a:t>
            </a:r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produccíon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de recursos está </a:t>
            </a:r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centralizada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y dirigida 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por el Estado.</a:t>
            </a:r>
          </a:p>
          <a:p>
            <a:pPr marL="0" indent="0">
              <a:buNone/>
            </a:pP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 -La </a:t>
            </a:r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distribución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 se realiza </a:t>
            </a:r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segun el criterio de autoridad</a:t>
            </a: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, realiza el reparto y fija los precios.</a:t>
            </a:r>
          </a:p>
          <a:p>
            <a:pPr marL="0" indent="0">
              <a:buNone/>
            </a:pPr>
            <a:r>
              <a:rPr lang="gl-ES" sz="2800" dirty="0">
                <a:latin typeface="Calibri" panose="020F0502020204030204" pitchFamily="34" charset="0"/>
                <a:cs typeface="Calibri" panose="020F0502020204030204" pitchFamily="34" charset="0"/>
              </a:rPr>
              <a:t>  - Generalmente </a:t>
            </a:r>
            <a:r>
              <a:rPr lang="gl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los bienes pertenecen al Estado</a:t>
            </a:r>
            <a:endParaRPr lang="es-ES" sz="2800" dirty="0"/>
          </a:p>
          <a:p>
            <a:endParaRPr lang="gl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5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882"/>
            <a:ext cx="8363272" cy="13002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l-ES" b="1" dirty="0" err="1">
                <a:latin typeface="Calibri" panose="020F0502020204030204" pitchFamily="34" charset="0"/>
                <a:cs typeface="Calibri" panose="020F0502020204030204" pitchFamily="34" charset="0"/>
              </a:rPr>
              <a:t>limitaciones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marL="0" indent="0">
              <a:buNone/>
            </a:pP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siempre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satisface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las necesidades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reales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población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distribución de los bienes es arbitraria. El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mal reparto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y la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corrupción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crea desigualdades</a:t>
            </a:r>
            <a:endParaRPr lang="gl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falta de incentivos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genera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 un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baja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l-ES" dirty="0" err="1">
                <a:latin typeface="Calibri" panose="020F0502020204030204" pitchFamily="34" charset="0"/>
                <a:cs typeface="Calibri" panose="020F0502020204030204" pitchFamily="34" charset="0"/>
              </a:rPr>
              <a:t>productividad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 de las empresas.</a:t>
            </a:r>
          </a:p>
          <a:p>
            <a:pPr marL="0" indent="0">
              <a:buNone/>
            </a:pP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falta de </a:t>
            </a:r>
            <a:r>
              <a:rPr lang="gl-ES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competitividad</a:t>
            </a:r>
            <a:r>
              <a:rPr lang="gl-ES" b="1" dirty="0">
                <a:latin typeface="Calibri" panose="020F0502020204030204" pitchFamily="34" charset="0"/>
                <a:cs typeface="Calibri" panose="020F0502020204030204" pitchFamily="34" charset="0"/>
              </a:rPr>
              <a:t> de las empresas </a:t>
            </a:r>
            <a:r>
              <a:rPr lang="gl-ES" dirty="0">
                <a:latin typeface="Calibri" panose="020F0502020204030204" pitchFamily="34" charset="0"/>
                <a:cs typeface="Calibri" panose="020F0502020204030204" pitchFamily="34" charset="0"/>
              </a:rPr>
              <a:t>se oculta con subvenciones.</a:t>
            </a:r>
          </a:p>
          <a:p>
            <a:pPr marL="0" indent="0">
              <a:buNone/>
            </a:pPr>
            <a:endParaRPr lang="gl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gl-ES" sz="1900" dirty="0">
                <a:latin typeface="Comic Sans MS" pitchFamily="66" charset="0"/>
                <a:hlinkClick r:id="rId2"/>
              </a:rPr>
              <a:t>https://elpais.com/noticias/economia-planificada/</a:t>
            </a:r>
            <a:endParaRPr lang="gl-ES" sz="1900" dirty="0"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070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9208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br>
              <a:rPr lang="gl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gl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SISTEMAS ECONOMICOS MIXTOS</a:t>
            </a:r>
            <a:br>
              <a:rPr lang="gl-ES" sz="4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5040560" cy="5544616"/>
          </a:xfrm>
        </p:spPr>
        <p:txBody>
          <a:bodyPr>
            <a:normAutofit fontScale="92500"/>
          </a:bodyPr>
          <a:lstStyle/>
          <a:p>
            <a:r>
              <a:rPr lang="es-E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Ante los inconvenientes </a:t>
            </a:r>
            <a:r>
              <a:rPr lang="es-E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 presentaban tanto l</a:t>
            </a:r>
            <a:r>
              <a:rPr lang="es-ES" sz="2400" dirty="0">
                <a:effectLst/>
                <a:latin typeface="+mj-lt"/>
                <a:ea typeface="Calibri" panose="020F0502020204030204" pitchFamily="34" charset="0"/>
              </a:rPr>
              <a:t>a economía de mercado </a:t>
            </a:r>
            <a:r>
              <a:rPr lang="es-ES" sz="2400" dirty="0">
                <a:latin typeface="+mj-lt"/>
                <a:ea typeface="Calibri" panose="020F0502020204030204" pitchFamily="34" charset="0"/>
              </a:rPr>
              <a:t>como </a:t>
            </a:r>
            <a:r>
              <a:rPr lang="es-ES" sz="2400" dirty="0">
                <a:effectLst/>
                <a:latin typeface="+mj-lt"/>
                <a:ea typeface="Calibri" panose="020F0502020204030204" pitchFamily="34" charset="0"/>
              </a:rPr>
              <a:t>la economía planificada, muchos países </a:t>
            </a:r>
            <a:r>
              <a:rPr lang="es-E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vieron necesario que hubiera </a:t>
            </a:r>
            <a:r>
              <a:rPr lang="es-E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cierta intervención por parte del Estado</a:t>
            </a:r>
            <a:r>
              <a:rPr lang="es-E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pero que al mismo tiempo permitiera la libertad económica.</a:t>
            </a:r>
          </a:p>
          <a:p>
            <a:r>
              <a:rPr lang="es-ES" sz="2400" dirty="0">
                <a:latin typeface="+mj-lt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+mj-lt"/>
                <a:ea typeface="Calibri" panose="020F0502020204030204" pitchFamily="34" charset="0"/>
              </a:rPr>
              <a:t>l </a:t>
            </a:r>
            <a:r>
              <a:rPr lang="es-ES" sz="2400" b="1" dirty="0">
                <a:effectLst/>
                <a:latin typeface="+mj-lt"/>
                <a:ea typeface="Calibri" panose="020F0502020204030204" pitchFamily="34" charset="0"/>
              </a:rPr>
              <a:t>crack de 1929 </a:t>
            </a:r>
            <a:r>
              <a:rPr lang="es-ES" sz="2400" b="1" dirty="0" err="1">
                <a:effectLst/>
                <a:latin typeface="+mj-lt"/>
                <a:ea typeface="Calibri" panose="020F0502020204030204" pitchFamily="34" charset="0"/>
              </a:rPr>
              <a:t>fu</a:t>
            </a:r>
            <a:r>
              <a:rPr lang="es-ES" sz="2400" b="1" dirty="0" err="1">
                <a:latin typeface="+mj-lt"/>
                <a:ea typeface="Calibri" panose="020F0502020204030204" pitchFamily="34" charset="0"/>
              </a:rPr>
              <a:t>é</a:t>
            </a:r>
            <a:r>
              <a:rPr lang="es-ES" sz="2400" b="1" dirty="0">
                <a:latin typeface="+mj-lt"/>
                <a:ea typeface="Calibri" panose="020F0502020204030204" pitchFamily="34" charset="0"/>
              </a:rPr>
              <a:t> determinante. </a:t>
            </a:r>
            <a:r>
              <a:rPr lang="es-ES" sz="2400" b="1" dirty="0">
                <a:effectLst/>
                <a:latin typeface="+mj-lt"/>
                <a:ea typeface="Calibri" panose="020F0502020204030204" pitchFamily="34" charset="0"/>
              </a:rPr>
              <a:t>JM Keynes</a:t>
            </a:r>
            <a:r>
              <a:rPr lang="es-ES" sz="2400" dirty="0">
                <a:effectLst/>
                <a:latin typeface="+mj-lt"/>
                <a:ea typeface="Calibri" panose="020F0502020204030204" pitchFamily="34" charset="0"/>
              </a:rPr>
              <a:t> ante los problemas del mecanismo de mercado para salir de la crisis, escribió un libro “</a:t>
            </a:r>
            <a:r>
              <a:rPr lang="es-ES" sz="2400" b="1" dirty="0">
                <a:effectLst/>
                <a:latin typeface="+mj-lt"/>
                <a:ea typeface="Calibri" panose="020F0502020204030204" pitchFamily="34" charset="0"/>
              </a:rPr>
              <a:t>Teoría de la Ocupación, el Interés y el Dinero</a:t>
            </a:r>
            <a:r>
              <a:rPr lang="es-ES" sz="2400" dirty="0">
                <a:effectLst/>
                <a:latin typeface="+mj-lt"/>
                <a:ea typeface="Calibri" panose="020F0502020204030204" pitchFamily="34" charset="0"/>
              </a:rPr>
              <a:t>” (1936) en el que explicaba que, en momentos de crisis económica, el Estado podía intervenir.</a:t>
            </a:r>
            <a:endParaRPr lang="gl-ES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0E7C3-D8B4-44E7-AEC2-7AD3BBC0A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073" y="4495799"/>
            <a:ext cx="1561415" cy="2362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9DB406-5668-4AED-847C-7952D752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334159"/>
            <a:ext cx="3064986" cy="3744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2DD271-FAD0-4076-AF18-C4EA34EF8786}"/>
              </a:ext>
            </a:extLst>
          </p:cNvPr>
          <p:cNvSpPr txBox="1"/>
          <p:nvPr/>
        </p:nvSpPr>
        <p:spPr>
          <a:xfrm>
            <a:off x="4204107" y="6156012"/>
            <a:ext cx="319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https://youtu.be/qInRz8J_Ins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9554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0D495-67BB-4FA4-847C-4AB4994F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118EB-6420-44DC-AD83-2A72B9A5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890666"/>
          </a:xfrm>
        </p:spPr>
        <p:txBody>
          <a:bodyPr>
            <a:normAutofit/>
          </a:bodyPr>
          <a:lstStyle/>
          <a:p>
            <a:r>
              <a:rPr lang="gl-ES" sz="3200" dirty="0">
                <a:latin typeface="Calibri" panose="020F0502020204030204" pitchFamily="34" charset="0"/>
                <a:cs typeface="Calibri" panose="020F0502020204030204" pitchFamily="34" charset="0"/>
              </a:rPr>
              <a:t>En el sistema Mixto, </a:t>
            </a:r>
            <a:r>
              <a:rPr lang="gl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el Estado interviene parcialmente en la economía </a:t>
            </a:r>
            <a:r>
              <a:rPr lang="gl-ES" sz="3200" dirty="0">
                <a:latin typeface="Calibri" panose="020F0502020204030204" pitchFamily="34" charset="0"/>
                <a:cs typeface="Calibri" panose="020F0502020204030204" pitchFamily="34" charset="0"/>
              </a:rPr>
              <a:t>con tres funciones: </a:t>
            </a:r>
          </a:p>
          <a:p>
            <a:r>
              <a:rPr lang="gl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Asignación</a:t>
            </a:r>
            <a:r>
              <a:rPr lang="gl-ES" sz="3200" dirty="0">
                <a:latin typeface="Calibri" panose="020F0502020204030204" pitchFamily="34" charset="0"/>
                <a:cs typeface="Calibri" panose="020F0502020204030204" pitchFamily="34" charset="0"/>
              </a:rPr>
              <a:t>. Cuando el mercado falla y no proporciona los bienes y servicios necesarios.   </a:t>
            </a:r>
          </a:p>
          <a:p>
            <a:r>
              <a:rPr lang="gl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Distribución</a:t>
            </a:r>
            <a:r>
              <a:rPr lang="gl-ES" sz="3200" dirty="0">
                <a:latin typeface="Calibri" panose="020F0502020204030204" pitchFamily="34" charset="0"/>
                <a:cs typeface="Calibri" panose="020F0502020204030204" pitchFamily="34" charset="0"/>
              </a:rPr>
              <a:t>. Reduciendo las diferencias entre ricos y pobres y reduciendo la pobreza.</a:t>
            </a:r>
          </a:p>
          <a:p>
            <a:r>
              <a:rPr lang="gl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Estabilizadora y de crecimiento</a:t>
            </a:r>
            <a:r>
              <a:rPr lang="gl-ES" sz="3200" dirty="0">
                <a:latin typeface="Calibri" panose="020F0502020204030204" pitchFamily="34" charset="0"/>
                <a:cs typeface="Calibri" panose="020F0502020204030204" pitchFamily="34" charset="0"/>
              </a:rPr>
              <a:t>. Fomentar el crecimiento económico en momento de crisis controlando los precios en épocas de expansión.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6580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D875A-4D74-4201-83D1-C5211958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02E43A-A290-4BE8-B728-F63980CE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s-ES" sz="2800" dirty="0"/>
              <a:t>Fuentes:</a:t>
            </a:r>
          </a:p>
          <a:p>
            <a:r>
              <a:rPr lang="es-ES" sz="2800" dirty="0"/>
              <a:t>Libro de </a:t>
            </a:r>
            <a:r>
              <a:rPr lang="es-ES" sz="2800" dirty="0" err="1"/>
              <a:t>Economia</a:t>
            </a:r>
            <a:r>
              <a:rPr lang="es-ES" sz="2800" dirty="0"/>
              <a:t> de 1º de Bachillerato ed. ANAYA</a:t>
            </a:r>
          </a:p>
          <a:p>
            <a:r>
              <a:rPr lang="es-ES" sz="2800" dirty="0"/>
              <a:t>Libro Economía </a:t>
            </a:r>
            <a:r>
              <a:rPr lang="es-ES" sz="2800" i="1" dirty="0" err="1"/>
              <a:t>Econosublime</a:t>
            </a:r>
            <a:r>
              <a:rPr lang="es-ES" sz="2800" dirty="0"/>
              <a:t> </a:t>
            </a:r>
            <a:r>
              <a:rPr lang="es-ES" sz="2800" dirty="0">
                <a:solidFill>
                  <a:srgbClr val="222222"/>
                </a:solidFill>
              </a:rPr>
              <a:t>de </a:t>
            </a:r>
            <a:r>
              <a:rPr lang="es-ES" sz="2800" b="0" i="0" dirty="0">
                <a:solidFill>
                  <a:srgbClr val="222222"/>
                </a:solidFill>
                <a:effectLst/>
              </a:rPr>
              <a:t> </a:t>
            </a:r>
            <a:r>
              <a:rPr lang="es-ES" sz="2800" i="0" strike="noStrike" dirty="0">
                <a:solidFill>
                  <a:srgbClr val="222222"/>
                </a:solidFill>
                <a:effectLst/>
                <a:hlinkClick r:id="rId2" tooltip="Javier Martínez Argudo"/>
              </a:rPr>
              <a:t>Javier Martínez Argudo</a:t>
            </a:r>
            <a:endParaRPr lang="es-ES" sz="2800" i="0" strike="noStrike" dirty="0">
              <a:solidFill>
                <a:srgbClr val="222222"/>
              </a:solidFill>
              <a:effectLst/>
            </a:endParaRPr>
          </a:p>
          <a:p>
            <a:r>
              <a:rPr lang="es-ES" sz="2800" dirty="0" err="1">
                <a:solidFill>
                  <a:srgbClr val="222222"/>
                </a:solidFill>
              </a:rPr>
              <a:t>Materiais</a:t>
            </a:r>
            <a:r>
              <a:rPr lang="es-ES" sz="2800" dirty="0">
                <a:solidFill>
                  <a:srgbClr val="222222"/>
                </a:solidFill>
              </a:rPr>
              <a:t> didácticos editados pola </a:t>
            </a:r>
            <a:r>
              <a:rPr lang="es-ES" sz="2800" dirty="0" err="1">
                <a:solidFill>
                  <a:srgbClr val="222222"/>
                </a:solidFill>
              </a:rPr>
              <a:t>Consellaría</a:t>
            </a:r>
            <a:r>
              <a:rPr lang="es-ES" sz="2800" dirty="0">
                <a:solidFill>
                  <a:srgbClr val="222222"/>
                </a:solidFill>
              </a:rPr>
              <a:t> de educación da Xunta de Galicia.</a:t>
            </a:r>
          </a:p>
          <a:p>
            <a:r>
              <a:rPr lang="es-ES" sz="2800" dirty="0">
                <a:solidFill>
                  <a:srgbClr val="222222"/>
                </a:solidFill>
              </a:rPr>
              <a:t>Banco de imágenes de Google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9604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gl-ES" dirty="0"/>
              <a:t>LOS AGENTES ECONÓMICOS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980728"/>
            <a:ext cx="8579296" cy="5145435"/>
          </a:xfrm>
        </p:spPr>
        <p:txBody>
          <a:bodyPr/>
          <a:lstStyle/>
          <a:p>
            <a:r>
              <a:rPr lang="gl-ES" dirty="0"/>
              <a:t>Los </a:t>
            </a:r>
            <a:r>
              <a:rPr lang="gl-ES" b="1" dirty="0" err="1"/>
              <a:t>agentes</a:t>
            </a:r>
            <a:r>
              <a:rPr lang="gl-ES" b="1" dirty="0"/>
              <a:t> económicos </a:t>
            </a:r>
            <a:r>
              <a:rPr lang="gl-ES" dirty="0"/>
              <a:t>son los elementos humanos e </a:t>
            </a:r>
            <a:r>
              <a:rPr lang="gl-ES" dirty="0" err="1"/>
              <a:t>instituciones</a:t>
            </a:r>
            <a:r>
              <a:rPr lang="gl-ES" dirty="0"/>
              <a:t> que </a:t>
            </a:r>
            <a:r>
              <a:rPr lang="gl-ES" b="1" dirty="0"/>
              <a:t>toman las </a:t>
            </a:r>
            <a:r>
              <a:rPr lang="gl-ES" b="1" dirty="0" err="1"/>
              <a:t>decisiones</a:t>
            </a:r>
            <a:r>
              <a:rPr lang="gl-ES" dirty="0"/>
              <a:t> respecto a la asignación de recursos: que, como y en que </a:t>
            </a:r>
            <a:r>
              <a:rPr lang="gl-ES" dirty="0" err="1"/>
              <a:t>cantidad</a:t>
            </a:r>
            <a:r>
              <a:rPr lang="gl-ES" dirty="0"/>
              <a:t> </a:t>
            </a:r>
            <a:r>
              <a:rPr lang="gl-ES" dirty="0">
                <a:solidFill>
                  <a:prstClr val="black"/>
                </a:solidFill>
              </a:rPr>
              <a:t>producir, que comprar, vender ..</a:t>
            </a:r>
          </a:p>
          <a:p>
            <a:endParaRPr lang="gl-E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gl-ES" dirty="0"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8019"/>
            <a:ext cx="7632848" cy="243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99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6480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AGENTES ECONÓMICOS Y TOMA DE DECISIONES.</a:t>
            </a:r>
            <a:b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sz="4100" b="1" dirty="0"/>
          </a:p>
          <a:p>
            <a:r>
              <a:rPr lang="es-ES" sz="3600" dirty="0"/>
              <a:t>Familias, empresas y estado, deben tomar decisiones ya que siempre hay  escasez </a:t>
            </a:r>
          </a:p>
          <a:p>
            <a:r>
              <a:rPr lang="es-ES" sz="3600" b="1" dirty="0"/>
              <a:t>Cada familia </a:t>
            </a:r>
            <a:r>
              <a:rPr lang="es-ES" sz="3600" dirty="0"/>
              <a:t>está sujeta a un </a:t>
            </a:r>
            <a:r>
              <a:rPr lang="es-ES" sz="3600" b="1" dirty="0"/>
              <a:t>presupuesto limitado</a:t>
            </a:r>
            <a:r>
              <a:rPr lang="es-ES" sz="3600" dirty="0"/>
              <a:t>. Gastar más en vacaciones, amortizar un poco el préstamo de la casa, cambiar de coche…son opciones que analizan y valoran los distintos hogares.</a:t>
            </a:r>
          </a:p>
          <a:p>
            <a:r>
              <a:rPr lang="es-ES" sz="3600" b="1" dirty="0"/>
              <a:t>Las empresas </a:t>
            </a:r>
            <a:r>
              <a:rPr lang="es-ES" sz="3600" dirty="0"/>
              <a:t>toman cada día importantes decisiones, desde si gastan más en publicidad a si cambian de método de producción.</a:t>
            </a:r>
          </a:p>
          <a:p>
            <a:r>
              <a:rPr lang="es-ES" sz="3600" b="1" dirty="0"/>
              <a:t>El gobierno </a:t>
            </a:r>
            <a:r>
              <a:rPr lang="es-ES" sz="3600" dirty="0"/>
              <a:t>decide si destina recursos para hacer gratuito el transporte escolar o los libros de texto, renunciando a construir más autovías, o pagar más a los investigadores y científicos.</a:t>
            </a:r>
          </a:p>
        </p:txBody>
      </p:sp>
    </p:spTree>
    <p:extLst>
      <p:ext uri="{BB962C8B-B14F-4D97-AF65-F5344CB8AC3E}">
        <p14:creationId xmlns:p14="http://schemas.microsoft.com/office/powerpoint/2010/main" val="66457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4896" cy="648072"/>
          </a:xfrm>
        </p:spPr>
        <p:txBody>
          <a:bodyPr>
            <a:normAutofit fontScale="90000"/>
          </a:bodyPr>
          <a:lstStyle/>
          <a:p>
            <a:pPr algn="l"/>
            <a:br>
              <a:rPr lang="gl-ES" dirty="0">
                <a:latin typeface="Comic Sans MS" pitchFamily="66" charset="0"/>
              </a:rPr>
            </a:b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352928" cy="5616624"/>
          </a:xfrm>
        </p:spPr>
        <p:txBody>
          <a:bodyPr/>
          <a:lstStyle/>
          <a:p>
            <a:r>
              <a:rPr lang="gl-ES" sz="2800" dirty="0"/>
              <a:t>Son </a:t>
            </a:r>
            <a:r>
              <a:rPr lang="es-ES" sz="2800" dirty="0"/>
              <a:t>las </a:t>
            </a:r>
            <a:r>
              <a:rPr lang="es-ES" sz="2800" b="1" dirty="0"/>
              <a:t>unidades básicas de consumo </a:t>
            </a:r>
            <a:r>
              <a:rPr lang="es-ES" sz="2800" dirty="0"/>
              <a:t>y </a:t>
            </a:r>
            <a:r>
              <a:rPr lang="gl-ES" sz="2800" dirty="0"/>
              <a:t>las </a:t>
            </a:r>
            <a:r>
              <a:rPr lang="gl-ES" sz="2800" b="1" dirty="0"/>
              <a:t>propietarias de los factores de producción</a:t>
            </a:r>
            <a:r>
              <a:rPr lang="gl-ES" sz="2800" dirty="0"/>
              <a:t>(tierra, capital y trabajo) que </a:t>
            </a:r>
            <a:r>
              <a:rPr lang="gl-ES" sz="2800" u="sng" dirty="0"/>
              <a:t>prestan</a:t>
            </a:r>
            <a:r>
              <a:rPr lang="gl-ES" sz="2800" dirty="0"/>
              <a:t> por los que reciben retribuciones o </a:t>
            </a:r>
            <a:r>
              <a:rPr lang="gl-ES" sz="2800" b="1" dirty="0"/>
              <a:t>rentas </a:t>
            </a:r>
            <a:r>
              <a:rPr lang="gl-ES" sz="2800" dirty="0"/>
              <a:t>(salarios, alquileres,intereses y beneficios</a:t>
            </a:r>
            <a:r>
              <a:rPr lang="gl-ES" sz="2800" dirty="0">
                <a:latin typeface="Comic Sans MS" pitchFamily="66" charset="0"/>
              </a:rPr>
              <a:t>) </a:t>
            </a:r>
            <a:r>
              <a:rPr lang="gl-ES" sz="2800" b="1" dirty="0">
                <a:latin typeface="Comic Sans MS" pitchFamily="66" charset="0"/>
              </a:rPr>
              <a:t>.</a:t>
            </a:r>
            <a:endParaRPr lang="gl-ES" sz="28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69366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5364088" y="458112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8" name="7 CuadroTexto"/>
          <p:cNvSpPr txBox="1"/>
          <p:nvPr/>
        </p:nvSpPr>
        <p:spPr>
          <a:xfrm>
            <a:off x="5796136" y="3628146"/>
            <a:ext cx="2448272" cy="31085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l-ES" sz="2800" dirty="0">
                <a:latin typeface="+mj-lt"/>
              </a:rPr>
              <a:t>La </a:t>
            </a:r>
            <a:r>
              <a:rPr lang="gl-ES" sz="2800" dirty="0" err="1">
                <a:latin typeface="+mj-lt"/>
              </a:rPr>
              <a:t>renta</a:t>
            </a:r>
            <a:r>
              <a:rPr lang="gl-ES" sz="2800" dirty="0">
                <a:latin typeface="+mj-lt"/>
              </a:rPr>
              <a:t> que reciben las familias se </a:t>
            </a:r>
            <a:r>
              <a:rPr lang="gl-ES" sz="2800" dirty="0" err="1">
                <a:latin typeface="+mj-lt"/>
              </a:rPr>
              <a:t>puede</a:t>
            </a:r>
            <a:r>
              <a:rPr lang="gl-ES" sz="2800" dirty="0">
                <a:latin typeface="+mj-lt"/>
              </a:rPr>
              <a:t> destinar a :</a:t>
            </a:r>
          </a:p>
          <a:p>
            <a:r>
              <a:rPr lang="gl-ES" sz="2800" b="1" dirty="0">
                <a:latin typeface="+mj-lt"/>
              </a:rPr>
              <a:t>Consumo</a:t>
            </a:r>
          </a:p>
          <a:p>
            <a:r>
              <a:rPr lang="gl-ES" sz="2800" b="1" dirty="0" err="1">
                <a:latin typeface="+mj-lt"/>
              </a:rPr>
              <a:t>Ahorro</a:t>
            </a:r>
            <a:endParaRPr lang="gl-ES" sz="2800" b="1" dirty="0"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5536" y="188640"/>
            <a:ext cx="271715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gl-ES" sz="3600" dirty="0">
                <a:solidFill>
                  <a:prstClr val="black"/>
                </a:solidFill>
                <a:ea typeface="+mj-ea"/>
                <a:cs typeface="+mj-cs"/>
              </a:rPr>
              <a:t>LAS FAMILIAS</a:t>
            </a:r>
            <a:endParaRPr lang="gl-ES" sz="3600" dirty="0"/>
          </a:p>
        </p:txBody>
      </p:sp>
    </p:spTree>
    <p:extLst>
      <p:ext uri="{BB962C8B-B14F-4D97-AF65-F5344CB8AC3E}">
        <p14:creationId xmlns:p14="http://schemas.microsoft.com/office/powerpoint/2010/main" val="231985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4744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gl-ES" sz="4000" dirty="0"/>
              <a:t>LAS EMPRESAS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5516" y="980728"/>
            <a:ext cx="871296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gl-ES" sz="2400" dirty="0"/>
              <a:t>Son las instituciones que </a:t>
            </a:r>
            <a:r>
              <a:rPr lang="gl-ES" sz="2400" b="1" dirty="0"/>
              <a:t>organizan los factores productivos </a:t>
            </a:r>
            <a:r>
              <a:rPr lang="gl-ES" sz="2400" dirty="0"/>
              <a:t>para</a:t>
            </a:r>
            <a:r>
              <a:rPr lang="gl-ES" sz="2400" b="1" dirty="0"/>
              <a:t> producir </a:t>
            </a:r>
            <a:r>
              <a:rPr lang="gl-ES" sz="2400" dirty="0"/>
              <a:t>bienes y servicios.Desempeñan las siguientes </a:t>
            </a:r>
            <a:r>
              <a:rPr lang="gl-ES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funciones</a:t>
            </a:r>
            <a:r>
              <a:rPr lang="gl-ES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gl-ES" sz="2400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gl-ES" sz="2400" b="1" dirty="0"/>
              <a:t>Coordinan los factores de producción y dirigen el proceso productivo (</a:t>
            </a:r>
            <a:r>
              <a:rPr lang="gl-ES" sz="2400" dirty="0"/>
              <a:t>Transforman los recursos en productos para vender)</a:t>
            </a:r>
            <a:r>
              <a:rPr lang="gl-ES" sz="2400" b="1" dirty="0"/>
              <a:t>.</a:t>
            </a:r>
            <a:endParaRPr lang="gl-ES" sz="2400" dirty="0"/>
          </a:p>
          <a:p>
            <a:r>
              <a:rPr lang="es-ES" sz="2400" dirty="0"/>
              <a:t>Empleará diversos </a:t>
            </a:r>
            <a:r>
              <a:rPr lang="es-ES" sz="2400" b="1" dirty="0"/>
              <a:t>recursos</a:t>
            </a:r>
            <a:r>
              <a:rPr lang="es-ES" sz="2400" dirty="0"/>
              <a:t>, tanto </a:t>
            </a:r>
            <a:r>
              <a:rPr lang="es-ES" sz="2400" b="1" dirty="0"/>
              <a:t>materiales</a:t>
            </a:r>
            <a:r>
              <a:rPr lang="es-ES" sz="2400" dirty="0"/>
              <a:t> como </a:t>
            </a:r>
            <a:r>
              <a:rPr lang="es-ES" sz="2400" b="1" dirty="0"/>
              <a:t>financieros</a:t>
            </a:r>
            <a:r>
              <a:rPr lang="es-ES" sz="2400" dirty="0"/>
              <a:t>, así como a </a:t>
            </a:r>
            <a:r>
              <a:rPr lang="es-ES" sz="2400" b="1" dirty="0"/>
              <a:t>mano de obra </a:t>
            </a:r>
            <a:r>
              <a:rPr lang="es-ES" sz="2400" dirty="0"/>
              <a:t> aportada por las familias. </a:t>
            </a:r>
          </a:p>
          <a:p>
            <a:r>
              <a:rPr lang="es-ES" sz="2400" b="1" dirty="0"/>
              <a:t>Pedirá una cantidad de dinero o recursos </a:t>
            </a:r>
            <a:r>
              <a:rPr lang="es-ES" sz="2400" dirty="0"/>
              <a:t>por los bienes y servicios producidos.</a:t>
            </a:r>
          </a:p>
          <a:p>
            <a:r>
              <a:rPr lang="gl-ES" sz="2400" dirty="0"/>
              <a:t>Dan </a:t>
            </a:r>
            <a:r>
              <a:rPr lang="gl-ES" sz="2400" b="1" dirty="0"/>
              <a:t>utilidad a los recursos</a:t>
            </a:r>
            <a:r>
              <a:rPr lang="gl-ES" sz="2400" dirty="0"/>
              <a:t>, que transforman en bienes para satisfacer las necesidades y </a:t>
            </a:r>
            <a:r>
              <a:rPr lang="gl-ES" sz="2400" b="1" dirty="0"/>
              <a:t>crean riqueza y empleo.</a:t>
            </a:r>
          </a:p>
          <a:p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objetivo</a:t>
            </a:r>
            <a:r>
              <a:rPr lang="es-ES" sz="2400" dirty="0"/>
              <a:t> conseguir el mayor beneficio posible</a:t>
            </a:r>
          </a:p>
          <a:p>
            <a:endParaRPr lang="gl-ES" sz="2400" b="1" dirty="0"/>
          </a:p>
          <a:p>
            <a:endParaRPr lang="gl-ES" sz="2400" dirty="0"/>
          </a:p>
          <a:p>
            <a:endParaRPr lang="gl-ES" sz="2400" dirty="0"/>
          </a:p>
          <a:p>
            <a:pPr marL="0" indent="0">
              <a:buNone/>
            </a:pPr>
            <a:endParaRPr lang="gl-ES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gl-ES" sz="2400" dirty="0">
                <a:latin typeface="Comic Sans MS" pitchFamily="66" charset="0"/>
                <a:hlinkClick r:id="rId2"/>
              </a:rPr>
              <a:t>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B5FF1-E35C-4BE4-9790-4A4029E6FDCD}"/>
              </a:ext>
            </a:extLst>
          </p:cNvPr>
          <p:cNvSpPr txBox="1"/>
          <p:nvPr/>
        </p:nvSpPr>
        <p:spPr>
          <a:xfrm>
            <a:off x="4794732" y="6207695"/>
            <a:ext cx="4349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gl-ES" sz="1800" dirty="0">
              <a:latin typeface="Comic Sans MS" pitchFamily="66" charset="0"/>
              <a:hlinkClick r:id="rId2"/>
            </a:endParaRPr>
          </a:p>
          <a:p>
            <a:pPr marL="0" indent="0">
              <a:buNone/>
            </a:pPr>
            <a:r>
              <a:rPr lang="gl-ES" sz="1800" dirty="0">
                <a:latin typeface="Comic Sans MS" pitchFamily="66" charset="0"/>
                <a:hlinkClick r:id="rId2"/>
              </a:rPr>
              <a:t>  https://youtu.be/kVVjso7pmdE?t=2</a:t>
            </a:r>
            <a:endParaRPr lang="gl-ES" sz="1800" dirty="0"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874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77809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gl-ES" dirty="0">
                <a:latin typeface="+mn-lt"/>
              </a:rPr>
              <a:t>EL SECTOR PÚBLICO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effectLst/>
                <a:ea typeface="Calibri" panose="020F0502020204030204" pitchFamily="34" charset="0"/>
              </a:rPr>
              <a:t>Es el conjunto de </a:t>
            </a:r>
            <a:r>
              <a:rPr lang="es-ES" sz="2800" b="1" dirty="0">
                <a:effectLst/>
                <a:ea typeface="Calibri" panose="020F0502020204030204" pitchFamily="34" charset="0"/>
              </a:rPr>
              <a:t>órganos administrativos </a:t>
            </a:r>
            <a:r>
              <a:rPr lang="es-ES" sz="2800" dirty="0">
                <a:effectLst/>
                <a:ea typeface="Calibri" panose="020F0502020204030204" pitchFamily="34" charset="0"/>
              </a:rPr>
              <a:t>mediante los cuales </a:t>
            </a:r>
            <a:r>
              <a:rPr lang="es-ES" sz="2800" b="1" dirty="0">
                <a:effectLst/>
                <a:ea typeface="Calibri" panose="020F0502020204030204" pitchFamily="34" charset="0"/>
              </a:rPr>
              <a:t>el Estado</a:t>
            </a:r>
            <a:r>
              <a:rPr lang="es-E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toma las decisiones colectivas </a:t>
            </a:r>
            <a:r>
              <a:rPr lang="es-E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un país y </a:t>
            </a:r>
            <a:r>
              <a:rPr lang="es-E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2800" b="1" dirty="0">
                <a:effectLst/>
                <a:ea typeface="Calibri" panose="020F0502020204030204" pitchFamily="34" charset="0"/>
              </a:rPr>
              <a:t>egula la actividad económica, </a:t>
            </a:r>
            <a:r>
              <a:rPr lang="gl-ES" sz="2800" dirty="0"/>
              <a:t>preservando la igualdad de oportunidades y contrarrestando las diferencias sociales. </a:t>
            </a:r>
          </a:p>
          <a:p>
            <a:pPr marL="0" indent="0">
              <a:buNone/>
            </a:pPr>
            <a:endParaRPr lang="gl-ES" sz="2800" dirty="0"/>
          </a:p>
          <a:p>
            <a:pPr marL="0" indent="0">
              <a:buNone/>
            </a:pPr>
            <a:r>
              <a:rPr lang="gl-ES" sz="2800" dirty="0"/>
              <a:t>Para ello dispone de:</a:t>
            </a:r>
          </a:p>
          <a:p>
            <a:r>
              <a:rPr lang="gl-ES" sz="2800" b="1" dirty="0" err="1"/>
              <a:t>Leyes</a:t>
            </a:r>
            <a:r>
              <a:rPr lang="gl-ES" sz="2800" b="1" dirty="0"/>
              <a:t> y normas </a:t>
            </a:r>
            <a:r>
              <a:rPr lang="gl-ES" sz="2800" dirty="0"/>
              <a:t>que regulan la </a:t>
            </a:r>
            <a:r>
              <a:rPr lang="gl-ES" sz="2800" dirty="0" err="1"/>
              <a:t>actividad</a:t>
            </a:r>
            <a:r>
              <a:rPr lang="gl-ES" sz="2800" dirty="0"/>
              <a:t> económica.</a:t>
            </a:r>
          </a:p>
          <a:p>
            <a:r>
              <a:rPr lang="gl-ES" sz="2800" dirty="0"/>
              <a:t>El </a:t>
            </a:r>
            <a:r>
              <a:rPr lang="gl-ES" sz="2800" b="1" dirty="0"/>
              <a:t>gasto</a:t>
            </a:r>
            <a:r>
              <a:rPr lang="gl-ES" sz="2800" dirty="0"/>
              <a:t> público</a:t>
            </a:r>
          </a:p>
          <a:p>
            <a:r>
              <a:rPr lang="gl-ES" sz="2800" b="1" dirty="0"/>
              <a:t>Ingresos</a:t>
            </a:r>
            <a:r>
              <a:rPr lang="gl-ES" sz="2800" dirty="0"/>
              <a:t> fiscales (impuestos) y cotizaciones (S. Social).</a:t>
            </a:r>
          </a:p>
          <a:p>
            <a:endParaRPr lang="gl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37B1-1198-4892-8988-40A74EE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960D6-CFDE-4F26-83C6-CD34E6F36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6106690"/>
          </a:xfrm>
        </p:spPr>
        <p:txBody>
          <a:bodyPr/>
          <a:lstStyle/>
          <a:p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2800" dirty="0">
                <a:ea typeface="Calibri" panose="020F0502020204030204" pitchFamily="34" charset="0"/>
              </a:rPr>
              <a:t>FUNCIONES</a:t>
            </a:r>
          </a:p>
          <a:p>
            <a:r>
              <a:rPr lang="es-ES" sz="2800" dirty="0">
                <a:effectLst/>
                <a:ea typeface="Calibri" panose="020F0502020204030204" pitchFamily="34" charset="0"/>
              </a:rPr>
              <a:t>El Sector Público </a:t>
            </a:r>
            <a:r>
              <a:rPr lang="es-ES" sz="2800" b="1" dirty="0">
                <a:effectLst/>
                <a:ea typeface="Calibri" panose="020F0502020204030204" pitchFamily="34" charset="0"/>
              </a:rPr>
              <a:t>actúa como empresa</a:t>
            </a:r>
            <a:r>
              <a:rPr lang="es-ES" sz="2800" dirty="0">
                <a:effectLst/>
                <a:ea typeface="Calibri" panose="020F0502020204030204" pitchFamily="34" charset="0"/>
              </a:rPr>
              <a:t>, contrata factores de producción(trabajadores). Con estos factores, el Sector Público, produce bienes y servicios.</a:t>
            </a:r>
          </a:p>
          <a:p>
            <a:r>
              <a:rPr lang="es-ES" sz="2800" dirty="0">
                <a:effectLst/>
                <a:ea typeface="Calibri" panose="020F0502020204030204" pitchFamily="34" charset="0"/>
              </a:rPr>
              <a:t>Actúa también </a:t>
            </a:r>
            <a:r>
              <a:rPr lang="es-ES" sz="2800" b="1" dirty="0">
                <a:effectLst/>
                <a:ea typeface="Calibri" panose="020F0502020204030204" pitchFamily="34" charset="0"/>
              </a:rPr>
              <a:t>como familia</a:t>
            </a:r>
            <a:r>
              <a:rPr lang="es-ES" sz="2800" b="1" dirty="0">
                <a:ea typeface="Calibri" panose="020F0502020204030204" pitchFamily="34" charset="0"/>
              </a:rPr>
              <a:t> </a:t>
            </a:r>
            <a:r>
              <a:rPr lang="es-ES" sz="2800" dirty="0">
                <a:effectLst/>
                <a:ea typeface="Calibri" panose="020F0502020204030204" pitchFamily="34" charset="0"/>
              </a:rPr>
              <a:t>comprando bienes a las empresas</a:t>
            </a:r>
            <a:endParaRPr lang="es-ES" sz="2800" dirty="0">
              <a:ea typeface="Calibri" panose="020F0502020204030204" pitchFamily="34" charset="0"/>
            </a:endParaRPr>
          </a:p>
          <a:p>
            <a:r>
              <a:rPr lang="es-ES" sz="2800" b="1" dirty="0">
                <a:effectLst/>
                <a:ea typeface="Calibri" panose="020F0502020204030204" pitchFamily="34" charset="0"/>
              </a:rPr>
              <a:t>Desarrolla su función fiscal</a:t>
            </a:r>
            <a:r>
              <a:rPr lang="es-ES" sz="2800" dirty="0">
                <a:effectLst/>
                <a:ea typeface="Calibri" panose="020F0502020204030204" pitchFamily="34" charset="0"/>
              </a:rPr>
              <a:t>, ya que obtiene ingresos a través de los impuestos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5546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130026"/>
            <a:ext cx="8291264" cy="130026"/>
          </a:xfrm>
        </p:spPr>
        <p:txBody>
          <a:bodyPr>
            <a:normAutofit fontScale="90000"/>
          </a:bodyPr>
          <a:lstStyle/>
          <a:p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41610"/>
            <a:ext cx="5760640" cy="6240795"/>
          </a:xfrm>
        </p:spPr>
        <p:txBody>
          <a:bodyPr/>
          <a:lstStyle/>
          <a:p>
            <a:pPr marL="0" lvl="0" indent="0">
              <a:buNone/>
            </a:pPr>
            <a:r>
              <a:rPr lang="gl-ES" sz="2700" dirty="0">
                <a:solidFill>
                  <a:prstClr val="black"/>
                </a:solidFill>
              </a:rPr>
              <a:t>El sector público en España </a:t>
            </a:r>
            <a:r>
              <a:rPr lang="gl-ES" sz="2700" dirty="0" err="1">
                <a:solidFill>
                  <a:prstClr val="black"/>
                </a:solidFill>
              </a:rPr>
              <a:t>tiene</a:t>
            </a:r>
            <a:r>
              <a:rPr lang="gl-ES" sz="2700" dirty="0">
                <a:solidFill>
                  <a:prstClr val="black"/>
                </a:solidFill>
              </a:rPr>
              <a:t> los </a:t>
            </a:r>
            <a:r>
              <a:rPr lang="gl-ES" sz="2700" dirty="0" err="1">
                <a:solidFill>
                  <a:prstClr val="black"/>
                </a:solidFill>
              </a:rPr>
              <a:t>siguientes</a:t>
            </a:r>
            <a:r>
              <a:rPr lang="gl-ES" sz="2700" dirty="0">
                <a:solidFill>
                  <a:prstClr val="black"/>
                </a:solidFill>
              </a:rPr>
              <a:t> </a:t>
            </a:r>
            <a:r>
              <a:rPr lang="gl-ES" sz="2700" b="1" dirty="0">
                <a:solidFill>
                  <a:prstClr val="black"/>
                </a:solidFill>
              </a:rPr>
              <a:t>niveles:</a:t>
            </a:r>
          </a:p>
          <a:p>
            <a:pPr lvl="0"/>
            <a:r>
              <a:rPr lang="gl-ES" sz="2700" dirty="0">
                <a:solidFill>
                  <a:prstClr val="black"/>
                </a:solidFill>
              </a:rPr>
              <a:t>Administración local</a:t>
            </a:r>
          </a:p>
          <a:p>
            <a:pPr lvl="0"/>
            <a:endParaRPr lang="gl-ES" sz="2700" dirty="0">
              <a:solidFill>
                <a:prstClr val="black"/>
              </a:solidFill>
            </a:endParaRPr>
          </a:p>
          <a:p>
            <a:pPr lvl="0"/>
            <a:r>
              <a:rPr lang="gl-ES" sz="2700" dirty="0">
                <a:solidFill>
                  <a:prstClr val="black"/>
                </a:solidFill>
              </a:rPr>
              <a:t>Administración </a:t>
            </a:r>
            <a:r>
              <a:rPr lang="gl-ES" sz="2700" dirty="0" err="1">
                <a:solidFill>
                  <a:prstClr val="black"/>
                </a:solidFill>
              </a:rPr>
              <a:t>regional</a:t>
            </a:r>
            <a:r>
              <a:rPr lang="gl-ES" sz="2700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gl-ES" sz="2700" dirty="0">
              <a:solidFill>
                <a:prstClr val="black"/>
              </a:solidFill>
            </a:endParaRPr>
          </a:p>
          <a:p>
            <a:pPr lvl="0"/>
            <a:endParaRPr lang="gl-ES" sz="2700" dirty="0">
              <a:solidFill>
                <a:prstClr val="black"/>
              </a:solidFill>
            </a:endParaRPr>
          </a:p>
          <a:p>
            <a:pPr lvl="0"/>
            <a:r>
              <a:rPr lang="gl-ES" sz="2700" dirty="0">
                <a:solidFill>
                  <a:prstClr val="black"/>
                </a:solidFill>
              </a:rPr>
              <a:t>Administración central.</a:t>
            </a:r>
          </a:p>
          <a:p>
            <a:pPr lvl="0"/>
            <a:endParaRPr lang="gl-ES" sz="2700" dirty="0">
              <a:solidFill>
                <a:prstClr val="black"/>
              </a:solidFill>
            </a:endParaRPr>
          </a:p>
          <a:p>
            <a:pPr lvl="0"/>
            <a:endParaRPr lang="gl-ES" sz="2700" dirty="0">
              <a:solidFill>
                <a:prstClr val="black"/>
              </a:solidFill>
            </a:endParaRPr>
          </a:p>
          <a:p>
            <a:pPr lvl="0"/>
            <a:r>
              <a:rPr lang="gl-ES" sz="2700" dirty="0">
                <a:solidFill>
                  <a:prstClr val="black"/>
                </a:solidFill>
              </a:rPr>
              <a:t>Administración de la </a:t>
            </a:r>
            <a:r>
              <a:rPr lang="gl-ES" sz="2700" dirty="0" err="1">
                <a:solidFill>
                  <a:prstClr val="black"/>
                </a:solidFill>
              </a:rPr>
              <a:t>Seguridad</a:t>
            </a:r>
            <a:r>
              <a:rPr lang="gl-ES" sz="2700" dirty="0">
                <a:solidFill>
                  <a:prstClr val="black"/>
                </a:solidFill>
              </a:rPr>
              <a:t> Social</a:t>
            </a:r>
          </a:p>
          <a:p>
            <a:endParaRPr lang="gl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52" y="3341378"/>
            <a:ext cx="2088233" cy="149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8797"/>
            <a:ext cx="2107965" cy="11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86" y="341611"/>
            <a:ext cx="2127078" cy="142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39" y="5196829"/>
            <a:ext cx="2078366" cy="138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459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1448</Words>
  <Application>Microsoft Office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Comic Sans MS</vt:lpstr>
      <vt:lpstr>Tema de Office</vt:lpstr>
      <vt:lpstr>1_Tema de Office</vt:lpstr>
      <vt:lpstr>TEMA 2 </vt:lpstr>
      <vt:lpstr>PowerPoint Presentation</vt:lpstr>
      <vt:lpstr>LOS AGENTES ECONÓMICOS</vt:lpstr>
      <vt:lpstr> . AGENTES ECONÓMICOS Y TOMA DE DECISIONES. </vt:lpstr>
      <vt:lpstr> </vt:lpstr>
      <vt:lpstr>LAS EMPRESAS</vt:lpstr>
      <vt:lpstr>EL SECTOR PÚBLICO</vt:lpstr>
      <vt:lpstr>PowerPoint Presentation</vt:lpstr>
      <vt:lpstr>PowerPoint Presentation</vt:lpstr>
      <vt:lpstr>PowerPoint Presentation</vt:lpstr>
      <vt:lpstr>PowerPoint Presentation</vt:lpstr>
      <vt:lpstr>EL FLUJO CIRCULAR DE LA RENTA</vt:lpstr>
      <vt:lpstr>Relación entre as familias y empresas </vt:lpstr>
      <vt:lpstr>PowerPoint Presentation</vt:lpstr>
      <vt:lpstr>Se muestran dos tipos de flujos: el real (compra de bienes, servicios, factores) y el monetario (pagos de dinero) </vt:lpstr>
      <vt:lpstr>, trabajo</vt:lpstr>
      <vt:lpstr>7.LOS SISTEMAS ECONÓMICOS</vt:lpstr>
      <vt:lpstr>PowerPoint Presentation</vt:lpstr>
      <vt:lpstr>PowerPoint Presentation</vt:lpstr>
      <vt:lpstr>SISTEMA ECONÓMICO DE LIBRE MERCADO</vt:lpstr>
      <vt:lpstr>PowerPoint Presentation</vt:lpstr>
      <vt:lpstr>PowerPoint Presentation</vt:lpstr>
      <vt:lpstr> SISTEMA ECONÓMICO PLANIFICADO </vt:lpstr>
      <vt:lpstr>PowerPoint Presentation</vt:lpstr>
      <vt:lpstr>PowerPoint Presentation</vt:lpstr>
      <vt:lpstr> SISTEMAS ECONOMICOS MIXTOS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</dc:title>
  <dc:creator>Usuario</dc:creator>
  <cp:lastModifiedBy>Nieves Velazquez Turnes</cp:lastModifiedBy>
  <cp:revision>104</cp:revision>
  <dcterms:created xsi:type="dcterms:W3CDTF">2018-11-18T12:45:29Z</dcterms:created>
  <dcterms:modified xsi:type="dcterms:W3CDTF">2024-10-21T10:25:20Z</dcterms:modified>
</cp:coreProperties>
</file>