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sldIdLst>
    <p:sldId id="256" r:id="rId3"/>
    <p:sldId id="259" r:id="rId4"/>
    <p:sldId id="260" r:id="rId5"/>
    <p:sldId id="273" r:id="rId6"/>
    <p:sldId id="274" r:id="rId7"/>
    <p:sldId id="258" r:id="rId8"/>
    <p:sldId id="351" r:id="rId9"/>
    <p:sldId id="261" r:id="rId10"/>
    <p:sldId id="262" r:id="rId11"/>
    <p:sldId id="263" r:id="rId12"/>
    <p:sldId id="264" r:id="rId13"/>
    <p:sldId id="265" r:id="rId14"/>
    <p:sldId id="267" r:id="rId15"/>
    <p:sldId id="268" r:id="rId16"/>
    <p:sldId id="282" r:id="rId17"/>
    <p:sldId id="279" r:id="rId18"/>
    <p:sldId id="352" r:id="rId19"/>
    <p:sldId id="281" r:id="rId20"/>
    <p:sldId id="283" r:id="rId21"/>
    <p:sldId id="269" r:id="rId22"/>
    <p:sldId id="363" r:id="rId23"/>
    <p:sldId id="270" r:id="rId24"/>
    <p:sldId id="271" r:id="rId25"/>
    <p:sldId id="367" r:id="rId26"/>
    <p:sldId id="365" r:id="rId27"/>
    <p:sldId id="364" r:id="rId28"/>
    <p:sldId id="353" r:id="rId29"/>
    <p:sldId id="272" r:id="rId30"/>
    <p:sldId id="278" r:id="rId31"/>
    <p:sldId id="302" r:id="rId32"/>
    <p:sldId id="289" r:id="rId33"/>
    <p:sldId id="354" r:id="rId34"/>
    <p:sldId id="355" r:id="rId35"/>
    <p:sldId id="356" r:id="rId36"/>
    <p:sldId id="294" r:id="rId37"/>
    <p:sldId id="293" r:id="rId38"/>
    <p:sldId id="359" r:id="rId39"/>
    <p:sldId id="310" r:id="rId40"/>
    <p:sldId id="311" r:id="rId41"/>
    <p:sldId id="360" r:id="rId42"/>
    <p:sldId id="358" r:id="rId43"/>
    <p:sldId id="295" r:id="rId44"/>
    <p:sldId id="301" r:id="rId45"/>
    <p:sldId id="296" r:id="rId46"/>
    <p:sldId id="297" r:id="rId47"/>
    <p:sldId id="299" r:id="rId48"/>
    <p:sldId id="315" r:id="rId49"/>
    <p:sldId id="305" r:id="rId50"/>
    <p:sldId id="366" r:id="rId5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9933"/>
    <a:srgbClr val="D3F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343" autoAdjust="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47430"/>
    </p:cViewPr>
  </p:outlineViewPr>
  <p:notesTextViewPr>
    <p:cViewPr>
      <p:scale>
        <a:sx n="1" d="1"/>
        <a:sy n="1" d="1"/>
      </p:scale>
      <p:origin x="0" y="0"/>
    </p:cViewPr>
  </p:notesTextViewPr>
  <p:sorterViewPr>
    <p:cViewPr varScale="1">
      <p:scale>
        <a:sx n="1" d="1"/>
        <a:sy n="1" d="1"/>
      </p:scale>
      <p:origin x="0" y="-15030"/>
    </p:cViewPr>
  </p:sorterViewPr>
  <p:notesViewPr>
    <p:cSldViewPr>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241A8-CB0F-4820-AA3A-1948CACD957B}" type="datetimeFigureOut">
              <a:rPr lang="es-ES" smtClean="0"/>
              <a:t>21/10/2024</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4CE94F-BC64-41F5-B205-C1EBF2C74362}" type="slidenum">
              <a:rPr lang="es-ES" smtClean="0"/>
              <a:t>‹#›</a:t>
            </a:fld>
            <a:endParaRPr lang="es-ES"/>
          </a:p>
        </p:txBody>
      </p:sp>
    </p:spTree>
    <p:extLst>
      <p:ext uri="{BB962C8B-B14F-4D97-AF65-F5344CB8AC3E}">
        <p14:creationId xmlns:p14="http://schemas.microsoft.com/office/powerpoint/2010/main" val="237120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gl-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gl-ES"/>
          </a:p>
        </p:txBody>
      </p:sp>
      <p:sp>
        <p:nvSpPr>
          <p:cNvPr id="4" name="3 Marcador de fecha"/>
          <p:cNvSpPr>
            <a:spLocks noGrp="1"/>
          </p:cNvSpPr>
          <p:nvPr>
            <p:ph type="dt" sz="half" idx="10"/>
          </p:nvPr>
        </p:nvSpPr>
        <p:spPr/>
        <p:txBody>
          <a:bodyPr/>
          <a:lstStyle/>
          <a:p>
            <a:fld id="{57AA6590-A473-4230-85C2-1740DA24D0B9}" type="datetimeFigureOut">
              <a:rPr lang="gl-ES" smtClean="0"/>
              <a:t>21/10/2024</a:t>
            </a:fld>
            <a:endParaRPr lang="gl-ES"/>
          </a:p>
        </p:txBody>
      </p:sp>
      <p:sp>
        <p:nvSpPr>
          <p:cNvPr id="5" name="4 Marcador de pie de página"/>
          <p:cNvSpPr>
            <a:spLocks noGrp="1"/>
          </p:cNvSpPr>
          <p:nvPr>
            <p:ph type="ftr" sz="quarter" idx="11"/>
          </p:nvPr>
        </p:nvSpPr>
        <p:spPr/>
        <p:txBody>
          <a:bodyPr/>
          <a:lstStyle/>
          <a:p>
            <a:endParaRPr lang="gl-ES"/>
          </a:p>
        </p:txBody>
      </p:sp>
      <p:sp>
        <p:nvSpPr>
          <p:cNvPr id="6" name="5 Marcador de número de diapositiva"/>
          <p:cNvSpPr>
            <a:spLocks noGrp="1"/>
          </p:cNvSpPr>
          <p:nvPr>
            <p:ph type="sldNum" sz="quarter" idx="12"/>
          </p:nvPr>
        </p:nvSpPr>
        <p:spPr/>
        <p:txBody>
          <a:bodyPr/>
          <a:lstStyle/>
          <a:p>
            <a:fld id="{1AD28930-8774-44F0-834C-237CF0774B9E}" type="slidenum">
              <a:rPr lang="gl-ES" smtClean="0"/>
              <a:t>‹#›</a:t>
            </a:fld>
            <a:endParaRPr lang="gl-ES"/>
          </a:p>
        </p:txBody>
      </p:sp>
    </p:spTree>
    <p:extLst>
      <p:ext uri="{BB962C8B-B14F-4D97-AF65-F5344CB8AC3E}">
        <p14:creationId xmlns:p14="http://schemas.microsoft.com/office/powerpoint/2010/main" val="106188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gl-E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gl-ES"/>
          </a:p>
        </p:txBody>
      </p:sp>
      <p:sp>
        <p:nvSpPr>
          <p:cNvPr id="4" name="3 Marcador de fecha"/>
          <p:cNvSpPr>
            <a:spLocks noGrp="1"/>
          </p:cNvSpPr>
          <p:nvPr>
            <p:ph type="dt" sz="half" idx="10"/>
          </p:nvPr>
        </p:nvSpPr>
        <p:spPr/>
        <p:txBody>
          <a:bodyPr/>
          <a:lstStyle/>
          <a:p>
            <a:fld id="{57AA6590-A473-4230-85C2-1740DA24D0B9}" type="datetimeFigureOut">
              <a:rPr lang="gl-ES" smtClean="0"/>
              <a:t>21/10/2024</a:t>
            </a:fld>
            <a:endParaRPr lang="gl-ES"/>
          </a:p>
        </p:txBody>
      </p:sp>
      <p:sp>
        <p:nvSpPr>
          <p:cNvPr id="5" name="4 Marcador de pie de página"/>
          <p:cNvSpPr>
            <a:spLocks noGrp="1"/>
          </p:cNvSpPr>
          <p:nvPr>
            <p:ph type="ftr" sz="quarter" idx="11"/>
          </p:nvPr>
        </p:nvSpPr>
        <p:spPr/>
        <p:txBody>
          <a:bodyPr/>
          <a:lstStyle/>
          <a:p>
            <a:endParaRPr lang="gl-ES"/>
          </a:p>
        </p:txBody>
      </p:sp>
      <p:sp>
        <p:nvSpPr>
          <p:cNvPr id="6" name="5 Marcador de número de diapositiva"/>
          <p:cNvSpPr>
            <a:spLocks noGrp="1"/>
          </p:cNvSpPr>
          <p:nvPr>
            <p:ph type="sldNum" sz="quarter" idx="12"/>
          </p:nvPr>
        </p:nvSpPr>
        <p:spPr/>
        <p:txBody>
          <a:bodyPr/>
          <a:lstStyle/>
          <a:p>
            <a:fld id="{1AD28930-8774-44F0-834C-237CF0774B9E}" type="slidenum">
              <a:rPr lang="gl-ES" smtClean="0"/>
              <a:t>‹#›</a:t>
            </a:fld>
            <a:endParaRPr lang="gl-ES"/>
          </a:p>
        </p:txBody>
      </p:sp>
    </p:spTree>
    <p:extLst>
      <p:ext uri="{BB962C8B-B14F-4D97-AF65-F5344CB8AC3E}">
        <p14:creationId xmlns:p14="http://schemas.microsoft.com/office/powerpoint/2010/main" val="4077110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gl-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gl-ES"/>
          </a:p>
        </p:txBody>
      </p:sp>
      <p:sp>
        <p:nvSpPr>
          <p:cNvPr id="4" name="3 Marcador de fecha"/>
          <p:cNvSpPr>
            <a:spLocks noGrp="1"/>
          </p:cNvSpPr>
          <p:nvPr>
            <p:ph type="dt" sz="half" idx="10"/>
          </p:nvPr>
        </p:nvSpPr>
        <p:spPr/>
        <p:txBody>
          <a:bodyPr/>
          <a:lstStyle/>
          <a:p>
            <a:fld id="{57AA6590-A473-4230-85C2-1740DA24D0B9}" type="datetimeFigureOut">
              <a:rPr lang="gl-ES" smtClean="0"/>
              <a:t>21/10/2024</a:t>
            </a:fld>
            <a:endParaRPr lang="gl-ES"/>
          </a:p>
        </p:txBody>
      </p:sp>
      <p:sp>
        <p:nvSpPr>
          <p:cNvPr id="5" name="4 Marcador de pie de página"/>
          <p:cNvSpPr>
            <a:spLocks noGrp="1"/>
          </p:cNvSpPr>
          <p:nvPr>
            <p:ph type="ftr" sz="quarter" idx="11"/>
          </p:nvPr>
        </p:nvSpPr>
        <p:spPr/>
        <p:txBody>
          <a:bodyPr/>
          <a:lstStyle/>
          <a:p>
            <a:endParaRPr lang="gl-ES"/>
          </a:p>
        </p:txBody>
      </p:sp>
      <p:sp>
        <p:nvSpPr>
          <p:cNvPr id="6" name="5 Marcador de número de diapositiva"/>
          <p:cNvSpPr>
            <a:spLocks noGrp="1"/>
          </p:cNvSpPr>
          <p:nvPr>
            <p:ph type="sldNum" sz="quarter" idx="12"/>
          </p:nvPr>
        </p:nvSpPr>
        <p:spPr/>
        <p:txBody>
          <a:bodyPr/>
          <a:lstStyle/>
          <a:p>
            <a:fld id="{1AD28930-8774-44F0-834C-237CF0774B9E}" type="slidenum">
              <a:rPr lang="gl-ES" smtClean="0"/>
              <a:t>‹#›</a:t>
            </a:fld>
            <a:endParaRPr lang="gl-ES"/>
          </a:p>
        </p:txBody>
      </p:sp>
    </p:spTree>
    <p:extLst>
      <p:ext uri="{BB962C8B-B14F-4D97-AF65-F5344CB8AC3E}">
        <p14:creationId xmlns:p14="http://schemas.microsoft.com/office/powerpoint/2010/main" val="473602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C67A6AE9-BCDF-4BF1-B6EA-21E291ECD33D}" type="datetimeFigureOut">
              <a:rPr lang="es-ES" smtClean="0">
                <a:solidFill>
                  <a:prstClr val="black">
                    <a:tint val="75000"/>
                  </a:prstClr>
                </a:solidFill>
              </a:rPr>
              <a:pPr/>
              <a:t>21/10/2024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E762FC-9561-463D-AA8F-52CBFC38322C}"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797319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67A6AE9-BCDF-4BF1-B6EA-21E291ECD33D}" type="datetimeFigureOut">
              <a:rPr lang="es-ES" smtClean="0">
                <a:solidFill>
                  <a:prstClr val="black">
                    <a:tint val="75000"/>
                  </a:prstClr>
                </a:solidFill>
              </a:rPr>
              <a:pPr/>
              <a:t>21/10/2024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E762FC-9561-463D-AA8F-52CBFC38322C}"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371994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67A6AE9-BCDF-4BF1-B6EA-21E291ECD33D}" type="datetimeFigureOut">
              <a:rPr lang="es-ES" smtClean="0">
                <a:solidFill>
                  <a:prstClr val="black">
                    <a:tint val="75000"/>
                  </a:prstClr>
                </a:solidFill>
              </a:rPr>
              <a:pPr/>
              <a:t>21/10/2024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E762FC-9561-463D-AA8F-52CBFC38322C}"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37381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C67A6AE9-BCDF-4BF1-B6EA-21E291ECD33D}" type="datetimeFigureOut">
              <a:rPr lang="es-ES" smtClean="0">
                <a:solidFill>
                  <a:prstClr val="black">
                    <a:tint val="75000"/>
                  </a:prstClr>
                </a:solidFill>
              </a:rPr>
              <a:pPr/>
              <a:t>21/10/2024</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E762FC-9561-463D-AA8F-52CBFC38322C}"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411680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C67A6AE9-BCDF-4BF1-B6EA-21E291ECD33D}" type="datetimeFigureOut">
              <a:rPr lang="es-ES" smtClean="0">
                <a:solidFill>
                  <a:prstClr val="black">
                    <a:tint val="75000"/>
                  </a:prstClr>
                </a:solidFill>
              </a:rPr>
              <a:pPr/>
              <a:t>21/10/2024</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DE762FC-9561-463D-AA8F-52CBFC38322C}"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733840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C67A6AE9-BCDF-4BF1-B6EA-21E291ECD33D}" type="datetimeFigureOut">
              <a:rPr lang="es-ES" smtClean="0">
                <a:solidFill>
                  <a:prstClr val="black">
                    <a:tint val="75000"/>
                  </a:prstClr>
                </a:solidFill>
              </a:rPr>
              <a:pPr/>
              <a:t>21/10/2024</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DE762FC-9561-463D-AA8F-52CBFC38322C}"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987008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67A6AE9-BCDF-4BF1-B6EA-21E291ECD33D}" type="datetimeFigureOut">
              <a:rPr lang="es-ES" smtClean="0">
                <a:solidFill>
                  <a:prstClr val="black">
                    <a:tint val="75000"/>
                  </a:prstClr>
                </a:solidFill>
              </a:rPr>
              <a:pPr/>
              <a:t>21/10/2024</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DE762FC-9561-463D-AA8F-52CBFC38322C}"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991834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67A6AE9-BCDF-4BF1-B6EA-21E291ECD33D}" type="datetimeFigureOut">
              <a:rPr lang="es-ES" smtClean="0">
                <a:solidFill>
                  <a:prstClr val="black">
                    <a:tint val="75000"/>
                  </a:prstClr>
                </a:solidFill>
              </a:rPr>
              <a:pPr/>
              <a:t>21/10/2024</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E762FC-9561-463D-AA8F-52CBFC38322C}"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72990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gl-E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gl-ES"/>
          </a:p>
        </p:txBody>
      </p:sp>
      <p:sp>
        <p:nvSpPr>
          <p:cNvPr id="4" name="3 Marcador de fecha"/>
          <p:cNvSpPr>
            <a:spLocks noGrp="1"/>
          </p:cNvSpPr>
          <p:nvPr>
            <p:ph type="dt" sz="half" idx="10"/>
          </p:nvPr>
        </p:nvSpPr>
        <p:spPr/>
        <p:txBody>
          <a:bodyPr/>
          <a:lstStyle/>
          <a:p>
            <a:fld id="{57AA6590-A473-4230-85C2-1740DA24D0B9}" type="datetimeFigureOut">
              <a:rPr lang="gl-ES" smtClean="0"/>
              <a:t>21/10/2024</a:t>
            </a:fld>
            <a:endParaRPr lang="gl-ES"/>
          </a:p>
        </p:txBody>
      </p:sp>
      <p:sp>
        <p:nvSpPr>
          <p:cNvPr id="5" name="4 Marcador de pie de página"/>
          <p:cNvSpPr>
            <a:spLocks noGrp="1"/>
          </p:cNvSpPr>
          <p:nvPr>
            <p:ph type="ftr" sz="quarter" idx="11"/>
          </p:nvPr>
        </p:nvSpPr>
        <p:spPr/>
        <p:txBody>
          <a:bodyPr/>
          <a:lstStyle/>
          <a:p>
            <a:endParaRPr lang="gl-ES"/>
          </a:p>
        </p:txBody>
      </p:sp>
      <p:sp>
        <p:nvSpPr>
          <p:cNvPr id="6" name="5 Marcador de número de diapositiva"/>
          <p:cNvSpPr>
            <a:spLocks noGrp="1"/>
          </p:cNvSpPr>
          <p:nvPr>
            <p:ph type="sldNum" sz="quarter" idx="12"/>
          </p:nvPr>
        </p:nvSpPr>
        <p:spPr/>
        <p:txBody>
          <a:bodyPr/>
          <a:lstStyle/>
          <a:p>
            <a:fld id="{1AD28930-8774-44F0-834C-237CF0774B9E}" type="slidenum">
              <a:rPr lang="gl-ES" smtClean="0"/>
              <a:t>‹#›</a:t>
            </a:fld>
            <a:endParaRPr lang="gl-ES"/>
          </a:p>
        </p:txBody>
      </p:sp>
    </p:spTree>
    <p:extLst>
      <p:ext uri="{BB962C8B-B14F-4D97-AF65-F5344CB8AC3E}">
        <p14:creationId xmlns:p14="http://schemas.microsoft.com/office/powerpoint/2010/main" val="1358380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67A6AE9-BCDF-4BF1-B6EA-21E291ECD33D}" type="datetimeFigureOut">
              <a:rPr lang="es-ES" smtClean="0">
                <a:solidFill>
                  <a:prstClr val="black">
                    <a:tint val="75000"/>
                  </a:prstClr>
                </a:solidFill>
              </a:rPr>
              <a:pPr/>
              <a:t>21/10/2024</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E762FC-9561-463D-AA8F-52CBFC38322C}"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716171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67A6AE9-BCDF-4BF1-B6EA-21E291ECD33D}" type="datetimeFigureOut">
              <a:rPr lang="es-ES" smtClean="0">
                <a:solidFill>
                  <a:prstClr val="black">
                    <a:tint val="75000"/>
                  </a:prstClr>
                </a:solidFill>
              </a:rPr>
              <a:pPr/>
              <a:t>21/10/2024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E762FC-9561-463D-AA8F-52CBFC38322C}"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284697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67A6AE9-BCDF-4BF1-B6EA-21E291ECD33D}" type="datetimeFigureOut">
              <a:rPr lang="es-ES" smtClean="0">
                <a:solidFill>
                  <a:prstClr val="black">
                    <a:tint val="75000"/>
                  </a:prstClr>
                </a:solidFill>
              </a:rPr>
              <a:pPr/>
              <a:t>21/10/2024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E762FC-9561-463D-AA8F-52CBFC38322C}"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55664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gl-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7AA6590-A473-4230-85C2-1740DA24D0B9}" type="datetimeFigureOut">
              <a:rPr lang="gl-ES" smtClean="0"/>
              <a:t>21/10/2024</a:t>
            </a:fld>
            <a:endParaRPr lang="gl-ES"/>
          </a:p>
        </p:txBody>
      </p:sp>
      <p:sp>
        <p:nvSpPr>
          <p:cNvPr id="5" name="4 Marcador de pie de página"/>
          <p:cNvSpPr>
            <a:spLocks noGrp="1"/>
          </p:cNvSpPr>
          <p:nvPr>
            <p:ph type="ftr" sz="quarter" idx="11"/>
          </p:nvPr>
        </p:nvSpPr>
        <p:spPr/>
        <p:txBody>
          <a:bodyPr/>
          <a:lstStyle/>
          <a:p>
            <a:endParaRPr lang="gl-ES"/>
          </a:p>
        </p:txBody>
      </p:sp>
      <p:sp>
        <p:nvSpPr>
          <p:cNvPr id="6" name="5 Marcador de número de diapositiva"/>
          <p:cNvSpPr>
            <a:spLocks noGrp="1"/>
          </p:cNvSpPr>
          <p:nvPr>
            <p:ph type="sldNum" sz="quarter" idx="12"/>
          </p:nvPr>
        </p:nvSpPr>
        <p:spPr/>
        <p:txBody>
          <a:bodyPr/>
          <a:lstStyle/>
          <a:p>
            <a:fld id="{1AD28930-8774-44F0-834C-237CF0774B9E}" type="slidenum">
              <a:rPr lang="gl-ES" smtClean="0"/>
              <a:t>‹#›</a:t>
            </a:fld>
            <a:endParaRPr lang="gl-ES"/>
          </a:p>
        </p:txBody>
      </p:sp>
    </p:spTree>
    <p:extLst>
      <p:ext uri="{BB962C8B-B14F-4D97-AF65-F5344CB8AC3E}">
        <p14:creationId xmlns:p14="http://schemas.microsoft.com/office/powerpoint/2010/main" val="403398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gl-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gl-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gl-ES"/>
          </a:p>
        </p:txBody>
      </p:sp>
      <p:sp>
        <p:nvSpPr>
          <p:cNvPr id="5" name="4 Marcador de fecha"/>
          <p:cNvSpPr>
            <a:spLocks noGrp="1"/>
          </p:cNvSpPr>
          <p:nvPr>
            <p:ph type="dt" sz="half" idx="10"/>
          </p:nvPr>
        </p:nvSpPr>
        <p:spPr/>
        <p:txBody>
          <a:bodyPr/>
          <a:lstStyle/>
          <a:p>
            <a:fld id="{57AA6590-A473-4230-85C2-1740DA24D0B9}" type="datetimeFigureOut">
              <a:rPr lang="gl-ES" smtClean="0"/>
              <a:t>21/10/2024</a:t>
            </a:fld>
            <a:endParaRPr lang="gl-ES"/>
          </a:p>
        </p:txBody>
      </p:sp>
      <p:sp>
        <p:nvSpPr>
          <p:cNvPr id="6" name="5 Marcador de pie de página"/>
          <p:cNvSpPr>
            <a:spLocks noGrp="1"/>
          </p:cNvSpPr>
          <p:nvPr>
            <p:ph type="ftr" sz="quarter" idx="11"/>
          </p:nvPr>
        </p:nvSpPr>
        <p:spPr/>
        <p:txBody>
          <a:bodyPr/>
          <a:lstStyle/>
          <a:p>
            <a:endParaRPr lang="gl-ES"/>
          </a:p>
        </p:txBody>
      </p:sp>
      <p:sp>
        <p:nvSpPr>
          <p:cNvPr id="7" name="6 Marcador de número de diapositiva"/>
          <p:cNvSpPr>
            <a:spLocks noGrp="1"/>
          </p:cNvSpPr>
          <p:nvPr>
            <p:ph type="sldNum" sz="quarter" idx="12"/>
          </p:nvPr>
        </p:nvSpPr>
        <p:spPr/>
        <p:txBody>
          <a:bodyPr/>
          <a:lstStyle/>
          <a:p>
            <a:fld id="{1AD28930-8774-44F0-834C-237CF0774B9E}" type="slidenum">
              <a:rPr lang="gl-ES" smtClean="0"/>
              <a:t>‹#›</a:t>
            </a:fld>
            <a:endParaRPr lang="gl-ES"/>
          </a:p>
        </p:txBody>
      </p:sp>
    </p:spTree>
    <p:extLst>
      <p:ext uri="{BB962C8B-B14F-4D97-AF65-F5344CB8AC3E}">
        <p14:creationId xmlns:p14="http://schemas.microsoft.com/office/powerpoint/2010/main" val="161142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gl-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gl-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gl-ES"/>
          </a:p>
        </p:txBody>
      </p:sp>
      <p:sp>
        <p:nvSpPr>
          <p:cNvPr id="7" name="6 Marcador de fecha"/>
          <p:cNvSpPr>
            <a:spLocks noGrp="1"/>
          </p:cNvSpPr>
          <p:nvPr>
            <p:ph type="dt" sz="half" idx="10"/>
          </p:nvPr>
        </p:nvSpPr>
        <p:spPr/>
        <p:txBody>
          <a:bodyPr/>
          <a:lstStyle/>
          <a:p>
            <a:fld id="{57AA6590-A473-4230-85C2-1740DA24D0B9}" type="datetimeFigureOut">
              <a:rPr lang="gl-ES" smtClean="0"/>
              <a:t>21/10/2024</a:t>
            </a:fld>
            <a:endParaRPr lang="gl-ES"/>
          </a:p>
        </p:txBody>
      </p:sp>
      <p:sp>
        <p:nvSpPr>
          <p:cNvPr id="8" name="7 Marcador de pie de página"/>
          <p:cNvSpPr>
            <a:spLocks noGrp="1"/>
          </p:cNvSpPr>
          <p:nvPr>
            <p:ph type="ftr" sz="quarter" idx="11"/>
          </p:nvPr>
        </p:nvSpPr>
        <p:spPr/>
        <p:txBody>
          <a:bodyPr/>
          <a:lstStyle/>
          <a:p>
            <a:endParaRPr lang="gl-ES"/>
          </a:p>
        </p:txBody>
      </p:sp>
      <p:sp>
        <p:nvSpPr>
          <p:cNvPr id="9" name="8 Marcador de número de diapositiva"/>
          <p:cNvSpPr>
            <a:spLocks noGrp="1"/>
          </p:cNvSpPr>
          <p:nvPr>
            <p:ph type="sldNum" sz="quarter" idx="12"/>
          </p:nvPr>
        </p:nvSpPr>
        <p:spPr/>
        <p:txBody>
          <a:bodyPr/>
          <a:lstStyle/>
          <a:p>
            <a:fld id="{1AD28930-8774-44F0-834C-237CF0774B9E}" type="slidenum">
              <a:rPr lang="gl-ES" smtClean="0"/>
              <a:t>‹#›</a:t>
            </a:fld>
            <a:endParaRPr lang="gl-ES"/>
          </a:p>
        </p:txBody>
      </p:sp>
    </p:spTree>
    <p:extLst>
      <p:ext uri="{BB962C8B-B14F-4D97-AF65-F5344CB8AC3E}">
        <p14:creationId xmlns:p14="http://schemas.microsoft.com/office/powerpoint/2010/main" val="188161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gl-ES"/>
          </a:p>
        </p:txBody>
      </p:sp>
      <p:sp>
        <p:nvSpPr>
          <p:cNvPr id="3" name="2 Marcador de fecha"/>
          <p:cNvSpPr>
            <a:spLocks noGrp="1"/>
          </p:cNvSpPr>
          <p:nvPr>
            <p:ph type="dt" sz="half" idx="10"/>
          </p:nvPr>
        </p:nvSpPr>
        <p:spPr/>
        <p:txBody>
          <a:bodyPr/>
          <a:lstStyle/>
          <a:p>
            <a:fld id="{57AA6590-A473-4230-85C2-1740DA24D0B9}" type="datetimeFigureOut">
              <a:rPr lang="gl-ES" smtClean="0"/>
              <a:t>21/10/2024</a:t>
            </a:fld>
            <a:endParaRPr lang="gl-ES"/>
          </a:p>
        </p:txBody>
      </p:sp>
      <p:sp>
        <p:nvSpPr>
          <p:cNvPr id="4" name="3 Marcador de pie de página"/>
          <p:cNvSpPr>
            <a:spLocks noGrp="1"/>
          </p:cNvSpPr>
          <p:nvPr>
            <p:ph type="ftr" sz="quarter" idx="11"/>
          </p:nvPr>
        </p:nvSpPr>
        <p:spPr/>
        <p:txBody>
          <a:bodyPr/>
          <a:lstStyle/>
          <a:p>
            <a:endParaRPr lang="gl-ES"/>
          </a:p>
        </p:txBody>
      </p:sp>
      <p:sp>
        <p:nvSpPr>
          <p:cNvPr id="5" name="4 Marcador de número de diapositiva"/>
          <p:cNvSpPr>
            <a:spLocks noGrp="1"/>
          </p:cNvSpPr>
          <p:nvPr>
            <p:ph type="sldNum" sz="quarter" idx="12"/>
          </p:nvPr>
        </p:nvSpPr>
        <p:spPr/>
        <p:txBody>
          <a:bodyPr/>
          <a:lstStyle/>
          <a:p>
            <a:fld id="{1AD28930-8774-44F0-834C-237CF0774B9E}" type="slidenum">
              <a:rPr lang="gl-ES" smtClean="0"/>
              <a:t>‹#›</a:t>
            </a:fld>
            <a:endParaRPr lang="gl-ES"/>
          </a:p>
        </p:txBody>
      </p:sp>
    </p:spTree>
    <p:extLst>
      <p:ext uri="{BB962C8B-B14F-4D97-AF65-F5344CB8AC3E}">
        <p14:creationId xmlns:p14="http://schemas.microsoft.com/office/powerpoint/2010/main" val="133729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7AA6590-A473-4230-85C2-1740DA24D0B9}" type="datetimeFigureOut">
              <a:rPr lang="gl-ES" smtClean="0"/>
              <a:t>21/10/2024</a:t>
            </a:fld>
            <a:endParaRPr lang="gl-ES"/>
          </a:p>
        </p:txBody>
      </p:sp>
      <p:sp>
        <p:nvSpPr>
          <p:cNvPr id="3" name="2 Marcador de pie de página"/>
          <p:cNvSpPr>
            <a:spLocks noGrp="1"/>
          </p:cNvSpPr>
          <p:nvPr>
            <p:ph type="ftr" sz="quarter" idx="11"/>
          </p:nvPr>
        </p:nvSpPr>
        <p:spPr/>
        <p:txBody>
          <a:bodyPr/>
          <a:lstStyle/>
          <a:p>
            <a:endParaRPr lang="gl-ES"/>
          </a:p>
        </p:txBody>
      </p:sp>
      <p:sp>
        <p:nvSpPr>
          <p:cNvPr id="4" name="3 Marcador de número de diapositiva"/>
          <p:cNvSpPr>
            <a:spLocks noGrp="1"/>
          </p:cNvSpPr>
          <p:nvPr>
            <p:ph type="sldNum" sz="quarter" idx="12"/>
          </p:nvPr>
        </p:nvSpPr>
        <p:spPr/>
        <p:txBody>
          <a:bodyPr/>
          <a:lstStyle/>
          <a:p>
            <a:fld id="{1AD28930-8774-44F0-834C-237CF0774B9E}" type="slidenum">
              <a:rPr lang="gl-ES" smtClean="0"/>
              <a:t>‹#›</a:t>
            </a:fld>
            <a:endParaRPr lang="gl-ES"/>
          </a:p>
        </p:txBody>
      </p:sp>
    </p:spTree>
    <p:extLst>
      <p:ext uri="{BB962C8B-B14F-4D97-AF65-F5344CB8AC3E}">
        <p14:creationId xmlns:p14="http://schemas.microsoft.com/office/powerpoint/2010/main" val="2244292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gl-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gl-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7AA6590-A473-4230-85C2-1740DA24D0B9}" type="datetimeFigureOut">
              <a:rPr lang="gl-ES" smtClean="0"/>
              <a:t>21/10/2024</a:t>
            </a:fld>
            <a:endParaRPr lang="gl-ES"/>
          </a:p>
        </p:txBody>
      </p:sp>
      <p:sp>
        <p:nvSpPr>
          <p:cNvPr id="6" name="5 Marcador de pie de página"/>
          <p:cNvSpPr>
            <a:spLocks noGrp="1"/>
          </p:cNvSpPr>
          <p:nvPr>
            <p:ph type="ftr" sz="quarter" idx="11"/>
          </p:nvPr>
        </p:nvSpPr>
        <p:spPr/>
        <p:txBody>
          <a:bodyPr/>
          <a:lstStyle/>
          <a:p>
            <a:endParaRPr lang="gl-ES"/>
          </a:p>
        </p:txBody>
      </p:sp>
      <p:sp>
        <p:nvSpPr>
          <p:cNvPr id="7" name="6 Marcador de número de diapositiva"/>
          <p:cNvSpPr>
            <a:spLocks noGrp="1"/>
          </p:cNvSpPr>
          <p:nvPr>
            <p:ph type="sldNum" sz="quarter" idx="12"/>
          </p:nvPr>
        </p:nvSpPr>
        <p:spPr/>
        <p:txBody>
          <a:bodyPr/>
          <a:lstStyle/>
          <a:p>
            <a:fld id="{1AD28930-8774-44F0-834C-237CF0774B9E}" type="slidenum">
              <a:rPr lang="gl-ES" smtClean="0"/>
              <a:t>‹#›</a:t>
            </a:fld>
            <a:endParaRPr lang="gl-ES"/>
          </a:p>
        </p:txBody>
      </p:sp>
    </p:spTree>
    <p:extLst>
      <p:ext uri="{BB962C8B-B14F-4D97-AF65-F5344CB8AC3E}">
        <p14:creationId xmlns:p14="http://schemas.microsoft.com/office/powerpoint/2010/main" val="603217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gl-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gl-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7AA6590-A473-4230-85C2-1740DA24D0B9}" type="datetimeFigureOut">
              <a:rPr lang="gl-ES" smtClean="0"/>
              <a:t>21/10/2024</a:t>
            </a:fld>
            <a:endParaRPr lang="gl-ES"/>
          </a:p>
        </p:txBody>
      </p:sp>
      <p:sp>
        <p:nvSpPr>
          <p:cNvPr id="6" name="5 Marcador de pie de página"/>
          <p:cNvSpPr>
            <a:spLocks noGrp="1"/>
          </p:cNvSpPr>
          <p:nvPr>
            <p:ph type="ftr" sz="quarter" idx="11"/>
          </p:nvPr>
        </p:nvSpPr>
        <p:spPr/>
        <p:txBody>
          <a:bodyPr/>
          <a:lstStyle/>
          <a:p>
            <a:endParaRPr lang="gl-ES"/>
          </a:p>
        </p:txBody>
      </p:sp>
      <p:sp>
        <p:nvSpPr>
          <p:cNvPr id="7" name="6 Marcador de número de diapositiva"/>
          <p:cNvSpPr>
            <a:spLocks noGrp="1"/>
          </p:cNvSpPr>
          <p:nvPr>
            <p:ph type="sldNum" sz="quarter" idx="12"/>
          </p:nvPr>
        </p:nvSpPr>
        <p:spPr/>
        <p:txBody>
          <a:bodyPr/>
          <a:lstStyle/>
          <a:p>
            <a:fld id="{1AD28930-8774-44F0-834C-237CF0774B9E}" type="slidenum">
              <a:rPr lang="gl-ES" smtClean="0"/>
              <a:t>‹#›</a:t>
            </a:fld>
            <a:endParaRPr lang="gl-ES"/>
          </a:p>
        </p:txBody>
      </p:sp>
    </p:spTree>
    <p:extLst>
      <p:ext uri="{BB962C8B-B14F-4D97-AF65-F5344CB8AC3E}">
        <p14:creationId xmlns:p14="http://schemas.microsoft.com/office/powerpoint/2010/main" val="399498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gl-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gl-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A6590-A473-4230-85C2-1740DA24D0B9}" type="datetimeFigureOut">
              <a:rPr lang="gl-ES" smtClean="0"/>
              <a:t>21/10/2024</a:t>
            </a:fld>
            <a:endParaRPr lang="gl-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gl-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28930-8774-44F0-834C-237CF0774B9E}" type="slidenum">
              <a:rPr lang="gl-ES" smtClean="0"/>
              <a:t>‹#›</a:t>
            </a:fld>
            <a:endParaRPr lang="gl-ES"/>
          </a:p>
        </p:txBody>
      </p:sp>
    </p:spTree>
    <p:extLst>
      <p:ext uri="{BB962C8B-B14F-4D97-AF65-F5344CB8AC3E}">
        <p14:creationId xmlns:p14="http://schemas.microsoft.com/office/powerpoint/2010/main" val="971481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A6AE9-BCDF-4BF1-B6EA-21E291ECD33D}" type="datetimeFigureOut">
              <a:rPr lang="es-ES" smtClean="0">
                <a:solidFill>
                  <a:prstClr val="black">
                    <a:tint val="75000"/>
                  </a:prstClr>
                </a:solidFill>
              </a:rPr>
              <a:pPr/>
              <a:t>21/10/2024</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762FC-9561-463D-AA8F-52CBFC38322C}"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23266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youtu.be/D7V4MghcrF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youtu.be/Eu7wp91FNg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youtu.be/NZ3GAD_QTV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youtu.be/Y6tuuMAPPC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youtu.be/4fFfxQDWQm4"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youtu.be/Nc3fMyV_b2o?t=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ThGey_q1hxE"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youtu.be/mBkl0qSIxw8"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blogger.com/profile/0270325465475156120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88023"/>
            <a:ext cx="7772400" cy="1470025"/>
          </a:xfrm>
        </p:spPr>
        <p:style>
          <a:lnRef idx="1">
            <a:schemeClr val="accent3"/>
          </a:lnRef>
          <a:fillRef idx="2">
            <a:schemeClr val="accent3"/>
          </a:fillRef>
          <a:effectRef idx="1">
            <a:schemeClr val="accent3"/>
          </a:effectRef>
          <a:fontRef idx="minor">
            <a:schemeClr val="dk1"/>
          </a:fontRef>
        </p:style>
        <p:txBody>
          <a:bodyPr/>
          <a:lstStyle/>
          <a:p>
            <a:r>
              <a:rPr lang="gl-ES" dirty="0">
                <a:latin typeface="Comic Sans MS" pitchFamily="66" charset="0"/>
              </a:rPr>
              <a:t>ECONOMIA 1º BAC</a:t>
            </a:r>
          </a:p>
        </p:txBody>
      </p:sp>
      <p:sp>
        <p:nvSpPr>
          <p:cNvPr id="3" name="2 Subtítulo"/>
          <p:cNvSpPr>
            <a:spLocks noGrp="1"/>
          </p:cNvSpPr>
          <p:nvPr>
            <p:ph type="subTitle" idx="1"/>
          </p:nvPr>
        </p:nvSpPr>
        <p:spPr/>
        <p:txBody>
          <a:bodyPr/>
          <a:lstStyle/>
          <a:p>
            <a:endParaRPr lang="gl-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28800"/>
            <a:ext cx="6048672" cy="483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571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0608" y="9925"/>
            <a:ext cx="8219256" cy="58018"/>
          </a:xfrm>
        </p:spPr>
        <p:txBody>
          <a:bodyPr>
            <a:normAutofit fontScale="90000"/>
          </a:bodyPr>
          <a:lstStyle/>
          <a:p>
            <a:endParaRPr lang="gl-ES" dirty="0"/>
          </a:p>
        </p:txBody>
      </p:sp>
      <p:sp>
        <p:nvSpPr>
          <p:cNvPr id="3" name="2 Marcador de contenido"/>
          <p:cNvSpPr>
            <a:spLocks noGrp="1"/>
          </p:cNvSpPr>
          <p:nvPr>
            <p:ph idx="1"/>
          </p:nvPr>
        </p:nvSpPr>
        <p:spPr>
          <a:xfrm>
            <a:off x="323528" y="260648"/>
            <a:ext cx="8363272" cy="5865515"/>
          </a:xfrm>
        </p:spPr>
        <p:txBody>
          <a:bodyPr>
            <a:normAutofit/>
          </a:bodyPr>
          <a:lstStyle/>
          <a:p>
            <a:r>
              <a:rPr lang="gl-ES" sz="2800" dirty="0">
                <a:latin typeface="Calibri" panose="020F0502020204030204" pitchFamily="34" charset="0"/>
                <a:cs typeface="Calibri" panose="020F0502020204030204" pitchFamily="34" charset="0"/>
              </a:rPr>
              <a:t>Sociedad comercial  desde finales de la Edad Media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78435"/>
            <a:ext cx="4536504" cy="3431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7949" y="4113076"/>
            <a:ext cx="4824536" cy="241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668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V="1">
            <a:off x="467544" y="188640"/>
            <a:ext cx="8219256" cy="85998"/>
          </a:xfrm>
        </p:spPr>
        <p:txBody>
          <a:bodyPr>
            <a:normAutofit fontScale="90000"/>
          </a:bodyPr>
          <a:lstStyle/>
          <a:p>
            <a:endParaRPr lang="gl-ES" dirty="0"/>
          </a:p>
        </p:txBody>
      </p:sp>
      <p:sp>
        <p:nvSpPr>
          <p:cNvPr id="3" name="2 Marcador de contenido"/>
          <p:cNvSpPr>
            <a:spLocks noGrp="1"/>
          </p:cNvSpPr>
          <p:nvPr>
            <p:ph idx="1"/>
          </p:nvPr>
        </p:nvSpPr>
        <p:spPr>
          <a:xfrm>
            <a:off x="323528" y="548680"/>
            <a:ext cx="8363272" cy="5577483"/>
          </a:xfrm>
        </p:spPr>
        <p:txBody>
          <a:bodyPr>
            <a:normAutofit/>
          </a:bodyPr>
          <a:lstStyle/>
          <a:p>
            <a:r>
              <a:rPr lang="gl-ES" sz="2800" dirty="0">
                <a:latin typeface="Calibri" panose="020F0502020204030204" pitchFamily="34" charset="0"/>
                <a:cs typeface="Calibri" panose="020F0502020204030204" pitchFamily="34" charset="0"/>
              </a:rPr>
              <a:t>Sociedad industrial ene el siglo XIX</a:t>
            </a: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65" y="1304591"/>
            <a:ext cx="3857819" cy="270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1" y="3068960"/>
            <a:ext cx="4526217"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89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V="1">
            <a:off x="378768" y="65199"/>
            <a:ext cx="8291264" cy="45719"/>
          </a:xfrm>
        </p:spPr>
        <p:txBody>
          <a:bodyPr>
            <a:normAutofit fontScale="90000"/>
          </a:bodyPr>
          <a:lstStyle/>
          <a:p>
            <a:endParaRPr lang="gl-ES" dirty="0"/>
          </a:p>
        </p:txBody>
      </p:sp>
      <p:sp>
        <p:nvSpPr>
          <p:cNvPr id="3" name="2 Marcador de contenido"/>
          <p:cNvSpPr>
            <a:spLocks noGrp="1"/>
          </p:cNvSpPr>
          <p:nvPr>
            <p:ph idx="1"/>
          </p:nvPr>
        </p:nvSpPr>
        <p:spPr>
          <a:xfrm>
            <a:off x="323528" y="476672"/>
            <a:ext cx="8363272" cy="5649491"/>
          </a:xfrm>
        </p:spPr>
        <p:txBody>
          <a:bodyPr>
            <a:normAutofit/>
          </a:bodyPr>
          <a:lstStyle/>
          <a:p>
            <a:r>
              <a:rPr lang="gl-ES" sz="2800" dirty="0">
                <a:latin typeface="Calibri" panose="020F0502020204030204" pitchFamily="34" charset="0"/>
                <a:cs typeface="Calibri" panose="020F0502020204030204" pitchFamily="34" charset="0"/>
              </a:rPr>
              <a:t>Sociedad de consumo desde el siglo XX</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5715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173760"/>
            <a:ext cx="3810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1295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7831" y="404664"/>
            <a:ext cx="8640960" cy="1026632"/>
          </a:xfrm>
        </p:spPr>
        <p:style>
          <a:lnRef idx="0">
            <a:schemeClr val="accent3"/>
          </a:lnRef>
          <a:fillRef idx="3">
            <a:schemeClr val="accent3"/>
          </a:fillRef>
          <a:effectRef idx="3">
            <a:schemeClr val="accent3"/>
          </a:effectRef>
          <a:fontRef idx="minor">
            <a:schemeClr val="lt1"/>
          </a:fontRef>
        </p:style>
        <p:txBody>
          <a:bodyPr>
            <a:normAutofit fontScale="90000"/>
          </a:bodyPr>
          <a:lstStyle/>
          <a:p>
            <a:pPr marL="342900" lvl="0" indent="-342900">
              <a:spcBef>
                <a:spcPct val="20000"/>
              </a:spcBef>
            </a:pPr>
            <a:br>
              <a:rPr lang="es-ES" sz="3300" b="1" dirty="0">
                <a:solidFill>
                  <a:prstClr val="black"/>
                </a:solidFill>
                <a:latin typeface="Comic Sans MS" pitchFamily="66" charset="0"/>
                <a:ea typeface="+mn-ea"/>
                <a:cs typeface="+mn-cs"/>
              </a:rPr>
            </a:br>
            <a:r>
              <a:rPr lang="es-ES" sz="3300" b="1" dirty="0">
                <a:solidFill>
                  <a:prstClr val="black"/>
                </a:solidFill>
                <a:latin typeface="Calibri" panose="020F0502020204030204" pitchFamily="34" charset="0"/>
                <a:cs typeface="Calibri" panose="020F0502020204030204" pitchFamily="34" charset="0"/>
              </a:rPr>
              <a:t>2. </a:t>
            </a:r>
            <a:r>
              <a:rPr lang="es-ES" sz="4000" b="1" dirty="0">
                <a:solidFill>
                  <a:prstClr val="black"/>
                </a:solidFill>
                <a:latin typeface="Calibri" panose="020F0502020204030204" pitchFamily="34" charset="0"/>
                <a:cs typeface="Calibri" panose="020F0502020204030204" pitchFamily="34" charset="0"/>
              </a:rPr>
              <a:t>LAS NECESIDADES DE LAS PERSONAS</a:t>
            </a:r>
            <a:br>
              <a:rPr lang="es-ES" sz="4000" b="1" dirty="0">
                <a:solidFill>
                  <a:prstClr val="black"/>
                </a:solidFill>
                <a:latin typeface="Comic Sans MS" pitchFamily="66" charset="0"/>
                <a:ea typeface="+mn-ea"/>
                <a:cs typeface="+mn-cs"/>
              </a:rPr>
            </a:br>
            <a:endParaRPr lang="gl-ES" sz="4000" dirty="0"/>
          </a:p>
        </p:txBody>
      </p:sp>
      <p:sp>
        <p:nvSpPr>
          <p:cNvPr id="3" name="2 Marcador de contenido"/>
          <p:cNvSpPr>
            <a:spLocks noGrp="1"/>
          </p:cNvSpPr>
          <p:nvPr>
            <p:ph idx="1"/>
          </p:nvPr>
        </p:nvSpPr>
        <p:spPr>
          <a:xfrm>
            <a:off x="467545" y="1700808"/>
            <a:ext cx="7920880" cy="3600400"/>
          </a:xfrm>
        </p:spPr>
        <p:txBody>
          <a:bodyPr>
            <a:normAutofit/>
          </a:bodyPr>
          <a:lstStyle/>
          <a:p>
            <a:r>
              <a:rPr lang="es-ES" sz="2800" dirty="0">
                <a:latin typeface="Calibri" panose="020F0502020204030204" pitchFamily="34" charset="0"/>
                <a:cs typeface="Calibri" panose="020F0502020204030204" pitchFamily="34" charset="0"/>
              </a:rPr>
              <a:t>Las </a:t>
            </a:r>
            <a:r>
              <a:rPr lang="es-ES" sz="2800" b="1" dirty="0">
                <a:latin typeface="Calibri" panose="020F0502020204030204" pitchFamily="34" charset="0"/>
                <a:cs typeface="Calibri" panose="020F0502020204030204" pitchFamily="34" charset="0"/>
              </a:rPr>
              <a:t>necesidades humanas </a:t>
            </a:r>
            <a:r>
              <a:rPr lang="es-ES" sz="2800" dirty="0">
                <a:latin typeface="Calibri" panose="020F0502020204030204" pitchFamily="34" charset="0"/>
                <a:cs typeface="Calibri" panose="020F0502020204030204" pitchFamily="34" charset="0"/>
              </a:rPr>
              <a:t>son ilimitadas y los </a:t>
            </a:r>
            <a:r>
              <a:rPr lang="es-ES" sz="2800" b="1" dirty="0">
                <a:latin typeface="Calibri" panose="020F0502020204030204" pitchFamily="34" charset="0"/>
                <a:cs typeface="Calibri" panose="020F0502020204030204" pitchFamily="34" charset="0"/>
              </a:rPr>
              <a:t>recursos</a:t>
            </a:r>
            <a:r>
              <a:rPr lang="es-ES" sz="2800" dirty="0">
                <a:latin typeface="Calibri" panose="020F0502020204030204" pitchFamily="34" charset="0"/>
                <a:cs typeface="Calibri" panose="020F0502020204030204" pitchFamily="34" charset="0"/>
              </a:rPr>
              <a:t> </a:t>
            </a:r>
            <a:r>
              <a:rPr lang="es-ES" sz="2800" b="1" dirty="0">
                <a:latin typeface="Calibri" panose="020F0502020204030204" pitchFamily="34" charset="0"/>
                <a:cs typeface="Calibri" panose="020F0502020204030204" pitchFamily="34" charset="0"/>
              </a:rPr>
              <a:t>son escasos</a:t>
            </a:r>
            <a:r>
              <a:rPr lang="es-ES" sz="2800" dirty="0">
                <a:latin typeface="Calibri" panose="020F0502020204030204" pitchFamily="34" charset="0"/>
                <a:cs typeface="Calibri" panose="020F0502020204030204" pitchFamily="34" charset="0"/>
              </a:rPr>
              <a:t>. </a:t>
            </a:r>
          </a:p>
          <a:p>
            <a:r>
              <a:rPr lang="es-ES" sz="2800" dirty="0">
                <a:latin typeface="Calibri" panose="020F0502020204030204" pitchFamily="34" charset="0"/>
                <a:cs typeface="Calibri" panose="020F0502020204030204" pitchFamily="34" charset="0"/>
              </a:rPr>
              <a:t>La necesidad puede definirse como la sensación de carencia de algo y el deseo de satisfacerla</a:t>
            </a:r>
          </a:p>
          <a:p>
            <a:r>
              <a:rPr lang="es-ES" sz="2800" dirty="0">
                <a:latin typeface="Calibri" panose="020F0502020204030204" pitchFamily="34" charset="0"/>
                <a:cs typeface="Calibri" panose="020F0502020204030204" pitchFamily="34" charset="0"/>
              </a:rPr>
              <a:t>Las necesidades tiene dos aspectos:</a:t>
            </a:r>
          </a:p>
          <a:p>
            <a:pPr marL="0" indent="0">
              <a:buNone/>
            </a:pPr>
            <a:r>
              <a:rPr lang="es-ES" sz="2800" dirty="0">
                <a:latin typeface="Calibri" panose="020F0502020204030204" pitchFamily="34" charset="0"/>
                <a:cs typeface="Calibri" panose="020F0502020204030204" pitchFamily="34" charset="0"/>
              </a:rPr>
              <a:t>     </a:t>
            </a:r>
            <a:r>
              <a:rPr lang="es-ES" sz="2800" b="1" dirty="0">
                <a:latin typeface="Calibri" panose="020F0502020204030204" pitchFamily="34" charset="0"/>
                <a:cs typeface="Calibri" panose="020F0502020204030204" pitchFamily="34" charset="0"/>
              </a:rPr>
              <a:t>Subjetivo</a:t>
            </a:r>
            <a:r>
              <a:rPr lang="es-ES" sz="2800" dirty="0">
                <a:latin typeface="Calibri" panose="020F0502020204030204" pitchFamily="34" charset="0"/>
                <a:cs typeface="Calibri" panose="020F0502020204030204" pitchFamily="34" charset="0"/>
              </a:rPr>
              <a:t>, </a:t>
            </a:r>
            <a:r>
              <a:rPr lang="es-ES" sz="2800" dirty="0" err="1">
                <a:latin typeface="Calibri" panose="020F0502020204030204" pitchFamily="34" charset="0"/>
                <a:cs typeface="Calibri" panose="020F0502020204030204" pitchFamily="34" charset="0"/>
              </a:rPr>
              <a:t>varian</a:t>
            </a:r>
            <a:r>
              <a:rPr lang="es-ES" sz="2800" dirty="0">
                <a:latin typeface="Calibri" panose="020F0502020204030204" pitchFamily="34" charset="0"/>
                <a:cs typeface="Calibri" panose="020F0502020204030204" pitchFamily="34" charset="0"/>
              </a:rPr>
              <a:t> </a:t>
            </a:r>
            <a:r>
              <a:rPr lang="es-ES" sz="2800" dirty="0" err="1">
                <a:latin typeface="Calibri" panose="020F0502020204030204" pitchFamily="34" charset="0"/>
                <a:cs typeface="Calibri" panose="020F0502020204030204" pitchFamily="34" charset="0"/>
              </a:rPr>
              <a:t>segun</a:t>
            </a:r>
            <a:r>
              <a:rPr lang="es-ES" sz="2800" dirty="0">
                <a:latin typeface="Calibri" panose="020F0502020204030204" pitchFamily="34" charset="0"/>
                <a:cs typeface="Calibri" panose="020F0502020204030204" pitchFamily="34" charset="0"/>
              </a:rPr>
              <a:t> las personas</a:t>
            </a:r>
          </a:p>
          <a:p>
            <a:pPr marL="0" indent="0">
              <a:buNone/>
            </a:pPr>
            <a:r>
              <a:rPr lang="es-ES" sz="2800" dirty="0">
                <a:latin typeface="Calibri" panose="020F0502020204030204" pitchFamily="34" charset="0"/>
                <a:cs typeface="Calibri" panose="020F0502020204030204" pitchFamily="34" charset="0"/>
              </a:rPr>
              <a:t>     </a:t>
            </a:r>
            <a:r>
              <a:rPr lang="es-ES" sz="2800" b="1" dirty="0">
                <a:latin typeface="Calibri" panose="020F0502020204030204" pitchFamily="34" charset="0"/>
                <a:cs typeface="Calibri" panose="020F0502020204030204" pitchFamily="34" charset="0"/>
              </a:rPr>
              <a:t>Objetivo</a:t>
            </a:r>
            <a:r>
              <a:rPr lang="es-ES" sz="2800" dirty="0">
                <a:latin typeface="Calibri" panose="020F0502020204030204" pitchFamily="34" charset="0"/>
                <a:cs typeface="Calibri" panose="020F0502020204030204" pitchFamily="34" charset="0"/>
              </a:rPr>
              <a:t>, todos necesitamos comer</a:t>
            </a:r>
          </a:p>
          <a:p>
            <a:endParaRPr lang="es-ES" dirty="0">
              <a:latin typeface="Comic Sans MS" pitchFamily="66" charset="0"/>
            </a:endParaRPr>
          </a:p>
          <a:p>
            <a:endParaRPr lang="es-ES" dirty="0">
              <a:latin typeface="Comic Sans MS" pitchFamily="66" charset="0"/>
            </a:endParaRPr>
          </a:p>
          <a:p>
            <a:endParaRPr lang="es-ES" dirty="0">
              <a:latin typeface="Comic Sans MS" pitchFamily="66" charset="0"/>
            </a:endParaRPr>
          </a:p>
          <a:p>
            <a:endParaRPr lang="gl-ES" dirty="0">
              <a:latin typeface="Comic Sans MS" pitchFamily="66" charset="0"/>
            </a:endParaRPr>
          </a:p>
        </p:txBody>
      </p:sp>
      <p:sp>
        <p:nvSpPr>
          <p:cNvPr id="5" name="Rectangle 4">
            <a:extLst>
              <a:ext uri="{FF2B5EF4-FFF2-40B4-BE49-F238E27FC236}">
                <a16:creationId xmlns:a16="http://schemas.microsoft.com/office/drawing/2014/main" id="{7EF344C9-95FA-44BA-B395-10D881601347}"/>
              </a:ext>
            </a:extLst>
          </p:cNvPr>
          <p:cNvSpPr/>
          <p:nvPr/>
        </p:nvSpPr>
        <p:spPr>
          <a:xfrm>
            <a:off x="323529" y="5157192"/>
            <a:ext cx="8208912" cy="158417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s-ES" sz="2400" i="0" dirty="0">
                <a:solidFill>
                  <a:srgbClr val="222222"/>
                </a:solidFill>
                <a:effectLst/>
                <a:latin typeface="Calibri" panose="020F0502020204030204" pitchFamily="34" charset="0"/>
                <a:cs typeface="Calibri" panose="020F0502020204030204" pitchFamily="34" charset="0"/>
              </a:rPr>
              <a:t>Los recursos  de las familias (dinero y tiempo) son escasos para satisfacer todas nuestras necesidades. Cuando satisfacemos una necesidad, siempre nos surge una nueva.</a:t>
            </a:r>
            <a:endParaRPr lang="es-ES" sz="2400" dirty="0">
              <a:latin typeface="Calibri" panose="020F0502020204030204" pitchFamily="34" charset="0"/>
              <a:cs typeface="Calibri" panose="020F0502020204030204" pitchFamily="34" charset="0"/>
            </a:endParaRPr>
          </a:p>
          <a:p>
            <a:pPr marL="0" indent="0">
              <a:buNone/>
            </a:pPr>
            <a:endParaRPr lang="es-E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5592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91264" cy="346050"/>
          </a:xfrm>
        </p:spPr>
        <p:txBody>
          <a:bodyPr>
            <a:normAutofit fontScale="90000"/>
          </a:bodyPr>
          <a:lstStyle/>
          <a:p>
            <a:endParaRPr lang="gl-ES" dirty="0"/>
          </a:p>
        </p:txBody>
      </p:sp>
      <p:sp>
        <p:nvSpPr>
          <p:cNvPr id="3" name="2 Marcador de contenido"/>
          <p:cNvSpPr>
            <a:spLocks noGrp="1"/>
          </p:cNvSpPr>
          <p:nvPr>
            <p:ph idx="1"/>
          </p:nvPr>
        </p:nvSpPr>
        <p:spPr/>
        <p:txBody>
          <a:bodyPr/>
          <a:lstStyle/>
          <a:p>
            <a:endParaRPr lang="gl-E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26" y="1052736"/>
            <a:ext cx="8727082" cy="525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344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V="1">
            <a:off x="862875" y="70338"/>
            <a:ext cx="7823925" cy="45719"/>
          </a:xfrm>
        </p:spPr>
        <p:txBody>
          <a:bodyPr>
            <a:normAutofit fontScale="90000"/>
          </a:bodyPr>
          <a:lstStyle/>
          <a:p>
            <a:endParaRPr lang="gl-ES" dirty="0"/>
          </a:p>
        </p:txBody>
      </p:sp>
      <p:sp>
        <p:nvSpPr>
          <p:cNvPr id="3" name="2 Marcador de contenido"/>
          <p:cNvSpPr>
            <a:spLocks noGrp="1"/>
          </p:cNvSpPr>
          <p:nvPr>
            <p:ph idx="1"/>
          </p:nvPr>
        </p:nvSpPr>
        <p:spPr>
          <a:xfrm>
            <a:off x="421909" y="692696"/>
            <a:ext cx="8195716" cy="5904656"/>
          </a:xfrm>
        </p:spPr>
        <p:txBody>
          <a:bodyPr>
            <a:normAutofit/>
          </a:bodyPr>
          <a:lstStyle/>
          <a:p>
            <a:r>
              <a:rPr lang="gl-ES" sz="2800" dirty="0"/>
              <a:t>Podemos clasificar las necesidades atendiendo a </a:t>
            </a:r>
            <a:r>
              <a:rPr lang="gl-ES" sz="2800" b="1" dirty="0"/>
              <a:t>distintos criterios (Económicas, individuales, colectivas)</a:t>
            </a:r>
            <a:endParaRPr lang="gl-ES" sz="2800" dirty="0"/>
          </a:p>
          <a:p>
            <a:r>
              <a:rPr lang="es-ES" sz="2800" dirty="0">
                <a:solidFill>
                  <a:srgbClr val="0070C0"/>
                </a:solidFill>
                <a:effectLst/>
                <a:latin typeface="Calibri" panose="020F0502020204030204" pitchFamily="34" charset="0"/>
                <a:ea typeface="Calibri" panose="020F0502020204030204" pitchFamily="34" charset="0"/>
              </a:rPr>
              <a:t>Según su importancia</a:t>
            </a:r>
            <a:endParaRPr lang="gl-ES" sz="2800" dirty="0">
              <a:solidFill>
                <a:srgbClr val="0070C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888359"/>
            <a:ext cx="8698471" cy="37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448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58018"/>
            <a:ext cx="8291264" cy="58018"/>
          </a:xfrm>
        </p:spPr>
        <p:txBody>
          <a:bodyPr>
            <a:normAutofit fontScale="90000"/>
          </a:bodyPr>
          <a:lstStyle/>
          <a:p>
            <a:endParaRPr lang="gl-ES" dirty="0"/>
          </a:p>
        </p:txBody>
      </p:sp>
      <p:sp>
        <p:nvSpPr>
          <p:cNvPr id="3" name="2 Marcador de contenido"/>
          <p:cNvSpPr>
            <a:spLocks noGrp="1"/>
          </p:cNvSpPr>
          <p:nvPr>
            <p:ph idx="1"/>
          </p:nvPr>
        </p:nvSpPr>
        <p:spPr>
          <a:xfrm>
            <a:off x="251520" y="478730"/>
            <a:ext cx="8568952" cy="6262638"/>
          </a:xfrm>
        </p:spPr>
        <p:txBody>
          <a:bodyPr>
            <a:normAutofit/>
          </a:bodyPr>
          <a:lstStyle/>
          <a:p>
            <a:r>
              <a:rPr lang="gl-ES" b="1" dirty="0">
                <a:solidFill>
                  <a:schemeClr val="tx2"/>
                </a:solidFill>
                <a:latin typeface="Calibri" panose="020F0502020204030204" pitchFamily="34" charset="0"/>
                <a:cs typeface="Calibri" panose="020F0502020204030204" pitchFamily="34" charset="0"/>
              </a:rPr>
              <a:t>Necesidades básicas o primarias.</a:t>
            </a:r>
          </a:p>
          <a:p>
            <a:r>
              <a:rPr lang="es-ES" dirty="0">
                <a:latin typeface="Calibri" panose="020F0502020204030204" pitchFamily="34" charset="0"/>
                <a:cs typeface="Calibri" panose="020F0502020204030204" pitchFamily="34" charset="0"/>
              </a:rPr>
              <a:t>Las necesidades primarias son aquellas que es necesario satisfacer para poder sobrevivir: </a:t>
            </a:r>
          </a:p>
          <a:p>
            <a:pPr marL="0" indent="0">
              <a:buNone/>
            </a:pPr>
            <a:r>
              <a:rPr lang="es-ES" b="1" dirty="0">
                <a:latin typeface="Calibri" panose="020F0502020204030204" pitchFamily="34" charset="0"/>
                <a:cs typeface="Calibri" panose="020F0502020204030204" pitchFamily="34" charset="0"/>
              </a:rPr>
              <a:t>Alimentación</a:t>
            </a:r>
          </a:p>
          <a:p>
            <a:endParaRPr lang="es-ES" b="1" dirty="0">
              <a:latin typeface="Calibri" panose="020F0502020204030204" pitchFamily="34" charset="0"/>
              <a:cs typeface="Calibri" panose="020F0502020204030204" pitchFamily="34" charset="0"/>
            </a:endParaRPr>
          </a:p>
          <a:p>
            <a:endParaRPr lang="es-ES" b="1" dirty="0">
              <a:latin typeface="Calibri" panose="020F0502020204030204" pitchFamily="34" charset="0"/>
              <a:cs typeface="Calibri" panose="020F0502020204030204" pitchFamily="34" charset="0"/>
            </a:endParaRPr>
          </a:p>
          <a:p>
            <a:pPr marL="0" indent="0">
              <a:buNone/>
            </a:pPr>
            <a:r>
              <a:rPr lang="es-ES" b="1" dirty="0">
                <a:latin typeface="Calibri" panose="020F0502020204030204" pitchFamily="34" charset="0"/>
                <a:cs typeface="Calibri" panose="020F0502020204030204" pitchFamily="34" charset="0"/>
              </a:rPr>
              <a:t>                                         vestido </a:t>
            </a:r>
          </a:p>
          <a:p>
            <a:endParaRPr lang="es-ES" b="1" dirty="0">
              <a:latin typeface="Calibri" panose="020F0502020204030204" pitchFamily="34" charset="0"/>
              <a:cs typeface="Calibri" panose="020F0502020204030204" pitchFamily="34" charset="0"/>
            </a:endParaRPr>
          </a:p>
          <a:p>
            <a:pPr marL="0" indent="0">
              <a:buNone/>
            </a:pPr>
            <a:r>
              <a:rPr lang="es-ES" b="1" dirty="0">
                <a:latin typeface="Calibri" panose="020F0502020204030204" pitchFamily="34" charset="0"/>
                <a:cs typeface="Calibri" panose="020F0502020204030204" pitchFamily="34" charset="0"/>
              </a:rPr>
              <a:t>Vivienda</a:t>
            </a:r>
            <a:r>
              <a:rPr lang="es-ES" dirty="0">
                <a:latin typeface="Calibri" panose="020F0502020204030204" pitchFamily="34" charset="0"/>
                <a:cs typeface="Calibri" panose="020F0502020204030204" pitchFamily="34" charset="0"/>
              </a:rPr>
              <a:t>.</a:t>
            </a:r>
          </a:p>
          <a:p>
            <a:pPr marL="0" indent="0">
              <a:buNone/>
            </a:pPr>
            <a:endParaRPr lang="es-ES" dirty="0">
              <a:latin typeface="Calibri" panose="020F0502020204030204" pitchFamily="34" charset="0"/>
              <a:cs typeface="Calibri" panose="020F0502020204030204" pitchFamily="34" charset="0"/>
            </a:endParaRPr>
          </a:p>
          <a:p>
            <a:endParaRPr lang="es-ES" dirty="0">
              <a:latin typeface="Comic Sans MS" pitchFamily="66" charset="0"/>
            </a:endParaRPr>
          </a:p>
          <a:p>
            <a:endParaRPr lang="es-ES" dirty="0">
              <a:latin typeface="Comic Sans MS" pitchFamily="66" charset="0"/>
            </a:endParaRPr>
          </a:p>
        </p:txBody>
      </p:sp>
      <p:pic>
        <p:nvPicPr>
          <p:cNvPr id="5" name="Imagen 4">
            <a:extLst>
              <a:ext uri="{FF2B5EF4-FFF2-40B4-BE49-F238E27FC236}">
                <a16:creationId xmlns:a16="http://schemas.microsoft.com/office/drawing/2014/main" id="{584B8C94-A910-4F70-890A-540B3EC22921}"/>
              </a:ext>
            </a:extLst>
          </p:cNvPr>
          <p:cNvPicPr>
            <a:picLocks noChangeAspect="1"/>
          </p:cNvPicPr>
          <p:nvPr/>
        </p:nvPicPr>
        <p:blipFill>
          <a:blip r:embed="rId2"/>
          <a:stretch>
            <a:fillRect/>
          </a:stretch>
        </p:blipFill>
        <p:spPr>
          <a:xfrm>
            <a:off x="6293825" y="3009249"/>
            <a:ext cx="2278972" cy="2278972"/>
          </a:xfrm>
          <a:prstGeom prst="rect">
            <a:avLst/>
          </a:prstGeom>
        </p:spPr>
      </p:pic>
      <p:pic>
        <p:nvPicPr>
          <p:cNvPr id="6" name="Imagen 5">
            <a:extLst>
              <a:ext uri="{FF2B5EF4-FFF2-40B4-BE49-F238E27FC236}">
                <a16:creationId xmlns:a16="http://schemas.microsoft.com/office/drawing/2014/main" id="{B4A7E810-942A-4FF4-99B2-030459587F46}"/>
              </a:ext>
            </a:extLst>
          </p:cNvPr>
          <p:cNvPicPr>
            <a:picLocks noChangeAspect="1"/>
          </p:cNvPicPr>
          <p:nvPr/>
        </p:nvPicPr>
        <p:blipFill>
          <a:blip r:embed="rId3"/>
          <a:stretch>
            <a:fillRect/>
          </a:stretch>
        </p:blipFill>
        <p:spPr>
          <a:xfrm>
            <a:off x="3239862" y="2132856"/>
            <a:ext cx="1752786" cy="1752786"/>
          </a:xfrm>
          <a:prstGeom prst="rect">
            <a:avLst/>
          </a:prstGeom>
        </p:spPr>
      </p:pic>
      <p:pic>
        <p:nvPicPr>
          <p:cNvPr id="7" name="Imagen 6">
            <a:extLst>
              <a:ext uri="{FF2B5EF4-FFF2-40B4-BE49-F238E27FC236}">
                <a16:creationId xmlns:a16="http://schemas.microsoft.com/office/drawing/2014/main" id="{7FA4AD5F-DEE8-4BA0-B699-ED6282D21609}"/>
              </a:ext>
            </a:extLst>
          </p:cNvPr>
          <p:cNvPicPr>
            <a:picLocks noChangeAspect="1"/>
          </p:cNvPicPr>
          <p:nvPr/>
        </p:nvPicPr>
        <p:blipFill>
          <a:blip r:embed="rId4"/>
          <a:stretch>
            <a:fillRect/>
          </a:stretch>
        </p:blipFill>
        <p:spPr>
          <a:xfrm>
            <a:off x="2681704" y="4963113"/>
            <a:ext cx="2869101" cy="1503409"/>
          </a:xfrm>
          <a:prstGeom prst="rect">
            <a:avLst/>
          </a:prstGeom>
        </p:spPr>
      </p:pic>
      <p:sp>
        <p:nvSpPr>
          <p:cNvPr id="4" name="Arrow: Right 3">
            <a:extLst>
              <a:ext uri="{FF2B5EF4-FFF2-40B4-BE49-F238E27FC236}">
                <a16:creationId xmlns:a16="http://schemas.microsoft.com/office/drawing/2014/main" id="{379772DB-F3AF-4D10-A818-5FC70E54C770}"/>
              </a:ext>
            </a:extLst>
          </p:cNvPr>
          <p:cNvSpPr/>
          <p:nvPr/>
        </p:nvSpPr>
        <p:spPr>
          <a:xfrm>
            <a:off x="5550804" y="4048588"/>
            <a:ext cx="495347" cy="296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Arrow: Right 7">
            <a:extLst>
              <a:ext uri="{FF2B5EF4-FFF2-40B4-BE49-F238E27FC236}">
                <a16:creationId xmlns:a16="http://schemas.microsoft.com/office/drawing/2014/main" id="{FC2E82EE-27AE-45EF-8437-9B72F9F27FEF}"/>
              </a:ext>
            </a:extLst>
          </p:cNvPr>
          <p:cNvSpPr/>
          <p:nvPr/>
        </p:nvSpPr>
        <p:spPr>
          <a:xfrm>
            <a:off x="2672150" y="2325832"/>
            <a:ext cx="495347" cy="243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Arrow: Right 8">
            <a:extLst>
              <a:ext uri="{FF2B5EF4-FFF2-40B4-BE49-F238E27FC236}">
                <a16:creationId xmlns:a16="http://schemas.microsoft.com/office/drawing/2014/main" id="{1B6BB0F2-3B45-4DD8-AC54-31E51B5C4B3A}"/>
              </a:ext>
            </a:extLst>
          </p:cNvPr>
          <p:cNvSpPr/>
          <p:nvPr/>
        </p:nvSpPr>
        <p:spPr>
          <a:xfrm>
            <a:off x="2176803" y="5266833"/>
            <a:ext cx="495347" cy="294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1589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F5DE0C-F27C-4E0D-ABD1-72053C8887AA}"/>
              </a:ext>
            </a:extLst>
          </p:cNvPr>
          <p:cNvSpPr>
            <a:spLocks noGrp="1"/>
          </p:cNvSpPr>
          <p:nvPr>
            <p:ph type="title"/>
          </p:nvPr>
        </p:nvSpPr>
        <p:spPr>
          <a:xfrm>
            <a:off x="179512" y="-45719"/>
            <a:ext cx="8784976" cy="45719"/>
          </a:xfrm>
        </p:spPr>
        <p:txBody>
          <a:bodyPr>
            <a:normAutofit fontScale="90000"/>
          </a:bodyPr>
          <a:lstStyle/>
          <a:p>
            <a:endParaRPr lang="es-ES" dirty="0"/>
          </a:p>
        </p:txBody>
      </p:sp>
      <p:sp>
        <p:nvSpPr>
          <p:cNvPr id="3" name="Marcador de contenido 2">
            <a:extLst>
              <a:ext uri="{FF2B5EF4-FFF2-40B4-BE49-F238E27FC236}">
                <a16:creationId xmlns:a16="http://schemas.microsoft.com/office/drawing/2014/main" id="{5699E3F7-37B7-4B5D-B2A4-6E98D5F6A2C6}"/>
              </a:ext>
            </a:extLst>
          </p:cNvPr>
          <p:cNvSpPr>
            <a:spLocks noGrp="1"/>
          </p:cNvSpPr>
          <p:nvPr>
            <p:ph idx="1"/>
          </p:nvPr>
        </p:nvSpPr>
        <p:spPr>
          <a:xfrm>
            <a:off x="198806" y="836712"/>
            <a:ext cx="8549658" cy="5544616"/>
          </a:xfrm>
        </p:spPr>
        <p:txBody>
          <a:bodyPr>
            <a:normAutofit/>
          </a:bodyPr>
          <a:lstStyle/>
          <a:p>
            <a:r>
              <a:rPr lang="es-ES" sz="2800" dirty="0">
                <a:latin typeface="Calibri" panose="020F0502020204030204" pitchFamily="34" charset="0"/>
                <a:cs typeface="Calibri" panose="020F0502020204030204" pitchFamily="34" charset="0"/>
              </a:rPr>
              <a:t>La evolución de nuestra sociedad hace que se haya ampliado el concepto de necesidades primarias, por ejemplo, contemplando la </a:t>
            </a:r>
            <a:r>
              <a:rPr lang="es-ES" sz="2800" b="1" dirty="0">
                <a:latin typeface="Calibri" panose="020F0502020204030204" pitchFamily="34" charset="0"/>
                <a:cs typeface="Calibri" panose="020F0502020204030204" pitchFamily="34" charset="0"/>
              </a:rPr>
              <a:t>educación y la sanidad.</a:t>
            </a:r>
            <a:r>
              <a:rPr lang="es-ES" sz="2800" dirty="0">
                <a:latin typeface="Calibri" panose="020F0502020204030204" pitchFamily="34" charset="0"/>
                <a:cs typeface="Calibri" panose="020F0502020204030204" pitchFamily="34" charset="0"/>
              </a:rPr>
              <a:t> </a:t>
            </a:r>
          </a:p>
          <a:p>
            <a:r>
              <a:rPr lang="es-ES" sz="2800" dirty="0">
                <a:latin typeface="Calibri" panose="020F0502020204030204" pitchFamily="34" charset="0"/>
                <a:cs typeface="Calibri" panose="020F0502020204030204" pitchFamily="34" charset="0"/>
              </a:rPr>
              <a:t>Por ello, hoy se consideran </a:t>
            </a:r>
            <a:r>
              <a:rPr lang="es-ES" sz="2800" b="1" dirty="0">
                <a:latin typeface="Calibri" panose="020F0502020204030204" pitchFamily="34" charset="0"/>
                <a:cs typeface="Calibri" panose="020F0502020204030204" pitchFamily="34" charset="0"/>
              </a:rPr>
              <a:t>necesidades primarias </a:t>
            </a:r>
            <a:r>
              <a:rPr lang="es-ES" sz="2800" dirty="0">
                <a:latin typeface="Calibri" panose="020F0502020204030204" pitchFamily="34" charset="0"/>
                <a:cs typeface="Calibri" panose="020F0502020204030204" pitchFamily="34" charset="0"/>
              </a:rPr>
              <a:t>todas </a:t>
            </a:r>
            <a:r>
              <a:rPr lang="es-ES" sz="2800" b="1" dirty="0">
                <a:latin typeface="Calibri" panose="020F0502020204030204" pitchFamily="34" charset="0"/>
                <a:cs typeface="Calibri" panose="020F0502020204030204" pitchFamily="34" charset="0"/>
              </a:rPr>
              <a:t>aquellas que hay que satisfacer para poder ejercer plenamente como ciudadano</a:t>
            </a:r>
            <a:r>
              <a:rPr lang="es-ES" sz="2800" dirty="0">
                <a:latin typeface="Calibri" panose="020F0502020204030204" pitchFamily="34" charset="0"/>
                <a:cs typeface="Calibri" panose="020F0502020204030204" pitchFamily="34" charset="0"/>
              </a:rPr>
              <a:t>.</a:t>
            </a:r>
          </a:p>
          <a:p>
            <a:r>
              <a:rPr lang="es-ES" sz="2800" dirty="0">
                <a:latin typeface="Calibri" panose="020F0502020204030204" pitchFamily="34" charset="0"/>
                <a:cs typeface="Calibri" panose="020F0502020204030204" pitchFamily="34" charset="0"/>
              </a:rPr>
              <a:t> Aquellos que no la cubran están en riesgo de </a:t>
            </a:r>
            <a:r>
              <a:rPr lang="es-ES" sz="2800" b="1" dirty="0">
                <a:latin typeface="Calibri" panose="020F0502020204030204" pitchFamily="34" charset="0"/>
                <a:cs typeface="Calibri" panose="020F0502020204030204" pitchFamily="34" charset="0"/>
              </a:rPr>
              <a:t>exclusión social</a:t>
            </a:r>
            <a:r>
              <a:rPr lang="es-ES" sz="2800" dirty="0">
                <a:latin typeface="Calibri" panose="020F0502020204030204" pitchFamily="34" charset="0"/>
                <a:cs typeface="Calibri" panose="020F0502020204030204" pitchFamily="34" charset="0"/>
              </a:rPr>
              <a:t>. </a:t>
            </a:r>
          </a:p>
          <a:p>
            <a:endParaRPr lang="es-ES" dirty="0"/>
          </a:p>
        </p:txBody>
      </p:sp>
    </p:spTree>
    <p:extLst>
      <p:ext uri="{BB962C8B-B14F-4D97-AF65-F5344CB8AC3E}">
        <p14:creationId xmlns:p14="http://schemas.microsoft.com/office/powerpoint/2010/main" val="568481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V="1">
            <a:off x="323528" y="22940"/>
            <a:ext cx="8363272" cy="45719"/>
          </a:xfrm>
        </p:spPr>
        <p:txBody>
          <a:bodyPr>
            <a:normAutofit fontScale="90000"/>
          </a:bodyPr>
          <a:lstStyle/>
          <a:p>
            <a:endParaRPr lang="gl-ES" dirty="0"/>
          </a:p>
        </p:txBody>
      </p:sp>
      <p:sp>
        <p:nvSpPr>
          <p:cNvPr id="3" name="2 Marcador de contenido"/>
          <p:cNvSpPr>
            <a:spLocks noGrp="1"/>
          </p:cNvSpPr>
          <p:nvPr>
            <p:ph idx="1"/>
          </p:nvPr>
        </p:nvSpPr>
        <p:spPr>
          <a:xfrm>
            <a:off x="251520" y="260648"/>
            <a:ext cx="8784976" cy="6218977"/>
          </a:xfrm>
        </p:spPr>
        <p:txBody>
          <a:bodyPr>
            <a:normAutofit/>
          </a:bodyPr>
          <a:lstStyle/>
          <a:p>
            <a:pPr marL="0" indent="0">
              <a:buNone/>
            </a:pPr>
            <a:r>
              <a:rPr lang="gl-ES" sz="2800" b="1" dirty="0">
                <a:solidFill>
                  <a:srgbClr val="0070C0"/>
                </a:solidFill>
                <a:latin typeface="Calibri" panose="020F0502020204030204" pitchFamily="34" charset="0"/>
                <a:cs typeface="Calibri" panose="020F0502020204030204" pitchFamily="34" charset="0"/>
              </a:rPr>
              <a:t>Necesidades secundarias</a:t>
            </a:r>
            <a:r>
              <a:rPr lang="gl-ES" sz="2800" dirty="0">
                <a:solidFill>
                  <a:srgbClr val="0070C0"/>
                </a:solidFill>
                <a:latin typeface="Calibri" panose="020F0502020204030204" pitchFamily="34" charset="0"/>
                <a:cs typeface="Calibri" panose="020F0502020204030204" pitchFamily="34" charset="0"/>
              </a:rPr>
              <a:t>.</a:t>
            </a:r>
          </a:p>
          <a:p>
            <a:r>
              <a:rPr lang="es-ES" sz="2800" dirty="0">
                <a:latin typeface="Calibri" panose="020F0502020204030204" pitchFamily="34" charset="0"/>
                <a:cs typeface="Calibri" panose="020F0502020204030204" pitchFamily="34" charset="0"/>
              </a:rPr>
              <a:t>Las necesidades secundarias son aquellas que me permiten aumentar mi bienestar al cubrirlas ( un coche, un vestido de fiesta…).</a:t>
            </a:r>
          </a:p>
          <a:p>
            <a:r>
              <a:rPr lang="es-ES" sz="2800" b="1" dirty="0">
                <a:latin typeface="Calibri" panose="020F0502020204030204" pitchFamily="34" charset="0"/>
                <a:cs typeface="Calibri" panose="020F0502020204030204" pitchFamily="34" charset="0"/>
              </a:rPr>
              <a:t>Las necesidades </a:t>
            </a:r>
            <a:r>
              <a:rPr lang="es-ES" sz="2800" dirty="0">
                <a:latin typeface="Calibri" panose="020F0502020204030204" pitchFamily="34" charset="0"/>
                <a:cs typeface="Calibri" panose="020F0502020204030204" pitchFamily="34" charset="0"/>
              </a:rPr>
              <a:t>no son algo fijo, sino que </a:t>
            </a:r>
            <a:r>
              <a:rPr lang="es-ES" sz="2800" b="1" dirty="0">
                <a:latin typeface="Calibri" panose="020F0502020204030204" pitchFamily="34" charset="0"/>
                <a:cs typeface="Calibri" panose="020F0502020204030204" pitchFamily="34" charset="0"/>
              </a:rPr>
              <a:t>varían con los tiempos</a:t>
            </a:r>
            <a:r>
              <a:rPr lang="es-ES" sz="2800" dirty="0">
                <a:latin typeface="Calibri" panose="020F0502020204030204" pitchFamily="34" charset="0"/>
                <a:cs typeface="Calibri" panose="020F0502020204030204" pitchFamily="34" charset="0"/>
              </a:rPr>
              <a:t>. La propia evolución de la sociedad o los cambios en la tecnología pueden provocar que surjan nuevas necesidades( por ejemplo durante la pandemia era básico obtener mascarillas, acceso a internet..).</a:t>
            </a:r>
          </a:p>
          <a:p>
            <a:endParaRPr lang="es-ES" sz="2800" dirty="0">
              <a:latin typeface="Calibri" panose="020F0502020204030204" pitchFamily="34" charset="0"/>
              <a:cs typeface="Calibri" panose="020F0502020204030204" pitchFamily="34" charset="0"/>
            </a:endParaRPr>
          </a:p>
          <a:p>
            <a:r>
              <a:rPr lang="es-ES" sz="2800" b="1" dirty="0">
                <a:latin typeface="Calibri" panose="020F0502020204030204" pitchFamily="34" charset="0"/>
                <a:cs typeface="Calibri" panose="020F0502020204030204" pitchFamily="34" charset="0"/>
              </a:rPr>
              <a:t>Actividades</a:t>
            </a:r>
            <a:r>
              <a:rPr lang="es-ES" sz="2800" dirty="0">
                <a:latin typeface="Calibri" panose="020F0502020204030204" pitchFamily="34" charset="0"/>
                <a:cs typeface="Calibri" panose="020F0502020204030204" pitchFamily="34" charset="0"/>
              </a:rPr>
              <a:t>:</a:t>
            </a:r>
          </a:p>
          <a:p>
            <a:r>
              <a:rPr lang="es-ES" sz="2800" dirty="0">
                <a:latin typeface="Calibri" panose="020F0502020204030204" pitchFamily="34" charset="0"/>
                <a:cs typeface="Calibri" panose="020F0502020204030204" pitchFamily="34" charset="0"/>
              </a:rPr>
              <a:t>Elabora una lista con necesidades que consideras primarias y secundarias.</a:t>
            </a:r>
            <a:endParaRPr lang="gl-E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3037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gl-ES"/>
          </a:p>
        </p:txBody>
      </p:sp>
      <p:sp>
        <p:nvSpPr>
          <p:cNvPr id="3" name="2 Marcador de contenido"/>
          <p:cNvSpPr>
            <a:spLocks noGrp="1"/>
          </p:cNvSpPr>
          <p:nvPr>
            <p:ph idx="1"/>
          </p:nvPr>
        </p:nvSpPr>
        <p:spPr>
          <a:xfrm>
            <a:off x="107504" y="1417638"/>
            <a:ext cx="8579296" cy="5428330"/>
          </a:xfrm>
        </p:spPr>
        <p:txBody>
          <a:bodyPr>
            <a:normAutofit fontScale="85000" lnSpcReduction="20000"/>
          </a:bodyPr>
          <a:lstStyle/>
          <a:p>
            <a:endParaRPr lang="gl-ES" dirty="0">
              <a:hlinkClick r:id="rId2"/>
            </a:endParaRPr>
          </a:p>
          <a:p>
            <a:endParaRPr lang="gl-ES" dirty="0">
              <a:hlinkClick r:id="rId2"/>
            </a:endParaRPr>
          </a:p>
          <a:p>
            <a:endParaRPr lang="gl-ES" dirty="0">
              <a:hlinkClick r:id="rId2"/>
            </a:endParaRPr>
          </a:p>
          <a:p>
            <a:endParaRPr lang="gl-ES" dirty="0">
              <a:hlinkClick r:id="rId2"/>
            </a:endParaRPr>
          </a:p>
          <a:p>
            <a:endParaRPr lang="gl-ES" dirty="0">
              <a:hlinkClick r:id="rId2"/>
            </a:endParaRPr>
          </a:p>
          <a:p>
            <a:endParaRPr lang="gl-ES" dirty="0">
              <a:hlinkClick r:id="rId2"/>
            </a:endParaRPr>
          </a:p>
          <a:p>
            <a:endParaRPr lang="gl-ES" dirty="0">
              <a:hlinkClick r:id="rId2"/>
            </a:endParaRPr>
          </a:p>
          <a:p>
            <a:endParaRPr lang="gl-ES" dirty="0">
              <a:hlinkClick r:id="rId2"/>
            </a:endParaRPr>
          </a:p>
          <a:p>
            <a:endParaRPr lang="gl-ES" dirty="0">
              <a:hlinkClick r:id="rId2"/>
            </a:endParaRPr>
          </a:p>
          <a:p>
            <a:endParaRPr lang="gl-ES" dirty="0">
              <a:hlinkClick r:id="rId2"/>
            </a:endParaRPr>
          </a:p>
          <a:p>
            <a:endParaRPr lang="gl-ES" dirty="0">
              <a:hlinkClick r:id="rId2"/>
            </a:endParaRPr>
          </a:p>
          <a:p>
            <a:endParaRPr lang="gl-ES" dirty="0">
              <a:hlinkClick r:id="rId2"/>
            </a:endParaRPr>
          </a:p>
          <a:p>
            <a:r>
              <a:rPr lang="gl-ES" sz="1900" dirty="0">
                <a:hlinkClick r:id="rId2"/>
              </a:rPr>
              <a:t>https://youtu.be/D7V4MghcrFU</a:t>
            </a:r>
          </a:p>
        </p:txBody>
      </p:sp>
      <p:sp>
        <p:nvSpPr>
          <p:cNvPr id="5" name="4 CuadroTexto"/>
          <p:cNvSpPr txBox="1"/>
          <p:nvPr/>
        </p:nvSpPr>
        <p:spPr>
          <a:xfrm>
            <a:off x="498830" y="4868611"/>
            <a:ext cx="8064896" cy="1323439"/>
          </a:xfrm>
          <a:prstGeom prst="rect">
            <a:avLst/>
          </a:prstGeom>
          <a:solidFill>
            <a:schemeClr val="tx2">
              <a:lumMod val="20000"/>
              <a:lumOff val="80000"/>
            </a:schemeClr>
          </a:solidFill>
        </p:spPr>
        <p:txBody>
          <a:bodyPr wrap="square" rtlCol="0">
            <a:spAutoFit/>
          </a:bodyPr>
          <a:lstStyle/>
          <a:p>
            <a:r>
              <a:rPr lang="es-ES" sz="1600" dirty="0">
                <a:solidFill>
                  <a:srgbClr val="444444"/>
                </a:solidFill>
                <a:latin typeface="Comic Sans MS" pitchFamily="66" charset="0"/>
              </a:rPr>
              <a:t>La </a:t>
            </a:r>
            <a:r>
              <a:rPr lang="es-ES" sz="1600" b="1" dirty="0">
                <a:solidFill>
                  <a:srgbClr val="444444"/>
                </a:solidFill>
                <a:latin typeface="Comic Sans MS" pitchFamily="66" charset="0"/>
              </a:rPr>
              <a:t>Pirámide de </a:t>
            </a:r>
            <a:r>
              <a:rPr lang="es-ES" sz="1600" b="1" dirty="0" err="1">
                <a:solidFill>
                  <a:srgbClr val="444444"/>
                </a:solidFill>
                <a:latin typeface="Comic Sans MS" pitchFamily="66" charset="0"/>
              </a:rPr>
              <a:t>Maslow</a:t>
            </a:r>
            <a:r>
              <a:rPr lang="es-ES" sz="1600" dirty="0">
                <a:solidFill>
                  <a:srgbClr val="444444"/>
                </a:solidFill>
                <a:latin typeface="Comic Sans MS" pitchFamily="66" charset="0"/>
              </a:rPr>
              <a:t>, o </a:t>
            </a:r>
            <a:r>
              <a:rPr lang="es-ES" sz="1600" b="1" dirty="0">
                <a:solidFill>
                  <a:srgbClr val="444444"/>
                </a:solidFill>
                <a:latin typeface="Comic Sans MS" pitchFamily="66" charset="0"/>
              </a:rPr>
              <a:t>jerarquía de las necesidades humanas</a:t>
            </a:r>
            <a:r>
              <a:rPr lang="es-ES" sz="1600" dirty="0">
                <a:solidFill>
                  <a:srgbClr val="444444"/>
                </a:solidFill>
                <a:latin typeface="Comic Sans MS" pitchFamily="66" charset="0"/>
              </a:rPr>
              <a:t>, es una teoría psicológica propuesta por Abraham </a:t>
            </a:r>
            <a:r>
              <a:rPr lang="es-ES" sz="1600" dirty="0" err="1">
                <a:solidFill>
                  <a:srgbClr val="444444"/>
                </a:solidFill>
                <a:latin typeface="Comic Sans MS" pitchFamily="66" charset="0"/>
              </a:rPr>
              <a:t>Maslow</a:t>
            </a:r>
            <a:r>
              <a:rPr lang="es-ES" sz="1600" dirty="0">
                <a:solidFill>
                  <a:srgbClr val="444444"/>
                </a:solidFill>
                <a:latin typeface="Comic Sans MS" pitchFamily="66" charset="0"/>
              </a:rPr>
              <a:t> en su obra: </a:t>
            </a:r>
            <a:r>
              <a:rPr lang="es-ES" sz="1600" i="1" dirty="0">
                <a:solidFill>
                  <a:srgbClr val="444444"/>
                </a:solidFill>
                <a:latin typeface="Comic Sans MS" pitchFamily="66" charset="0"/>
              </a:rPr>
              <a:t>Una teoría sobre la motivación humana</a:t>
            </a:r>
            <a:r>
              <a:rPr lang="es-ES" sz="1600" dirty="0">
                <a:solidFill>
                  <a:srgbClr val="444444"/>
                </a:solidFill>
                <a:latin typeface="Comic Sans MS" pitchFamily="66" charset="0"/>
              </a:rPr>
              <a:t> de 1943. </a:t>
            </a:r>
            <a:r>
              <a:rPr lang="es-ES" sz="1600" dirty="0" err="1">
                <a:solidFill>
                  <a:srgbClr val="444444"/>
                </a:solidFill>
                <a:latin typeface="Comic Sans MS" pitchFamily="66" charset="0"/>
              </a:rPr>
              <a:t>Maslow</a:t>
            </a:r>
            <a:r>
              <a:rPr lang="es-ES" sz="1600" dirty="0">
                <a:solidFill>
                  <a:srgbClr val="444444"/>
                </a:solidFill>
                <a:latin typeface="Comic Sans MS" pitchFamily="66" charset="0"/>
              </a:rPr>
              <a:t> formula en su teoría una jerarquía de necesidades humanas y defiende que </a:t>
            </a:r>
            <a:r>
              <a:rPr lang="es-ES" sz="1600" b="1" dirty="0">
                <a:solidFill>
                  <a:srgbClr val="444444"/>
                </a:solidFill>
                <a:latin typeface="Comic Sans MS" pitchFamily="66" charset="0"/>
              </a:rPr>
              <a:t>conforme se satisfacen las necesidades más básicas los seres humanos desarrollan necesidades y deseos más elevados</a:t>
            </a:r>
            <a:r>
              <a:rPr lang="es-ES" sz="1600" dirty="0">
                <a:solidFill>
                  <a:srgbClr val="444444"/>
                </a:solidFill>
                <a:latin typeface="Comic Sans MS" pitchFamily="66" charset="0"/>
              </a:rPr>
              <a:t>.</a:t>
            </a:r>
            <a:endParaRPr lang="gl-ES" sz="1600" dirty="0">
              <a:latin typeface="Comic Sans MS" pitchFamily="66" charset="0"/>
            </a:endParaRPr>
          </a:p>
        </p:txBody>
      </p:sp>
      <p:pic>
        <p:nvPicPr>
          <p:cNvPr id="4" name="Imagen 3">
            <a:extLst>
              <a:ext uri="{FF2B5EF4-FFF2-40B4-BE49-F238E27FC236}">
                <a16:creationId xmlns:a16="http://schemas.microsoft.com/office/drawing/2014/main" id="{B1E07BD6-C2BD-49F3-9B5A-2BF4DB3B41B7}"/>
              </a:ext>
            </a:extLst>
          </p:cNvPr>
          <p:cNvPicPr>
            <a:picLocks noChangeAspect="1"/>
          </p:cNvPicPr>
          <p:nvPr/>
        </p:nvPicPr>
        <p:blipFill>
          <a:blip r:embed="rId3"/>
          <a:stretch>
            <a:fillRect/>
          </a:stretch>
        </p:blipFill>
        <p:spPr>
          <a:xfrm>
            <a:off x="683568" y="274638"/>
            <a:ext cx="7758862" cy="4526606"/>
          </a:xfrm>
          <a:prstGeom prst="rect">
            <a:avLst/>
          </a:prstGeom>
        </p:spPr>
      </p:pic>
    </p:spTree>
    <p:extLst>
      <p:ext uri="{BB962C8B-B14F-4D97-AF65-F5344CB8AC3E}">
        <p14:creationId xmlns:p14="http://schemas.microsoft.com/office/powerpoint/2010/main" val="876556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74638"/>
            <a:ext cx="8363272" cy="850106"/>
          </a:xfrm>
        </p:spPr>
        <p:txBody>
          <a:bodyPr>
            <a:normAutofit fontScale="90000"/>
          </a:bodyPr>
          <a:lstStyle/>
          <a:p>
            <a:r>
              <a:rPr lang="gl-ES" dirty="0">
                <a:latin typeface="Comic Sans MS" pitchFamily="66" charset="0"/>
              </a:rPr>
              <a:t>Que vamos a ver en este curso?</a:t>
            </a:r>
          </a:p>
        </p:txBody>
      </p:sp>
      <p:sp>
        <p:nvSpPr>
          <p:cNvPr id="3" name="2 Marcador de contenido"/>
          <p:cNvSpPr>
            <a:spLocks noGrp="1"/>
          </p:cNvSpPr>
          <p:nvPr>
            <p:ph idx="1"/>
          </p:nvPr>
        </p:nvSpPr>
        <p:spPr>
          <a:xfrm>
            <a:off x="467544" y="1196752"/>
            <a:ext cx="8219256" cy="4929411"/>
          </a:xfrm>
        </p:spPr>
        <p:txBody>
          <a:bodyPr/>
          <a:lstStyle/>
          <a:p>
            <a:r>
              <a:rPr lang="en-US" dirty="0">
                <a:latin typeface="Times New Roman"/>
                <a:ea typeface="Arial Unicode MS"/>
              </a:rPr>
              <a:t> </a:t>
            </a:r>
            <a:r>
              <a:rPr lang="en-US" b="1" dirty="0">
                <a:latin typeface="Comic Sans MS" pitchFamily="66" charset="0"/>
                <a:ea typeface="Arial Unicode MS"/>
              </a:rPr>
              <a:t>Ideas </a:t>
            </a:r>
            <a:r>
              <a:rPr lang="en-US" b="1" dirty="0" err="1">
                <a:latin typeface="Comic Sans MS" pitchFamily="66" charset="0"/>
                <a:ea typeface="Arial Unicode MS"/>
              </a:rPr>
              <a:t>económicas</a:t>
            </a:r>
            <a:r>
              <a:rPr lang="en-US" b="1" dirty="0">
                <a:latin typeface="Comic Sans MS" pitchFamily="66" charset="0"/>
                <a:ea typeface="Arial Unicode MS"/>
              </a:rPr>
              <a:t> </a:t>
            </a:r>
            <a:r>
              <a:rPr lang="en-US" b="1" dirty="0" err="1">
                <a:latin typeface="Comic Sans MS" pitchFamily="66" charset="0"/>
                <a:ea typeface="Arial Unicode MS"/>
              </a:rPr>
              <a:t>básicas</a:t>
            </a:r>
            <a:r>
              <a:rPr lang="en-US" dirty="0">
                <a:latin typeface="Comic Sans MS" pitchFamily="66" charset="0"/>
                <a:ea typeface="Arial Unicode MS"/>
              </a:rPr>
              <a:t>: </a:t>
            </a:r>
            <a:r>
              <a:rPr lang="en-US" dirty="0" err="1">
                <a:latin typeface="Comic Sans MS" pitchFamily="66" charset="0"/>
                <a:ea typeface="Arial Unicode MS"/>
              </a:rPr>
              <a:t>que</a:t>
            </a:r>
            <a:r>
              <a:rPr lang="en-US" dirty="0">
                <a:latin typeface="Comic Sans MS" pitchFamily="66" charset="0"/>
                <a:ea typeface="Arial Unicode MS"/>
              </a:rPr>
              <a:t> </a:t>
            </a:r>
            <a:r>
              <a:rPr lang="en-US" dirty="0" err="1">
                <a:latin typeface="Comic Sans MS" pitchFamily="66" charset="0"/>
                <a:ea typeface="Arial Unicode MS"/>
              </a:rPr>
              <a:t>es</a:t>
            </a:r>
            <a:r>
              <a:rPr lang="en-US" dirty="0">
                <a:latin typeface="Comic Sans MS" pitchFamily="66" charset="0"/>
                <a:ea typeface="Arial Unicode MS"/>
              </a:rPr>
              <a:t> </a:t>
            </a:r>
            <a:r>
              <a:rPr lang="en-US" dirty="0" err="1">
                <a:latin typeface="Comic Sans MS" pitchFamily="66" charset="0"/>
                <a:ea typeface="Arial Unicode MS"/>
              </a:rPr>
              <a:t>economía,modelos</a:t>
            </a:r>
            <a:r>
              <a:rPr lang="en-US" dirty="0">
                <a:latin typeface="Comic Sans MS" pitchFamily="66" charset="0"/>
                <a:ea typeface="Arial Unicode MS"/>
              </a:rPr>
              <a:t> </a:t>
            </a:r>
            <a:r>
              <a:rPr lang="en-US" dirty="0" err="1">
                <a:latin typeface="Comic Sans MS" pitchFamily="66" charset="0"/>
                <a:ea typeface="Arial Unicode MS"/>
              </a:rPr>
              <a:t>económicos</a:t>
            </a:r>
            <a:r>
              <a:rPr lang="en-US" dirty="0">
                <a:latin typeface="Comic Sans MS" pitchFamily="66" charset="0"/>
                <a:ea typeface="Arial Unicode MS"/>
              </a:rPr>
              <a:t>, </a:t>
            </a:r>
            <a:r>
              <a:rPr lang="en-US" dirty="0" err="1">
                <a:latin typeface="Comic Sans MS" pitchFamily="66" charset="0"/>
                <a:ea typeface="Arial Unicode MS"/>
              </a:rPr>
              <a:t>relaciones</a:t>
            </a:r>
            <a:r>
              <a:rPr lang="en-US" dirty="0">
                <a:latin typeface="Comic Sans MS" pitchFamily="66" charset="0"/>
                <a:ea typeface="Arial Unicode MS"/>
              </a:rPr>
              <a:t> </a:t>
            </a:r>
            <a:r>
              <a:rPr lang="en-US" dirty="0" err="1">
                <a:latin typeface="Comic Sans MS" pitchFamily="66" charset="0"/>
                <a:ea typeface="Arial Unicode MS"/>
              </a:rPr>
              <a:t>económicas</a:t>
            </a:r>
            <a:r>
              <a:rPr lang="en-US" dirty="0">
                <a:latin typeface="Comic Sans MS" pitchFamily="66" charset="0"/>
                <a:ea typeface="Arial Unicode MS"/>
              </a:rPr>
              <a:t> </a:t>
            </a:r>
            <a:r>
              <a:rPr lang="en-US" dirty="0" err="1">
                <a:latin typeface="Comic Sans MS" pitchFamily="66" charset="0"/>
                <a:ea typeface="Arial Unicode MS"/>
              </a:rPr>
              <a:t>básicas</a:t>
            </a:r>
            <a:r>
              <a:rPr lang="en-US" dirty="0">
                <a:latin typeface="Comic Sans MS" pitchFamily="66" charset="0"/>
                <a:ea typeface="Arial Unicode MS"/>
              </a:rPr>
              <a:t>.</a:t>
            </a:r>
          </a:p>
          <a:p>
            <a:r>
              <a:rPr lang="gl-ES" b="1" dirty="0">
                <a:latin typeface="Comic Sans MS" pitchFamily="66" charset="0"/>
              </a:rPr>
              <a:t>Economía y empresa</a:t>
            </a:r>
            <a:r>
              <a:rPr lang="gl-ES" dirty="0">
                <a:latin typeface="Comic Sans MS" pitchFamily="66" charset="0"/>
              </a:rPr>
              <a:t>:la empresa y el empresario, tipos de empresa; proceso </a:t>
            </a:r>
            <a:r>
              <a:rPr lang="gl-ES" dirty="0" err="1">
                <a:latin typeface="Comic Sans MS" pitchFamily="66" charset="0"/>
              </a:rPr>
              <a:t>productivo</a:t>
            </a:r>
            <a:r>
              <a:rPr lang="gl-ES" dirty="0">
                <a:latin typeface="Comic Sans MS" pitchFamily="66" charset="0"/>
              </a:rPr>
              <a:t>, sectores de </a:t>
            </a:r>
            <a:r>
              <a:rPr lang="gl-ES" dirty="0" err="1">
                <a:latin typeface="Comic Sans MS" pitchFamily="66" charset="0"/>
              </a:rPr>
              <a:t>actividad</a:t>
            </a:r>
            <a:r>
              <a:rPr lang="gl-ES" dirty="0">
                <a:latin typeface="Comic Sans MS" pitchFamily="66" charset="0"/>
              </a:rPr>
              <a:t>, </a:t>
            </a:r>
            <a:r>
              <a:rPr lang="gl-ES" dirty="0" err="1">
                <a:latin typeface="Comic Sans MS" pitchFamily="66" charset="0"/>
              </a:rPr>
              <a:t>financiamiento</a:t>
            </a:r>
            <a:r>
              <a:rPr lang="gl-ES" dirty="0">
                <a:latin typeface="Comic Sans MS" pitchFamily="66" charset="0"/>
              </a:rPr>
              <a:t> de las empresas, </a:t>
            </a:r>
            <a:r>
              <a:rPr lang="gl-ES" dirty="0" err="1">
                <a:latin typeface="Comic Sans MS" pitchFamily="66" charset="0"/>
              </a:rPr>
              <a:t>obligaciones</a:t>
            </a:r>
            <a:r>
              <a:rPr lang="gl-ES" dirty="0">
                <a:latin typeface="Comic Sans MS" pitchFamily="66" charset="0"/>
              </a:rPr>
              <a:t> </a:t>
            </a:r>
            <a:r>
              <a:rPr lang="gl-ES" dirty="0" err="1">
                <a:latin typeface="Comic Sans MS" pitchFamily="66" charset="0"/>
              </a:rPr>
              <a:t>fiscales</a:t>
            </a:r>
            <a:endParaRPr lang="gl-ES" dirty="0">
              <a:latin typeface="Comic Sans MS" pitchFamily="66" charset="0"/>
            </a:endParaRPr>
          </a:p>
          <a:p>
            <a:endParaRPr lang="gl-ES" dirty="0">
              <a:latin typeface="Comic Sans MS" pitchFamily="66" charset="0"/>
            </a:endParaRPr>
          </a:p>
        </p:txBody>
      </p:sp>
    </p:spTree>
    <p:extLst>
      <p:ext uri="{BB962C8B-B14F-4D97-AF65-F5344CB8AC3E}">
        <p14:creationId xmlns:p14="http://schemas.microsoft.com/office/powerpoint/2010/main" val="1817713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568952" cy="720080"/>
          </a:xfrm>
        </p:spPr>
        <p:style>
          <a:lnRef idx="0">
            <a:schemeClr val="accent3"/>
          </a:lnRef>
          <a:fillRef idx="3">
            <a:schemeClr val="accent3"/>
          </a:fillRef>
          <a:effectRef idx="3">
            <a:schemeClr val="accent3"/>
          </a:effectRef>
          <a:fontRef idx="minor">
            <a:schemeClr val="lt1"/>
          </a:fontRef>
        </p:style>
        <p:txBody>
          <a:bodyPr>
            <a:noAutofit/>
          </a:bodyPr>
          <a:lstStyle/>
          <a:p>
            <a:pPr marL="342900" lvl="0" indent="-342900">
              <a:spcBef>
                <a:spcPct val="20000"/>
              </a:spcBef>
            </a:pPr>
            <a:r>
              <a:rPr lang="gl-ES" sz="3600" b="1" dirty="0">
                <a:solidFill>
                  <a:prstClr val="black"/>
                </a:solidFill>
                <a:latin typeface="Calibri" panose="020F0502020204030204" pitchFamily="34" charset="0"/>
                <a:cs typeface="Calibri" panose="020F0502020204030204" pitchFamily="34" charset="0"/>
              </a:rPr>
              <a:t>3.LOS RECURSOS Y LOS BIENES Y SERVICIOS</a:t>
            </a:r>
          </a:p>
        </p:txBody>
      </p:sp>
      <p:sp>
        <p:nvSpPr>
          <p:cNvPr id="3" name="2 Marcador de contenido"/>
          <p:cNvSpPr>
            <a:spLocks noGrp="1"/>
          </p:cNvSpPr>
          <p:nvPr>
            <p:ph idx="1"/>
          </p:nvPr>
        </p:nvSpPr>
        <p:spPr>
          <a:xfrm>
            <a:off x="323528" y="1052736"/>
            <a:ext cx="8496944" cy="5458618"/>
          </a:xfrm>
        </p:spPr>
        <p:txBody>
          <a:bodyPr>
            <a:normAutofit/>
          </a:bodyPr>
          <a:lstStyle/>
          <a:p>
            <a:r>
              <a:rPr lang="gl-ES" sz="2800" b="1" dirty="0">
                <a:latin typeface="Calibri" panose="020F0502020204030204" pitchFamily="34" charset="0"/>
                <a:cs typeface="Calibri" panose="020F0502020204030204" pitchFamily="34" charset="0"/>
              </a:rPr>
              <a:t>Los recursos </a:t>
            </a:r>
            <a:r>
              <a:rPr lang="gl-ES" sz="2800" dirty="0">
                <a:latin typeface="Calibri" panose="020F0502020204030204" pitchFamily="34" charset="0"/>
                <a:cs typeface="Calibri" panose="020F0502020204030204" pitchFamily="34" charset="0"/>
              </a:rPr>
              <a:t>son los factores </a:t>
            </a:r>
            <a:r>
              <a:rPr lang="gl-ES" sz="2800" dirty="0" err="1">
                <a:latin typeface="Calibri" panose="020F0502020204030204" pitchFamily="34" charset="0"/>
                <a:cs typeface="Calibri" panose="020F0502020204030204" pitchFamily="34" charset="0"/>
              </a:rPr>
              <a:t>productivos</a:t>
            </a:r>
            <a:r>
              <a:rPr lang="gl-ES" sz="2800" dirty="0">
                <a:latin typeface="Calibri" panose="020F0502020204030204" pitchFamily="34" charset="0"/>
                <a:cs typeface="Calibri" panose="020F0502020204030204" pitchFamily="34" charset="0"/>
              </a:rPr>
              <a:t>  que permiten </a:t>
            </a:r>
            <a:r>
              <a:rPr lang="gl-ES" sz="2800" dirty="0" err="1">
                <a:latin typeface="Calibri" panose="020F0502020204030204" pitchFamily="34" charset="0"/>
                <a:cs typeface="Calibri" panose="020F0502020204030204" pitchFamily="34" charset="0"/>
              </a:rPr>
              <a:t>obtener</a:t>
            </a:r>
            <a:r>
              <a:rPr lang="gl-ES" sz="2800" dirty="0">
                <a:latin typeface="Calibri" panose="020F0502020204030204" pitchFamily="34" charset="0"/>
                <a:cs typeface="Calibri" panose="020F0502020204030204" pitchFamily="34" charset="0"/>
              </a:rPr>
              <a:t> </a:t>
            </a:r>
            <a:r>
              <a:rPr lang="gl-ES" sz="2800" dirty="0" err="1">
                <a:latin typeface="Calibri" panose="020F0502020204030204" pitchFamily="34" charset="0"/>
                <a:cs typeface="Calibri" panose="020F0502020204030204" pitchFamily="34" charset="0"/>
              </a:rPr>
              <a:t>bienes</a:t>
            </a:r>
            <a:r>
              <a:rPr lang="gl-ES" sz="2800" dirty="0">
                <a:latin typeface="Calibri" panose="020F0502020204030204" pitchFamily="34" charset="0"/>
                <a:cs typeface="Calibri" panose="020F0502020204030204" pitchFamily="34" charset="0"/>
              </a:rPr>
              <a:t> y servicios (</a:t>
            </a:r>
            <a:r>
              <a:rPr lang="gl-ES" sz="2800" dirty="0" err="1">
                <a:latin typeface="Calibri" panose="020F0502020204030204" pitchFamily="34" charset="0"/>
                <a:cs typeface="Calibri" panose="020F0502020204030204" pitchFamily="34" charset="0"/>
              </a:rPr>
              <a:t>naturales</a:t>
            </a:r>
            <a:r>
              <a:rPr lang="gl-ES" sz="2800" dirty="0">
                <a:latin typeface="Calibri" panose="020F0502020204030204" pitchFamily="34" charset="0"/>
                <a:cs typeface="Calibri" panose="020F0502020204030204" pitchFamily="34" charset="0"/>
              </a:rPr>
              <a:t>, humanos, </a:t>
            </a:r>
            <a:r>
              <a:rPr lang="gl-ES" sz="2800" dirty="0" err="1">
                <a:latin typeface="Calibri" panose="020F0502020204030204" pitchFamily="34" charset="0"/>
                <a:cs typeface="Calibri" panose="020F0502020204030204" pitchFamily="34" charset="0"/>
              </a:rPr>
              <a:t>financieros</a:t>
            </a:r>
            <a:r>
              <a:rPr lang="gl-ES" sz="2800" dirty="0">
                <a:latin typeface="Calibri" panose="020F0502020204030204" pitchFamily="34" charset="0"/>
                <a:cs typeface="Calibri" panose="020F0502020204030204" pitchFamily="34" charset="0"/>
              </a:rPr>
              <a:t>..)</a:t>
            </a:r>
            <a:r>
              <a:rPr lang="gl-ES" sz="2800" b="1" dirty="0">
                <a:latin typeface="Calibri" panose="020F0502020204030204" pitchFamily="34" charset="0"/>
                <a:cs typeface="Calibri" panose="020F0502020204030204" pitchFamily="34" charset="0"/>
              </a:rPr>
              <a:t>.</a:t>
            </a:r>
          </a:p>
          <a:p>
            <a:r>
              <a:rPr lang="es-ES" sz="2800" b="1" dirty="0">
                <a:latin typeface="Calibri" panose="020F0502020204030204" pitchFamily="34" charset="0"/>
                <a:cs typeface="Calibri" panose="020F0502020204030204" pitchFamily="34" charset="0"/>
              </a:rPr>
              <a:t>Los bienes y servicios </a:t>
            </a:r>
            <a:r>
              <a:rPr lang="es-ES" sz="2800" dirty="0">
                <a:latin typeface="Calibri" panose="020F0502020204030204" pitchFamily="34" charset="0"/>
                <a:cs typeface="Calibri" panose="020F0502020204030204" pitchFamily="34" charset="0"/>
              </a:rPr>
              <a:t>son</a:t>
            </a:r>
            <a:r>
              <a:rPr lang="es-ES" sz="2800" b="1" dirty="0">
                <a:latin typeface="Calibri" panose="020F0502020204030204" pitchFamily="34" charset="0"/>
                <a:cs typeface="Calibri" panose="020F0502020204030204" pitchFamily="34" charset="0"/>
              </a:rPr>
              <a:t> </a:t>
            </a:r>
            <a:r>
              <a:rPr lang="gl-ES" sz="2800" dirty="0">
                <a:latin typeface="Calibri" panose="020F0502020204030204" pitchFamily="34" charset="0"/>
                <a:cs typeface="Calibri" panose="020F0502020204030204" pitchFamily="34" charset="0"/>
              </a:rPr>
              <a:t>aquello que satisface directa o indirectamente las necesidades de las personas (alimentos, ropa, educación..).</a:t>
            </a:r>
          </a:p>
          <a:p>
            <a:endParaRPr lang="gl-ES" sz="28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8D5187B-3198-42D6-92A9-9CF7DC5B602A}"/>
              </a:ext>
            </a:extLst>
          </p:cNvPr>
          <p:cNvPicPr>
            <a:picLocks noChangeAspect="1"/>
          </p:cNvPicPr>
          <p:nvPr/>
        </p:nvPicPr>
        <p:blipFill>
          <a:blip r:embed="rId2"/>
          <a:stretch>
            <a:fillRect/>
          </a:stretch>
        </p:blipFill>
        <p:spPr>
          <a:xfrm>
            <a:off x="1763688" y="3905384"/>
            <a:ext cx="4896544" cy="2749986"/>
          </a:xfrm>
          <a:prstGeom prst="rect">
            <a:avLst/>
          </a:prstGeom>
        </p:spPr>
      </p:pic>
    </p:spTree>
    <p:extLst>
      <p:ext uri="{BB962C8B-B14F-4D97-AF65-F5344CB8AC3E}">
        <p14:creationId xmlns:p14="http://schemas.microsoft.com/office/powerpoint/2010/main" val="2908941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C9923-E45B-4872-A7E9-F8AE55A9445D}"/>
              </a:ext>
            </a:extLst>
          </p:cNvPr>
          <p:cNvSpPr>
            <a:spLocks noGrp="1"/>
          </p:cNvSpPr>
          <p:nvPr>
            <p:ph type="title"/>
          </p:nvPr>
        </p:nvSpPr>
        <p:spPr>
          <a:xfrm>
            <a:off x="459087" y="332656"/>
            <a:ext cx="8227713" cy="380981"/>
          </a:xfrm>
          <a:solidFill>
            <a:schemeClr val="accent3">
              <a:lumMod val="40000"/>
              <a:lumOff val="60000"/>
            </a:schemeClr>
          </a:solidFill>
        </p:spPr>
        <p:txBody>
          <a:bodyPr>
            <a:normAutofit fontScale="90000"/>
          </a:bodyPr>
          <a:lstStyle/>
          <a:p>
            <a:r>
              <a:rPr lang="es-ES" dirty="0"/>
              <a:t>CLASIFICACIÓN DE LOS BIENES</a:t>
            </a:r>
          </a:p>
        </p:txBody>
      </p:sp>
      <p:sp>
        <p:nvSpPr>
          <p:cNvPr id="3" name="Content Placeholder 2">
            <a:extLst>
              <a:ext uri="{FF2B5EF4-FFF2-40B4-BE49-F238E27FC236}">
                <a16:creationId xmlns:a16="http://schemas.microsoft.com/office/drawing/2014/main" id="{786EFDAE-540F-4CAD-B5F2-8EBF8D1F2B96}"/>
              </a:ext>
            </a:extLst>
          </p:cNvPr>
          <p:cNvSpPr>
            <a:spLocks noGrp="1"/>
          </p:cNvSpPr>
          <p:nvPr>
            <p:ph idx="1"/>
          </p:nvPr>
        </p:nvSpPr>
        <p:spPr>
          <a:xfrm>
            <a:off x="323528" y="836712"/>
            <a:ext cx="8568952" cy="5904656"/>
          </a:xfrm>
        </p:spPr>
        <p:txBody>
          <a:bodyPr>
            <a:normAutofit/>
          </a:bodyPr>
          <a:lstStyle/>
          <a:p>
            <a:r>
              <a:rPr lang="gl-ES" sz="3200" dirty="0">
                <a:latin typeface="Calibri" panose="020F0502020204030204" pitchFamily="34" charset="0"/>
                <a:cs typeface="Calibri" panose="020F0502020204030204" pitchFamily="34" charset="0"/>
              </a:rPr>
              <a:t>Según sus </a:t>
            </a:r>
            <a:r>
              <a:rPr lang="gl-ES" sz="3200" b="1" dirty="0">
                <a:solidFill>
                  <a:srgbClr val="0070C0"/>
                </a:solidFill>
                <a:latin typeface="Calibri" panose="020F0502020204030204" pitchFamily="34" charset="0"/>
                <a:cs typeface="Calibri" panose="020F0502020204030204" pitchFamily="34" charset="0"/>
              </a:rPr>
              <a:t>características físicas </a:t>
            </a:r>
            <a:r>
              <a:rPr lang="gl-ES" sz="3200" dirty="0">
                <a:latin typeface="Calibri" panose="020F0502020204030204" pitchFamily="34" charset="0"/>
                <a:cs typeface="Calibri" panose="020F0502020204030204" pitchFamily="34" charset="0"/>
              </a:rPr>
              <a:t>pueden ser:</a:t>
            </a:r>
          </a:p>
          <a:p>
            <a:pPr marL="0" indent="0">
              <a:buNone/>
            </a:pPr>
            <a:r>
              <a:rPr lang="gl-ES" sz="3200" b="1" dirty="0">
                <a:latin typeface="Calibri" panose="020F0502020204030204" pitchFamily="34" charset="0"/>
                <a:cs typeface="Calibri" panose="020F0502020204030204" pitchFamily="34" charset="0"/>
              </a:rPr>
              <a:t>      - Bienes materiales o tangibles</a:t>
            </a:r>
            <a:r>
              <a:rPr lang="gl-ES" sz="3200" dirty="0">
                <a:latin typeface="Calibri" panose="020F0502020204030204" pitchFamily="34" charset="0"/>
                <a:cs typeface="Calibri" panose="020F0502020204030204" pitchFamily="34" charset="0"/>
              </a:rPr>
              <a:t>: son aquellos que se pueden ver y tocar.</a:t>
            </a:r>
          </a:p>
          <a:p>
            <a:pPr marL="0" indent="0">
              <a:buNone/>
            </a:pPr>
            <a:r>
              <a:rPr lang="gl-ES" sz="3200" b="1" dirty="0">
                <a:latin typeface="Calibri" panose="020F0502020204030204" pitchFamily="34" charset="0"/>
                <a:cs typeface="Calibri" panose="020F0502020204030204" pitchFamily="34" charset="0"/>
              </a:rPr>
              <a:t>     - Bienes inmateriales o intangibles</a:t>
            </a:r>
            <a:r>
              <a:rPr lang="gl-ES" sz="3200" dirty="0">
                <a:latin typeface="Calibri" panose="020F0502020204030204" pitchFamily="34" charset="0"/>
                <a:cs typeface="Calibri" panose="020F0502020204030204" pitchFamily="34" charset="0"/>
              </a:rPr>
              <a:t>: carecen de naturaleza física, por ejemplo los servicios(sanitarios,hosteleria..).</a:t>
            </a:r>
          </a:p>
          <a:p>
            <a:pPr marL="0" indent="0">
              <a:buNone/>
            </a:pPr>
            <a:endParaRPr lang="gl-ES" sz="3200" dirty="0">
              <a:latin typeface="Calibri" panose="020F0502020204030204" pitchFamily="34" charset="0"/>
              <a:cs typeface="Calibri" panose="020F0502020204030204" pitchFamily="34" charset="0"/>
            </a:endParaRPr>
          </a:p>
          <a:p>
            <a:pPr marL="0" indent="0">
              <a:buNone/>
            </a:pPr>
            <a:endParaRPr lang="gl-ES" sz="3200" dirty="0">
              <a:latin typeface="Calibri" panose="020F0502020204030204" pitchFamily="34" charset="0"/>
              <a:cs typeface="Calibri" panose="020F0502020204030204" pitchFamily="34" charset="0"/>
            </a:endParaRPr>
          </a:p>
          <a:p>
            <a:endParaRPr lang="es-ES" dirty="0"/>
          </a:p>
        </p:txBody>
      </p:sp>
    </p:spTree>
    <p:extLst>
      <p:ext uri="{BB962C8B-B14F-4D97-AF65-F5344CB8AC3E}">
        <p14:creationId xmlns:p14="http://schemas.microsoft.com/office/powerpoint/2010/main" val="2413199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V="1">
            <a:off x="467544" y="22940"/>
            <a:ext cx="8219256" cy="45719"/>
          </a:xfrm>
        </p:spPr>
        <p:txBody>
          <a:bodyPr>
            <a:normAutofit fontScale="90000"/>
          </a:bodyPr>
          <a:lstStyle/>
          <a:p>
            <a:endParaRPr lang="gl-ES" dirty="0"/>
          </a:p>
        </p:txBody>
      </p:sp>
      <p:sp>
        <p:nvSpPr>
          <p:cNvPr id="3" name="2 Marcador de contenido"/>
          <p:cNvSpPr>
            <a:spLocks noGrp="1"/>
          </p:cNvSpPr>
          <p:nvPr>
            <p:ph idx="1"/>
          </p:nvPr>
        </p:nvSpPr>
        <p:spPr>
          <a:xfrm>
            <a:off x="107504" y="188640"/>
            <a:ext cx="8712968" cy="6480720"/>
          </a:xfrm>
        </p:spPr>
        <p:txBody>
          <a:bodyPr>
            <a:normAutofit/>
          </a:bodyPr>
          <a:lstStyle/>
          <a:p>
            <a:pPr marL="0" indent="0">
              <a:buNone/>
            </a:pPr>
            <a:r>
              <a:rPr lang="gl-ES" sz="2800" dirty="0" err="1">
                <a:latin typeface="Calibri" panose="020F0502020204030204" pitchFamily="34" charset="0"/>
                <a:cs typeface="Calibri" panose="020F0502020204030204" pitchFamily="34" charset="0"/>
              </a:rPr>
              <a:t>Según</a:t>
            </a:r>
            <a:r>
              <a:rPr lang="gl-ES" sz="2800" dirty="0">
                <a:latin typeface="Calibri" panose="020F0502020204030204" pitchFamily="34" charset="0"/>
                <a:cs typeface="Calibri" panose="020F0502020204030204" pitchFamily="34" charset="0"/>
              </a:rPr>
              <a:t> su </a:t>
            </a:r>
            <a:r>
              <a:rPr lang="gl-ES" sz="2800" b="1" dirty="0">
                <a:solidFill>
                  <a:srgbClr val="0070C0"/>
                </a:solidFill>
                <a:latin typeface="Calibri" panose="020F0502020204030204" pitchFamily="34" charset="0"/>
                <a:cs typeface="Calibri" panose="020F0502020204030204" pitchFamily="34" charset="0"/>
              </a:rPr>
              <a:t>función</a:t>
            </a:r>
            <a:r>
              <a:rPr lang="gl-ES" sz="2800" dirty="0">
                <a:solidFill>
                  <a:srgbClr val="0070C0"/>
                </a:solidFill>
                <a:latin typeface="Calibri" panose="020F0502020204030204" pitchFamily="34" charset="0"/>
                <a:cs typeface="Calibri" panose="020F0502020204030204" pitchFamily="34" charset="0"/>
              </a:rPr>
              <a:t>:</a:t>
            </a:r>
          </a:p>
          <a:p>
            <a:r>
              <a:rPr lang="gl-ES" sz="2800" b="1" dirty="0" err="1">
                <a:latin typeface="Calibri" panose="020F0502020204030204" pitchFamily="34" charset="0"/>
                <a:cs typeface="Calibri" panose="020F0502020204030204" pitchFamily="34" charset="0"/>
              </a:rPr>
              <a:t>Bienes</a:t>
            </a:r>
            <a:r>
              <a:rPr lang="gl-ES" sz="2800" b="1" dirty="0">
                <a:latin typeface="Calibri" panose="020F0502020204030204" pitchFamily="34" charset="0"/>
                <a:cs typeface="Calibri" panose="020F0502020204030204" pitchFamily="34" charset="0"/>
              </a:rPr>
              <a:t> de consumo</a:t>
            </a:r>
            <a:r>
              <a:rPr lang="gl-ES" sz="2800" dirty="0">
                <a:latin typeface="Calibri" panose="020F0502020204030204" pitchFamily="34" charset="0"/>
                <a:cs typeface="Calibri" panose="020F0502020204030204" pitchFamily="34" charset="0"/>
              </a:rPr>
              <a:t>. </a:t>
            </a:r>
            <a:r>
              <a:rPr lang="gl-ES" sz="2800" dirty="0" err="1">
                <a:latin typeface="Calibri" panose="020F0502020204030204" pitchFamily="34" charset="0"/>
                <a:cs typeface="Calibri" panose="020F0502020204030204" pitchFamily="34" charset="0"/>
              </a:rPr>
              <a:t>Bienes</a:t>
            </a:r>
            <a:r>
              <a:rPr lang="gl-ES" sz="2800" dirty="0">
                <a:latin typeface="Calibri" panose="020F0502020204030204" pitchFamily="34" charset="0"/>
                <a:cs typeface="Calibri" panose="020F0502020204030204" pitchFamily="34" charset="0"/>
              </a:rPr>
              <a:t> para satisfacer </a:t>
            </a:r>
            <a:r>
              <a:rPr lang="gl-ES" sz="2800" dirty="0" err="1">
                <a:latin typeface="Calibri" panose="020F0502020204030204" pitchFamily="34" charset="0"/>
                <a:cs typeface="Calibri" panose="020F0502020204030204" pitchFamily="34" charset="0"/>
              </a:rPr>
              <a:t>necesidaes</a:t>
            </a:r>
            <a:r>
              <a:rPr lang="gl-ES" sz="2800" dirty="0">
                <a:latin typeface="Calibri" panose="020F0502020204030204" pitchFamily="34" charset="0"/>
                <a:cs typeface="Calibri" panose="020F0502020204030204" pitchFamily="34" charset="0"/>
              </a:rPr>
              <a:t> concretas. </a:t>
            </a:r>
            <a:r>
              <a:rPr lang="gl-ES" sz="2800" dirty="0" err="1">
                <a:latin typeface="Calibri" panose="020F0502020204030204" pitchFamily="34" charset="0"/>
                <a:cs typeface="Calibri" panose="020F0502020204030204" pitchFamily="34" charset="0"/>
              </a:rPr>
              <a:t>Pueden</a:t>
            </a:r>
            <a:r>
              <a:rPr lang="gl-ES" sz="2800" dirty="0">
                <a:latin typeface="Calibri" panose="020F0502020204030204" pitchFamily="34" charset="0"/>
                <a:cs typeface="Calibri" panose="020F0502020204030204" pitchFamily="34" charset="0"/>
              </a:rPr>
              <a:t> ser:</a:t>
            </a:r>
          </a:p>
          <a:p>
            <a:pPr marL="0" indent="0">
              <a:buNone/>
            </a:pPr>
            <a:r>
              <a:rPr lang="gl-ES" sz="2800" dirty="0">
                <a:latin typeface="Calibri" panose="020F0502020204030204" pitchFamily="34" charset="0"/>
                <a:cs typeface="Calibri" panose="020F0502020204030204" pitchFamily="34" charset="0"/>
              </a:rPr>
              <a:t>     - </a:t>
            </a:r>
            <a:r>
              <a:rPr lang="gl-ES" sz="2800" dirty="0" err="1">
                <a:latin typeface="Calibri" panose="020F0502020204030204" pitchFamily="34" charset="0"/>
                <a:cs typeface="Calibri" panose="020F0502020204030204" pitchFamily="34" charset="0"/>
              </a:rPr>
              <a:t>Bienes</a:t>
            </a:r>
            <a:r>
              <a:rPr lang="gl-ES" sz="2800" dirty="0">
                <a:latin typeface="Calibri" panose="020F0502020204030204" pitchFamily="34" charset="0"/>
                <a:cs typeface="Calibri" panose="020F0502020204030204" pitchFamily="34" charset="0"/>
              </a:rPr>
              <a:t> </a:t>
            </a:r>
            <a:r>
              <a:rPr lang="gl-ES" sz="2800" b="1" dirty="0" err="1">
                <a:latin typeface="Calibri" panose="020F0502020204030204" pitchFamily="34" charset="0"/>
                <a:cs typeface="Calibri" panose="020F0502020204030204" pitchFamily="34" charset="0"/>
              </a:rPr>
              <a:t>duraderos</a:t>
            </a:r>
            <a:r>
              <a:rPr lang="gl-ES" sz="2800" b="1" dirty="0">
                <a:latin typeface="Calibri" panose="020F0502020204030204" pitchFamily="34" charset="0"/>
                <a:cs typeface="Calibri" panose="020F0502020204030204" pitchFamily="34" charset="0"/>
              </a:rPr>
              <a:t>,</a:t>
            </a:r>
            <a:r>
              <a:rPr lang="gl-ES" sz="2800" dirty="0">
                <a:latin typeface="Calibri" panose="020F0502020204030204" pitchFamily="34" charset="0"/>
                <a:cs typeface="Calibri" panose="020F0502020204030204" pitchFamily="34" charset="0"/>
              </a:rPr>
              <a:t> que perduran en el </a:t>
            </a:r>
            <a:r>
              <a:rPr lang="gl-ES" sz="2800" dirty="0" err="1">
                <a:latin typeface="Calibri" panose="020F0502020204030204" pitchFamily="34" charset="0"/>
                <a:cs typeface="Calibri" panose="020F0502020204030204" pitchFamily="34" charset="0"/>
              </a:rPr>
              <a:t>tiempo</a:t>
            </a:r>
            <a:r>
              <a:rPr lang="gl-ES" sz="2800" dirty="0">
                <a:latin typeface="Calibri" panose="020F0502020204030204" pitchFamily="34" charset="0"/>
                <a:cs typeface="Calibri" panose="020F0502020204030204" pitchFamily="34" charset="0"/>
              </a:rPr>
              <a:t> (casas,</a:t>
            </a:r>
            <a:r>
              <a:rPr lang="gl-ES" sz="2800" dirty="0" err="1">
                <a:latin typeface="Calibri" panose="020F0502020204030204" pitchFamily="34" charset="0"/>
                <a:cs typeface="Calibri" panose="020F0502020204030204" pitchFamily="34" charset="0"/>
              </a:rPr>
              <a:t>electrodomesticos</a:t>
            </a:r>
            <a:r>
              <a:rPr lang="gl-ES" sz="2800" dirty="0">
                <a:latin typeface="Calibri" panose="020F0502020204030204" pitchFamily="34" charset="0"/>
                <a:cs typeface="Calibri" panose="020F0502020204030204" pitchFamily="34" charset="0"/>
              </a:rPr>
              <a:t> , </a:t>
            </a:r>
            <a:r>
              <a:rPr lang="gl-ES" sz="2800" dirty="0" err="1">
                <a:latin typeface="Calibri" panose="020F0502020204030204" pitchFamily="34" charset="0"/>
                <a:cs typeface="Calibri" panose="020F0502020204030204" pitchFamily="34" charset="0"/>
              </a:rPr>
              <a:t>muebles</a:t>
            </a:r>
            <a:r>
              <a:rPr lang="gl-ES" sz="2800" dirty="0">
                <a:latin typeface="Calibri" panose="020F0502020204030204" pitchFamily="34" charset="0"/>
                <a:cs typeface="Calibri" panose="020F0502020204030204" pitchFamily="34" charset="0"/>
              </a:rPr>
              <a:t>...)</a:t>
            </a:r>
          </a:p>
          <a:p>
            <a:pPr marL="0" indent="0">
              <a:buNone/>
            </a:pPr>
            <a:r>
              <a:rPr lang="gl-ES" sz="2800" dirty="0">
                <a:latin typeface="Calibri" panose="020F0502020204030204" pitchFamily="34" charset="0"/>
                <a:cs typeface="Calibri" panose="020F0502020204030204" pitchFamily="34" charset="0"/>
              </a:rPr>
              <a:t>     - </a:t>
            </a:r>
            <a:r>
              <a:rPr lang="gl-ES" sz="2800" dirty="0" err="1">
                <a:latin typeface="Calibri" panose="020F0502020204030204" pitchFamily="34" charset="0"/>
                <a:cs typeface="Calibri" panose="020F0502020204030204" pitchFamily="34" charset="0"/>
              </a:rPr>
              <a:t>Bienes</a:t>
            </a:r>
            <a:r>
              <a:rPr lang="gl-ES" sz="2800" dirty="0">
                <a:latin typeface="Calibri" panose="020F0502020204030204" pitchFamily="34" charset="0"/>
                <a:cs typeface="Calibri" panose="020F0502020204030204" pitchFamily="34" charset="0"/>
              </a:rPr>
              <a:t> </a:t>
            </a:r>
            <a:r>
              <a:rPr lang="gl-ES" sz="2800" b="1" dirty="0" err="1">
                <a:latin typeface="Calibri" panose="020F0502020204030204" pitchFamily="34" charset="0"/>
                <a:cs typeface="Calibri" panose="020F0502020204030204" pitchFamily="34" charset="0"/>
              </a:rPr>
              <a:t>perecederos</a:t>
            </a:r>
            <a:r>
              <a:rPr lang="gl-ES" sz="2800" b="1" dirty="0">
                <a:latin typeface="Calibri" panose="020F0502020204030204" pitchFamily="34" charset="0"/>
                <a:cs typeface="Calibri" panose="020F0502020204030204" pitchFamily="34" charset="0"/>
              </a:rPr>
              <a:t>,</a:t>
            </a:r>
            <a:r>
              <a:rPr lang="gl-ES" sz="2800" dirty="0">
                <a:latin typeface="Calibri" panose="020F0502020204030204" pitchFamily="34" charset="0"/>
                <a:cs typeface="Calibri" panose="020F0502020204030204" pitchFamily="34" charset="0"/>
              </a:rPr>
              <a:t> que se consumen en un breve período de </a:t>
            </a:r>
            <a:r>
              <a:rPr lang="gl-ES" sz="2800" dirty="0" err="1">
                <a:latin typeface="Calibri" panose="020F0502020204030204" pitchFamily="34" charset="0"/>
                <a:cs typeface="Calibri" panose="020F0502020204030204" pitchFamily="34" charset="0"/>
              </a:rPr>
              <a:t>tiempo</a:t>
            </a:r>
            <a:r>
              <a:rPr lang="gl-ES" sz="2800" dirty="0">
                <a:latin typeface="Calibri" panose="020F0502020204030204" pitchFamily="34" charset="0"/>
                <a:cs typeface="Calibri" panose="020F0502020204030204" pitchFamily="34" charset="0"/>
              </a:rPr>
              <a:t>(alimentos..)</a:t>
            </a:r>
          </a:p>
          <a:p>
            <a:r>
              <a:rPr lang="gl-ES" sz="2800" b="1" dirty="0" err="1">
                <a:latin typeface="Calibri" panose="020F0502020204030204" pitchFamily="34" charset="0"/>
                <a:cs typeface="Calibri" panose="020F0502020204030204" pitchFamily="34" charset="0"/>
              </a:rPr>
              <a:t>Bienes</a:t>
            </a:r>
            <a:r>
              <a:rPr lang="gl-ES" sz="2800" b="1" dirty="0">
                <a:latin typeface="Calibri" panose="020F0502020204030204" pitchFamily="34" charset="0"/>
                <a:cs typeface="Calibri" panose="020F0502020204030204" pitchFamily="34" charset="0"/>
              </a:rPr>
              <a:t> de capital y de </a:t>
            </a:r>
            <a:r>
              <a:rPr lang="gl-ES" sz="2800" b="1" dirty="0" err="1">
                <a:latin typeface="Calibri" panose="020F0502020204030204" pitchFamily="34" charset="0"/>
                <a:cs typeface="Calibri" panose="020F0502020204030204" pitchFamily="34" charset="0"/>
              </a:rPr>
              <a:t>producción</a:t>
            </a:r>
            <a:r>
              <a:rPr lang="gl-ES" sz="2800" dirty="0">
                <a:latin typeface="Calibri" panose="020F0502020204030204" pitchFamily="34" charset="0"/>
                <a:cs typeface="Calibri" panose="020F0502020204030204" pitchFamily="34" charset="0"/>
              </a:rPr>
              <a:t>. Son </a:t>
            </a:r>
            <a:r>
              <a:rPr lang="gl-ES" sz="2800" dirty="0" err="1">
                <a:latin typeface="Calibri" panose="020F0502020204030204" pitchFamily="34" charset="0"/>
                <a:cs typeface="Calibri" panose="020F0502020204030204" pitchFamily="34" charset="0"/>
              </a:rPr>
              <a:t>bienes</a:t>
            </a:r>
            <a:r>
              <a:rPr lang="gl-ES" sz="2800" dirty="0">
                <a:latin typeface="Calibri" panose="020F0502020204030204" pitchFamily="34" charset="0"/>
                <a:cs typeface="Calibri" panose="020F0502020204030204" pitchFamily="34" charset="0"/>
              </a:rPr>
              <a:t> que se utilizan para </a:t>
            </a:r>
            <a:r>
              <a:rPr lang="gl-ES" sz="2800" dirty="0" err="1">
                <a:latin typeface="Calibri" panose="020F0502020204030204" pitchFamily="34" charset="0"/>
                <a:cs typeface="Calibri" panose="020F0502020204030204" pitchFamily="34" charset="0"/>
              </a:rPr>
              <a:t>obtener</a:t>
            </a:r>
            <a:r>
              <a:rPr lang="gl-ES" sz="2800" dirty="0">
                <a:latin typeface="Calibri" panose="020F0502020204030204" pitchFamily="34" charset="0"/>
                <a:cs typeface="Calibri" panose="020F0502020204030204" pitchFamily="34" charset="0"/>
              </a:rPr>
              <a:t> </a:t>
            </a:r>
            <a:r>
              <a:rPr lang="gl-ES" sz="2800" dirty="0" err="1">
                <a:latin typeface="Calibri" panose="020F0502020204030204" pitchFamily="34" charset="0"/>
                <a:cs typeface="Calibri" panose="020F0502020204030204" pitchFamily="34" charset="0"/>
              </a:rPr>
              <a:t>otros</a:t>
            </a:r>
            <a:r>
              <a:rPr lang="gl-ES" sz="2800" dirty="0">
                <a:latin typeface="Calibri" panose="020F0502020204030204" pitchFamily="34" charset="0"/>
                <a:cs typeface="Calibri" panose="020F0502020204030204" pitchFamily="34" charset="0"/>
              </a:rPr>
              <a:t> </a:t>
            </a:r>
            <a:r>
              <a:rPr lang="gl-ES" sz="2800" dirty="0" err="1">
                <a:latin typeface="Calibri" panose="020F0502020204030204" pitchFamily="34" charset="0"/>
                <a:cs typeface="Calibri" panose="020F0502020204030204" pitchFamily="34" charset="0"/>
              </a:rPr>
              <a:t>bienes</a:t>
            </a:r>
            <a:r>
              <a:rPr lang="gl-ES" sz="2800" dirty="0">
                <a:latin typeface="Calibri" panose="020F0502020204030204" pitchFamily="34" charset="0"/>
                <a:cs typeface="Calibri" panose="020F0502020204030204" pitchFamily="34" charset="0"/>
              </a:rPr>
              <a:t> (maquinaria, </a:t>
            </a:r>
            <a:r>
              <a:rPr lang="gl-ES" sz="2800" dirty="0" err="1">
                <a:latin typeface="Calibri" panose="020F0502020204030204" pitchFamily="34" charset="0"/>
                <a:cs typeface="Calibri" panose="020F0502020204030204" pitchFamily="34" charset="0"/>
              </a:rPr>
              <a:t>dinero</a:t>
            </a:r>
            <a:r>
              <a:rPr lang="gl-ES" sz="2800" dirty="0">
                <a:latin typeface="Calibri" panose="020F0502020204030204" pitchFamily="34" charset="0"/>
                <a:cs typeface="Calibri" panose="020F0502020204030204" pitchFamily="34" charset="0"/>
              </a:rPr>
              <a:t>..).</a:t>
            </a:r>
          </a:p>
          <a:p>
            <a:endParaRPr lang="gl-ES" dirty="0">
              <a:latin typeface="Comic Sans MS" pitchFamily="66" charset="0"/>
            </a:endParaRPr>
          </a:p>
          <a:p>
            <a:pPr marL="0" indent="0">
              <a:buNone/>
            </a:pPr>
            <a:endParaRPr lang="gl-ES" dirty="0">
              <a:latin typeface="Comic Sans MS" pitchFamily="66" charset="0"/>
            </a:endParaRPr>
          </a:p>
        </p:txBody>
      </p:sp>
      <p:sp>
        <p:nvSpPr>
          <p:cNvPr id="5" name="CuadroTexto 4">
            <a:extLst>
              <a:ext uri="{FF2B5EF4-FFF2-40B4-BE49-F238E27FC236}">
                <a16:creationId xmlns:a16="http://schemas.microsoft.com/office/drawing/2014/main" id="{52139A74-7BEE-4FE5-9002-6A049201BB92}"/>
              </a:ext>
            </a:extLst>
          </p:cNvPr>
          <p:cNvSpPr txBox="1"/>
          <p:nvPr/>
        </p:nvSpPr>
        <p:spPr>
          <a:xfrm>
            <a:off x="215516" y="5085184"/>
            <a:ext cx="8496944" cy="1200330"/>
          </a:xfrm>
          <a:prstGeom prst="rect">
            <a:avLst/>
          </a:prstGeom>
          <a:solidFill>
            <a:srgbClr val="92D050"/>
          </a:solidFill>
        </p:spPr>
        <p:txBody>
          <a:bodyPr wrap="square" rtlCol="0">
            <a:spAutoFit/>
          </a:bodyPr>
          <a:lstStyle/>
          <a:p>
            <a:r>
              <a:rPr lang="gl-ES" sz="1800" dirty="0" err="1">
                <a:latin typeface="Comic Sans MS" pitchFamily="66" charset="0"/>
              </a:rPr>
              <a:t>Algunos</a:t>
            </a:r>
            <a:r>
              <a:rPr lang="gl-ES" sz="1800" dirty="0">
                <a:latin typeface="Comic Sans MS" pitchFamily="66" charset="0"/>
              </a:rPr>
              <a:t> </a:t>
            </a:r>
            <a:r>
              <a:rPr lang="gl-ES" sz="1800" dirty="0" err="1">
                <a:latin typeface="Comic Sans MS" pitchFamily="66" charset="0"/>
              </a:rPr>
              <a:t>bienes</a:t>
            </a:r>
            <a:r>
              <a:rPr lang="gl-ES" sz="1800" dirty="0">
                <a:latin typeface="Comic Sans MS" pitchFamily="66" charset="0"/>
              </a:rPr>
              <a:t> </a:t>
            </a:r>
            <a:r>
              <a:rPr lang="gl-ES" sz="1800" dirty="0" err="1">
                <a:latin typeface="Comic Sans MS" pitchFamily="66" charset="0"/>
              </a:rPr>
              <a:t>pueden</a:t>
            </a:r>
            <a:r>
              <a:rPr lang="gl-ES" sz="1800" dirty="0">
                <a:latin typeface="Comic Sans MS" pitchFamily="66" charset="0"/>
              </a:rPr>
              <a:t> ser de consumo y de </a:t>
            </a:r>
            <a:r>
              <a:rPr lang="gl-ES" sz="1800" dirty="0" err="1">
                <a:latin typeface="Comic Sans MS" pitchFamily="66" charset="0"/>
              </a:rPr>
              <a:t>producción</a:t>
            </a:r>
            <a:r>
              <a:rPr lang="gl-ES" sz="1800" dirty="0">
                <a:latin typeface="Comic Sans MS" pitchFamily="66" charset="0"/>
              </a:rPr>
              <a:t>, </a:t>
            </a:r>
            <a:r>
              <a:rPr lang="gl-ES" sz="1800" dirty="0" err="1">
                <a:latin typeface="Comic Sans MS" pitchFamily="66" charset="0"/>
              </a:rPr>
              <a:t>según</a:t>
            </a:r>
            <a:r>
              <a:rPr lang="gl-ES" sz="1800" dirty="0">
                <a:latin typeface="Comic Sans MS" pitchFamily="66" charset="0"/>
              </a:rPr>
              <a:t> el uso que se le de por </a:t>
            </a:r>
            <a:r>
              <a:rPr lang="gl-ES" sz="1800" dirty="0" err="1">
                <a:latin typeface="Comic Sans MS" pitchFamily="66" charset="0"/>
              </a:rPr>
              <a:t>ejemplo</a:t>
            </a:r>
            <a:r>
              <a:rPr lang="gl-ES" sz="1800" dirty="0">
                <a:latin typeface="Comic Sans MS" pitchFamily="66" charset="0"/>
              </a:rPr>
              <a:t> un </a:t>
            </a:r>
            <a:r>
              <a:rPr lang="gl-ES" sz="1800" dirty="0" err="1">
                <a:latin typeface="Comic Sans MS" pitchFamily="66" charset="0"/>
              </a:rPr>
              <a:t>automóvil</a:t>
            </a:r>
            <a:r>
              <a:rPr lang="gl-ES" sz="1800" dirty="0">
                <a:latin typeface="Comic Sans MS" pitchFamily="66" charset="0"/>
              </a:rPr>
              <a:t>. Será de consumo para una familia y de </a:t>
            </a:r>
            <a:r>
              <a:rPr lang="gl-ES" sz="1800" dirty="0" err="1">
                <a:latin typeface="Comic Sans MS" pitchFamily="66" charset="0"/>
              </a:rPr>
              <a:t>producción</a:t>
            </a:r>
            <a:r>
              <a:rPr lang="gl-ES" sz="1800" dirty="0">
                <a:latin typeface="Comic Sans MS" pitchFamily="66" charset="0"/>
              </a:rPr>
              <a:t> para un taxista.</a:t>
            </a:r>
          </a:p>
          <a:p>
            <a:endParaRPr lang="es-ES" dirty="0"/>
          </a:p>
        </p:txBody>
      </p:sp>
    </p:spTree>
    <p:extLst>
      <p:ext uri="{BB962C8B-B14F-4D97-AF65-F5344CB8AC3E}">
        <p14:creationId xmlns:p14="http://schemas.microsoft.com/office/powerpoint/2010/main" val="3499878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4638"/>
            <a:ext cx="8219256" cy="58018"/>
          </a:xfrm>
        </p:spPr>
        <p:txBody>
          <a:bodyPr>
            <a:normAutofit fontScale="90000"/>
          </a:bodyPr>
          <a:lstStyle/>
          <a:p>
            <a:endParaRPr lang="gl-ES" dirty="0"/>
          </a:p>
        </p:txBody>
      </p:sp>
      <p:sp>
        <p:nvSpPr>
          <p:cNvPr id="3" name="2 Marcador de contenido"/>
          <p:cNvSpPr>
            <a:spLocks noGrp="1"/>
          </p:cNvSpPr>
          <p:nvPr>
            <p:ph idx="1"/>
          </p:nvPr>
        </p:nvSpPr>
        <p:spPr>
          <a:xfrm>
            <a:off x="179512" y="476672"/>
            <a:ext cx="8568952" cy="6206678"/>
          </a:xfrm>
        </p:spPr>
        <p:txBody>
          <a:bodyPr>
            <a:normAutofit/>
          </a:bodyPr>
          <a:lstStyle/>
          <a:p>
            <a:r>
              <a:rPr lang="gl-ES" dirty="0" err="1">
                <a:latin typeface="Calibri" panose="020F0502020204030204" pitchFamily="34" charset="0"/>
                <a:cs typeface="Calibri" panose="020F0502020204030204" pitchFamily="34" charset="0"/>
              </a:rPr>
              <a:t>Según</a:t>
            </a:r>
            <a:r>
              <a:rPr lang="gl-ES" dirty="0">
                <a:latin typeface="Calibri" panose="020F0502020204030204" pitchFamily="34" charset="0"/>
                <a:cs typeface="Calibri" panose="020F0502020204030204" pitchFamily="34" charset="0"/>
              </a:rPr>
              <a:t> su </a:t>
            </a:r>
            <a:r>
              <a:rPr lang="gl-ES" b="1" dirty="0">
                <a:solidFill>
                  <a:srgbClr val="0070C0"/>
                </a:solidFill>
                <a:latin typeface="Calibri" panose="020F0502020204030204" pitchFamily="34" charset="0"/>
                <a:cs typeface="Calibri" panose="020F0502020204030204" pitchFamily="34" charset="0"/>
              </a:rPr>
              <a:t>grado de transformación</a:t>
            </a:r>
          </a:p>
          <a:p>
            <a:pPr marL="0" indent="0">
              <a:buNone/>
            </a:pPr>
            <a:r>
              <a:rPr lang="gl-ES" b="1" dirty="0">
                <a:latin typeface="Calibri" panose="020F0502020204030204" pitchFamily="34" charset="0"/>
                <a:cs typeface="Calibri" panose="020F0502020204030204" pitchFamily="34" charset="0"/>
              </a:rPr>
              <a:t>     Bienes intermedios</a:t>
            </a:r>
            <a:r>
              <a:rPr lang="gl-ES" dirty="0">
                <a:latin typeface="Calibri" panose="020F0502020204030204" pitchFamily="34" charset="0"/>
                <a:cs typeface="Calibri" panose="020F0502020204030204" pitchFamily="34" charset="0"/>
              </a:rPr>
              <a:t>, se utilizan para elaborar otros bienes (petroleo, lana..)</a:t>
            </a:r>
          </a:p>
          <a:p>
            <a:pPr marL="0" indent="0">
              <a:buNone/>
            </a:pPr>
            <a:r>
              <a:rPr lang="gl-ES" dirty="0">
                <a:latin typeface="Calibri" panose="020F0502020204030204" pitchFamily="34" charset="0"/>
                <a:cs typeface="Calibri" panose="020F0502020204030204" pitchFamily="34" charset="0"/>
              </a:rPr>
              <a:t>     </a:t>
            </a:r>
            <a:r>
              <a:rPr lang="gl-ES" b="1" dirty="0">
                <a:latin typeface="Calibri" panose="020F0502020204030204" pitchFamily="34" charset="0"/>
                <a:cs typeface="Calibri" panose="020F0502020204030204" pitchFamily="34" charset="0"/>
              </a:rPr>
              <a:t>Bienes finales</a:t>
            </a:r>
            <a:r>
              <a:rPr lang="gl-ES" dirty="0">
                <a:latin typeface="Calibri" panose="020F0502020204030204" pitchFamily="34" charset="0"/>
                <a:cs typeface="Calibri" panose="020F0502020204030204" pitchFamily="34" charset="0"/>
              </a:rPr>
              <a:t>. Se destinan directamente al consumo (</a:t>
            </a:r>
            <a:r>
              <a:rPr lang="gl-ES" dirty="0" err="1">
                <a:latin typeface="Calibri" panose="020F0502020204030204" pitchFamily="34" charset="0"/>
                <a:cs typeface="Calibri" panose="020F0502020204030204" pitchFamily="34" charset="0"/>
              </a:rPr>
              <a:t>jersey</a:t>
            </a:r>
            <a:r>
              <a:rPr lang="gl-ES" dirty="0">
                <a:latin typeface="Calibri" panose="020F0502020204030204" pitchFamily="34" charset="0"/>
                <a:cs typeface="Calibri" panose="020F0502020204030204" pitchFamily="34" charset="0"/>
              </a:rPr>
              <a:t>..)</a:t>
            </a:r>
          </a:p>
          <a:p>
            <a:endParaRPr lang="gl-ES" dirty="0">
              <a:latin typeface="Calibri" panose="020F0502020204030204" pitchFamily="34" charset="0"/>
              <a:cs typeface="Calibri" panose="020F0502020204030204" pitchFamily="34" charset="0"/>
            </a:endParaRPr>
          </a:p>
          <a:p>
            <a:r>
              <a:rPr lang="gl-ES" dirty="0">
                <a:solidFill>
                  <a:schemeClr val="tx2"/>
                </a:solidFill>
                <a:latin typeface="Calibri" panose="020F0502020204030204" pitchFamily="34" charset="0"/>
                <a:cs typeface="Calibri" panose="020F0502020204030204" pitchFamily="34" charset="0"/>
              </a:rPr>
              <a:t>Los </a:t>
            </a:r>
            <a:r>
              <a:rPr lang="gl-ES" dirty="0" err="1">
                <a:solidFill>
                  <a:schemeClr val="tx2"/>
                </a:solidFill>
                <a:latin typeface="Calibri" panose="020F0502020204030204" pitchFamily="34" charset="0"/>
                <a:cs typeface="Calibri" panose="020F0502020204030204" pitchFamily="34" charset="0"/>
              </a:rPr>
              <a:t>bienes</a:t>
            </a:r>
            <a:r>
              <a:rPr lang="gl-ES" dirty="0">
                <a:solidFill>
                  <a:schemeClr val="tx2"/>
                </a:solidFill>
                <a:latin typeface="Calibri" panose="020F0502020204030204" pitchFamily="34" charset="0"/>
                <a:cs typeface="Calibri" panose="020F0502020204030204" pitchFamily="34" charset="0"/>
              </a:rPr>
              <a:t> como son limitados </a:t>
            </a:r>
            <a:r>
              <a:rPr lang="gl-ES" dirty="0" err="1">
                <a:solidFill>
                  <a:schemeClr val="tx2"/>
                </a:solidFill>
                <a:latin typeface="Calibri" panose="020F0502020204030204" pitchFamily="34" charset="0"/>
                <a:cs typeface="Calibri" panose="020F0502020204030204" pitchFamily="34" charset="0"/>
              </a:rPr>
              <a:t>pueden</a:t>
            </a:r>
            <a:r>
              <a:rPr lang="gl-ES" dirty="0">
                <a:solidFill>
                  <a:schemeClr val="tx2"/>
                </a:solidFill>
                <a:latin typeface="Calibri" panose="020F0502020204030204" pitchFamily="34" charset="0"/>
                <a:cs typeface="Calibri" panose="020F0502020204030204" pitchFamily="34" charset="0"/>
              </a:rPr>
              <a:t> comprarse y venderse y </a:t>
            </a:r>
            <a:r>
              <a:rPr lang="gl-ES" dirty="0" err="1">
                <a:solidFill>
                  <a:schemeClr val="tx2"/>
                </a:solidFill>
                <a:latin typeface="Calibri" panose="020F0502020204030204" pitchFamily="34" charset="0"/>
                <a:cs typeface="Calibri" panose="020F0502020204030204" pitchFamily="34" charset="0"/>
              </a:rPr>
              <a:t>tiene</a:t>
            </a:r>
            <a:r>
              <a:rPr lang="gl-ES" dirty="0">
                <a:solidFill>
                  <a:schemeClr val="tx2"/>
                </a:solidFill>
                <a:latin typeface="Calibri" panose="020F0502020204030204" pitchFamily="34" charset="0"/>
                <a:cs typeface="Calibri" panose="020F0502020204030204" pitchFamily="34" charset="0"/>
              </a:rPr>
              <a:t> un </a:t>
            </a:r>
            <a:r>
              <a:rPr lang="gl-ES" b="1" dirty="0" err="1">
                <a:solidFill>
                  <a:schemeClr val="tx2"/>
                </a:solidFill>
                <a:latin typeface="Calibri" panose="020F0502020204030204" pitchFamily="34" charset="0"/>
                <a:cs typeface="Calibri" panose="020F0502020204030204" pitchFamily="34" charset="0"/>
              </a:rPr>
              <a:t>precio</a:t>
            </a:r>
            <a:r>
              <a:rPr lang="gl-ES" b="1" dirty="0">
                <a:solidFill>
                  <a:schemeClr val="tx2"/>
                </a:solidFill>
                <a:latin typeface="Calibri" panose="020F0502020204030204" pitchFamily="34" charset="0"/>
                <a:cs typeface="Calibri" panose="020F0502020204030204" pitchFamily="34" charset="0"/>
              </a:rPr>
              <a:t>.</a:t>
            </a:r>
          </a:p>
          <a:p>
            <a:pPr marL="0" indent="0">
              <a:buNone/>
            </a:pPr>
            <a:endParaRPr lang="gl-ES" dirty="0">
              <a:latin typeface="Calibri" panose="020F0502020204030204" pitchFamily="34" charset="0"/>
              <a:cs typeface="Calibri" panose="020F0502020204030204" pitchFamily="34" charset="0"/>
            </a:endParaRPr>
          </a:p>
          <a:p>
            <a:endParaRPr lang="gl-ES" sz="2400" b="1" dirty="0">
              <a:latin typeface="Comic Sans MS" pitchFamily="66" charset="0"/>
            </a:endParaRPr>
          </a:p>
          <a:p>
            <a:endParaRPr lang="gl-ES" sz="2400" b="1" dirty="0">
              <a:latin typeface="Comic Sans MS" pitchFamily="66" charset="0"/>
            </a:endParaRPr>
          </a:p>
          <a:p>
            <a:endParaRPr lang="gl-ES" sz="2400" b="1" dirty="0">
              <a:latin typeface="Comic Sans MS" pitchFamily="66" charset="0"/>
            </a:endParaRPr>
          </a:p>
          <a:p>
            <a:endParaRPr lang="gl-ES" sz="2400" b="1" dirty="0">
              <a:latin typeface="Comic Sans MS" pitchFamily="66" charset="0"/>
            </a:endParaRPr>
          </a:p>
        </p:txBody>
      </p:sp>
      <p:sp>
        <p:nvSpPr>
          <p:cNvPr id="5" name="CuadroTexto 4">
            <a:extLst>
              <a:ext uri="{FF2B5EF4-FFF2-40B4-BE49-F238E27FC236}">
                <a16:creationId xmlns:a16="http://schemas.microsoft.com/office/drawing/2014/main" id="{9A83EA00-0C60-4E78-91CA-01F7EEDE239E}"/>
              </a:ext>
            </a:extLst>
          </p:cNvPr>
          <p:cNvSpPr txBox="1"/>
          <p:nvPr/>
        </p:nvSpPr>
        <p:spPr>
          <a:xfrm>
            <a:off x="359532" y="5108073"/>
            <a:ext cx="8424936" cy="1261884"/>
          </a:xfrm>
          <a:prstGeom prst="rect">
            <a:avLst/>
          </a:prstGeom>
          <a:solidFill>
            <a:srgbClr val="92D050"/>
          </a:solidFill>
        </p:spPr>
        <p:txBody>
          <a:bodyPr wrap="square" rtlCol="0">
            <a:spAutoFit/>
          </a:bodyPr>
          <a:lstStyle/>
          <a:p>
            <a:r>
              <a:rPr lang="gl-ES" sz="2000" dirty="0" err="1">
                <a:latin typeface="Calibri" panose="020F0502020204030204" pitchFamily="34" charset="0"/>
                <a:cs typeface="Calibri" panose="020F0502020204030204" pitchFamily="34" charset="0"/>
              </a:rPr>
              <a:t>Hay</a:t>
            </a:r>
            <a:r>
              <a:rPr lang="gl-ES" sz="2000" dirty="0">
                <a:latin typeface="Calibri" panose="020F0502020204030204" pitchFamily="34" charset="0"/>
                <a:cs typeface="Calibri" panose="020F0502020204030204" pitchFamily="34" charset="0"/>
              </a:rPr>
              <a:t> </a:t>
            </a:r>
            <a:r>
              <a:rPr lang="gl-ES" sz="2000" dirty="0" err="1">
                <a:latin typeface="Calibri" panose="020F0502020204030204" pitchFamily="34" charset="0"/>
                <a:cs typeface="Calibri" panose="020F0502020204030204" pitchFamily="34" charset="0"/>
              </a:rPr>
              <a:t>bienes</a:t>
            </a:r>
            <a:r>
              <a:rPr lang="gl-ES" sz="2000" dirty="0">
                <a:latin typeface="Calibri" panose="020F0502020204030204" pitchFamily="34" charset="0"/>
                <a:cs typeface="Calibri" panose="020F0502020204030204" pitchFamily="34" charset="0"/>
              </a:rPr>
              <a:t> que </a:t>
            </a:r>
            <a:r>
              <a:rPr lang="gl-ES" sz="2000" dirty="0" err="1">
                <a:latin typeface="Calibri" panose="020F0502020204030204" pitchFamily="34" charset="0"/>
                <a:cs typeface="Calibri" panose="020F0502020204030204" pitchFamily="34" charset="0"/>
              </a:rPr>
              <a:t>pueden</a:t>
            </a:r>
            <a:r>
              <a:rPr lang="gl-ES" sz="2000" dirty="0">
                <a:latin typeface="Calibri" panose="020F0502020204030204" pitchFamily="34" charset="0"/>
                <a:cs typeface="Calibri" panose="020F0502020204030204" pitchFamily="34" charset="0"/>
              </a:rPr>
              <a:t> ser intermedios o </a:t>
            </a:r>
            <a:r>
              <a:rPr lang="gl-ES" sz="2000" dirty="0" err="1">
                <a:latin typeface="Calibri" panose="020F0502020204030204" pitchFamily="34" charset="0"/>
                <a:cs typeface="Calibri" panose="020F0502020204030204" pitchFamily="34" charset="0"/>
              </a:rPr>
              <a:t>finales</a:t>
            </a:r>
            <a:r>
              <a:rPr lang="gl-ES" sz="2000" dirty="0">
                <a:latin typeface="Calibri" panose="020F0502020204030204" pitchFamily="34" charset="0"/>
                <a:cs typeface="Calibri" panose="020F0502020204030204" pitchFamily="34" charset="0"/>
              </a:rPr>
              <a:t> por </a:t>
            </a:r>
            <a:r>
              <a:rPr lang="gl-ES" sz="2000" dirty="0" err="1">
                <a:latin typeface="Calibri" panose="020F0502020204030204" pitchFamily="34" charset="0"/>
                <a:cs typeface="Calibri" panose="020F0502020204030204" pitchFamily="34" charset="0"/>
              </a:rPr>
              <a:t>ejemplo</a:t>
            </a:r>
            <a:r>
              <a:rPr lang="gl-ES" sz="2000" dirty="0">
                <a:latin typeface="Calibri" panose="020F0502020204030204" pitchFamily="34" charset="0"/>
                <a:cs typeface="Calibri" panose="020F0502020204030204" pitchFamily="34" charset="0"/>
              </a:rPr>
              <a:t> el </a:t>
            </a:r>
            <a:r>
              <a:rPr lang="gl-ES" sz="2000" dirty="0" err="1">
                <a:latin typeface="Calibri" panose="020F0502020204030204" pitchFamily="34" charset="0"/>
                <a:cs typeface="Calibri" panose="020F0502020204030204" pitchFamily="34" charset="0"/>
              </a:rPr>
              <a:t>azucar</a:t>
            </a:r>
            <a:r>
              <a:rPr lang="gl-ES" sz="2000" dirty="0">
                <a:latin typeface="Calibri" panose="020F0502020204030204" pitchFamily="34" charset="0"/>
                <a:cs typeface="Calibri" panose="020F0502020204030204" pitchFamily="34" charset="0"/>
              </a:rPr>
              <a:t> será </a:t>
            </a:r>
            <a:r>
              <a:rPr lang="gl-ES" sz="2000" dirty="0" err="1">
                <a:latin typeface="Calibri" panose="020F0502020204030204" pitchFamily="34" charset="0"/>
                <a:cs typeface="Calibri" panose="020F0502020204030204" pitchFamily="34" charset="0"/>
              </a:rPr>
              <a:t>bien</a:t>
            </a:r>
            <a:r>
              <a:rPr lang="gl-ES" sz="2000" dirty="0">
                <a:latin typeface="Calibri" panose="020F0502020204030204" pitchFamily="34" charset="0"/>
                <a:cs typeface="Calibri" panose="020F0502020204030204" pitchFamily="34" charset="0"/>
              </a:rPr>
              <a:t> final para el consumo o intermedio en la fabricación de pastelería.</a:t>
            </a:r>
          </a:p>
          <a:p>
            <a:endParaRPr lang="gl-ES" sz="1800" dirty="0">
              <a:latin typeface="Calibri" panose="020F0502020204030204" pitchFamily="34" charset="0"/>
              <a:cs typeface="Calibri" panose="020F0502020204030204" pitchFamily="34" charset="0"/>
            </a:endParaRPr>
          </a:p>
          <a:p>
            <a:endParaRPr lang="es-ES" dirty="0"/>
          </a:p>
        </p:txBody>
      </p:sp>
    </p:spTree>
    <p:extLst>
      <p:ext uri="{BB962C8B-B14F-4D97-AF65-F5344CB8AC3E}">
        <p14:creationId xmlns:p14="http://schemas.microsoft.com/office/powerpoint/2010/main" val="707987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C104F-B388-4814-95C5-AC5995FBAD62}"/>
              </a:ext>
            </a:extLst>
          </p:cNvPr>
          <p:cNvSpPr>
            <a:spLocks noGrp="1"/>
          </p:cNvSpPr>
          <p:nvPr>
            <p:ph type="title"/>
          </p:nvPr>
        </p:nvSpPr>
        <p:spPr>
          <a:xfrm flipV="1">
            <a:off x="457200" y="228919"/>
            <a:ext cx="8229600" cy="45719"/>
          </a:xfrm>
        </p:spPr>
        <p:txBody>
          <a:bodyPr>
            <a:normAutofit fontScale="90000"/>
          </a:bodyPr>
          <a:lstStyle/>
          <a:p>
            <a:endParaRPr lang="es-ES" dirty="0"/>
          </a:p>
        </p:txBody>
      </p:sp>
      <p:sp>
        <p:nvSpPr>
          <p:cNvPr id="3" name="Content Placeholder 2">
            <a:extLst>
              <a:ext uri="{FF2B5EF4-FFF2-40B4-BE49-F238E27FC236}">
                <a16:creationId xmlns:a16="http://schemas.microsoft.com/office/drawing/2014/main" id="{C94D3AAA-49C7-49B0-A1C9-6672C28C4EBD}"/>
              </a:ext>
            </a:extLst>
          </p:cNvPr>
          <p:cNvSpPr>
            <a:spLocks noGrp="1"/>
          </p:cNvSpPr>
          <p:nvPr>
            <p:ph idx="1"/>
          </p:nvPr>
        </p:nvSpPr>
        <p:spPr>
          <a:xfrm>
            <a:off x="457200" y="568945"/>
            <a:ext cx="8259158" cy="4054172"/>
          </a:xfrm>
        </p:spPr>
        <p:txBody>
          <a:bodyPr>
            <a:normAutofit fontScale="85000" lnSpcReduction="20000"/>
          </a:bodyPr>
          <a:lstStyle/>
          <a:p>
            <a:pPr>
              <a:lnSpc>
                <a:spcPct val="107000"/>
              </a:lnSpc>
              <a:spcAft>
                <a:spcPts val="800"/>
              </a:spcAft>
            </a:pPr>
            <a:r>
              <a:rPr lang="es-E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Según su disponibilidad</a:t>
            </a:r>
            <a:r>
              <a:rPr lang="es-E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es-ES" dirty="0">
                <a:latin typeface="Calibri" panose="020F0502020204030204" pitchFamily="34" charset="0"/>
                <a:ea typeface="Calibri" panose="020F0502020204030204" pitchFamily="34" charset="0"/>
                <a:cs typeface="Times New Roman" panose="02020603050405020304" pitchFamily="18" charset="0"/>
              </a:rPr>
              <a:t>    - </a:t>
            </a:r>
            <a:r>
              <a:rPr lang="es-ES" sz="3200" dirty="0">
                <a:effectLst/>
                <a:latin typeface="Calibri" panose="020F0502020204030204" pitchFamily="34" charset="0"/>
                <a:ea typeface="Calibri" panose="020F0502020204030204" pitchFamily="34" charset="0"/>
                <a:cs typeface="Times New Roman" panose="02020603050405020304" pitchFamily="18" charset="0"/>
              </a:rPr>
              <a:t> </a:t>
            </a:r>
            <a:r>
              <a:rPr lang="es-ES" sz="3200" b="1" dirty="0">
                <a:effectLst/>
                <a:latin typeface="Calibri" panose="020F0502020204030204" pitchFamily="34" charset="0"/>
                <a:ea typeface="Calibri" panose="020F0502020204030204" pitchFamily="34" charset="0"/>
                <a:cs typeface="Times New Roman" panose="02020603050405020304" pitchFamily="18" charset="0"/>
              </a:rPr>
              <a:t>Bienes libres</a:t>
            </a:r>
            <a:r>
              <a:rPr lang="es-ES" sz="3200" dirty="0">
                <a:effectLst/>
                <a:latin typeface="Calibri" panose="020F0502020204030204" pitchFamily="34" charset="0"/>
                <a:ea typeface="Calibri" panose="020F0502020204030204" pitchFamily="34" charset="0"/>
                <a:cs typeface="Times New Roman" panose="02020603050405020304" pitchFamily="18" charset="0"/>
              </a:rPr>
              <a:t>: son abundantes y disponibles de manera gratuita en la naturaleza (luz del sol, aire…). </a:t>
            </a:r>
          </a:p>
          <a:p>
            <a:pPr marL="0" indent="0">
              <a:lnSpc>
                <a:spcPct val="107000"/>
              </a:lnSpc>
              <a:spcAft>
                <a:spcPts val="800"/>
              </a:spcAft>
              <a:buNone/>
            </a:pPr>
            <a:r>
              <a:rPr lang="es-ES" b="1" dirty="0">
                <a:latin typeface="Calibri" panose="020F0502020204030204" pitchFamily="34" charset="0"/>
                <a:ea typeface="Calibri" panose="020F0502020204030204" pitchFamily="34" charset="0"/>
                <a:cs typeface="Times New Roman" panose="02020603050405020304" pitchFamily="18" charset="0"/>
              </a:rPr>
              <a:t>   - </a:t>
            </a:r>
            <a:r>
              <a:rPr lang="es-ES" sz="3200" b="1" dirty="0">
                <a:effectLst/>
                <a:latin typeface="Calibri" panose="020F0502020204030204" pitchFamily="34" charset="0"/>
                <a:ea typeface="Calibri" panose="020F0502020204030204" pitchFamily="34" charset="0"/>
                <a:cs typeface="Times New Roman" panose="02020603050405020304" pitchFamily="18" charset="0"/>
              </a:rPr>
              <a:t>Bienes económicos</a:t>
            </a:r>
            <a:r>
              <a:rPr lang="es-ES" sz="3200" dirty="0">
                <a:effectLst/>
                <a:latin typeface="Calibri" panose="020F0502020204030204" pitchFamily="34" charset="0"/>
                <a:ea typeface="Calibri" panose="020F0502020204030204" pitchFamily="34" charset="0"/>
                <a:cs typeface="Times New Roman" panose="02020603050405020304" pitchFamily="18" charset="0"/>
              </a:rPr>
              <a:t>: se producen con recursos escasos, por tanto, también son escasos y tienen un precio. </a:t>
            </a:r>
          </a:p>
          <a:p>
            <a:pPr marL="0" indent="0">
              <a:lnSpc>
                <a:spcPct val="107000"/>
              </a:lnSpc>
              <a:spcAft>
                <a:spcPts val="800"/>
              </a:spcAft>
              <a:buNone/>
            </a:pPr>
            <a:r>
              <a:rPr lang="es-ES" sz="3200" dirty="0">
                <a:effectLst/>
                <a:latin typeface="Calibri" panose="020F0502020204030204" pitchFamily="34" charset="0"/>
                <a:ea typeface="Calibri" panose="020F0502020204030204" pitchFamily="34" charset="0"/>
                <a:cs typeface="Times New Roman" panose="02020603050405020304" pitchFamily="18" charset="0"/>
              </a:rPr>
              <a:t>Los bienes económicos suelen suponer un esfuerzo para obtenerlos, es decir, realizar una actividad económica (el agua de un manantial sería un bien libre, el agua que llega a nuestras casas por las tuberías, un bien económico)</a:t>
            </a:r>
          </a:p>
          <a:p>
            <a:endParaRPr lang="es-ES" dirty="0"/>
          </a:p>
        </p:txBody>
      </p:sp>
      <p:pic>
        <p:nvPicPr>
          <p:cNvPr id="4" name="Picture 3">
            <a:extLst>
              <a:ext uri="{FF2B5EF4-FFF2-40B4-BE49-F238E27FC236}">
                <a16:creationId xmlns:a16="http://schemas.microsoft.com/office/drawing/2014/main" id="{FDC0008E-8B7A-4F54-966A-C2F67532A60F}"/>
              </a:ext>
            </a:extLst>
          </p:cNvPr>
          <p:cNvPicPr>
            <a:picLocks noChangeAspect="1"/>
          </p:cNvPicPr>
          <p:nvPr/>
        </p:nvPicPr>
        <p:blipFill>
          <a:blip r:embed="rId2"/>
          <a:stretch>
            <a:fillRect/>
          </a:stretch>
        </p:blipFill>
        <p:spPr>
          <a:xfrm>
            <a:off x="1174557" y="4604683"/>
            <a:ext cx="2702676" cy="2024398"/>
          </a:xfrm>
          <a:prstGeom prst="rect">
            <a:avLst/>
          </a:prstGeom>
        </p:spPr>
      </p:pic>
      <p:pic>
        <p:nvPicPr>
          <p:cNvPr id="5" name="Picture 4">
            <a:extLst>
              <a:ext uri="{FF2B5EF4-FFF2-40B4-BE49-F238E27FC236}">
                <a16:creationId xmlns:a16="http://schemas.microsoft.com/office/drawing/2014/main" id="{1B5848DB-8382-44DB-87BE-C61AEDF9DA55}"/>
              </a:ext>
            </a:extLst>
          </p:cNvPr>
          <p:cNvPicPr>
            <a:picLocks noChangeAspect="1"/>
          </p:cNvPicPr>
          <p:nvPr/>
        </p:nvPicPr>
        <p:blipFill>
          <a:blip r:embed="rId3"/>
          <a:stretch>
            <a:fillRect/>
          </a:stretch>
        </p:blipFill>
        <p:spPr>
          <a:xfrm>
            <a:off x="4921443" y="4894831"/>
            <a:ext cx="3048000" cy="1504950"/>
          </a:xfrm>
          <a:prstGeom prst="rect">
            <a:avLst/>
          </a:prstGeom>
        </p:spPr>
      </p:pic>
    </p:spTree>
    <p:extLst>
      <p:ext uri="{BB962C8B-B14F-4D97-AF65-F5344CB8AC3E}">
        <p14:creationId xmlns:p14="http://schemas.microsoft.com/office/powerpoint/2010/main" val="2191594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D792C-BA44-40D6-A277-9ADB412B9B08}"/>
              </a:ext>
            </a:extLst>
          </p:cNvPr>
          <p:cNvSpPr>
            <a:spLocks noGrp="1"/>
          </p:cNvSpPr>
          <p:nvPr>
            <p:ph type="title"/>
          </p:nvPr>
        </p:nvSpPr>
        <p:spPr>
          <a:xfrm flipV="1">
            <a:off x="457200" y="21497"/>
            <a:ext cx="8229600" cy="45719"/>
          </a:xfrm>
        </p:spPr>
        <p:txBody>
          <a:bodyPr>
            <a:normAutofit fontScale="90000"/>
          </a:bodyPr>
          <a:lstStyle/>
          <a:p>
            <a:endParaRPr lang="es-ES" dirty="0"/>
          </a:p>
        </p:txBody>
      </p:sp>
      <p:sp>
        <p:nvSpPr>
          <p:cNvPr id="3" name="Content Placeholder 2">
            <a:extLst>
              <a:ext uri="{FF2B5EF4-FFF2-40B4-BE49-F238E27FC236}">
                <a16:creationId xmlns:a16="http://schemas.microsoft.com/office/drawing/2014/main" id="{668F85E6-65D2-4D45-93CC-8C4171EF5316}"/>
              </a:ext>
            </a:extLst>
          </p:cNvPr>
          <p:cNvSpPr>
            <a:spLocks noGrp="1"/>
          </p:cNvSpPr>
          <p:nvPr>
            <p:ph idx="1"/>
          </p:nvPr>
        </p:nvSpPr>
        <p:spPr>
          <a:xfrm>
            <a:off x="457200" y="112935"/>
            <a:ext cx="8507288" cy="6632127"/>
          </a:xfrm>
        </p:spPr>
        <p:txBody>
          <a:bodyPr>
            <a:normAutofit fontScale="92500" lnSpcReduction="20000"/>
          </a:bodyPr>
          <a:lstStyle/>
          <a:p>
            <a:pPr>
              <a:lnSpc>
                <a:spcPct val="107000"/>
              </a:lnSpc>
              <a:spcAft>
                <a:spcPts val="800"/>
              </a:spcAft>
            </a:pPr>
            <a:r>
              <a:rPr lang="es-E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Según su relación</a:t>
            </a:r>
            <a:r>
              <a:rPr lang="es-ES" sz="2800" dirty="0">
                <a:effectLst/>
                <a:latin typeface="Calibri" panose="020F0502020204030204" pitchFamily="34" charset="0"/>
                <a:ea typeface="Calibri" panose="020F0502020204030204" pitchFamily="34" charset="0"/>
                <a:cs typeface="Calibri" panose="020F0502020204030204" pitchFamily="34" charset="0"/>
              </a:rPr>
              <a:t>:</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S" sz="2800" b="1" dirty="0">
                <a:latin typeface="Calibri" panose="020F0502020204030204" pitchFamily="34" charset="0"/>
                <a:ea typeface="Calibri" panose="020F0502020204030204" pitchFamily="34" charset="0"/>
                <a:cs typeface="Calibri" panose="020F0502020204030204" pitchFamily="34" charset="0"/>
              </a:rPr>
              <a:t>      - </a:t>
            </a:r>
            <a:r>
              <a:rPr lang="es-ES" sz="2800" b="1" dirty="0">
                <a:effectLst/>
                <a:latin typeface="Calibri" panose="020F0502020204030204" pitchFamily="34" charset="0"/>
                <a:ea typeface="Calibri" panose="020F0502020204030204" pitchFamily="34" charset="0"/>
                <a:cs typeface="Calibri" panose="020F0502020204030204" pitchFamily="34" charset="0"/>
              </a:rPr>
              <a:t>Bienes sustitutivos</a:t>
            </a:r>
            <a:r>
              <a:rPr lang="es-ES" sz="2800" dirty="0">
                <a:effectLst/>
                <a:latin typeface="Calibri" panose="020F0502020204030204" pitchFamily="34" charset="0"/>
                <a:ea typeface="Calibri" panose="020F0502020204030204" pitchFamily="34" charset="0"/>
                <a:cs typeface="Calibri" panose="020F0502020204030204" pitchFamily="34" charset="0"/>
              </a:rPr>
              <a:t>: son los que cubren una misma necesidad y consumir uno implica no consumir el otro (o consumir menos). Por ejemplo, gafas y lentillas. </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S" sz="2800" b="1" dirty="0">
                <a:latin typeface="Calibri" panose="020F0502020204030204" pitchFamily="34" charset="0"/>
                <a:ea typeface="Calibri" panose="020F0502020204030204" pitchFamily="34" charset="0"/>
                <a:cs typeface="Calibri" panose="020F0502020204030204" pitchFamily="34" charset="0"/>
              </a:rPr>
              <a:t>     - </a:t>
            </a:r>
            <a:r>
              <a:rPr lang="es-ES" sz="2800" b="1" dirty="0">
                <a:effectLst/>
                <a:latin typeface="Calibri" panose="020F0502020204030204" pitchFamily="34" charset="0"/>
                <a:ea typeface="Calibri" panose="020F0502020204030204" pitchFamily="34" charset="0"/>
                <a:cs typeface="Calibri" panose="020F0502020204030204" pitchFamily="34" charset="0"/>
              </a:rPr>
              <a:t>Bienes complementarios</a:t>
            </a:r>
            <a:r>
              <a:rPr lang="es-ES" sz="2800" dirty="0">
                <a:effectLst/>
                <a:latin typeface="Calibri" panose="020F0502020204030204" pitchFamily="34" charset="0"/>
                <a:ea typeface="Calibri" panose="020F0502020204030204" pitchFamily="34" charset="0"/>
                <a:cs typeface="Calibri" panose="020F0502020204030204" pitchFamily="34" charset="0"/>
              </a:rPr>
              <a:t>: aquellos que deben utilizarse conjuntamente para satisfacer una necesidad, como el coche y la gasolina. </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Según su propiedad</a:t>
            </a:r>
            <a:r>
              <a:rPr lang="es-ES" sz="2800" dirty="0">
                <a:effectLst/>
                <a:latin typeface="Calibri" panose="020F0502020204030204" pitchFamily="34" charset="0"/>
                <a:ea typeface="Calibri" panose="020F0502020204030204" pitchFamily="34" charset="0"/>
                <a:cs typeface="Calibri" panose="020F0502020204030204" pitchFamily="34" charset="0"/>
              </a:rPr>
              <a:t>:</a:t>
            </a:r>
            <a:endParaRPr lang="es-ES" sz="2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S" sz="2800" dirty="0">
                <a:effectLst/>
                <a:latin typeface="Calibri" panose="020F0502020204030204" pitchFamily="34" charset="0"/>
                <a:ea typeface="Calibri" panose="020F0502020204030204" pitchFamily="34" charset="0"/>
                <a:cs typeface="Times New Roman" panose="02020603050405020304" pitchFamily="18" charset="0"/>
              </a:rPr>
              <a:t>     - </a:t>
            </a:r>
            <a:r>
              <a:rPr lang="es-ES" sz="2800" dirty="0">
                <a:effectLst/>
                <a:latin typeface="Calibri" panose="020F0502020204030204" pitchFamily="34" charset="0"/>
                <a:ea typeface="Calibri" panose="020F0502020204030204" pitchFamily="34" charset="0"/>
                <a:cs typeface="Calibri" panose="020F0502020204030204" pitchFamily="34" charset="0"/>
              </a:rPr>
              <a:t> </a:t>
            </a:r>
            <a:r>
              <a:rPr lang="es-ES" sz="2800" b="1" dirty="0">
                <a:effectLst/>
                <a:latin typeface="Calibri" panose="020F0502020204030204" pitchFamily="34" charset="0"/>
                <a:ea typeface="Calibri" panose="020F0502020204030204" pitchFamily="34" charset="0"/>
                <a:cs typeface="Calibri" panose="020F0502020204030204" pitchFamily="34" charset="0"/>
              </a:rPr>
              <a:t>Bienes públicos</a:t>
            </a:r>
            <a:r>
              <a:rPr lang="es-ES" sz="2800" dirty="0">
                <a:effectLst/>
                <a:latin typeface="Calibri" panose="020F0502020204030204" pitchFamily="34" charset="0"/>
                <a:ea typeface="Calibri" panose="020F0502020204030204" pitchFamily="34" charset="0"/>
                <a:cs typeface="Calibri" panose="020F0502020204030204" pitchFamily="34" charset="0"/>
              </a:rPr>
              <a:t>: son aquellos que pueden consumirse de manera conjunta por la sociedad y no son propiedad de una persona o empresa, como por ejemplo un puente o un parque.</a:t>
            </a:r>
            <a:endParaRPr lang="es-ES" sz="2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S" sz="2800" dirty="0">
                <a:effectLst/>
                <a:latin typeface="Calibri" panose="020F0502020204030204" pitchFamily="34" charset="0"/>
                <a:ea typeface="Calibri" panose="020F0502020204030204" pitchFamily="34" charset="0"/>
                <a:cs typeface="Times New Roman" panose="02020603050405020304" pitchFamily="18" charset="0"/>
              </a:rPr>
              <a:t>    - </a:t>
            </a:r>
            <a:r>
              <a:rPr lang="es-ES" sz="2800" dirty="0">
                <a:effectLst/>
                <a:latin typeface="Calibri" panose="020F0502020204030204" pitchFamily="34" charset="0"/>
                <a:ea typeface="Calibri" panose="020F0502020204030204" pitchFamily="34" charset="0"/>
                <a:cs typeface="Calibri" panose="020F0502020204030204" pitchFamily="34" charset="0"/>
              </a:rPr>
              <a:t> </a:t>
            </a:r>
            <a:r>
              <a:rPr lang="es-ES" sz="2800" b="1" dirty="0">
                <a:effectLst/>
                <a:latin typeface="Calibri" panose="020F0502020204030204" pitchFamily="34" charset="0"/>
                <a:ea typeface="Calibri" panose="020F0502020204030204" pitchFamily="34" charset="0"/>
                <a:cs typeface="Calibri" panose="020F0502020204030204" pitchFamily="34" charset="0"/>
              </a:rPr>
              <a:t>Bienes privados</a:t>
            </a:r>
            <a:r>
              <a:rPr lang="es-ES" sz="2800" dirty="0">
                <a:effectLst/>
                <a:latin typeface="Calibri" panose="020F0502020204030204" pitchFamily="34" charset="0"/>
                <a:ea typeface="Calibri" panose="020F0502020204030204" pitchFamily="34" charset="0"/>
                <a:cs typeface="Calibri" panose="020F0502020204030204" pitchFamily="34" charset="0"/>
              </a:rPr>
              <a:t>: pertenecen a una persona o a una empresa, por lo que solo puede ser usado por ellos o por quien ellos deseen. Por ejemplo, un teléfono móvil</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1910392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8387F-D9FD-47E6-909E-3700294736E0}"/>
              </a:ext>
            </a:extLst>
          </p:cNvPr>
          <p:cNvSpPr>
            <a:spLocks noGrp="1"/>
          </p:cNvSpPr>
          <p:nvPr>
            <p:ph type="title"/>
          </p:nvPr>
        </p:nvSpPr>
        <p:spPr/>
        <p:txBody>
          <a:bodyPr/>
          <a:lstStyle/>
          <a:p>
            <a:endParaRPr lang="es-ES"/>
          </a:p>
        </p:txBody>
      </p:sp>
      <p:pic>
        <p:nvPicPr>
          <p:cNvPr id="4" name="Content Placeholder 3">
            <a:extLst>
              <a:ext uri="{FF2B5EF4-FFF2-40B4-BE49-F238E27FC236}">
                <a16:creationId xmlns:a16="http://schemas.microsoft.com/office/drawing/2014/main" id="{6D94228C-241D-4374-BA98-6C8F7A05B362}"/>
              </a:ext>
            </a:extLst>
          </p:cNvPr>
          <p:cNvPicPr>
            <a:picLocks noGrp="1" noChangeAspect="1"/>
          </p:cNvPicPr>
          <p:nvPr>
            <p:ph idx="1"/>
          </p:nvPr>
        </p:nvPicPr>
        <p:blipFill>
          <a:blip r:embed="rId2"/>
          <a:stretch>
            <a:fillRect/>
          </a:stretch>
        </p:blipFill>
        <p:spPr>
          <a:xfrm>
            <a:off x="683568" y="873137"/>
            <a:ext cx="8293769" cy="3937446"/>
          </a:xfrm>
          <a:prstGeom prst="rect">
            <a:avLst/>
          </a:prstGeom>
        </p:spPr>
      </p:pic>
      <p:sp>
        <p:nvSpPr>
          <p:cNvPr id="5" name="TextBox 4">
            <a:extLst>
              <a:ext uri="{FF2B5EF4-FFF2-40B4-BE49-F238E27FC236}">
                <a16:creationId xmlns:a16="http://schemas.microsoft.com/office/drawing/2014/main" id="{628B78A0-8045-4495-8CAC-0B4ACAC9C635}"/>
              </a:ext>
            </a:extLst>
          </p:cNvPr>
          <p:cNvSpPr txBox="1"/>
          <p:nvPr/>
        </p:nvSpPr>
        <p:spPr>
          <a:xfrm>
            <a:off x="1113111" y="5661697"/>
            <a:ext cx="7573689" cy="646331"/>
          </a:xfrm>
          <a:prstGeom prst="rect">
            <a:avLst/>
          </a:prstGeom>
          <a:noFill/>
        </p:spPr>
        <p:txBody>
          <a:bodyPr wrap="square">
            <a:spAutoFit/>
          </a:bodyPr>
          <a:lstStyle/>
          <a:p>
            <a:r>
              <a:rPr lang="gl-ES" sz="1800" b="1" dirty="0">
                <a:latin typeface="Calibri" panose="020F0502020204030204" pitchFamily="34" charset="0"/>
                <a:cs typeface="Calibri" panose="020F0502020204030204" pitchFamily="34" charset="0"/>
              </a:rPr>
              <a:t>Actividades:</a:t>
            </a:r>
            <a:r>
              <a:rPr lang="gl-ES" sz="1800" dirty="0">
                <a:latin typeface="Calibri" panose="020F0502020204030204" pitchFamily="34" charset="0"/>
                <a:cs typeface="Calibri" panose="020F0502020204030204" pitchFamily="34" charset="0"/>
              </a:rPr>
              <a:t> Elabora un esquema de los distintos bienes y pon varios ejemplos de cada uno que utilices en tu vida cotidiana.</a:t>
            </a:r>
          </a:p>
        </p:txBody>
      </p:sp>
    </p:spTree>
    <p:extLst>
      <p:ext uri="{BB962C8B-B14F-4D97-AF65-F5344CB8AC3E}">
        <p14:creationId xmlns:p14="http://schemas.microsoft.com/office/powerpoint/2010/main" val="2519860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FAAB07-7B8C-4273-AE55-377E267D5216}"/>
              </a:ext>
            </a:extLst>
          </p:cNvPr>
          <p:cNvSpPr>
            <a:spLocks noGrp="1"/>
          </p:cNvSpPr>
          <p:nvPr>
            <p:ph type="title"/>
          </p:nvPr>
        </p:nvSpPr>
        <p:spPr>
          <a:xfrm>
            <a:off x="489803" y="-819472"/>
            <a:ext cx="8229600" cy="457199"/>
          </a:xfrm>
        </p:spPr>
        <p:txBody>
          <a:bodyPr>
            <a:normAutofit fontScale="90000"/>
          </a:bodyPr>
          <a:lstStyle/>
          <a:p>
            <a:endParaRPr lang="es-ES" dirty="0"/>
          </a:p>
        </p:txBody>
      </p:sp>
      <p:sp>
        <p:nvSpPr>
          <p:cNvPr id="3" name="Marcador de contenido 2">
            <a:extLst>
              <a:ext uri="{FF2B5EF4-FFF2-40B4-BE49-F238E27FC236}">
                <a16:creationId xmlns:a16="http://schemas.microsoft.com/office/drawing/2014/main" id="{1C069277-DCE9-47F7-B7EA-22F227DB741B}"/>
              </a:ext>
            </a:extLst>
          </p:cNvPr>
          <p:cNvSpPr>
            <a:spLocks noGrp="1"/>
          </p:cNvSpPr>
          <p:nvPr>
            <p:ph idx="1"/>
          </p:nvPr>
        </p:nvSpPr>
        <p:spPr>
          <a:xfrm>
            <a:off x="251521" y="1340768"/>
            <a:ext cx="8640959" cy="5184576"/>
          </a:xfrm>
        </p:spPr>
        <p:txBody>
          <a:bodyPr>
            <a:normAutofit fontScale="85000" lnSpcReduction="20000"/>
          </a:bodyPr>
          <a:lstStyle/>
          <a:p>
            <a:r>
              <a:rPr lang="es-ES" sz="3000" dirty="0"/>
              <a:t>Como los recursos son escasos y hay necesidad de elegir, surge el problema de la escasez económica</a:t>
            </a:r>
            <a:endParaRPr lang="es-ES" sz="3000" dirty="0">
              <a:latin typeface="Calibri" panose="020F0502020204030204" pitchFamily="34" charset="0"/>
              <a:cs typeface="Calibri" panose="020F0502020204030204" pitchFamily="34" charset="0"/>
            </a:endParaRPr>
          </a:p>
          <a:p>
            <a:r>
              <a:rPr lang="es-ES" sz="3000" dirty="0">
                <a:latin typeface="Calibri" panose="020F0502020204030204" pitchFamily="34" charset="0"/>
                <a:cs typeface="Calibri" panose="020F0502020204030204" pitchFamily="34" charset="0"/>
              </a:rPr>
              <a:t>LA ESCASEZ ECONÓMICA no es la falta absoluta de un bien, sino que </a:t>
            </a:r>
            <a:r>
              <a:rPr lang="es-ES" sz="3000" b="1" dirty="0">
                <a:latin typeface="Calibri" panose="020F0502020204030204" pitchFamily="34" charset="0"/>
                <a:cs typeface="Calibri" panose="020F0502020204030204" pitchFamily="34" charset="0"/>
              </a:rPr>
              <a:t>no es posible conseguir todos los bienes que deseamos con los recursos que tenemos</a:t>
            </a:r>
            <a:r>
              <a:rPr lang="es-ES" sz="3000" dirty="0">
                <a:latin typeface="Calibri" panose="020F0502020204030204" pitchFamily="34" charset="0"/>
                <a:cs typeface="Calibri" panose="020F0502020204030204" pitchFamily="34" charset="0"/>
              </a:rPr>
              <a:t>.</a:t>
            </a:r>
          </a:p>
          <a:p>
            <a:r>
              <a:rPr lang="es-ES" sz="3000" dirty="0">
                <a:latin typeface="Calibri" panose="020F0502020204030204" pitchFamily="34" charset="0"/>
                <a:cs typeface="Calibri" panose="020F0502020204030204" pitchFamily="34" charset="0"/>
              </a:rPr>
              <a:t>La escasez es por tanto </a:t>
            </a:r>
            <a:r>
              <a:rPr lang="es-ES" sz="3000" b="1" dirty="0">
                <a:latin typeface="Calibri" panose="020F0502020204030204" pitchFamily="34" charset="0"/>
                <a:cs typeface="Calibri" panose="020F0502020204030204" pitchFamily="34" charset="0"/>
              </a:rPr>
              <a:t>universal</a:t>
            </a:r>
            <a:r>
              <a:rPr lang="es-ES" sz="3000" dirty="0">
                <a:latin typeface="Calibri" panose="020F0502020204030204" pitchFamily="34" charset="0"/>
                <a:cs typeface="Calibri" panose="020F0502020204030204" pitchFamily="34" charset="0"/>
              </a:rPr>
              <a:t> y </a:t>
            </a:r>
            <a:r>
              <a:rPr lang="es-ES" sz="3000" b="1" dirty="0">
                <a:latin typeface="Calibri" panose="020F0502020204030204" pitchFamily="34" charset="0"/>
                <a:cs typeface="Calibri" panose="020F0502020204030204" pitchFamily="34" charset="0"/>
              </a:rPr>
              <a:t>relativa</a:t>
            </a:r>
            <a:r>
              <a:rPr lang="es-ES" sz="3000" dirty="0">
                <a:latin typeface="Calibri" panose="020F0502020204030204" pitchFamily="34" charset="0"/>
                <a:cs typeface="Calibri" panose="020F0502020204030204" pitchFamily="34" charset="0"/>
              </a:rPr>
              <a:t>.</a:t>
            </a:r>
          </a:p>
          <a:p>
            <a:endParaRPr lang="es-ES" sz="3000" dirty="0">
              <a:latin typeface="Calibri" panose="020F0502020204030204" pitchFamily="34" charset="0"/>
              <a:cs typeface="Calibri" panose="020F0502020204030204" pitchFamily="34" charset="0"/>
            </a:endParaRPr>
          </a:p>
          <a:p>
            <a:endParaRPr lang="es-ES" sz="3000" dirty="0">
              <a:latin typeface="Calibri" panose="020F0502020204030204" pitchFamily="34" charset="0"/>
              <a:cs typeface="Calibri" panose="020F0502020204030204" pitchFamily="34" charset="0"/>
            </a:endParaRPr>
          </a:p>
          <a:p>
            <a:endParaRPr lang="es-ES" sz="3000" dirty="0">
              <a:latin typeface="Calibri" panose="020F0502020204030204" pitchFamily="34" charset="0"/>
              <a:cs typeface="Calibri" panose="020F0502020204030204" pitchFamily="34" charset="0"/>
            </a:endParaRPr>
          </a:p>
          <a:p>
            <a:endParaRPr lang="es-ES" sz="3000" dirty="0">
              <a:latin typeface="Calibri" panose="020F0502020204030204" pitchFamily="34" charset="0"/>
              <a:cs typeface="Calibri" panose="020F0502020204030204" pitchFamily="34" charset="0"/>
            </a:endParaRPr>
          </a:p>
          <a:p>
            <a:pPr marL="0" indent="0">
              <a:buNone/>
            </a:pPr>
            <a:endParaRPr lang="es-ES" sz="3000" dirty="0">
              <a:latin typeface="Calibri" panose="020F0502020204030204" pitchFamily="34" charset="0"/>
              <a:cs typeface="Calibri" panose="020F0502020204030204" pitchFamily="34" charset="0"/>
            </a:endParaRPr>
          </a:p>
          <a:p>
            <a:endParaRPr lang="es-ES" sz="2800" b="1" dirty="0">
              <a:latin typeface="Calibri" panose="020F0502020204030204" pitchFamily="34" charset="0"/>
              <a:cs typeface="Calibri" panose="020F0502020204030204" pitchFamily="34" charset="0"/>
            </a:endParaRPr>
          </a:p>
          <a:p>
            <a:r>
              <a:rPr lang="es-ES" sz="2800" dirty="0">
                <a:hlinkClick r:id="rId2"/>
              </a:rPr>
              <a:t>https://youtu.be/Eu7wp91FNgY</a:t>
            </a:r>
            <a:endParaRPr lang="es-ES" sz="2800" dirty="0"/>
          </a:p>
          <a:p>
            <a:endParaRPr lang="es-ES" sz="2800" dirty="0"/>
          </a:p>
          <a:p>
            <a:endParaRPr lang="es-ES" sz="2800" dirty="0"/>
          </a:p>
          <a:p>
            <a:endParaRPr lang="es-ES" dirty="0"/>
          </a:p>
        </p:txBody>
      </p:sp>
      <p:sp>
        <p:nvSpPr>
          <p:cNvPr id="4" name="CuadroTexto 3">
            <a:extLst>
              <a:ext uri="{FF2B5EF4-FFF2-40B4-BE49-F238E27FC236}">
                <a16:creationId xmlns:a16="http://schemas.microsoft.com/office/drawing/2014/main" id="{86D0EBB8-EFAB-47FF-953B-6B9FCCCCFD4F}"/>
              </a:ext>
            </a:extLst>
          </p:cNvPr>
          <p:cNvSpPr txBox="1"/>
          <p:nvPr/>
        </p:nvSpPr>
        <p:spPr>
          <a:xfrm>
            <a:off x="489803" y="3903765"/>
            <a:ext cx="8229600" cy="1648103"/>
          </a:xfrm>
          <a:prstGeom prst="rect">
            <a:avLst/>
          </a:prstGeom>
          <a:solidFill>
            <a:srgbClr val="FFC000"/>
          </a:solidFill>
        </p:spPr>
        <p:txBody>
          <a:bodyPr wrap="square" rtlCol="0">
            <a:spAutoFit/>
          </a:bodyPr>
          <a:lstStyle/>
          <a:p>
            <a:r>
              <a:rPr lang="es-ES" sz="2800" b="1" dirty="0">
                <a:latin typeface="Calibri" panose="020F0502020204030204" pitchFamily="34" charset="0"/>
                <a:cs typeface="Calibri" panose="020F0502020204030204" pitchFamily="34" charset="0"/>
              </a:rPr>
              <a:t>La escasez económica </a:t>
            </a:r>
            <a:r>
              <a:rPr lang="es-ES" sz="2800" dirty="0">
                <a:latin typeface="Calibri" panose="020F0502020204030204" pitchFamily="34" charset="0"/>
                <a:cs typeface="Calibri" panose="020F0502020204030204" pitchFamily="34" charset="0"/>
              </a:rPr>
              <a:t>es la </a:t>
            </a:r>
            <a:r>
              <a:rPr lang="es-ES" sz="2800" u="sng" dirty="0">
                <a:latin typeface="Calibri" panose="020F0502020204030204" pitchFamily="34" charset="0"/>
                <a:cs typeface="Calibri" panose="020F0502020204030204" pitchFamily="34" charset="0"/>
              </a:rPr>
              <a:t>sensación</a:t>
            </a:r>
            <a:r>
              <a:rPr lang="es-ES" sz="2800" dirty="0">
                <a:latin typeface="Calibri" panose="020F0502020204030204" pitchFamily="34" charset="0"/>
                <a:cs typeface="Calibri" panose="020F0502020204030204" pitchFamily="34" charset="0"/>
              </a:rPr>
              <a:t> de falta de recursos en relación con las necesidades  de las personas</a:t>
            </a:r>
            <a:r>
              <a:rPr lang="es-ES" dirty="0">
                <a:latin typeface="Calibri" panose="020F0502020204030204" pitchFamily="34" charset="0"/>
                <a:cs typeface="Calibri" panose="020F0502020204030204" pitchFamily="34" charset="0"/>
              </a:rPr>
              <a:t>.</a:t>
            </a:r>
          </a:p>
          <a:p>
            <a:endParaRPr lang="es-ES" dirty="0"/>
          </a:p>
        </p:txBody>
      </p:sp>
      <p:sp>
        <p:nvSpPr>
          <p:cNvPr id="5" name="1 Título">
            <a:extLst>
              <a:ext uri="{FF2B5EF4-FFF2-40B4-BE49-F238E27FC236}">
                <a16:creationId xmlns:a16="http://schemas.microsoft.com/office/drawing/2014/main" id="{AD496054-9F42-496A-AE25-38BE996420F5}"/>
              </a:ext>
            </a:extLst>
          </p:cNvPr>
          <p:cNvSpPr txBox="1">
            <a:spLocks/>
          </p:cNvSpPr>
          <p:nvPr/>
        </p:nvSpPr>
        <p:spPr>
          <a:xfrm>
            <a:off x="251521" y="144016"/>
            <a:ext cx="8640957" cy="980728"/>
          </a:xfrm>
          <a:prstGeom prst="rect">
            <a:avLst/>
          </a:prstGeom>
          <a:solidFill>
            <a:srgbClr val="92D050"/>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s-ES" b="1" dirty="0">
                <a:latin typeface="Comic Sans MS" pitchFamily="66" charset="0"/>
              </a:rPr>
            </a:br>
            <a:r>
              <a:rPr lang="es-ES" sz="14400" b="1" dirty="0">
                <a:latin typeface="Calibri" panose="020F0502020204030204" pitchFamily="34" charset="0"/>
                <a:cs typeface="Calibri" panose="020F0502020204030204" pitchFamily="34" charset="0"/>
              </a:rPr>
              <a:t>4. La escasez de bienes y servicios</a:t>
            </a:r>
            <a:br>
              <a:rPr lang="es-ES" sz="14400" u="sng" dirty="0">
                <a:latin typeface="Comic Sans MS" pitchFamily="66" charset="0"/>
              </a:rPr>
            </a:br>
            <a:endParaRPr lang="gl-ES" sz="14400" dirty="0"/>
          </a:p>
        </p:txBody>
      </p:sp>
    </p:spTree>
    <p:extLst>
      <p:ext uri="{BB962C8B-B14F-4D97-AF65-F5344CB8AC3E}">
        <p14:creationId xmlns:p14="http://schemas.microsoft.com/office/powerpoint/2010/main" val="3824923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1216" y="404664"/>
            <a:ext cx="8763272" cy="5886574"/>
          </a:xfrm>
        </p:spPr>
        <p:txBody>
          <a:bodyPr>
            <a:normAutofit/>
          </a:bodyPr>
          <a:lstStyle/>
          <a:p>
            <a:r>
              <a:rPr lang="es-ES" sz="2800" dirty="0">
                <a:latin typeface="Calibri" panose="020F0502020204030204" pitchFamily="34" charset="0"/>
                <a:cs typeface="Calibri" panose="020F0502020204030204" pitchFamily="34" charset="0"/>
              </a:rPr>
              <a:t> La </a:t>
            </a:r>
            <a:r>
              <a:rPr lang="es-ES" sz="2800" b="1" dirty="0">
                <a:latin typeface="Calibri" panose="020F0502020204030204" pitchFamily="34" charset="0"/>
                <a:cs typeface="Calibri" panose="020F0502020204030204" pitchFamily="34" charset="0"/>
              </a:rPr>
              <a:t>escasez de recursos </a:t>
            </a:r>
            <a:r>
              <a:rPr lang="es-ES" sz="2800" dirty="0">
                <a:latin typeface="Calibri" panose="020F0502020204030204" pitchFamily="34" charset="0"/>
                <a:cs typeface="Calibri" panose="020F0502020204030204" pitchFamily="34" charset="0"/>
              </a:rPr>
              <a:t>es un hecho fundamental, la padecen todo tipo de personas y sociedades, de las más ricas a las más pobres. Otra cosa es la </a:t>
            </a:r>
            <a:r>
              <a:rPr lang="es-ES" sz="2800" b="1" dirty="0">
                <a:latin typeface="Calibri" panose="020F0502020204030204" pitchFamily="34" charset="0"/>
                <a:cs typeface="Calibri" panose="020F0502020204030204" pitchFamily="34" charset="0"/>
              </a:rPr>
              <a:t>pobreza.</a:t>
            </a:r>
          </a:p>
          <a:p>
            <a:r>
              <a:rPr lang="es-ES" sz="2800" b="1" dirty="0">
                <a:latin typeface="Calibri" panose="020F0502020204030204" pitchFamily="34" charset="0"/>
                <a:cs typeface="Calibri" panose="020F0502020204030204" pitchFamily="34" charset="0"/>
              </a:rPr>
              <a:t>¿Como definirías entonces la pobreza?</a:t>
            </a:r>
          </a:p>
          <a:p>
            <a:endParaRPr lang="es-ES" sz="2800" b="1" dirty="0">
              <a:latin typeface="Calibri" panose="020F0502020204030204" pitchFamily="34" charset="0"/>
              <a:cs typeface="Calibri" panose="020F0502020204030204" pitchFamily="34" charset="0"/>
            </a:endParaRPr>
          </a:p>
          <a:p>
            <a:pPr marL="0" indent="0">
              <a:buNone/>
            </a:pPr>
            <a:endParaRPr lang="es-ES" sz="2800" b="1" dirty="0">
              <a:latin typeface="Calibri" panose="020F0502020204030204" pitchFamily="34" charset="0"/>
              <a:cs typeface="Calibri" panose="020F0502020204030204" pitchFamily="34" charset="0"/>
            </a:endParaRPr>
          </a:p>
          <a:p>
            <a:pPr marL="0" indent="0">
              <a:buNone/>
            </a:pPr>
            <a:r>
              <a:rPr lang="es-ES" sz="2800" dirty="0">
                <a:latin typeface="Calibri" panose="020F0502020204030204" pitchFamily="34" charset="0"/>
                <a:cs typeface="Calibri" panose="020F0502020204030204" pitchFamily="34" charset="0"/>
              </a:rPr>
              <a:t> </a:t>
            </a:r>
          </a:p>
        </p:txBody>
      </p:sp>
      <p:pic>
        <p:nvPicPr>
          <p:cNvPr id="4" name="Picture 2">
            <a:extLst>
              <a:ext uri="{FF2B5EF4-FFF2-40B4-BE49-F238E27FC236}">
                <a16:creationId xmlns:a16="http://schemas.microsoft.com/office/drawing/2014/main" id="{20651683-1E92-42DF-BA47-DDDDE1FAC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364" y="2484797"/>
            <a:ext cx="8438611" cy="322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2ABAAB39-C7FD-4A23-97AB-B0367306A917}"/>
              </a:ext>
            </a:extLst>
          </p:cNvPr>
          <p:cNvSpPr txBox="1"/>
          <p:nvPr/>
        </p:nvSpPr>
        <p:spPr>
          <a:xfrm>
            <a:off x="755576" y="5673862"/>
            <a:ext cx="7128792" cy="923330"/>
          </a:xfrm>
          <a:prstGeom prst="rect">
            <a:avLst/>
          </a:prstGeom>
          <a:noFill/>
        </p:spPr>
        <p:txBody>
          <a:bodyPr wrap="square">
            <a:spAutoFit/>
          </a:bodyPr>
          <a:lstStyle/>
          <a:p>
            <a:r>
              <a:rPr lang="gl-ES" sz="1800" b="1" dirty="0">
                <a:latin typeface="Calibri" panose="020F0502020204030204" pitchFamily="34" charset="0"/>
                <a:cs typeface="Calibri" panose="020F0502020204030204" pitchFamily="34" charset="0"/>
              </a:rPr>
              <a:t>Razona y responde</a:t>
            </a:r>
            <a:r>
              <a:rPr lang="gl-ES" sz="1800" dirty="0">
                <a:latin typeface="Calibri" panose="020F0502020204030204" pitchFamily="34" charset="0"/>
                <a:cs typeface="Calibri" panose="020F0502020204030204" pitchFamily="34" charset="0"/>
              </a:rPr>
              <a:t>: ¿Es la misma pobreza la que experimenta una persona en Somalia que la que experimenta una persona en España? Con que tipo de pobreza relacionas a cada uno?</a:t>
            </a:r>
          </a:p>
        </p:txBody>
      </p:sp>
      <p:sp>
        <p:nvSpPr>
          <p:cNvPr id="8" name="Title 7">
            <a:extLst>
              <a:ext uri="{FF2B5EF4-FFF2-40B4-BE49-F238E27FC236}">
                <a16:creationId xmlns:a16="http://schemas.microsoft.com/office/drawing/2014/main" id="{2BEB0211-6CFB-402D-A917-286D5F46111D}"/>
              </a:ext>
            </a:extLst>
          </p:cNvPr>
          <p:cNvSpPr>
            <a:spLocks noGrp="1"/>
          </p:cNvSpPr>
          <p:nvPr>
            <p:ph type="title"/>
          </p:nvPr>
        </p:nvSpPr>
        <p:spPr>
          <a:xfrm flipV="1">
            <a:off x="390364" y="60581"/>
            <a:ext cx="8363272" cy="45719"/>
          </a:xfrm>
        </p:spPr>
        <p:txBody>
          <a:bodyPr>
            <a:normAutofit fontScale="90000"/>
          </a:bodyPr>
          <a:lstStyle/>
          <a:p>
            <a:endParaRPr lang="es-ES" dirty="0"/>
          </a:p>
        </p:txBody>
      </p:sp>
    </p:spTree>
    <p:extLst>
      <p:ext uri="{BB962C8B-B14F-4D97-AF65-F5344CB8AC3E}">
        <p14:creationId xmlns:p14="http://schemas.microsoft.com/office/powerpoint/2010/main" val="1406532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9380"/>
            <a:ext cx="8229600" cy="1143000"/>
          </a:xfrm>
        </p:spPr>
        <p:txBody>
          <a:bodyPr/>
          <a:lstStyle/>
          <a:p>
            <a:endParaRPr lang="gl-ES" dirty="0"/>
          </a:p>
        </p:txBody>
      </p:sp>
      <p:sp>
        <p:nvSpPr>
          <p:cNvPr id="4" name="Elipse 3">
            <a:extLst>
              <a:ext uri="{FF2B5EF4-FFF2-40B4-BE49-F238E27FC236}">
                <a16:creationId xmlns:a16="http://schemas.microsoft.com/office/drawing/2014/main" id="{1955E350-6815-4583-926E-F13FAA5590FE}"/>
              </a:ext>
            </a:extLst>
          </p:cNvPr>
          <p:cNvSpPr/>
          <p:nvPr/>
        </p:nvSpPr>
        <p:spPr>
          <a:xfrm>
            <a:off x="724980" y="2132856"/>
            <a:ext cx="1830796" cy="1003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Recursos escasos</a:t>
            </a:r>
          </a:p>
        </p:txBody>
      </p:sp>
      <p:sp>
        <p:nvSpPr>
          <p:cNvPr id="6" name="Marcador de contenido 5">
            <a:extLst>
              <a:ext uri="{FF2B5EF4-FFF2-40B4-BE49-F238E27FC236}">
                <a16:creationId xmlns:a16="http://schemas.microsoft.com/office/drawing/2014/main" id="{0886DDED-7C8F-4473-B650-31A51376170F}"/>
              </a:ext>
            </a:extLst>
          </p:cNvPr>
          <p:cNvSpPr>
            <a:spLocks noGrp="1"/>
          </p:cNvSpPr>
          <p:nvPr>
            <p:ph idx="1"/>
          </p:nvPr>
        </p:nvSpPr>
        <p:spPr>
          <a:xfrm>
            <a:off x="5796136" y="2852936"/>
            <a:ext cx="3088476" cy="171355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s-ES" dirty="0"/>
              <a:t>Necesidad de elegir</a:t>
            </a:r>
          </a:p>
        </p:txBody>
      </p:sp>
      <p:sp>
        <p:nvSpPr>
          <p:cNvPr id="7" name="Elipse 6">
            <a:extLst>
              <a:ext uri="{FF2B5EF4-FFF2-40B4-BE49-F238E27FC236}">
                <a16:creationId xmlns:a16="http://schemas.microsoft.com/office/drawing/2014/main" id="{FFDF7FAA-E1D6-491F-8CDD-B50DB68B08BE}"/>
              </a:ext>
            </a:extLst>
          </p:cNvPr>
          <p:cNvSpPr/>
          <p:nvPr/>
        </p:nvSpPr>
        <p:spPr>
          <a:xfrm>
            <a:off x="700082" y="4405558"/>
            <a:ext cx="1944216"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Necesidades ilimitadas</a:t>
            </a:r>
          </a:p>
        </p:txBody>
      </p:sp>
      <p:sp>
        <p:nvSpPr>
          <p:cNvPr id="8" name="Elipse 7">
            <a:extLst>
              <a:ext uri="{FF2B5EF4-FFF2-40B4-BE49-F238E27FC236}">
                <a16:creationId xmlns:a16="http://schemas.microsoft.com/office/drawing/2014/main" id="{910116CE-DEA3-4670-869C-7E6B5B946E55}"/>
              </a:ext>
            </a:extLst>
          </p:cNvPr>
          <p:cNvSpPr/>
          <p:nvPr/>
        </p:nvSpPr>
        <p:spPr>
          <a:xfrm>
            <a:off x="2987190" y="3011910"/>
            <a:ext cx="1944216" cy="12759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Escasez económica</a:t>
            </a:r>
          </a:p>
        </p:txBody>
      </p:sp>
      <p:sp>
        <p:nvSpPr>
          <p:cNvPr id="5" name="Flecha: a la derecha 4">
            <a:extLst>
              <a:ext uri="{FF2B5EF4-FFF2-40B4-BE49-F238E27FC236}">
                <a16:creationId xmlns:a16="http://schemas.microsoft.com/office/drawing/2014/main" id="{9DEEE2E0-BEBA-4AD6-984F-5CE25D24DDAC}"/>
              </a:ext>
            </a:extLst>
          </p:cNvPr>
          <p:cNvSpPr/>
          <p:nvPr/>
        </p:nvSpPr>
        <p:spPr>
          <a:xfrm>
            <a:off x="2411760" y="3429000"/>
            <a:ext cx="391490" cy="432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a la derecha 9">
            <a:extLst>
              <a:ext uri="{FF2B5EF4-FFF2-40B4-BE49-F238E27FC236}">
                <a16:creationId xmlns:a16="http://schemas.microsoft.com/office/drawing/2014/main" id="{CC7A2B76-4A1E-42E4-B0E5-5C29E194D2A6}"/>
              </a:ext>
            </a:extLst>
          </p:cNvPr>
          <p:cNvSpPr/>
          <p:nvPr/>
        </p:nvSpPr>
        <p:spPr>
          <a:xfrm>
            <a:off x="5115346" y="3429000"/>
            <a:ext cx="648072" cy="422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Signo más 8">
            <a:extLst>
              <a:ext uri="{FF2B5EF4-FFF2-40B4-BE49-F238E27FC236}">
                <a16:creationId xmlns:a16="http://schemas.microsoft.com/office/drawing/2014/main" id="{A377ACF7-E729-4E73-9EF7-0BD757A428F3}"/>
              </a:ext>
            </a:extLst>
          </p:cNvPr>
          <p:cNvSpPr/>
          <p:nvPr/>
        </p:nvSpPr>
        <p:spPr>
          <a:xfrm>
            <a:off x="1222994" y="3452700"/>
            <a:ext cx="648072" cy="576064"/>
          </a:xfrm>
          <a:prstGeom prst="mathPl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89092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V="1">
            <a:off x="467544" y="228919"/>
            <a:ext cx="8219256" cy="45719"/>
          </a:xfrm>
        </p:spPr>
        <p:txBody>
          <a:bodyPr>
            <a:normAutofit fontScale="90000"/>
          </a:bodyPr>
          <a:lstStyle/>
          <a:p>
            <a:endParaRPr lang="gl-ES" dirty="0"/>
          </a:p>
        </p:txBody>
      </p:sp>
      <p:sp>
        <p:nvSpPr>
          <p:cNvPr id="3" name="2 Marcador de contenido"/>
          <p:cNvSpPr>
            <a:spLocks noGrp="1"/>
          </p:cNvSpPr>
          <p:nvPr>
            <p:ph idx="1"/>
          </p:nvPr>
        </p:nvSpPr>
        <p:spPr>
          <a:xfrm>
            <a:off x="395536" y="404664"/>
            <a:ext cx="8352928" cy="5976664"/>
          </a:xfrm>
        </p:spPr>
        <p:txBody>
          <a:bodyPr>
            <a:normAutofit fontScale="92500" lnSpcReduction="20000"/>
          </a:bodyPr>
          <a:lstStyle/>
          <a:p>
            <a:r>
              <a:rPr lang="gl-ES" b="1" dirty="0">
                <a:latin typeface="Comic Sans MS" pitchFamily="66" charset="0"/>
              </a:rPr>
              <a:t>Economía </a:t>
            </a:r>
            <a:r>
              <a:rPr lang="gl-ES" b="1" dirty="0" err="1">
                <a:latin typeface="Comic Sans MS" pitchFamily="66" charset="0"/>
              </a:rPr>
              <a:t>personal</a:t>
            </a:r>
            <a:r>
              <a:rPr lang="gl-ES" dirty="0">
                <a:latin typeface="Comic Sans MS" pitchFamily="66" charset="0"/>
              </a:rPr>
              <a:t>. </a:t>
            </a:r>
            <a:r>
              <a:rPr lang="gl-ES" dirty="0" err="1">
                <a:latin typeface="Comic Sans MS" pitchFamily="66" charset="0"/>
              </a:rPr>
              <a:t>Presupuesto</a:t>
            </a:r>
            <a:r>
              <a:rPr lang="gl-ES" dirty="0">
                <a:latin typeface="Comic Sans MS" pitchFamily="66" charset="0"/>
              </a:rPr>
              <a:t> </a:t>
            </a:r>
            <a:r>
              <a:rPr lang="gl-ES" dirty="0" err="1">
                <a:latin typeface="Comic Sans MS" pitchFamily="66" charset="0"/>
              </a:rPr>
              <a:t>personal</a:t>
            </a:r>
            <a:r>
              <a:rPr lang="gl-ES" dirty="0">
                <a:latin typeface="Comic Sans MS" pitchFamily="66" charset="0"/>
              </a:rPr>
              <a:t>; </a:t>
            </a:r>
            <a:r>
              <a:rPr lang="gl-ES" dirty="0" err="1">
                <a:latin typeface="Comic Sans MS" pitchFamily="66" charset="0"/>
              </a:rPr>
              <a:t>gestión</a:t>
            </a:r>
            <a:r>
              <a:rPr lang="gl-ES" dirty="0">
                <a:latin typeface="Comic Sans MS" pitchFamily="66" charset="0"/>
              </a:rPr>
              <a:t> del </a:t>
            </a:r>
            <a:r>
              <a:rPr lang="gl-ES" dirty="0" err="1">
                <a:latin typeface="Comic Sans MS" pitchFamily="66" charset="0"/>
              </a:rPr>
              <a:t>presupuesto</a:t>
            </a:r>
            <a:r>
              <a:rPr lang="gl-ES" dirty="0">
                <a:latin typeface="Comic Sans MS" pitchFamily="66" charset="0"/>
              </a:rPr>
              <a:t>; Planificación </a:t>
            </a:r>
            <a:r>
              <a:rPr lang="gl-ES" dirty="0" err="1">
                <a:latin typeface="Comic Sans MS" pitchFamily="66" charset="0"/>
              </a:rPr>
              <a:t>económico-financeira</a:t>
            </a:r>
            <a:r>
              <a:rPr lang="gl-ES" dirty="0">
                <a:latin typeface="Comic Sans MS" pitchFamily="66" charset="0"/>
              </a:rPr>
              <a:t>; </a:t>
            </a:r>
            <a:r>
              <a:rPr lang="gl-ES" dirty="0" err="1">
                <a:latin typeface="Comic Sans MS" pitchFamily="66" charset="0"/>
              </a:rPr>
              <a:t>ahorro</a:t>
            </a:r>
            <a:r>
              <a:rPr lang="gl-ES" dirty="0">
                <a:latin typeface="Comic Sans MS" pitchFamily="66" charset="0"/>
              </a:rPr>
              <a:t>, </a:t>
            </a:r>
            <a:r>
              <a:rPr lang="gl-ES" dirty="0" err="1">
                <a:latin typeface="Comic Sans MS" pitchFamily="66" charset="0"/>
              </a:rPr>
              <a:t>endeudamiento</a:t>
            </a:r>
            <a:r>
              <a:rPr lang="gl-ES" dirty="0">
                <a:latin typeface="Comic Sans MS" pitchFamily="66" charset="0"/>
              </a:rPr>
              <a:t>, planes de </a:t>
            </a:r>
            <a:r>
              <a:rPr lang="gl-ES" dirty="0" err="1">
                <a:latin typeface="Comic Sans MS" pitchFamily="66" charset="0"/>
              </a:rPr>
              <a:t>pensiones</a:t>
            </a:r>
            <a:r>
              <a:rPr lang="gl-ES" dirty="0">
                <a:latin typeface="Comic Sans MS" pitchFamily="66" charset="0"/>
              </a:rPr>
              <a:t>;contratos </a:t>
            </a:r>
            <a:r>
              <a:rPr lang="gl-ES" dirty="0" err="1">
                <a:latin typeface="Comic Sans MS" pitchFamily="66" charset="0"/>
              </a:rPr>
              <a:t>financieros</a:t>
            </a:r>
            <a:r>
              <a:rPr lang="gl-ES" dirty="0">
                <a:latin typeface="Comic Sans MS" pitchFamily="66" charset="0"/>
              </a:rPr>
              <a:t> (</a:t>
            </a:r>
            <a:r>
              <a:rPr lang="gl-ES" dirty="0" err="1">
                <a:latin typeface="Comic Sans MS" pitchFamily="66" charset="0"/>
              </a:rPr>
              <a:t>cuentas</a:t>
            </a:r>
            <a:r>
              <a:rPr lang="gl-ES" dirty="0">
                <a:latin typeface="Comic Sans MS" pitchFamily="66" charset="0"/>
              </a:rPr>
              <a:t>, </a:t>
            </a:r>
            <a:r>
              <a:rPr lang="gl-ES" dirty="0" err="1">
                <a:latin typeface="Comic Sans MS" pitchFamily="66" charset="0"/>
              </a:rPr>
              <a:t>tarjetas</a:t>
            </a:r>
            <a:r>
              <a:rPr lang="gl-ES" dirty="0">
                <a:latin typeface="Comic Sans MS" pitchFamily="66" charset="0"/>
              </a:rPr>
              <a:t>..)</a:t>
            </a:r>
          </a:p>
          <a:p>
            <a:r>
              <a:rPr lang="gl-ES" b="1" dirty="0">
                <a:latin typeface="Comic Sans MS" pitchFamily="66" charset="0"/>
              </a:rPr>
              <a:t>Economía del Estado. </a:t>
            </a:r>
            <a:r>
              <a:rPr lang="gl-ES" dirty="0" err="1">
                <a:latin typeface="Comic Sans MS" pitchFamily="66" charset="0"/>
              </a:rPr>
              <a:t>Presupuestos</a:t>
            </a:r>
            <a:r>
              <a:rPr lang="gl-ES" dirty="0">
                <a:latin typeface="Comic Sans MS" pitchFamily="66" charset="0"/>
              </a:rPr>
              <a:t> públicos, </a:t>
            </a:r>
            <a:r>
              <a:rPr lang="gl-ES" dirty="0" err="1">
                <a:latin typeface="Comic Sans MS" pitchFamily="66" charset="0"/>
              </a:rPr>
              <a:t>deuda</a:t>
            </a:r>
            <a:r>
              <a:rPr lang="gl-ES" dirty="0">
                <a:latin typeface="Comic Sans MS" pitchFamily="66" charset="0"/>
              </a:rPr>
              <a:t> pública; desigualdades económicas.</a:t>
            </a:r>
          </a:p>
          <a:p>
            <a:r>
              <a:rPr lang="gl-ES" b="1" dirty="0">
                <a:latin typeface="Comic Sans MS" pitchFamily="66" charset="0"/>
              </a:rPr>
              <a:t>Tipos de </a:t>
            </a:r>
            <a:r>
              <a:rPr lang="gl-ES" b="1" dirty="0" err="1">
                <a:latin typeface="Comic Sans MS" pitchFamily="66" charset="0"/>
              </a:rPr>
              <a:t>interés</a:t>
            </a:r>
            <a:r>
              <a:rPr lang="gl-ES" b="1" dirty="0">
                <a:latin typeface="Comic Sans MS" pitchFamily="66" charset="0"/>
              </a:rPr>
              <a:t>, inflación y </a:t>
            </a:r>
            <a:r>
              <a:rPr lang="gl-ES" b="1" dirty="0" err="1">
                <a:latin typeface="Comic Sans MS" pitchFamily="66" charset="0"/>
              </a:rPr>
              <a:t>desempleo</a:t>
            </a:r>
            <a:r>
              <a:rPr lang="gl-ES" dirty="0">
                <a:latin typeface="Comic Sans MS" pitchFamily="66" charset="0"/>
              </a:rPr>
              <a:t>.</a:t>
            </a:r>
          </a:p>
          <a:p>
            <a:r>
              <a:rPr lang="gl-ES" b="1" dirty="0">
                <a:latin typeface="Comic Sans MS" pitchFamily="66" charset="0"/>
              </a:rPr>
              <a:t>Economía internacional</a:t>
            </a:r>
            <a:r>
              <a:rPr lang="gl-ES" dirty="0">
                <a:latin typeface="Comic Sans MS" pitchFamily="66" charset="0"/>
              </a:rPr>
              <a:t>. Globalización, comercio internacional; integración económica europea; economía y </a:t>
            </a:r>
            <a:r>
              <a:rPr lang="gl-ES" dirty="0" err="1">
                <a:latin typeface="Comic Sans MS" pitchFamily="66" charset="0"/>
              </a:rPr>
              <a:t>sostenibilidad</a:t>
            </a:r>
            <a:r>
              <a:rPr lang="gl-ES" dirty="0">
                <a:latin typeface="Comic Sans MS" pitchFamily="66" charset="0"/>
              </a:rPr>
              <a:t>.</a:t>
            </a:r>
          </a:p>
        </p:txBody>
      </p:sp>
    </p:spTree>
    <p:extLst>
      <p:ext uri="{BB962C8B-B14F-4D97-AF65-F5344CB8AC3E}">
        <p14:creationId xmlns:p14="http://schemas.microsoft.com/office/powerpoint/2010/main" val="363836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91264" cy="850106"/>
          </a:xfr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br>
              <a:rPr lang="es-ES" b="1" dirty="0">
                <a:latin typeface="Comic Sans MS" pitchFamily="66" charset="0"/>
              </a:rPr>
            </a:br>
            <a:r>
              <a:rPr lang="es-ES" b="1" dirty="0">
                <a:latin typeface="Comic Sans MS" pitchFamily="66" charset="0"/>
              </a:rPr>
              <a:t>5.LA NECESIDAD DE ELEGIR</a:t>
            </a:r>
            <a:br>
              <a:rPr lang="es-ES" b="1" dirty="0">
                <a:latin typeface="Comic Sans MS" pitchFamily="66" charset="0"/>
              </a:rPr>
            </a:br>
            <a:endParaRPr lang="gl-ES" dirty="0">
              <a:latin typeface="Comic Sans MS" pitchFamily="66" charset="0"/>
            </a:endParaRPr>
          </a:p>
        </p:txBody>
      </p:sp>
      <p:sp>
        <p:nvSpPr>
          <p:cNvPr id="3" name="2 Marcador de contenido"/>
          <p:cNvSpPr>
            <a:spLocks noGrp="1"/>
          </p:cNvSpPr>
          <p:nvPr>
            <p:ph idx="1"/>
          </p:nvPr>
        </p:nvSpPr>
        <p:spPr>
          <a:xfrm>
            <a:off x="179512" y="1268760"/>
            <a:ext cx="8712968" cy="5314602"/>
          </a:xfrm>
        </p:spPr>
        <p:txBody>
          <a:bodyPr>
            <a:normAutofit lnSpcReduction="10000"/>
          </a:bodyPr>
          <a:lstStyle/>
          <a:p>
            <a:pPr marL="342900" lvl="0" indent="-342900">
              <a:spcBef>
                <a:spcPct val="20000"/>
              </a:spcBef>
              <a:buFont typeface="Arial" pitchFamily="34" charset="0"/>
              <a:buChar char="•"/>
            </a:pPr>
            <a:r>
              <a:rPr lang="es-ES" sz="3200" dirty="0">
                <a:solidFill>
                  <a:prstClr val="black"/>
                </a:solidFill>
                <a:latin typeface="Calibri" panose="020F0502020204030204" pitchFamily="34" charset="0"/>
                <a:cs typeface="Calibri" panose="020F0502020204030204" pitchFamily="34" charset="0"/>
              </a:rPr>
              <a:t>Como generalmente hay menos bienes y servicios de los que las personas quieren, a estos se les asigna un </a:t>
            </a:r>
            <a:r>
              <a:rPr lang="es-ES" sz="3200" b="1" dirty="0">
                <a:solidFill>
                  <a:prstClr val="black"/>
                </a:solidFill>
                <a:latin typeface="Calibri" panose="020F0502020204030204" pitchFamily="34" charset="0"/>
                <a:cs typeface="Calibri" panose="020F0502020204030204" pitchFamily="34" charset="0"/>
              </a:rPr>
              <a:t>precio</a:t>
            </a:r>
            <a:r>
              <a:rPr lang="es-ES" sz="3200" dirty="0">
                <a:solidFill>
                  <a:prstClr val="black"/>
                </a:solidFill>
                <a:latin typeface="Calibri" panose="020F0502020204030204" pitchFamily="34" charset="0"/>
                <a:cs typeface="Calibri" panose="020F0502020204030204" pitchFamily="34" charset="0"/>
              </a:rPr>
              <a:t>, que determinará quienes disfrutarán esos recursos.</a:t>
            </a:r>
          </a:p>
          <a:p>
            <a:pPr marL="342900" lvl="0" indent="-342900">
              <a:spcBef>
                <a:spcPct val="20000"/>
              </a:spcBef>
              <a:buFont typeface="Arial" pitchFamily="34" charset="0"/>
              <a:buChar char="•"/>
            </a:pPr>
            <a:r>
              <a:rPr lang="es-ES" sz="3200" dirty="0">
                <a:solidFill>
                  <a:prstClr val="black"/>
                </a:solidFill>
                <a:latin typeface="Calibri" panose="020F0502020204030204" pitchFamily="34" charset="0"/>
                <a:cs typeface="Calibri" panose="020F0502020204030204" pitchFamily="34" charset="0"/>
              </a:rPr>
              <a:t>Tenemos por lo tanto la </a:t>
            </a:r>
            <a:r>
              <a:rPr lang="es-ES" sz="3200" b="1" dirty="0">
                <a:solidFill>
                  <a:prstClr val="black"/>
                </a:solidFill>
                <a:latin typeface="Calibri" panose="020F0502020204030204" pitchFamily="34" charset="0"/>
                <a:cs typeface="Calibri" panose="020F0502020204030204" pitchFamily="34" charset="0"/>
              </a:rPr>
              <a:t>necesidad de elegir.</a:t>
            </a:r>
            <a:endParaRPr lang="es-ES" b="1" dirty="0">
              <a:latin typeface="Calibri" panose="020F0502020204030204" pitchFamily="34" charset="0"/>
              <a:cs typeface="Calibri" panose="020F0502020204030204" pitchFamily="34" charset="0"/>
            </a:endParaRPr>
          </a:p>
          <a:p>
            <a:pPr marL="0" indent="0">
              <a:buNone/>
            </a:pPr>
            <a:r>
              <a:rPr lang="es-ES" b="1" dirty="0">
                <a:latin typeface="Calibri" panose="020F0502020204030204" pitchFamily="34" charset="0"/>
                <a:cs typeface="Calibri" panose="020F0502020204030204" pitchFamily="34" charset="0"/>
              </a:rPr>
              <a:t>Los principios de la toma de decisiones</a:t>
            </a:r>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El principio del coste de oportunidad.</a:t>
            </a:r>
          </a:p>
          <a:p>
            <a:r>
              <a:rPr lang="es-ES" dirty="0">
                <a:latin typeface="Calibri" panose="020F0502020204030204" pitchFamily="34" charset="0"/>
                <a:cs typeface="Calibri" panose="020F0502020204030204" pitchFamily="34" charset="0"/>
              </a:rPr>
              <a:t>Los costes  irrecuperables.</a:t>
            </a:r>
          </a:p>
          <a:p>
            <a:r>
              <a:rPr lang="es-ES" dirty="0">
                <a:latin typeface="Calibri" panose="020F0502020204030204" pitchFamily="34" charset="0"/>
                <a:cs typeface="Calibri" panose="020F0502020204030204" pitchFamily="34" charset="0"/>
              </a:rPr>
              <a:t>Beneficios y costes adicionales.</a:t>
            </a:r>
          </a:p>
          <a:p>
            <a:r>
              <a:rPr lang="es-ES" dirty="0">
                <a:latin typeface="Calibri" panose="020F0502020204030204" pitchFamily="34" charset="0"/>
                <a:cs typeface="Calibri" panose="020F0502020204030204" pitchFamily="34" charset="0"/>
              </a:rPr>
              <a:t>Los incentivos.</a:t>
            </a:r>
            <a:endParaRPr lang="gl-E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37C1A78-3395-4430-B7B6-F6BAFC97E2CC}"/>
              </a:ext>
            </a:extLst>
          </p:cNvPr>
          <p:cNvPicPr>
            <a:picLocks noChangeAspect="1"/>
          </p:cNvPicPr>
          <p:nvPr/>
        </p:nvPicPr>
        <p:blipFill>
          <a:blip r:embed="rId2"/>
          <a:stretch>
            <a:fillRect/>
          </a:stretch>
        </p:blipFill>
        <p:spPr>
          <a:xfrm>
            <a:off x="6012160" y="4676392"/>
            <a:ext cx="2592288" cy="2050986"/>
          </a:xfrm>
          <a:prstGeom prst="rect">
            <a:avLst/>
          </a:prstGeom>
        </p:spPr>
      </p:pic>
    </p:spTree>
    <p:extLst>
      <p:ext uri="{BB962C8B-B14F-4D97-AF65-F5344CB8AC3E}">
        <p14:creationId xmlns:p14="http://schemas.microsoft.com/office/powerpoint/2010/main" val="2673763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268" y="0"/>
            <a:ext cx="8733456" cy="692696"/>
          </a:xfrm>
          <a:solidFill>
            <a:schemeClr val="accent2">
              <a:lumMod val="40000"/>
              <a:lumOff val="60000"/>
            </a:schemeClr>
          </a:solidFill>
        </p:spPr>
        <p:txBody>
          <a:bodyPr>
            <a:normAutofit/>
          </a:bodyPr>
          <a:lstStyle/>
          <a:p>
            <a:r>
              <a:rPr lang="es-ES" sz="3600" dirty="0">
                <a:latin typeface="Calibri" panose="020F0502020204030204" pitchFamily="34" charset="0"/>
                <a:cs typeface="Calibri" panose="020F0502020204030204" pitchFamily="34" charset="0"/>
              </a:rPr>
              <a:t>El coste de oportunidad</a:t>
            </a:r>
            <a:endParaRPr lang="gl-ES" sz="3600" dirty="0">
              <a:latin typeface="Calibri" panose="020F0502020204030204" pitchFamily="34" charset="0"/>
              <a:cs typeface="Calibri" panose="020F0502020204030204" pitchFamily="34" charset="0"/>
            </a:endParaRPr>
          </a:p>
        </p:txBody>
      </p:sp>
      <p:sp>
        <p:nvSpPr>
          <p:cNvPr id="3" name="2 Marcador de contenido"/>
          <p:cNvSpPr>
            <a:spLocks noGrp="1"/>
          </p:cNvSpPr>
          <p:nvPr>
            <p:ph idx="1"/>
          </p:nvPr>
        </p:nvSpPr>
        <p:spPr>
          <a:xfrm>
            <a:off x="169268" y="476672"/>
            <a:ext cx="8435180" cy="5577483"/>
          </a:xfrm>
        </p:spPr>
        <p:txBody>
          <a:bodyPr/>
          <a:lstStyle/>
          <a:p>
            <a:endParaRPr lang="gl-ES" dirty="0"/>
          </a:p>
          <a:p>
            <a:endParaRPr lang="gl-ES" dirty="0"/>
          </a:p>
          <a:p>
            <a:endParaRPr lang="gl-ES" dirty="0"/>
          </a:p>
        </p:txBody>
      </p:sp>
      <p:sp>
        <p:nvSpPr>
          <p:cNvPr id="4" name="3 Rectángulo">
            <a:hlinkClick r:id="rId2"/>
          </p:cNvPr>
          <p:cNvSpPr/>
          <p:nvPr/>
        </p:nvSpPr>
        <p:spPr>
          <a:xfrm>
            <a:off x="169268" y="692695"/>
            <a:ext cx="8733456" cy="5053691"/>
          </a:xfrm>
          <a:prstGeom prst="rect">
            <a:avLst/>
          </a:prstGeom>
        </p:spPr>
        <p:txBody>
          <a:bodyPr wrap="square">
            <a:spAutoFit/>
          </a:bodyPr>
          <a:lstStyle/>
          <a:p>
            <a:pPr>
              <a:spcBef>
                <a:spcPct val="20000"/>
              </a:spcBef>
            </a:pPr>
            <a:r>
              <a:rPr lang="es-ES" sz="2800" dirty="0">
                <a:solidFill>
                  <a:prstClr val="black"/>
                </a:solidFill>
                <a:latin typeface="Calibri" panose="020F0502020204030204" pitchFamily="34" charset="0"/>
                <a:cs typeface="Calibri" panose="020F0502020204030204" pitchFamily="34" charset="0"/>
              </a:rPr>
              <a:t>Cada vez que se toma una decisión, se renuncia a otras alternativas. </a:t>
            </a:r>
          </a:p>
          <a:p>
            <a:pPr lvl="0">
              <a:spcBef>
                <a:spcPct val="20000"/>
              </a:spcBef>
            </a:pPr>
            <a:r>
              <a:rPr lang="es-ES" sz="2800" dirty="0">
                <a:solidFill>
                  <a:prstClr val="black"/>
                </a:solidFill>
                <a:latin typeface="Calibri" panose="020F0502020204030204" pitchFamily="34" charset="0"/>
                <a:cs typeface="Calibri" panose="020F0502020204030204" pitchFamily="34" charset="0"/>
              </a:rPr>
              <a:t>Se dice entonces que su decisión tiene un </a:t>
            </a:r>
            <a:r>
              <a:rPr lang="es-ES" sz="2800" b="1" dirty="0">
                <a:solidFill>
                  <a:prstClr val="black"/>
                </a:solidFill>
                <a:latin typeface="Calibri" panose="020F0502020204030204" pitchFamily="34" charset="0"/>
                <a:cs typeface="Calibri" panose="020F0502020204030204" pitchFamily="34" charset="0"/>
              </a:rPr>
              <a:t>coste de oportunidad</a:t>
            </a:r>
            <a:r>
              <a:rPr lang="es-ES" sz="2800" dirty="0">
                <a:solidFill>
                  <a:prstClr val="black"/>
                </a:solidFill>
                <a:latin typeface="Calibri" panose="020F0502020204030204" pitchFamily="34" charset="0"/>
                <a:cs typeface="Calibri" panose="020F0502020204030204" pitchFamily="34" charset="0"/>
              </a:rPr>
              <a:t>, porque al elegir una opción en vez de la otra está dejando pasar una oportunidad.</a:t>
            </a:r>
          </a:p>
          <a:p>
            <a:pPr lvl="0">
              <a:spcBef>
                <a:spcPct val="20000"/>
              </a:spcBef>
            </a:pPr>
            <a:endParaRPr lang="es-ES" sz="2800" dirty="0">
              <a:solidFill>
                <a:prstClr val="black"/>
              </a:solidFill>
              <a:latin typeface="Comic Sans MS" pitchFamily="66" charset="0"/>
            </a:endParaRPr>
          </a:p>
          <a:p>
            <a:pPr lvl="0">
              <a:spcBef>
                <a:spcPct val="20000"/>
              </a:spcBef>
            </a:pPr>
            <a:endParaRPr lang="es-ES" sz="2800" dirty="0">
              <a:solidFill>
                <a:prstClr val="black"/>
              </a:solidFill>
              <a:latin typeface="Comic Sans MS" pitchFamily="66" charset="0"/>
            </a:endParaRPr>
          </a:p>
          <a:p>
            <a:pPr lvl="0">
              <a:spcBef>
                <a:spcPct val="20000"/>
              </a:spcBef>
            </a:pPr>
            <a:r>
              <a:rPr lang="es-ES" sz="2800" dirty="0">
                <a:solidFill>
                  <a:prstClr val="black"/>
                </a:solidFill>
                <a:latin typeface="Calibri" panose="020F0502020204030204" pitchFamily="34" charset="0"/>
                <a:cs typeface="Calibri" panose="020F0502020204030204" pitchFamily="34" charset="0"/>
              </a:rPr>
              <a:t>Puede ser un coste </a:t>
            </a:r>
            <a:r>
              <a:rPr lang="es-ES" sz="2800" b="1" dirty="0">
                <a:solidFill>
                  <a:prstClr val="black"/>
                </a:solidFill>
                <a:latin typeface="Calibri" panose="020F0502020204030204" pitchFamily="34" charset="0"/>
                <a:cs typeface="Calibri" panose="020F0502020204030204" pitchFamily="34" charset="0"/>
              </a:rPr>
              <a:t>monetario</a:t>
            </a:r>
            <a:r>
              <a:rPr lang="es-ES" sz="2800" dirty="0">
                <a:solidFill>
                  <a:prstClr val="black"/>
                </a:solidFill>
                <a:latin typeface="Calibri" panose="020F0502020204030204" pitchFamily="34" charset="0"/>
                <a:cs typeface="Calibri" panose="020F0502020204030204" pitchFamily="34" charset="0"/>
              </a:rPr>
              <a:t> o un coste </a:t>
            </a:r>
            <a:r>
              <a:rPr lang="es-ES" sz="2800" b="1" dirty="0">
                <a:solidFill>
                  <a:prstClr val="black"/>
                </a:solidFill>
                <a:latin typeface="Calibri" panose="020F0502020204030204" pitchFamily="34" charset="0"/>
                <a:cs typeface="Calibri" panose="020F0502020204030204" pitchFamily="34" charset="0"/>
              </a:rPr>
              <a:t>invisible</a:t>
            </a:r>
            <a:r>
              <a:rPr lang="es-ES" sz="2800" dirty="0">
                <a:solidFill>
                  <a:prstClr val="black"/>
                </a:solidFill>
                <a:latin typeface="Calibri" panose="020F0502020204030204" pitchFamily="34" charset="0"/>
                <a:cs typeface="Calibri" panose="020F0502020204030204" pitchFamily="34" charset="0"/>
              </a:rPr>
              <a:t>(tiempo, emociones…)</a:t>
            </a:r>
          </a:p>
          <a:p>
            <a:pPr lvl="0">
              <a:spcBef>
                <a:spcPct val="20000"/>
              </a:spcBef>
            </a:pPr>
            <a:endParaRPr lang="es-ES" sz="2000" dirty="0">
              <a:solidFill>
                <a:prstClr val="black"/>
              </a:solidFill>
              <a:latin typeface="Calibri" panose="020F0502020204030204" pitchFamily="34" charset="0"/>
              <a:cs typeface="Calibri" panose="020F0502020204030204" pitchFamily="34" charset="0"/>
            </a:endParaRPr>
          </a:p>
          <a:p>
            <a:pPr marL="342900" lvl="0" indent="-342900">
              <a:spcBef>
                <a:spcPct val="20000"/>
              </a:spcBef>
              <a:buFont typeface="Arial" pitchFamily="34" charset="0"/>
              <a:buChar char="•"/>
            </a:pPr>
            <a:r>
              <a:rPr lang="es-ES" sz="2000" dirty="0">
                <a:solidFill>
                  <a:prstClr val="black"/>
                </a:solidFill>
                <a:latin typeface="Comic Sans MS" pitchFamily="66" charset="0"/>
                <a:hlinkClick r:id="rId2"/>
              </a:rPr>
              <a:t>https://youtu.be/NZ3GAD_QTVk</a:t>
            </a:r>
            <a:endParaRPr lang="es-ES" sz="2000" dirty="0">
              <a:solidFill>
                <a:prstClr val="black"/>
              </a:solidFill>
              <a:latin typeface="Comic Sans MS" pitchFamily="66" charset="0"/>
            </a:endParaRPr>
          </a:p>
        </p:txBody>
      </p:sp>
      <p:sp>
        <p:nvSpPr>
          <p:cNvPr id="5" name="CuadroTexto 4">
            <a:extLst>
              <a:ext uri="{FF2B5EF4-FFF2-40B4-BE49-F238E27FC236}">
                <a16:creationId xmlns:a16="http://schemas.microsoft.com/office/drawing/2014/main" id="{AA0299E4-C633-4776-8B5D-E8AEF613A0A9}"/>
              </a:ext>
            </a:extLst>
          </p:cNvPr>
          <p:cNvSpPr txBox="1"/>
          <p:nvPr/>
        </p:nvSpPr>
        <p:spPr>
          <a:xfrm>
            <a:off x="233808" y="3132510"/>
            <a:ext cx="7951712" cy="954107"/>
          </a:xfrm>
          <a:prstGeom prst="rect">
            <a:avLst/>
          </a:prstGeom>
          <a:solidFill>
            <a:schemeClr val="accent6"/>
          </a:solidFill>
        </p:spPr>
        <p:txBody>
          <a:bodyPr wrap="square" rtlCol="0">
            <a:spAutoFit/>
          </a:bodyPr>
          <a:lstStyle/>
          <a:p>
            <a:r>
              <a:rPr lang="es-ES" sz="2800" dirty="0">
                <a:solidFill>
                  <a:prstClr val="black"/>
                </a:solidFill>
                <a:latin typeface="Calibri" panose="020F0502020204030204" pitchFamily="34" charset="0"/>
                <a:cs typeface="Calibri" panose="020F0502020204030204" pitchFamily="34" charset="0"/>
              </a:rPr>
              <a:t>El coste de oportunidad es el valor de  </a:t>
            </a:r>
            <a:r>
              <a:rPr lang="es-ES" sz="2800" b="1" dirty="0">
                <a:solidFill>
                  <a:prstClr val="black"/>
                </a:solidFill>
                <a:latin typeface="Calibri" panose="020F0502020204030204" pitchFamily="34" charset="0"/>
                <a:cs typeface="Calibri" panose="020F0502020204030204" pitchFamily="34" charset="0"/>
              </a:rPr>
              <a:t>aquello a lo que se renuncia</a:t>
            </a:r>
            <a:r>
              <a:rPr lang="es-ES" sz="2800" dirty="0">
                <a:solidFill>
                  <a:prstClr val="black"/>
                </a:solidFill>
                <a:latin typeface="Calibri" panose="020F0502020204030204" pitchFamily="34" charset="0"/>
                <a:cs typeface="Calibri" panose="020F0502020204030204" pitchFamily="34" charset="0"/>
              </a:rPr>
              <a:t> al tomar una decisión.</a:t>
            </a:r>
            <a:endParaRPr lang="es-ES" sz="2800" dirty="0">
              <a:latin typeface="Calibri" panose="020F0502020204030204" pitchFamily="34" charset="0"/>
              <a:cs typeface="Calibri" panose="020F0502020204030204" pitchFamily="34" charset="0"/>
            </a:endParaRPr>
          </a:p>
        </p:txBody>
      </p:sp>
      <p:sp>
        <p:nvSpPr>
          <p:cNvPr id="6" name="CuadroTexto 5">
            <a:extLst>
              <a:ext uri="{FF2B5EF4-FFF2-40B4-BE49-F238E27FC236}">
                <a16:creationId xmlns:a16="http://schemas.microsoft.com/office/drawing/2014/main" id="{67987CEF-D102-463D-A9A2-8611F8253760}"/>
              </a:ext>
            </a:extLst>
          </p:cNvPr>
          <p:cNvSpPr txBox="1"/>
          <p:nvPr/>
        </p:nvSpPr>
        <p:spPr>
          <a:xfrm>
            <a:off x="5436096" y="5157192"/>
            <a:ext cx="3466628" cy="1754326"/>
          </a:xfrm>
          <a:prstGeom prst="rect">
            <a:avLst/>
          </a:prstGeom>
          <a:solidFill>
            <a:schemeClr val="bg2">
              <a:lumMod val="90000"/>
            </a:schemeClr>
          </a:solidFill>
        </p:spPr>
        <p:txBody>
          <a:bodyPr wrap="square" rtlCol="0">
            <a:spAutoFit/>
          </a:bodyPr>
          <a:lstStyle/>
          <a:p>
            <a:r>
              <a:rPr lang="es-ES" sz="1800" b="1" dirty="0">
                <a:solidFill>
                  <a:prstClr val="black"/>
                </a:solidFill>
                <a:latin typeface="Comic Sans MS" pitchFamily="66" charset="0"/>
              </a:rPr>
              <a:t>Actividades:</a:t>
            </a:r>
            <a:r>
              <a:rPr lang="es-ES" sz="1800" dirty="0">
                <a:solidFill>
                  <a:prstClr val="black"/>
                </a:solidFill>
                <a:latin typeface="Comic Sans MS" pitchFamily="66" charset="0"/>
              </a:rPr>
              <a:t> Piensa si tienes 100 € en que los invertirías y a que </a:t>
            </a:r>
            <a:r>
              <a:rPr lang="es-ES" sz="1800" dirty="0" err="1">
                <a:solidFill>
                  <a:prstClr val="black"/>
                </a:solidFill>
                <a:latin typeface="Comic Sans MS" pitchFamily="66" charset="0"/>
              </a:rPr>
              <a:t>renuciarias</a:t>
            </a:r>
            <a:r>
              <a:rPr lang="es-ES" sz="1800" dirty="0">
                <a:solidFill>
                  <a:prstClr val="black"/>
                </a:solidFill>
                <a:latin typeface="Comic Sans MS" pitchFamily="66" charset="0"/>
              </a:rPr>
              <a:t>? Y si te lo gastas en ocio? Cual sería el coste de oportunidad?</a:t>
            </a:r>
          </a:p>
          <a:p>
            <a:endParaRPr lang="es-ES" dirty="0"/>
          </a:p>
        </p:txBody>
      </p:sp>
    </p:spTree>
    <p:extLst>
      <p:ext uri="{BB962C8B-B14F-4D97-AF65-F5344CB8AC3E}">
        <p14:creationId xmlns:p14="http://schemas.microsoft.com/office/powerpoint/2010/main" val="381328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BAE8FC-97C8-44DA-BF4C-1806B7BCA9ED}"/>
              </a:ext>
            </a:extLst>
          </p:cNvPr>
          <p:cNvSpPr>
            <a:spLocks noGrp="1"/>
          </p:cNvSpPr>
          <p:nvPr>
            <p:ph type="title"/>
          </p:nvPr>
        </p:nvSpPr>
        <p:spPr>
          <a:xfrm>
            <a:off x="457200" y="274638"/>
            <a:ext cx="8363272" cy="850106"/>
          </a:xfrm>
          <a:solidFill>
            <a:schemeClr val="accent2">
              <a:lumMod val="40000"/>
              <a:lumOff val="60000"/>
            </a:schemeClr>
          </a:solidFill>
        </p:spPr>
        <p:txBody>
          <a:bodyPr/>
          <a:lstStyle/>
          <a:p>
            <a:r>
              <a:rPr lang="es-ES" dirty="0">
                <a:latin typeface="Calibri" panose="020F0502020204030204" pitchFamily="34" charset="0"/>
                <a:cs typeface="Calibri" panose="020F0502020204030204" pitchFamily="34" charset="0"/>
              </a:rPr>
              <a:t>Los costes  irrecuperables</a:t>
            </a:r>
          </a:p>
        </p:txBody>
      </p:sp>
      <p:sp>
        <p:nvSpPr>
          <p:cNvPr id="3" name="Marcador de contenido 2">
            <a:extLst>
              <a:ext uri="{FF2B5EF4-FFF2-40B4-BE49-F238E27FC236}">
                <a16:creationId xmlns:a16="http://schemas.microsoft.com/office/drawing/2014/main" id="{3F2E9421-C7DD-45E1-9E51-8EAD7AC914F4}"/>
              </a:ext>
            </a:extLst>
          </p:cNvPr>
          <p:cNvSpPr>
            <a:spLocks noGrp="1"/>
          </p:cNvSpPr>
          <p:nvPr>
            <p:ph idx="1"/>
          </p:nvPr>
        </p:nvSpPr>
        <p:spPr>
          <a:xfrm>
            <a:off x="696144" y="1470794"/>
            <a:ext cx="7751712" cy="5112568"/>
          </a:xfrm>
        </p:spPr>
        <p:txBody>
          <a:bodyPr>
            <a:normAutofit fontScale="92500" lnSpcReduction="20000"/>
          </a:bodyPr>
          <a:lstStyle/>
          <a:p>
            <a:r>
              <a:rPr lang="es-ES" dirty="0">
                <a:latin typeface="Calibri" panose="020F0502020204030204" pitchFamily="34" charset="0"/>
                <a:cs typeface="Calibri" panose="020F0502020204030204" pitchFamily="34" charset="0"/>
              </a:rPr>
              <a:t>Son los costes que </a:t>
            </a:r>
            <a:r>
              <a:rPr lang="es-ES" b="1" dirty="0">
                <a:latin typeface="Calibri" panose="020F0502020204030204" pitchFamily="34" charset="0"/>
                <a:cs typeface="Calibri" panose="020F0502020204030204" pitchFamily="34" charset="0"/>
              </a:rPr>
              <a:t>pertenecen al pasado y no deben influir  en nuevas decisiones</a:t>
            </a:r>
            <a:r>
              <a:rPr lang="es-ES" dirty="0">
                <a:latin typeface="Calibri" panose="020F0502020204030204" pitchFamily="34" charset="0"/>
                <a:cs typeface="Calibri" panose="020F0502020204030204" pitchFamily="34" charset="0"/>
              </a:rPr>
              <a:t>. </a:t>
            </a:r>
          </a:p>
          <a:p>
            <a:r>
              <a:rPr lang="es-ES" dirty="0">
                <a:latin typeface="Calibri" panose="020F0502020204030204" pitchFamily="34" charset="0"/>
                <a:cs typeface="Calibri" panose="020F0502020204030204" pitchFamily="34" charset="0"/>
              </a:rPr>
              <a:t>En la decisión solo se deben considerar los costes y beneficios presentes y futuros, nunca los pasados, que son irrecuperables. Pero los errores del pasado influyen en las nuevas decisiones.</a:t>
            </a:r>
          </a:p>
          <a:p>
            <a:endParaRPr lang="es-ES" dirty="0">
              <a:latin typeface="Comic Sans MS" panose="030F0702030302020204" pitchFamily="66" charset="0"/>
              <a:hlinkClick r:id="rId2"/>
            </a:endParaRPr>
          </a:p>
          <a:p>
            <a:pPr algn="ctr"/>
            <a:endParaRPr lang="es-ES" sz="2000" dirty="0">
              <a:latin typeface="Comic Sans MS" panose="030F0702030302020204" pitchFamily="66" charset="0"/>
            </a:endParaRPr>
          </a:p>
          <a:p>
            <a:pPr algn="ctr"/>
            <a:endParaRPr lang="es-ES" sz="2000" dirty="0">
              <a:latin typeface="Comic Sans MS" panose="030F0702030302020204" pitchFamily="66" charset="0"/>
              <a:hlinkClick r:id="rId2"/>
            </a:endParaRPr>
          </a:p>
          <a:p>
            <a:pPr algn="ctr"/>
            <a:endParaRPr lang="es-ES" sz="2000" dirty="0">
              <a:latin typeface="Comic Sans MS" panose="030F0702030302020204" pitchFamily="66" charset="0"/>
              <a:hlinkClick r:id="rId2"/>
            </a:endParaRPr>
          </a:p>
          <a:p>
            <a:pPr algn="ctr"/>
            <a:endParaRPr lang="es-ES" sz="2000" dirty="0">
              <a:latin typeface="Comic Sans MS" panose="030F0702030302020204" pitchFamily="66" charset="0"/>
              <a:hlinkClick r:id="rId2"/>
            </a:endParaRPr>
          </a:p>
          <a:p>
            <a:pPr algn="ctr"/>
            <a:endParaRPr lang="es-ES" sz="2000" dirty="0">
              <a:latin typeface="Comic Sans MS" panose="030F0702030302020204" pitchFamily="66" charset="0"/>
              <a:hlinkClick r:id="rId2"/>
            </a:endParaRPr>
          </a:p>
          <a:p>
            <a:pPr algn="ctr"/>
            <a:r>
              <a:rPr lang="es-ES" sz="2000" dirty="0">
                <a:latin typeface="Comic Sans MS" panose="030F0702030302020204" pitchFamily="66" charset="0"/>
                <a:hlinkClick r:id="rId2"/>
              </a:rPr>
              <a:t>https://youtu.be/Y6tuuMAPPCs</a:t>
            </a:r>
            <a:endParaRPr lang="es-ES" sz="2000" dirty="0">
              <a:latin typeface="Comic Sans MS" panose="030F0702030302020204" pitchFamily="66" charset="0"/>
            </a:endParaRPr>
          </a:p>
          <a:p>
            <a:pPr algn="ctr"/>
            <a:endParaRPr lang="es-ES" sz="2000" dirty="0">
              <a:latin typeface="Comic Sans MS" panose="030F0702030302020204" pitchFamily="66" charset="0"/>
            </a:endParaRPr>
          </a:p>
          <a:p>
            <a:endParaRPr lang="es-ES" dirty="0">
              <a:latin typeface="Comic Sans MS" panose="030F0702030302020204" pitchFamily="66" charset="0"/>
            </a:endParaRPr>
          </a:p>
        </p:txBody>
      </p:sp>
      <p:sp>
        <p:nvSpPr>
          <p:cNvPr id="5" name="TextBox 4">
            <a:extLst>
              <a:ext uri="{FF2B5EF4-FFF2-40B4-BE49-F238E27FC236}">
                <a16:creationId xmlns:a16="http://schemas.microsoft.com/office/drawing/2014/main" id="{5F4FEEBF-9414-4702-88B0-49F23459169C}"/>
              </a:ext>
            </a:extLst>
          </p:cNvPr>
          <p:cNvSpPr txBox="1"/>
          <p:nvPr/>
        </p:nvSpPr>
        <p:spPr>
          <a:xfrm>
            <a:off x="2286000" y="4365104"/>
            <a:ext cx="4572000" cy="1477328"/>
          </a:xfrm>
          <a:prstGeom prst="rect">
            <a:avLst/>
          </a:prstGeom>
          <a:solidFill>
            <a:schemeClr val="bg2">
              <a:lumMod val="90000"/>
            </a:schemeClr>
          </a:solidFill>
        </p:spPr>
        <p:txBody>
          <a:bodyPr wrap="square">
            <a:spAutoFit/>
          </a:bodyPr>
          <a:lstStyle/>
          <a:p>
            <a:pPr algn="ctr"/>
            <a:r>
              <a:rPr lang="es-ES" sz="1800" dirty="0">
                <a:latin typeface="Comic Sans MS" panose="030F0702030302020204" pitchFamily="66" charset="0"/>
              </a:rPr>
              <a:t>Por ejemplo: Si decidimos ir de fiesta en vez de estudiar, no marcharíamos  de la fiesta para recuperar el tiempo que dejamos de estudiar?, ya lo hemos perdido.</a:t>
            </a:r>
          </a:p>
        </p:txBody>
      </p:sp>
    </p:spTree>
    <p:extLst>
      <p:ext uri="{BB962C8B-B14F-4D97-AF65-F5344CB8AC3E}">
        <p14:creationId xmlns:p14="http://schemas.microsoft.com/office/powerpoint/2010/main" val="2783893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C4ACA-4FE7-4B1A-81B1-BAFAA05FFF27}"/>
              </a:ext>
            </a:extLst>
          </p:cNvPr>
          <p:cNvSpPr>
            <a:spLocks noGrp="1"/>
          </p:cNvSpPr>
          <p:nvPr>
            <p:ph type="title"/>
          </p:nvPr>
        </p:nvSpPr>
        <p:spPr>
          <a:xfrm>
            <a:off x="457200" y="274638"/>
            <a:ext cx="8147248" cy="562074"/>
          </a:xfrm>
          <a:solidFill>
            <a:schemeClr val="accent2">
              <a:lumMod val="40000"/>
              <a:lumOff val="60000"/>
            </a:schemeClr>
          </a:solidFill>
        </p:spPr>
        <p:txBody>
          <a:bodyPr>
            <a:normAutofit fontScale="90000"/>
          </a:bodyPr>
          <a:lstStyle/>
          <a:p>
            <a:br>
              <a:rPr lang="es-ES" dirty="0">
                <a:latin typeface="Calibri" panose="020F0502020204030204" pitchFamily="34" charset="0"/>
                <a:cs typeface="Calibri" panose="020F0502020204030204" pitchFamily="34" charset="0"/>
              </a:rPr>
            </a:br>
            <a:r>
              <a:rPr lang="es-ES" dirty="0">
                <a:latin typeface="Calibri" panose="020F0502020204030204" pitchFamily="34" charset="0"/>
                <a:cs typeface="Calibri" panose="020F0502020204030204" pitchFamily="34" charset="0"/>
              </a:rPr>
              <a:t>Beneficios y costes adicionales</a:t>
            </a:r>
            <a:r>
              <a:rPr lang="es-ES" dirty="0">
                <a:latin typeface="Comic Sans MS" pitchFamily="66" charset="0"/>
              </a:rPr>
              <a:t>.</a:t>
            </a:r>
            <a:br>
              <a:rPr lang="es-ES" dirty="0">
                <a:latin typeface="Comic Sans MS" pitchFamily="66" charset="0"/>
              </a:rPr>
            </a:br>
            <a:endParaRPr lang="es-ES" dirty="0"/>
          </a:p>
        </p:txBody>
      </p:sp>
      <p:sp>
        <p:nvSpPr>
          <p:cNvPr id="3" name="Marcador de contenido 2">
            <a:extLst>
              <a:ext uri="{FF2B5EF4-FFF2-40B4-BE49-F238E27FC236}">
                <a16:creationId xmlns:a16="http://schemas.microsoft.com/office/drawing/2014/main" id="{1872DF7D-9164-4504-9333-BF891B126053}"/>
              </a:ext>
            </a:extLst>
          </p:cNvPr>
          <p:cNvSpPr>
            <a:spLocks noGrp="1"/>
          </p:cNvSpPr>
          <p:nvPr>
            <p:ph idx="1"/>
          </p:nvPr>
        </p:nvSpPr>
        <p:spPr>
          <a:xfrm>
            <a:off x="457200" y="1052736"/>
            <a:ext cx="8507288" cy="5544616"/>
          </a:xfrm>
        </p:spPr>
        <p:txBody>
          <a:bodyPr>
            <a:normAutofit fontScale="77500" lnSpcReduction="20000"/>
          </a:bodyPr>
          <a:lstStyle/>
          <a:p>
            <a:r>
              <a:rPr lang="es-ES" dirty="0">
                <a:latin typeface="Calibri" panose="020F0502020204030204" pitchFamily="34" charset="0"/>
                <a:cs typeface="Calibri" panose="020F0502020204030204" pitchFamily="34" charset="0"/>
              </a:rPr>
              <a:t>Otras elecciones </a:t>
            </a:r>
            <a:r>
              <a:rPr lang="es-ES" b="1" dirty="0">
                <a:latin typeface="Calibri" panose="020F0502020204030204" pitchFamily="34" charset="0"/>
                <a:cs typeface="Calibri" panose="020F0502020204030204" pitchFamily="34" charset="0"/>
              </a:rPr>
              <a:t>no implican elegir hacer</a:t>
            </a:r>
            <a:r>
              <a:rPr lang="es-ES" dirty="0">
                <a:latin typeface="Calibri" panose="020F0502020204030204" pitchFamily="34" charset="0"/>
                <a:cs typeface="Calibri" panose="020F0502020204030204" pitchFamily="34" charset="0"/>
              </a:rPr>
              <a:t> una cosa u otra, </a:t>
            </a:r>
            <a:r>
              <a:rPr lang="es-ES" b="1" dirty="0" err="1">
                <a:latin typeface="Calibri" panose="020F0502020204030204" pitchFamily="34" charset="0"/>
                <a:cs typeface="Calibri" panose="020F0502020204030204" pitchFamily="34" charset="0"/>
              </a:rPr>
              <a:t>sinó</a:t>
            </a:r>
            <a:r>
              <a:rPr lang="es-ES" b="1" dirty="0">
                <a:latin typeface="Calibri" panose="020F0502020204030204" pitchFamily="34" charset="0"/>
                <a:cs typeface="Calibri" panose="020F0502020204030204" pitchFamily="34" charset="0"/>
              </a:rPr>
              <a:t> cuanto hacer </a:t>
            </a:r>
            <a:r>
              <a:rPr lang="es-ES" dirty="0">
                <a:latin typeface="Calibri" panose="020F0502020204030204" pitchFamily="34" charset="0"/>
                <a:cs typeface="Calibri" panose="020F0502020204030204" pitchFamily="34" charset="0"/>
              </a:rPr>
              <a:t>y contrasta sus beneficios y sus costes adicionales. A esto se le llama </a:t>
            </a:r>
            <a:r>
              <a:rPr lang="es-ES" b="1" dirty="0">
                <a:latin typeface="Calibri" panose="020F0502020204030204" pitchFamily="34" charset="0"/>
                <a:cs typeface="Calibri" panose="020F0502020204030204" pitchFamily="34" charset="0"/>
              </a:rPr>
              <a:t>análisis marginal.</a:t>
            </a:r>
          </a:p>
          <a:p>
            <a:r>
              <a:rPr lang="es-ES" dirty="0">
                <a:latin typeface="Calibri" panose="020F0502020204030204" pitchFamily="34" charset="0"/>
                <a:cs typeface="Calibri" panose="020F0502020204030204" pitchFamily="34" charset="0"/>
              </a:rPr>
              <a:t>EL ANÁLISIS MARGINAL </a:t>
            </a:r>
            <a:r>
              <a:rPr lang="es-ES" b="1" dirty="0">
                <a:latin typeface="Calibri" panose="020F0502020204030204" pitchFamily="34" charset="0"/>
                <a:cs typeface="Calibri" panose="020F0502020204030204" pitchFamily="34" charset="0"/>
              </a:rPr>
              <a:t>sopesa los beneficios y los costes adicionales de repetir una acción</a:t>
            </a:r>
            <a:r>
              <a:rPr lang="es-ES" dirty="0">
                <a:latin typeface="Calibri" panose="020F0502020204030204" pitchFamily="34" charset="0"/>
                <a:cs typeface="Calibri" panose="020F0502020204030204" pitchFamily="34" charset="0"/>
              </a:rPr>
              <a:t>. </a:t>
            </a:r>
          </a:p>
          <a:p>
            <a:pPr marL="0" indent="0">
              <a:buNone/>
            </a:pPr>
            <a:r>
              <a:rPr lang="es-ES" dirty="0">
                <a:latin typeface="Calibri" panose="020F0502020204030204" pitchFamily="34" charset="0"/>
                <a:cs typeface="Calibri" panose="020F0502020204030204" pitchFamily="34" charset="0"/>
              </a:rPr>
              <a:t>      Si los beneficios adicionales son superiores a los costes adicionales, entonces merece la pena repetir la decisión.</a:t>
            </a:r>
          </a:p>
          <a:p>
            <a:pPr marL="0" indent="0">
              <a:buNone/>
            </a:pPr>
            <a:r>
              <a:rPr lang="es-ES" dirty="0">
                <a:latin typeface="Calibri" panose="020F0502020204030204" pitchFamily="34" charset="0"/>
                <a:cs typeface="Calibri" panose="020F0502020204030204" pitchFamily="34" charset="0"/>
              </a:rPr>
              <a:t>      Si los beneficios son inferiores a los costes no repetimos la acción.</a:t>
            </a:r>
          </a:p>
          <a:p>
            <a:r>
              <a:rPr lang="es-ES" dirty="0">
                <a:latin typeface="Calibri" panose="020F0502020204030204" pitchFamily="34" charset="0"/>
                <a:cs typeface="Calibri" panose="020F0502020204030204" pitchFamily="34" charset="0"/>
              </a:rPr>
              <a:t>El BENEFICIO MARGINAL me indica el beneficio que he obtenido por repetir la acción una vez más.</a:t>
            </a:r>
          </a:p>
          <a:p>
            <a:r>
              <a:rPr lang="es-ES" dirty="0">
                <a:latin typeface="Calibri" panose="020F0502020204030204" pitchFamily="34" charset="0"/>
                <a:cs typeface="Calibri" panose="020F0502020204030204" pitchFamily="34" charset="0"/>
              </a:rPr>
              <a:t> El COSTE MARGINAL es el coste de repetir la acción una vez más.</a:t>
            </a:r>
          </a:p>
          <a:p>
            <a:endParaRPr lang="es-ES" b="1" dirty="0">
              <a:latin typeface="Comic Sans MS" panose="030F0702030302020204" pitchFamily="66" charset="0"/>
            </a:endParaRPr>
          </a:p>
          <a:p>
            <a:r>
              <a:rPr lang="es-ES" b="1" dirty="0">
                <a:latin typeface="Calibri" panose="020F0502020204030204" pitchFamily="34" charset="0"/>
                <a:cs typeface="Calibri" panose="020F0502020204030204" pitchFamily="34" charset="0"/>
                <a:hlinkClick r:id="rId2"/>
              </a:rPr>
              <a:t>https://youtu.be/4fFfxQDWQm4</a:t>
            </a:r>
            <a:endParaRPr lang="es-E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4392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3062E-A63D-4EDB-9875-598E46685528}"/>
              </a:ext>
            </a:extLst>
          </p:cNvPr>
          <p:cNvSpPr>
            <a:spLocks noGrp="1"/>
          </p:cNvSpPr>
          <p:nvPr>
            <p:ph type="title"/>
          </p:nvPr>
        </p:nvSpPr>
        <p:spPr>
          <a:xfrm>
            <a:off x="457200" y="274638"/>
            <a:ext cx="8075240" cy="778098"/>
          </a:xfrm>
          <a:solidFill>
            <a:schemeClr val="accent2">
              <a:lumMod val="40000"/>
              <a:lumOff val="60000"/>
            </a:schemeClr>
          </a:solidFill>
        </p:spPr>
        <p:txBody>
          <a:bodyPr/>
          <a:lstStyle/>
          <a:p>
            <a:r>
              <a:rPr lang="es-ES" dirty="0">
                <a:latin typeface="Calibri" panose="020F0502020204030204" pitchFamily="34" charset="0"/>
                <a:cs typeface="Calibri" panose="020F0502020204030204" pitchFamily="34" charset="0"/>
              </a:rPr>
              <a:t>Los incentivos</a:t>
            </a:r>
          </a:p>
        </p:txBody>
      </p:sp>
      <p:sp>
        <p:nvSpPr>
          <p:cNvPr id="3" name="Marcador de contenido 2">
            <a:extLst>
              <a:ext uri="{FF2B5EF4-FFF2-40B4-BE49-F238E27FC236}">
                <a16:creationId xmlns:a16="http://schemas.microsoft.com/office/drawing/2014/main" id="{ECA0D80D-BDB1-405D-BCCC-74C5167597AD}"/>
              </a:ext>
            </a:extLst>
          </p:cNvPr>
          <p:cNvSpPr>
            <a:spLocks noGrp="1"/>
          </p:cNvSpPr>
          <p:nvPr>
            <p:ph idx="1"/>
          </p:nvPr>
        </p:nvSpPr>
        <p:spPr>
          <a:xfrm>
            <a:off x="457200" y="1268760"/>
            <a:ext cx="8229600" cy="4857403"/>
          </a:xfrm>
        </p:spPr>
        <p:txBody>
          <a:bodyPr>
            <a:normAutofit lnSpcReduction="10000"/>
          </a:bodyPr>
          <a:lstStyle/>
          <a:p>
            <a:r>
              <a:rPr lang="es-ES" dirty="0">
                <a:latin typeface="Calibri" panose="020F0502020204030204" pitchFamily="34" charset="0"/>
                <a:cs typeface="Calibri" panose="020F0502020204030204" pitchFamily="34" charset="0"/>
              </a:rPr>
              <a:t>El incentivo es aquello que modifica los beneficios o los costes de una decisión por lo que puede modificar la decisión tomada. Puede ser positivo (una recompensa) o negativo(un castigo).</a:t>
            </a:r>
          </a:p>
          <a:p>
            <a:r>
              <a:rPr lang="es-ES" dirty="0">
                <a:latin typeface="Calibri" panose="020F0502020204030204" pitchFamily="34" charset="0"/>
                <a:cs typeface="Calibri" panose="020F0502020204030204" pitchFamily="34" charset="0"/>
              </a:rPr>
              <a:t>Ejemplo 1: trabajo voluntario en clase.</a:t>
            </a:r>
          </a:p>
          <a:p>
            <a:r>
              <a:rPr lang="es-ES" dirty="0">
                <a:latin typeface="Calibri" panose="020F0502020204030204" pitchFamily="34" charset="0"/>
                <a:cs typeface="Calibri" panose="020F0502020204030204" pitchFamily="34" charset="0"/>
              </a:rPr>
              <a:t>Ejemplo 2: Recompensas o castigos en casa ante notas.</a:t>
            </a:r>
          </a:p>
          <a:p>
            <a:endParaRPr lang="es-ES" dirty="0">
              <a:latin typeface="Calibri" panose="020F0502020204030204" pitchFamily="34" charset="0"/>
              <a:cs typeface="Calibri" panose="020F0502020204030204" pitchFamily="34" charset="0"/>
              <a:hlinkClick r:id="rId2"/>
            </a:endParaRPr>
          </a:p>
          <a:p>
            <a:r>
              <a:rPr lang="es-ES" sz="2000" dirty="0">
                <a:latin typeface="Calibri" panose="020F0502020204030204" pitchFamily="34" charset="0"/>
                <a:cs typeface="Calibri" panose="020F0502020204030204" pitchFamily="34" charset="0"/>
                <a:hlinkClick r:id="rId2"/>
              </a:rPr>
              <a:t>https://youtu.be/Nc3fMyV_b2o?t=1</a:t>
            </a:r>
            <a:endParaRPr lang="es-E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6853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gl-ES" dirty="0"/>
              <a:t> </a:t>
            </a:r>
          </a:p>
        </p:txBody>
      </p:sp>
      <p:sp>
        <p:nvSpPr>
          <p:cNvPr id="3" name="2 Marcador de contenido"/>
          <p:cNvSpPr>
            <a:spLocks noGrp="1"/>
          </p:cNvSpPr>
          <p:nvPr>
            <p:ph sz="half" idx="1"/>
          </p:nvPr>
        </p:nvSpPr>
        <p:spPr>
          <a:xfrm>
            <a:off x="457200" y="1600200"/>
            <a:ext cx="3899892" cy="4637112"/>
          </a:xfrm>
        </p:spPr>
        <p:txBody>
          <a:bodyPr>
            <a:noAutofit/>
          </a:bodyPr>
          <a:lstStyle/>
          <a:p>
            <a:r>
              <a:rPr lang="es-ES" sz="3200" dirty="0">
                <a:latin typeface="Calibri" panose="020F0502020204030204" pitchFamily="34" charset="0"/>
                <a:cs typeface="Calibri" panose="020F0502020204030204" pitchFamily="34" charset="0"/>
              </a:rPr>
              <a:t>La Economía es una ciencia reciente,</a:t>
            </a:r>
          </a:p>
          <a:p>
            <a:r>
              <a:rPr lang="es-ES" sz="3200" dirty="0">
                <a:latin typeface="Calibri" panose="020F0502020204030204" pitchFamily="34" charset="0"/>
                <a:cs typeface="Calibri" panose="020F0502020204030204" pitchFamily="34" charset="0"/>
              </a:rPr>
              <a:t>El primer tratado  de economía se publicó en </a:t>
            </a:r>
            <a:r>
              <a:rPr lang="es-ES" sz="3200" b="1" dirty="0">
                <a:latin typeface="Calibri" panose="020F0502020204030204" pitchFamily="34" charset="0"/>
                <a:cs typeface="Calibri" panose="020F0502020204030204" pitchFamily="34" charset="0"/>
              </a:rPr>
              <a:t>1776</a:t>
            </a:r>
            <a:r>
              <a:rPr lang="es-ES" sz="3200" dirty="0">
                <a:latin typeface="Calibri" panose="020F0502020204030204" pitchFamily="34" charset="0"/>
                <a:cs typeface="Calibri" panose="020F0502020204030204" pitchFamily="34" charset="0"/>
              </a:rPr>
              <a:t>, su autor fue el economista y filósofo escocés </a:t>
            </a:r>
            <a:r>
              <a:rPr lang="es-ES" sz="3200" b="1" dirty="0">
                <a:latin typeface="Calibri" panose="020F0502020204030204" pitchFamily="34" charset="0"/>
                <a:cs typeface="Calibri" panose="020F0502020204030204" pitchFamily="34" charset="0"/>
              </a:rPr>
              <a:t>Adam Smith</a:t>
            </a:r>
            <a:r>
              <a:rPr lang="es-ES" sz="3200" b="1" dirty="0">
                <a:latin typeface="Comic Sans MS" pitchFamily="66" charset="0"/>
              </a:rPr>
              <a:t>.</a:t>
            </a:r>
            <a:endParaRPr lang="es-ES" sz="3200" b="1" dirty="0"/>
          </a:p>
        </p:txBody>
      </p:sp>
      <p:sp>
        <p:nvSpPr>
          <p:cNvPr id="10" name="1 Título"/>
          <p:cNvSpPr txBox="1">
            <a:spLocks/>
          </p:cNvSpPr>
          <p:nvPr/>
        </p:nvSpPr>
        <p:spPr>
          <a:xfrm>
            <a:off x="358552" y="246719"/>
            <a:ext cx="8579296" cy="860959"/>
          </a:xfrm>
          <a:prstGeom prst="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a:latin typeface="Calibri" panose="020F0502020204030204" pitchFamily="34" charset="0"/>
                <a:cs typeface="Calibri" panose="020F0502020204030204" pitchFamily="34" charset="0"/>
              </a:rPr>
              <a:t>6.EL ESTUDIO DE LA ECONOMÍA</a:t>
            </a:r>
          </a:p>
        </p:txBody>
      </p:sp>
      <p:pic>
        <p:nvPicPr>
          <p:cNvPr id="8" name="Picture 2" descr="https://images-na.ssl-images-amazon.com/images/I/71DqM10UuAL.jpg">
            <a:extLst>
              <a:ext uri="{FF2B5EF4-FFF2-40B4-BE49-F238E27FC236}">
                <a16:creationId xmlns:a16="http://schemas.microsoft.com/office/drawing/2014/main" id="{108DDD46-3048-4552-A385-BC7CAD321CD2}"/>
              </a:ext>
            </a:extLst>
          </p:cNvPr>
          <p:cNvPicPr>
            <a:picLocks noChangeAspect="1" noChangeArrowheads="1"/>
          </p:cNvPicPr>
          <p:nvPr/>
        </p:nvPicPr>
        <p:blipFill>
          <a:blip r:embed="rId2" cstate="print"/>
          <a:srcRect/>
          <a:stretch>
            <a:fillRect/>
          </a:stretch>
        </p:blipFill>
        <p:spPr bwMode="auto">
          <a:xfrm>
            <a:off x="5220072" y="1600199"/>
            <a:ext cx="2808312" cy="4799407"/>
          </a:xfrm>
          <a:prstGeom prst="rect">
            <a:avLst/>
          </a:prstGeom>
          <a:noFill/>
        </p:spPr>
      </p:pic>
      <p:sp>
        <p:nvSpPr>
          <p:cNvPr id="7" name="Content Placeholder 6">
            <a:extLst>
              <a:ext uri="{FF2B5EF4-FFF2-40B4-BE49-F238E27FC236}">
                <a16:creationId xmlns:a16="http://schemas.microsoft.com/office/drawing/2014/main" id="{F5D2E7AC-D088-4419-96F7-3CA2383168CC}"/>
              </a:ext>
            </a:extLst>
          </p:cNvPr>
          <p:cNvSpPr>
            <a:spLocks noGrp="1"/>
          </p:cNvSpPr>
          <p:nvPr>
            <p:ph sz="half" idx="2"/>
          </p:nvPr>
        </p:nvSpPr>
        <p:spPr/>
        <p:txBody>
          <a:bodyPr/>
          <a:lstStyle/>
          <a:p>
            <a:endParaRPr lang="es-ES"/>
          </a:p>
        </p:txBody>
      </p:sp>
    </p:spTree>
    <p:extLst>
      <p:ext uri="{BB962C8B-B14F-4D97-AF65-F5344CB8AC3E}">
        <p14:creationId xmlns:p14="http://schemas.microsoft.com/office/powerpoint/2010/main" val="1033410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340768"/>
            <a:ext cx="8496944" cy="5184576"/>
          </a:xfrm>
        </p:spPr>
        <p:txBody>
          <a:bodyPr>
            <a:normAutofit fontScale="70000" lnSpcReduction="20000"/>
          </a:bodyPr>
          <a:lstStyle/>
          <a:p>
            <a:pPr marL="0" indent="0">
              <a:buNone/>
            </a:pPr>
            <a:r>
              <a:rPr lang="es-ES" dirty="0">
                <a:latin typeface="Calibri" panose="020F0502020204030204" pitchFamily="34" charset="0"/>
                <a:cs typeface="Calibri" panose="020F0502020204030204" pitchFamily="34" charset="0"/>
              </a:rPr>
              <a:t>Como ciencia la  Economía se </a:t>
            </a:r>
            <a:r>
              <a:rPr lang="es-ES" b="1" dirty="0">
                <a:latin typeface="Calibri" panose="020F0502020204030204" pitchFamily="34" charset="0"/>
                <a:cs typeface="Calibri" panose="020F0502020204030204" pitchFamily="34" charset="0"/>
              </a:rPr>
              <a:t>caracteriza</a:t>
            </a:r>
            <a:r>
              <a:rPr lang="es-ES" dirty="0">
                <a:latin typeface="Calibri" panose="020F0502020204030204" pitchFamily="34" charset="0"/>
                <a:cs typeface="Calibri" panose="020F0502020204030204" pitchFamily="34" charset="0"/>
              </a:rPr>
              <a:t> por: </a:t>
            </a:r>
          </a:p>
          <a:p>
            <a:pPr marL="0" indent="0">
              <a:buNone/>
            </a:pPr>
            <a:r>
              <a:rPr lang="es-ES" dirty="0">
                <a:latin typeface="Calibri" panose="020F0502020204030204" pitchFamily="34" charset="0"/>
                <a:cs typeface="Calibri" panose="020F0502020204030204" pitchFamily="34" charset="0"/>
              </a:rPr>
              <a:t>Utilizar un </a:t>
            </a:r>
            <a:r>
              <a:rPr lang="es-ES" b="1" dirty="0">
                <a:latin typeface="Calibri" panose="020F0502020204030204" pitchFamily="34" charset="0"/>
                <a:cs typeface="Calibri" panose="020F0502020204030204" pitchFamily="34" charset="0"/>
              </a:rPr>
              <a:t>método científico </a:t>
            </a:r>
          </a:p>
          <a:p>
            <a:endParaRPr lang="es-ES" b="1" dirty="0">
              <a:latin typeface="Calibri" panose="020F0502020204030204" pitchFamily="34" charset="0"/>
              <a:cs typeface="Calibri" panose="020F0502020204030204" pitchFamily="34" charset="0"/>
            </a:endParaRPr>
          </a:p>
          <a:p>
            <a:pPr marL="0" indent="0">
              <a:buNone/>
            </a:pPr>
            <a:r>
              <a:rPr lang="es-ES" b="1" dirty="0">
                <a:latin typeface="Calibri" panose="020F0502020204030204" pitchFamily="34" charset="0"/>
                <a:cs typeface="Calibri" panose="020F0502020204030204" pitchFamily="34" charset="0"/>
              </a:rPr>
              <a:t>  </a:t>
            </a:r>
            <a:r>
              <a:rPr lang="es-ES" dirty="0">
                <a:latin typeface="Calibri" panose="020F0502020204030204" pitchFamily="34" charset="0"/>
                <a:cs typeface="Calibri" panose="020F0502020204030204" pitchFamily="34" charset="0"/>
              </a:rPr>
              <a:t>                           </a:t>
            </a:r>
            <a:r>
              <a:rPr lang="es-ES" b="1" dirty="0">
                <a:latin typeface="Calibri" panose="020F0502020204030204" pitchFamily="34" charset="0"/>
                <a:cs typeface="Calibri" panose="020F0502020204030204" pitchFamily="34" charset="0"/>
              </a:rPr>
              <a:t>observación de las variables de una realidad</a:t>
            </a:r>
            <a:r>
              <a:rPr lang="es-ES" dirty="0">
                <a:latin typeface="Calibri" panose="020F0502020204030204" pitchFamily="34" charset="0"/>
                <a:cs typeface="Calibri" panose="020F0502020204030204" pitchFamily="34" charset="0"/>
              </a:rPr>
              <a:t>( se están dejando de vender pisos porque están muy caros)</a:t>
            </a:r>
          </a:p>
          <a:p>
            <a:pPr marL="0" indent="0">
              <a:buNone/>
            </a:pPr>
            <a:endParaRPr lang="es-ES" dirty="0">
              <a:latin typeface="Calibri" panose="020F0502020204030204" pitchFamily="34" charset="0"/>
              <a:cs typeface="Calibri" panose="020F0502020204030204" pitchFamily="34" charset="0"/>
            </a:endParaRPr>
          </a:p>
          <a:p>
            <a:pPr marL="0" indent="0">
              <a:buNone/>
            </a:pPr>
            <a:r>
              <a:rPr lang="es-ES" dirty="0">
                <a:latin typeface="Calibri" panose="020F0502020204030204" pitchFamily="34" charset="0"/>
                <a:cs typeface="Calibri" panose="020F0502020204030204" pitchFamily="34" charset="0"/>
              </a:rPr>
              <a:t>                                 </a:t>
            </a:r>
            <a:r>
              <a:rPr lang="es-ES" b="1" dirty="0">
                <a:latin typeface="Calibri" panose="020F0502020204030204" pitchFamily="34" charset="0"/>
                <a:cs typeface="Calibri" panose="020F0502020204030204" pitchFamily="34" charset="0"/>
              </a:rPr>
              <a:t>hipótesis</a:t>
            </a:r>
            <a:r>
              <a:rPr lang="es-ES" dirty="0">
                <a:latin typeface="Calibri" panose="020F0502020204030204" pitchFamily="34" charset="0"/>
                <a:cs typeface="Calibri" panose="020F0502020204030204" pitchFamily="34" charset="0"/>
              </a:rPr>
              <a:t> (Hay una relación inversa entre precio y cantidad comprada por los consumidores).</a:t>
            </a:r>
          </a:p>
          <a:p>
            <a:pPr marL="0" indent="0">
              <a:buNone/>
            </a:pPr>
            <a:endParaRPr lang="es-ES" dirty="0">
              <a:latin typeface="Calibri" panose="020F0502020204030204" pitchFamily="34" charset="0"/>
              <a:cs typeface="Calibri" panose="020F0502020204030204" pitchFamily="34" charset="0"/>
            </a:endParaRPr>
          </a:p>
          <a:p>
            <a:pPr marL="0" indent="0">
              <a:buNone/>
            </a:pPr>
            <a:r>
              <a:rPr lang="es-ES" dirty="0">
                <a:latin typeface="Calibri" panose="020F0502020204030204" pitchFamily="34" charset="0"/>
                <a:cs typeface="Calibri" panose="020F0502020204030204" pitchFamily="34" charset="0"/>
              </a:rPr>
              <a:t>                         </a:t>
            </a:r>
            <a:r>
              <a:rPr lang="es-ES" b="1" dirty="0">
                <a:latin typeface="Calibri" panose="020F0502020204030204" pitchFamily="34" charset="0"/>
                <a:cs typeface="Calibri" panose="020F0502020204030204" pitchFamily="34" charset="0"/>
              </a:rPr>
              <a:t>comprobación de datos  </a:t>
            </a:r>
            <a:r>
              <a:rPr lang="es-ES" dirty="0">
                <a:latin typeface="Calibri" panose="020F0502020204030204" pitchFamily="34" charset="0"/>
                <a:cs typeface="Calibri" panose="020F0502020204030204" pitchFamily="34" charset="0"/>
              </a:rPr>
              <a:t>(Observo que si bajo el precio aumenta la demanda).       </a:t>
            </a:r>
          </a:p>
          <a:p>
            <a:pPr marL="0" indent="0">
              <a:buNone/>
            </a:pPr>
            <a:endParaRPr lang="es-ES" dirty="0">
              <a:latin typeface="Calibri" panose="020F0502020204030204" pitchFamily="34" charset="0"/>
              <a:cs typeface="Calibri" panose="020F0502020204030204" pitchFamily="34" charset="0"/>
            </a:endParaRPr>
          </a:p>
          <a:p>
            <a:pPr marL="0" indent="0">
              <a:buNone/>
            </a:pPr>
            <a:r>
              <a:rPr lang="es-ES" dirty="0">
                <a:latin typeface="Calibri" panose="020F0502020204030204" pitchFamily="34" charset="0"/>
                <a:cs typeface="Calibri" panose="020F0502020204030204" pitchFamily="34" charset="0"/>
              </a:rPr>
              <a:t>                             </a:t>
            </a:r>
          </a:p>
          <a:p>
            <a:pPr marL="0" indent="0">
              <a:buNone/>
            </a:pPr>
            <a:r>
              <a:rPr lang="es-ES" dirty="0">
                <a:latin typeface="Calibri" panose="020F0502020204030204" pitchFamily="34" charset="0"/>
                <a:cs typeface="Calibri" panose="020F0502020204030204" pitchFamily="34" charset="0"/>
              </a:rPr>
              <a:t>                       </a:t>
            </a:r>
            <a:r>
              <a:rPr lang="es-ES" b="1" dirty="0">
                <a:latin typeface="Calibri" panose="020F0502020204030204" pitchFamily="34" charset="0"/>
                <a:cs typeface="Calibri" panose="020F0502020204030204" pitchFamily="34" charset="0"/>
              </a:rPr>
              <a:t>verificación y elaboración de teorías</a:t>
            </a:r>
            <a:r>
              <a:rPr lang="es-ES" dirty="0">
                <a:latin typeface="Calibri" panose="020F0502020204030204" pitchFamily="34" charset="0"/>
                <a:cs typeface="Calibri" panose="020F0502020204030204" pitchFamily="34" charset="0"/>
              </a:rPr>
              <a:t>. (Si la hipótesis se cumple la teoría es válida).</a:t>
            </a:r>
          </a:p>
          <a:p>
            <a:pPr marL="0" indent="0">
              <a:buNone/>
            </a:pPr>
            <a:endParaRPr lang="es-ES" dirty="0">
              <a:latin typeface="Comic Sans MS" pitchFamily="66" charset="0"/>
            </a:endParaRPr>
          </a:p>
        </p:txBody>
      </p:sp>
      <p:sp>
        <p:nvSpPr>
          <p:cNvPr id="6" name="Flecha abajo 5"/>
          <p:cNvSpPr/>
          <p:nvPr/>
        </p:nvSpPr>
        <p:spPr>
          <a:xfrm>
            <a:off x="3713076" y="3024927"/>
            <a:ext cx="79208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Flecha abajo 6"/>
          <p:cNvSpPr/>
          <p:nvPr/>
        </p:nvSpPr>
        <p:spPr>
          <a:xfrm>
            <a:off x="3627875" y="3933056"/>
            <a:ext cx="79208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Flecha abajo 7"/>
          <p:cNvSpPr/>
          <p:nvPr/>
        </p:nvSpPr>
        <p:spPr>
          <a:xfrm>
            <a:off x="3627875" y="5085184"/>
            <a:ext cx="79208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1 Título"/>
          <p:cNvSpPr>
            <a:spLocks noGrp="1"/>
          </p:cNvSpPr>
          <p:nvPr>
            <p:ph type="title"/>
          </p:nvPr>
        </p:nvSpPr>
        <p:spPr>
          <a:xfrm>
            <a:off x="323528" y="274638"/>
            <a:ext cx="8363272" cy="850106"/>
          </a:xfrm>
        </p:spPr>
        <p:style>
          <a:lnRef idx="0">
            <a:schemeClr val="accent3"/>
          </a:lnRef>
          <a:fillRef idx="3">
            <a:schemeClr val="accent3"/>
          </a:fillRef>
          <a:effectRef idx="3">
            <a:schemeClr val="accent3"/>
          </a:effectRef>
          <a:fontRef idx="minor">
            <a:schemeClr val="lt1"/>
          </a:fontRef>
        </p:style>
        <p:txBody>
          <a:bodyPr>
            <a:normAutofit/>
          </a:bodyPr>
          <a:lstStyle/>
          <a:p>
            <a:r>
              <a:rPr lang="gl-ES" b="1" dirty="0">
                <a:solidFill>
                  <a:schemeClr val="tx1"/>
                </a:solidFill>
                <a:latin typeface="Calibri" panose="020F0502020204030204" pitchFamily="34" charset="0"/>
                <a:cs typeface="Calibri" panose="020F0502020204030204" pitchFamily="34" charset="0"/>
              </a:rPr>
              <a:t>El método de la Economía</a:t>
            </a:r>
          </a:p>
        </p:txBody>
      </p:sp>
    </p:spTree>
    <p:extLst>
      <p:ext uri="{BB962C8B-B14F-4D97-AF65-F5344CB8AC3E}">
        <p14:creationId xmlns:p14="http://schemas.microsoft.com/office/powerpoint/2010/main" val="3238487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01017"/>
            <a:ext cx="8229600" cy="202034"/>
          </a:xfrm>
        </p:spPr>
        <p:txBody>
          <a:bodyPr>
            <a:normAutofit fontScale="90000"/>
          </a:bodyPr>
          <a:lstStyle/>
          <a:p>
            <a:endParaRPr lang="es-ES" dirty="0"/>
          </a:p>
        </p:txBody>
      </p:sp>
      <p:sp>
        <p:nvSpPr>
          <p:cNvPr id="3" name="Marcador de contenido 2"/>
          <p:cNvSpPr>
            <a:spLocks noGrp="1"/>
          </p:cNvSpPr>
          <p:nvPr>
            <p:ph idx="1"/>
          </p:nvPr>
        </p:nvSpPr>
        <p:spPr>
          <a:xfrm>
            <a:off x="323528" y="224006"/>
            <a:ext cx="8363272" cy="5221219"/>
          </a:xfrm>
        </p:spPr>
        <p:txBody>
          <a:bodyPr>
            <a:normAutofit/>
          </a:bodyPr>
          <a:lstStyle/>
          <a:p>
            <a:r>
              <a:rPr lang="es-ES" dirty="0">
                <a:latin typeface="Calibri" panose="020F0502020204030204" pitchFamily="34" charset="0"/>
                <a:cs typeface="Calibri" panose="020F0502020204030204" pitchFamily="34" charset="0"/>
              </a:rPr>
              <a:t>Es </a:t>
            </a:r>
            <a:r>
              <a:rPr lang="es-ES" b="1" dirty="0">
                <a:latin typeface="Calibri" panose="020F0502020204030204" pitchFamily="34" charset="0"/>
                <a:cs typeface="Calibri" panose="020F0502020204030204" pitchFamily="34" charset="0"/>
              </a:rPr>
              <a:t>empírica</a:t>
            </a:r>
            <a:r>
              <a:rPr lang="es-ES" dirty="0">
                <a:latin typeface="Calibri" panose="020F0502020204030204" pitchFamily="34" charset="0"/>
                <a:cs typeface="Calibri" panose="020F0502020204030204" pitchFamily="34" charset="0"/>
              </a:rPr>
              <a:t> las teorías se contrastan en la realidad.</a:t>
            </a:r>
          </a:p>
          <a:p>
            <a:r>
              <a:rPr lang="es-ES" dirty="0">
                <a:latin typeface="Calibri" panose="020F0502020204030204" pitchFamily="34" charset="0"/>
                <a:cs typeface="Calibri" panose="020F0502020204030204" pitchFamily="34" charset="0"/>
              </a:rPr>
              <a:t>Es una </a:t>
            </a:r>
            <a:r>
              <a:rPr lang="es-ES" b="1" dirty="0">
                <a:latin typeface="Calibri" panose="020F0502020204030204" pitchFamily="34" charset="0"/>
                <a:cs typeface="Calibri" panose="020F0502020204030204" pitchFamily="34" charset="0"/>
              </a:rPr>
              <a:t>ciencia social </a:t>
            </a:r>
            <a:r>
              <a:rPr lang="es-ES" dirty="0">
                <a:latin typeface="Calibri" panose="020F0502020204030204" pitchFamily="34" charset="0"/>
                <a:cs typeface="Calibri" panose="020F0502020204030204" pitchFamily="34" charset="0"/>
              </a:rPr>
              <a:t>porque analiza el comportamiento humano.</a:t>
            </a:r>
          </a:p>
          <a:p>
            <a:r>
              <a:rPr lang="es-ES" dirty="0">
                <a:latin typeface="Calibri" panose="020F0502020204030204" pitchFamily="34" charset="0"/>
                <a:cs typeface="Calibri" panose="020F0502020204030204" pitchFamily="34" charset="0"/>
              </a:rPr>
              <a:t>Como las conductas son tan variadas, para simplificar el estudio utilizan gráficos llamados </a:t>
            </a:r>
            <a:r>
              <a:rPr lang="es-ES" b="1" dirty="0">
                <a:latin typeface="Calibri" panose="020F0502020204030204" pitchFamily="34" charset="0"/>
                <a:cs typeface="Calibri" panose="020F0502020204030204" pitchFamily="34" charset="0"/>
              </a:rPr>
              <a:t>modelos económicos, </a:t>
            </a:r>
            <a:r>
              <a:rPr lang="es-ES" dirty="0">
                <a:latin typeface="Calibri" panose="020F0502020204030204" pitchFamily="34" charset="0"/>
                <a:cs typeface="Calibri" panose="020F0502020204030204" pitchFamily="34" charset="0"/>
              </a:rPr>
              <a:t>abstracciones de la realidad mediante hipótesis teóricas. </a:t>
            </a:r>
          </a:p>
          <a:p>
            <a:endParaRPr lang="es-ES" dirty="0">
              <a:latin typeface="Comic Sans MS" panose="030F0702030302020204" pitchFamily="66" charset="0"/>
            </a:endParaRPr>
          </a:p>
          <a:p>
            <a:endParaRPr lang="es-ES" dirty="0"/>
          </a:p>
        </p:txBody>
      </p:sp>
      <p:sp>
        <p:nvSpPr>
          <p:cNvPr id="4" name="5 CuadroTexto"/>
          <p:cNvSpPr txBox="1"/>
          <p:nvPr/>
        </p:nvSpPr>
        <p:spPr>
          <a:xfrm>
            <a:off x="683568" y="5085185"/>
            <a:ext cx="777686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2400" dirty="0">
                <a:latin typeface="Comic Sans MS" pitchFamily="66" charset="0"/>
              </a:rPr>
              <a:t>UN MODELO ECONÓMICO es una </a:t>
            </a:r>
            <a:r>
              <a:rPr lang="es-ES" sz="2400" b="1" dirty="0">
                <a:latin typeface="Comic Sans MS" pitchFamily="66" charset="0"/>
              </a:rPr>
              <a:t>representación simplificada de la realidad</a:t>
            </a:r>
            <a:r>
              <a:rPr lang="es-ES" sz="2400" dirty="0">
                <a:latin typeface="Comic Sans MS" pitchFamily="66" charset="0"/>
              </a:rPr>
              <a:t> que a través de supuestos va a permitir entender cómo funciona la economía y hacer predicciones.</a:t>
            </a:r>
            <a:endParaRPr lang="gl-ES" sz="2400" dirty="0">
              <a:latin typeface="Comic Sans MS" pitchFamily="66" charset="0"/>
            </a:endParaRPr>
          </a:p>
        </p:txBody>
      </p:sp>
    </p:spTree>
    <p:extLst>
      <p:ext uri="{BB962C8B-B14F-4D97-AF65-F5344CB8AC3E}">
        <p14:creationId xmlns:p14="http://schemas.microsoft.com/office/powerpoint/2010/main" val="3303545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212446"/>
            <a:ext cx="8712968" cy="6384905"/>
          </a:xfrm>
        </p:spPr>
        <p:txBody>
          <a:bodyPr>
            <a:normAutofit/>
          </a:bodyPr>
          <a:lstStyle/>
          <a:p>
            <a:r>
              <a:rPr lang="gl-ES" sz="2400" dirty="0">
                <a:latin typeface="Calibri" panose="020F0502020204030204" pitchFamily="34" charset="0"/>
                <a:cs typeface="Calibri" panose="020F0502020204030204" pitchFamily="34" charset="0"/>
              </a:rPr>
              <a:t>A partir de estos modelos se desarrollan </a:t>
            </a:r>
            <a:r>
              <a:rPr lang="gl-ES" sz="2400" b="1" dirty="0">
                <a:latin typeface="Calibri" panose="020F0502020204030204" pitchFamily="34" charset="0"/>
                <a:cs typeface="Calibri" panose="020F0502020204030204" pitchFamily="34" charset="0"/>
              </a:rPr>
              <a:t>predicciones</a:t>
            </a:r>
            <a:r>
              <a:rPr lang="es-ES" sz="2400" dirty="0">
                <a:latin typeface="Calibri" panose="020F0502020204030204" pitchFamily="34" charset="0"/>
                <a:cs typeface="Calibri" panose="020F0502020204030204" pitchFamily="34" charset="0"/>
              </a:rPr>
              <a:t>,. (</a:t>
            </a:r>
            <a:r>
              <a:rPr lang="es-ES" sz="2400" dirty="0" err="1">
                <a:latin typeface="Calibri" panose="020F0502020204030204" pitchFamily="34" charset="0"/>
                <a:cs typeface="Calibri" panose="020F0502020204030204" pitchFamily="34" charset="0"/>
              </a:rPr>
              <a:t>Ej</a:t>
            </a:r>
            <a:r>
              <a:rPr lang="es-ES" sz="2400" dirty="0">
                <a:latin typeface="Calibri" panose="020F0502020204030204" pitchFamily="34" charset="0"/>
                <a:cs typeface="Calibri" panose="020F0502020204030204" pitchFamily="34" charset="0"/>
              </a:rPr>
              <a:t> si baja el precio de los coche se compraran más??). Pero hacer una predicción es  complicado ,por eso en economía partimos de </a:t>
            </a:r>
            <a:r>
              <a:rPr lang="es-ES" sz="2400" b="1" dirty="0">
                <a:latin typeface="Calibri" panose="020F0502020204030204" pitchFamily="34" charset="0"/>
                <a:cs typeface="Calibri" panose="020F0502020204030204" pitchFamily="34" charset="0"/>
              </a:rPr>
              <a:t>supuestos </a:t>
            </a:r>
            <a:r>
              <a:rPr lang="es-ES" sz="2400" dirty="0">
                <a:latin typeface="Calibri" panose="020F0502020204030204" pitchFamily="34" charset="0"/>
                <a:cs typeface="Calibri" panose="020F0502020204030204" pitchFamily="34" charset="0"/>
              </a:rPr>
              <a:t>(Si solo baja el precio y nada cambia, la gente comprará más coches). </a:t>
            </a:r>
          </a:p>
          <a:p>
            <a:r>
              <a:rPr lang="es-ES" sz="2400" dirty="0">
                <a:latin typeface="Calibri" panose="020F0502020204030204" pitchFamily="34" charset="0"/>
                <a:cs typeface="Calibri" panose="020F0502020204030204" pitchFamily="34" charset="0"/>
              </a:rPr>
              <a:t>Para poder hacer predicciones, es necesario suponer que las personas se comportan de una determinada manera(que son racionales y se mueven por interés).</a:t>
            </a:r>
          </a:p>
          <a:p>
            <a:r>
              <a:rPr lang="gl-ES" sz="2400" b="1" dirty="0">
                <a:solidFill>
                  <a:prstClr val="black"/>
                </a:solidFill>
                <a:latin typeface="Calibri" panose="020F0502020204030204" pitchFamily="34" charset="0"/>
                <a:cs typeface="Calibri" panose="020F0502020204030204" pitchFamily="34" charset="0"/>
              </a:rPr>
              <a:t>Las </a:t>
            </a:r>
            <a:r>
              <a:rPr lang="gl-ES" sz="2400" b="1" dirty="0" err="1">
                <a:solidFill>
                  <a:prstClr val="black"/>
                </a:solidFill>
                <a:latin typeface="Calibri" panose="020F0502020204030204" pitchFamily="34" charset="0"/>
                <a:cs typeface="Calibri" panose="020F0502020204030204" pitchFamily="34" charset="0"/>
              </a:rPr>
              <a:t>hipótesis</a:t>
            </a:r>
            <a:r>
              <a:rPr lang="gl-ES" sz="2400" b="1" dirty="0">
                <a:solidFill>
                  <a:prstClr val="black"/>
                </a:solidFill>
                <a:latin typeface="Calibri" panose="020F0502020204030204" pitchFamily="34" charset="0"/>
                <a:cs typeface="Calibri" panose="020F0502020204030204" pitchFamily="34" charset="0"/>
              </a:rPr>
              <a:t> que han resultado válidas </a:t>
            </a:r>
            <a:r>
              <a:rPr lang="gl-ES" sz="2400" dirty="0">
                <a:solidFill>
                  <a:prstClr val="black"/>
                </a:solidFill>
                <a:latin typeface="Calibri" panose="020F0502020204030204" pitchFamily="34" charset="0"/>
                <a:cs typeface="Calibri" panose="020F0502020204030204" pitchFamily="34" charset="0"/>
              </a:rPr>
              <a:t>porque explican un fenómeno y permiten </a:t>
            </a:r>
            <a:r>
              <a:rPr lang="gl-ES" sz="2400" dirty="0" err="1">
                <a:solidFill>
                  <a:prstClr val="black"/>
                </a:solidFill>
                <a:latin typeface="Calibri" panose="020F0502020204030204" pitchFamily="34" charset="0"/>
                <a:cs typeface="Calibri" panose="020F0502020204030204" pitchFamily="34" charset="0"/>
              </a:rPr>
              <a:t>predecir</a:t>
            </a:r>
            <a:r>
              <a:rPr lang="gl-ES" sz="2400" dirty="0">
                <a:solidFill>
                  <a:prstClr val="black"/>
                </a:solidFill>
                <a:latin typeface="Calibri" panose="020F0502020204030204" pitchFamily="34" charset="0"/>
                <a:cs typeface="Calibri" panose="020F0502020204030204" pitchFamily="34" charset="0"/>
              </a:rPr>
              <a:t> </a:t>
            </a:r>
            <a:r>
              <a:rPr lang="gl-ES" sz="2400" dirty="0" err="1">
                <a:solidFill>
                  <a:prstClr val="black"/>
                </a:solidFill>
                <a:latin typeface="Calibri" panose="020F0502020204030204" pitchFamily="34" charset="0"/>
                <a:cs typeface="Calibri" panose="020F0502020204030204" pitchFamily="34" charset="0"/>
              </a:rPr>
              <a:t>hechos</a:t>
            </a:r>
            <a:r>
              <a:rPr lang="gl-ES" sz="2400" dirty="0">
                <a:solidFill>
                  <a:prstClr val="black"/>
                </a:solidFill>
                <a:latin typeface="Calibri" panose="020F0502020204030204" pitchFamily="34" charset="0"/>
                <a:cs typeface="Calibri" panose="020F0502020204030204" pitchFamily="34" charset="0"/>
              </a:rPr>
              <a:t> futuros </a:t>
            </a:r>
            <a:r>
              <a:rPr lang="gl-ES" sz="2400" dirty="0" err="1">
                <a:solidFill>
                  <a:prstClr val="black"/>
                </a:solidFill>
                <a:latin typeface="Calibri" panose="020F0502020204030204" pitchFamily="34" charset="0"/>
                <a:cs typeface="Calibri" panose="020F0502020204030204" pitchFamily="34" charset="0"/>
              </a:rPr>
              <a:t>constituiran</a:t>
            </a:r>
            <a:r>
              <a:rPr lang="gl-ES" sz="2400" dirty="0">
                <a:solidFill>
                  <a:prstClr val="black"/>
                </a:solidFill>
                <a:latin typeface="Calibri" panose="020F0502020204030204" pitchFamily="34" charset="0"/>
                <a:cs typeface="Calibri" panose="020F0502020204030204" pitchFamily="34" charset="0"/>
              </a:rPr>
              <a:t> una </a:t>
            </a:r>
            <a:r>
              <a:rPr lang="gl-ES" sz="2400" b="1" dirty="0" err="1">
                <a:solidFill>
                  <a:prstClr val="black"/>
                </a:solidFill>
                <a:latin typeface="Calibri" panose="020F0502020204030204" pitchFamily="34" charset="0"/>
                <a:cs typeface="Calibri" panose="020F0502020204030204" pitchFamily="34" charset="0"/>
              </a:rPr>
              <a:t>nueva</a:t>
            </a:r>
            <a:r>
              <a:rPr lang="gl-ES" sz="2400" b="1" dirty="0">
                <a:solidFill>
                  <a:prstClr val="black"/>
                </a:solidFill>
                <a:latin typeface="Calibri" panose="020F0502020204030204" pitchFamily="34" charset="0"/>
                <a:cs typeface="Calibri" panose="020F0502020204030204" pitchFamily="34" charset="0"/>
              </a:rPr>
              <a:t> teoría económica </a:t>
            </a:r>
            <a:r>
              <a:rPr lang="es-ES" sz="2400" dirty="0">
                <a:solidFill>
                  <a:prstClr val="black"/>
                </a:solidFill>
                <a:latin typeface="Calibri" panose="020F0502020204030204" pitchFamily="34" charset="0"/>
                <a:cs typeface="Calibri" panose="020F0502020204030204" pitchFamily="34" charset="0"/>
              </a:rPr>
              <a:t>(</a:t>
            </a:r>
            <a:r>
              <a:rPr lang="es-ES" sz="2400" dirty="0" err="1">
                <a:solidFill>
                  <a:prstClr val="black"/>
                </a:solidFill>
                <a:latin typeface="Calibri" panose="020F0502020204030204" pitchFamily="34" charset="0"/>
                <a:cs typeface="Calibri" panose="020F0502020204030204" pitchFamily="34" charset="0"/>
              </a:rPr>
              <a:t>ej</a:t>
            </a:r>
            <a:r>
              <a:rPr lang="es-ES" sz="2400" dirty="0">
                <a:solidFill>
                  <a:prstClr val="black"/>
                </a:solidFill>
                <a:latin typeface="Calibri" panose="020F0502020204030204" pitchFamily="34" charset="0"/>
                <a:cs typeface="Calibri" panose="020F0502020204030204" pitchFamily="34" charset="0"/>
              </a:rPr>
              <a:t> modelo clásico, ley de oferta y demanda).</a:t>
            </a:r>
          </a:p>
          <a:p>
            <a:endParaRPr lang="es-ES" sz="2400" dirty="0">
              <a:solidFill>
                <a:prstClr val="black"/>
              </a:solidFill>
              <a:latin typeface="Comic Sans MS" pitchFamily="66" charset="0"/>
            </a:endParaRPr>
          </a:p>
          <a:p>
            <a:pPr marL="0" indent="0">
              <a:buNone/>
            </a:pPr>
            <a:endParaRPr lang="gl-ES" dirty="0">
              <a:latin typeface="Comic Sans MS" pitchFamily="66" charset="0"/>
            </a:endParaRPr>
          </a:p>
          <a:p>
            <a:endParaRPr lang="gl-ES" dirty="0">
              <a:latin typeface="Comic Sans MS" pitchFamily="66" charset="0"/>
            </a:endParaRPr>
          </a:p>
        </p:txBody>
      </p:sp>
      <p:sp>
        <p:nvSpPr>
          <p:cNvPr id="4" name="Título 3"/>
          <p:cNvSpPr>
            <a:spLocks noGrp="1"/>
          </p:cNvSpPr>
          <p:nvPr>
            <p:ph type="title"/>
          </p:nvPr>
        </p:nvSpPr>
        <p:spPr>
          <a:xfrm>
            <a:off x="498376" y="-315416"/>
            <a:ext cx="8147248" cy="58018"/>
          </a:xfrm>
        </p:spPr>
        <p:txBody>
          <a:bodyPr>
            <a:normAutofit fontScale="90000"/>
          </a:bodyPr>
          <a:lstStyle/>
          <a:p>
            <a:endParaRPr lang="es-ES" dirty="0"/>
          </a:p>
        </p:txBody>
      </p:sp>
      <p:sp>
        <p:nvSpPr>
          <p:cNvPr id="6" name="CuadroTexto 5"/>
          <p:cNvSpPr txBox="1"/>
          <p:nvPr/>
        </p:nvSpPr>
        <p:spPr>
          <a:xfrm>
            <a:off x="647564" y="5075894"/>
            <a:ext cx="7848872" cy="1569660"/>
          </a:xfrm>
          <a:prstGeom prst="rect">
            <a:avLst/>
          </a:prstGeom>
          <a:solidFill>
            <a:srgbClr val="D3F98F"/>
          </a:solidFill>
        </p:spPr>
        <p:txBody>
          <a:bodyPr wrap="square" rtlCol="0">
            <a:spAutoFit/>
          </a:bodyPr>
          <a:lstStyle/>
          <a:p>
            <a:r>
              <a:rPr lang="es-ES" sz="2400" dirty="0"/>
              <a:t>Los SUPUESTOS nos permiten entender la realidad de una manera mucho más fácil y, a partir de ellos, construir modelos económicos. Necesitamos “suponer que pasan ciertas cosas” para poder predecir qué ocurrirá.</a:t>
            </a:r>
          </a:p>
        </p:txBody>
      </p:sp>
    </p:spTree>
    <p:extLst>
      <p:ext uri="{BB962C8B-B14F-4D97-AF65-F5344CB8AC3E}">
        <p14:creationId xmlns:p14="http://schemas.microsoft.com/office/powerpoint/2010/main" val="3293201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219256" cy="58018"/>
          </a:xfrm>
        </p:spPr>
        <p:txBody>
          <a:bodyPr>
            <a:normAutofit fontScale="90000"/>
          </a:bodyPr>
          <a:lstStyle/>
          <a:p>
            <a:endParaRPr lang="gl-ES" dirty="0"/>
          </a:p>
        </p:txBody>
      </p:sp>
      <p:sp>
        <p:nvSpPr>
          <p:cNvPr id="5" name="4 Marcador de contenido"/>
          <p:cNvSpPr>
            <a:spLocks noGrp="1"/>
          </p:cNvSpPr>
          <p:nvPr>
            <p:ph idx="1"/>
          </p:nvPr>
        </p:nvSpPr>
        <p:spPr>
          <a:xfrm>
            <a:off x="323528" y="309374"/>
            <a:ext cx="8568952" cy="3867686"/>
          </a:xfrm>
        </p:spPr>
        <p:txBody>
          <a:bodyPr>
            <a:normAutofit fontScale="47500" lnSpcReduction="20000"/>
          </a:bodyPr>
          <a:lstStyle/>
          <a:p>
            <a:r>
              <a:rPr lang="es-ES" sz="4500" dirty="0">
                <a:latin typeface="+mj-lt"/>
              </a:rPr>
              <a:t>Por ejemplo un modelo sobre la determinación del nivel de salario de los trabajadores en el mercado de la programación de software. </a:t>
            </a:r>
          </a:p>
          <a:p>
            <a:r>
              <a:rPr lang="es-ES" sz="4500" dirty="0">
                <a:latin typeface="+mj-lt"/>
              </a:rPr>
              <a:t>En este modelo el </a:t>
            </a:r>
            <a:r>
              <a:rPr lang="es-ES" sz="4500" b="1" dirty="0">
                <a:latin typeface="+mj-lt"/>
              </a:rPr>
              <a:t>supuesto básico </a:t>
            </a:r>
            <a:r>
              <a:rPr lang="es-ES" sz="4500" dirty="0">
                <a:latin typeface="+mj-lt"/>
              </a:rPr>
              <a:t>es que el </a:t>
            </a:r>
            <a:r>
              <a:rPr lang="es-ES" sz="4500" b="1" dirty="0">
                <a:latin typeface="+mj-lt"/>
              </a:rPr>
              <a:t>salario </a:t>
            </a:r>
            <a:r>
              <a:rPr lang="es-ES" sz="4500" dirty="0">
                <a:latin typeface="+mj-lt"/>
              </a:rPr>
              <a:t>se determinará por la interacción entre la oferta y la demanda de trabajo en este sector. Se asumen entonces que existe un </a:t>
            </a:r>
            <a:r>
              <a:rPr lang="es-ES" sz="4500" b="1" dirty="0">
                <a:latin typeface="+mj-lt"/>
              </a:rPr>
              <a:t>libre mercado.</a:t>
            </a:r>
            <a:endParaRPr lang="es-ES" sz="4500" dirty="0">
              <a:latin typeface="+mj-lt"/>
            </a:endParaRPr>
          </a:p>
          <a:p>
            <a:r>
              <a:rPr lang="es-ES" sz="4500" dirty="0">
                <a:latin typeface="+mj-lt"/>
              </a:rPr>
              <a:t>La oferta y la demanda se determinan as su vez por otras </a:t>
            </a:r>
            <a:r>
              <a:rPr lang="es-ES" sz="4500" b="1" dirty="0">
                <a:latin typeface="+mj-lt"/>
              </a:rPr>
              <a:t>variables</a:t>
            </a:r>
            <a:r>
              <a:rPr lang="es-ES" sz="4500" dirty="0">
                <a:latin typeface="+mj-lt"/>
              </a:rPr>
              <a:t>. </a:t>
            </a:r>
          </a:p>
          <a:p>
            <a:pPr marL="0" indent="0">
              <a:buNone/>
            </a:pPr>
            <a:r>
              <a:rPr lang="es-ES" sz="4500" dirty="0">
                <a:latin typeface="+mj-lt"/>
              </a:rPr>
              <a:t>              La </a:t>
            </a:r>
            <a:r>
              <a:rPr lang="es-ES" sz="4500" b="1" dirty="0">
                <a:latin typeface="+mj-lt"/>
              </a:rPr>
              <a:t>demanda de trabajo</a:t>
            </a:r>
            <a:r>
              <a:rPr lang="es-ES" sz="4500" dirty="0">
                <a:latin typeface="+mj-lt"/>
              </a:rPr>
              <a:t>, por ejemplo, se encuentra determinada principalmente por: la demanda del producto (el precio que alcanza en el mercado), el precio del trabajo y otros costos de producción.</a:t>
            </a:r>
          </a:p>
          <a:p>
            <a:pPr marL="0" indent="0">
              <a:buNone/>
            </a:pPr>
            <a:r>
              <a:rPr lang="es-ES" sz="4500" dirty="0">
                <a:latin typeface="+mj-lt"/>
              </a:rPr>
              <a:t>              La </a:t>
            </a:r>
            <a:r>
              <a:rPr lang="es-ES" sz="4500" b="1" dirty="0">
                <a:latin typeface="+mj-lt"/>
              </a:rPr>
              <a:t>oferta de trabajo </a:t>
            </a:r>
            <a:r>
              <a:rPr lang="es-ES" sz="4500" dirty="0">
                <a:latin typeface="+mj-lt"/>
              </a:rPr>
              <a:t>en tanto, se encuentra determinada principalmente por: el salario ofrecido y el número de trabajadores calificados (o con las aptitudes necesarias para el puesto).</a:t>
            </a:r>
          </a:p>
          <a:p>
            <a:pPr marL="0" indent="0">
              <a:buNone/>
            </a:pPr>
            <a:br>
              <a:rPr lang="es-ES" dirty="0"/>
            </a:br>
            <a:endParaRPr lang="gl-ES" dirty="0"/>
          </a:p>
        </p:txBody>
      </p:sp>
      <p:pic>
        <p:nvPicPr>
          <p:cNvPr id="3" name="Imagen 2"/>
          <p:cNvPicPr>
            <a:picLocks noChangeAspect="1"/>
          </p:cNvPicPr>
          <p:nvPr/>
        </p:nvPicPr>
        <p:blipFill>
          <a:blip r:embed="rId2"/>
          <a:stretch>
            <a:fillRect/>
          </a:stretch>
        </p:blipFill>
        <p:spPr>
          <a:xfrm>
            <a:off x="4260456" y="4005064"/>
            <a:ext cx="4632024" cy="2593933"/>
          </a:xfrm>
          <a:prstGeom prst="rect">
            <a:avLst/>
          </a:prstGeom>
        </p:spPr>
      </p:pic>
      <p:sp>
        <p:nvSpPr>
          <p:cNvPr id="7" name="CuadroTexto 6"/>
          <p:cNvSpPr txBox="1"/>
          <p:nvPr/>
        </p:nvSpPr>
        <p:spPr>
          <a:xfrm>
            <a:off x="611560" y="6237312"/>
            <a:ext cx="4896544" cy="369332"/>
          </a:xfrm>
          <a:prstGeom prst="rect">
            <a:avLst/>
          </a:prstGeom>
          <a:noFill/>
        </p:spPr>
        <p:txBody>
          <a:bodyPr wrap="square" rtlCol="0">
            <a:spAutoFit/>
          </a:bodyPr>
          <a:lstStyle/>
          <a:p>
            <a:r>
              <a:rPr lang="es-ES" dirty="0">
                <a:hlinkClick r:id="rId3"/>
              </a:rPr>
              <a:t>https://youtu.be/ThGey_q1hxE</a:t>
            </a:r>
            <a:endParaRPr lang="es-ES" dirty="0"/>
          </a:p>
        </p:txBody>
      </p:sp>
      <p:sp>
        <p:nvSpPr>
          <p:cNvPr id="8" name="TextBox 7">
            <a:extLst>
              <a:ext uri="{FF2B5EF4-FFF2-40B4-BE49-F238E27FC236}">
                <a16:creationId xmlns:a16="http://schemas.microsoft.com/office/drawing/2014/main" id="{4EF626D0-BD37-4569-A0D1-C0488A672E1A}"/>
              </a:ext>
            </a:extLst>
          </p:cNvPr>
          <p:cNvSpPr txBox="1"/>
          <p:nvPr/>
        </p:nvSpPr>
        <p:spPr>
          <a:xfrm>
            <a:off x="827584" y="4179118"/>
            <a:ext cx="3168352" cy="1477328"/>
          </a:xfrm>
          <a:prstGeom prst="rect">
            <a:avLst/>
          </a:prstGeom>
          <a:noFill/>
        </p:spPr>
        <p:txBody>
          <a:bodyPr wrap="square" rtlCol="0">
            <a:spAutoFit/>
          </a:bodyPr>
          <a:lstStyle/>
          <a:p>
            <a:r>
              <a:rPr lang="es-ES" sz="1800" dirty="0">
                <a:latin typeface="+mj-lt"/>
              </a:rPr>
              <a:t>Luego, la interacción de la oferta y demanda nos llevará a un punto de equilibrio que nos dirá cuál es el nivel de salario.</a:t>
            </a:r>
          </a:p>
          <a:p>
            <a:endParaRPr lang="es-ES" dirty="0"/>
          </a:p>
        </p:txBody>
      </p:sp>
    </p:spTree>
    <p:extLst>
      <p:ext uri="{BB962C8B-B14F-4D97-AF65-F5344CB8AC3E}">
        <p14:creationId xmlns:p14="http://schemas.microsoft.com/office/powerpoint/2010/main" val="63583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15416"/>
            <a:ext cx="8219256" cy="58018"/>
          </a:xfrm>
        </p:spPr>
        <p:txBody>
          <a:bodyPr>
            <a:normAutofit fontScale="90000"/>
          </a:bodyPr>
          <a:lstStyle/>
          <a:p>
            <a:endParaRPr lang="gl-ES" dirty="0"/>
          </a:p>
        </p:txBody>
      </p:sp>
      <p:sp>
        <p:nvSpPr>
          <p:cNvPr id="3" name="2 Marcador de contenido"/>
          <p:cNvSpPr>
            <a:spLocks noGrp="1"/>
          </p:cNvSpPr>
          <p:nvPr>
            <p:ph idx="1"/>
          </p:nvPr>
        </p:nvSpPr>
        <p:spPr>
          <a:xfrm>
            <a:off x="251520" y="476672"/>
            <a:ext cx="8435280" cy="5649491"/>
          </a:xfrm>
        </p:spPr>
        <p:txBody>
          <a:bodyPr/>
          <a:lstStyle/>
          <a:p>
            <a:r>
              <a:rPr lang="gl-ES" dirty="0" err="1">
                <a:latin typeface="Comic Sans MS" pitchFamily="66" charset="0"/>
              </a:rPr>
              <a:t>Estos</a:t>
            </a:r>
            <a:r>
              <a:rPr lang="gl-ES" dirty="0">
                <a:latin typeface="Comic Sans MS" pitchFamily="66" charset="0"/>
              </a:rPr>
              <a:t> </a:t>
            </a:r>
            <a:r>
              <a:rPr lang="gl-ES" dirty="0" err="1">
                <a:latin typeface="Comic Sans MS" pitchFamily="66" charset="0"/>
              </a:rPr>
              <a:t>contenidos</a:t>
            </a:r>
            <a:r>
              <a:rPr lang="gl-ES" dirty="0">
                <a:latin typeface="Comic Sans MS" pitchFamily="66" charset="0"/>
              </a:rPr>
              <a:t> se agruparan en 12 </a:t>
            </a:r>
            <a:r>
              <a:rPr lang="gl-ES" b="1" dirty="0">
                <a:latin typeface="Comic Sans MS" pitchFamily="66" charset="0"/>
              </a:rPr>
              <a:t>Unidades didácticas</a:t>
            </a:r>
            <a:r>
              <a:rPr lang="gl-ES" dirty="0">
                <a:latin typeface="Comic Sans MS" pitchFamily="66" charset="0"/>
              </a:rPr>
              <a:t>:</a:t>
            </a:r>
          </a:p>
          <a:p>
            <a:r>
              <a:rPr lang="gl-ES" dirty="0">
                <a:latin typeface="Comic Sans MS" pitchFamily="66" charset="0"/>
              </a:rPr>
              <a:t>PRIMER TRIMESTRE</a:t>
            </a:r>
          </a:p>
          <a:p>
            <a:r>
              <a:rPr lang="gl-ES" dirty="0" err="1">
                <a:latin typeface="Comic Sans MS" pitchFamily="66" charset="0"/>
              </a:rPr>
              <a:t>Unidad</a:t>
            </a:r>
            <a:r>
              <a:rPr lang="gl-ES" dirty="0">
                <a:latin typeface="Comic Sans MS" pitchFamily="66" charset="0"/>
              </a:rPr>
              <a:t> 1.  </a:t>
            </a:r>
            <a:r>
              <a:rPr lang="gl-ES" dirty="0" err="1">
                <a:latin typeface="Comic Sans MS" pitchFamily="66" charset="0"/>
              </a:rPr>
              <a:t>Introducción</a:t>
            </a:r>
            <a:r>
              <a:rPr lang="gl-ES" dirty="0">
                <a:latin typeface="Comic Sans MS" pitchFamily="66" charset="0"/>
              </a:rPr>
              <a:t> a la Economía</a:t>
            </a:r>
          </a:p>
          <a:p>
            <a:r>
              <a:rPr lang="gl-ES" dirty="0" err="1">
                <a:latin typeface="Comic Sans MS" pitchFamily="66" charset="0"/>
              </a:rPr>
              <a:t>Unidad</a:t>
            </a:r>
            <a:r>
              <a:rPr lang="gl-ES" dirty="0">
                <a:latin typeface="Comic Sans MS" pitchFamily="66" charset="0"/>
              </a:rPr>
              <a:t> 2. La </a:t>
            </a:r>
            <a:r>
              <a:rPr lang="gl-ES" dirty="0" err="1">
                <a:latin typeface="Comic Sans MS" pitchFamily="66" charset="0"/>
              </a:rPr>
              <a:t>producción</a:t>
            </a:r>
            <a:r>
              <a:rPr lang="gl-ES" dirty="0">
                <a:latin typeface="Comic Sans MS" pitchFamily="66" charset="0"/>
              </a:rPr>
              <a:t> de </a:t>
            </a:r>
            <a:r>
              <a:rPr lang="gl-ES" dirty="0" err="1">
                <a:latin typeface="Comic Sans MS" pitchFamily="66" charset="0"/>
              </a:rPr>
              <a:t>bienes</a:t>
            </a:r>
            <a:r>
              <a:rPr lang="gl-ES" dirty="0">
                <a:latin typeface="Comic Sans MS" pitchFamily="66" charset="0"/>
              </a:rPr>
              <a:t> y </a:t>
            </a:r>
            <a:r>
              <a:rPr lang="gl-ES" dirty="0" err="1">
                <a:latin typeface="Comic Sans MS" pitchFamily="66" charset="0"/>
              </a:rPr>
              <a:t>servicios</a:t>
            </a:r>
            <a:endParaRPr lang="gl-ES" dirty="0">
              <a:latin typeface="Comic Sans MS" pitchFamily="66" charset="0"/>
            </a:endParaRPr>
          </a:p>
          <a:p>
            <a:r>
              <a:rPr lang="gl-ES" dirty="0">
                <a:latin typeface="Comic Sans MS" pitchFamily="66" charset="0"/>
              </a:rPr>
              <a:t>Unidad3. Los mercados y los </a:t>
            </a:r>
            <a:r>
              <a:rPr lang="gl-ES" dirty="0" err="1">
                <a:latin typeface="Comic Sans MS" pitchFamily="66" charset="0"/>
              </a:rPr>
              <a:t>agentes</a:t>
            </a:r>
            <a:r>
              <a:rPr lang="gl-ES" dirty="0">
                <a:latin typeface="Comic Sans MS" pitchFamily="66" charset="0"/>
              </a:rPr>
              <a:t> económicos.</a:t>
            </a:r>
          </a:p>
          <a:p>
            <a:r>
              <a:rPr lang="gl-ES" dirty="0" err="1">
                <a:latin typeface="Comic Sans MS" pitchFamily="66" charset="0"/>
              </a:rPr>
              <a:t>Unidad</a:t>
            </a:r>
            <a:r>
              <a:rPr lang="gl-ES" dirty="0">
                <a:latin typeface="Comic Sans MS" pitchFamily="66" charset="0"/>
              </a:rPr>
              <a:t> 4. Las </a:t>
            </a:r>
            <a:r>
              <a:rPr lang="gl-ES" dirty="0" err="1">
                <a:latin typeface="Comic Sans MS" pitchFamily="66" charset="0"/>
              </a:rPr>
              <a:t>decisiones</a:t>
            </a:r>
            <a:r>
              <a:rPr lang="gl-ES" dirty="0">
                <a:latin typeface="Comic Sans MS" pitchFamily="66" charset="0"/>
              </a:rPr>
              <a:t> económicas de las familias.</a:t>
            </a:r>
          </a:p>
          <a:p>
            <a:endParaRPr lang="gl-ES" dirty="0"/>
          </a:p>
        </p:txBody>
      </p:sp>
    </p:spTree>
    <p:extLst>
      <p:ext uri="{BB962C8B-B14F-4D97-AF65-F5344CB8AC3E}">
        <p14:creationId xmlns:p14="http://schemas.microsoft.com/office/powerpoint/2010/main" val="2524708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2765" y="80759"/>
            <a:ext cx="8363272" cy="994122"/>
          </a:xfrm>
          <a:solidFill>
            <a:srgbClr val="92D050"/>
          </a:solidFill>
        </p:spPr>
        <p:txBody>
          <a:bodyPr>
            <a:normAutofit fontScale="90000"/>
          </a:bodyPr>
          <a:lstStyle/>
          <a:p>
            <a:r>
              <a:rPr lang="es-ES" sz="3200" b="1" dirty="0">
                <a:effectLst/>
                <a:latin typeface="Calibri" panose="020F0502020204030204" pitchFamily="34" charset="0"/>
                <a:ea typeface="Calibri" panose="020F0502020204030204" pitchFamily="34" charset="0"/>
              </a:rPr>
              <a:t>ECONOMÍA CONDUCTUAL O DEL COMPORTAMIENTO</a:t>
            </a:r>
            <a:endParaRPr lang="es-ES" sz="3200" b="1" dirty="0"/>
          </a:p>
        </p:txBody>
      </p:sp>
      <p:sp>
        <p:nvSpPr>
          <p:cNvPr id="3" name="Marcador de contenido 2"/>
          <p:cNvSpPr>
            <a:spLocks noGrp="1"/>
          </p:cNvSpPr>
          <p:nvPr>
            <p:ph idx="1"/>
          </p:nvPr>
        </p:nvSpPr>
        <p:spPr>
          <a:xfrm>
            <a:off x="220688" y="1203747"/>
            <a:ext cx="8568952" cy="4752528"/>
          </a:xfrm>
        </p:spPr>
        <p:txBody>
          <a:bodyPr>
            <a:normAutofit fontScale="92500"/>
          </a:bodyPr>
          <a:lstStyle/>
          <a:p>
            <a:r>
              <a:rPr lang="es-ES" sz="2800" dirty="0">
                <a:effectLst/>
                <a:latin typeface="Calibri" panose="020F0502020204030204" pitchFamily="34" charset="0"/>
                <a:ea typeface="Calibri" panose="020F0502020204030204" pitchFamily="34" charset="0"/>
              </a:rPr>
              <a:t>Economía se están teniendo muy en cuenta </a:t>
            </a:r>
            <a:r>
              <a:rPr lang="es-ES" sz="2800" b="1" dirty="0">
                <a:effectLst/>
                <a:latin typeface="Calibri" panose="020F0502020204030204" pitchFamily="34" charset="0"/>
                <a:ea typeface="Calibri" panose="020F0502020204030204" pitchFamily="34" charset="0"/>
              </a:rPr>
              <a:t>la psicología </a:t>
            </a:r>
            <a:r>
              <a:rPr lang="es-ES" sz="2800" dirty="0">
                <a:effectLst/>
                <a:latin typeface="Calibri" panose="020F0502020204030204" pitchFamily="34" charset="0"/>
                <a:ea typeface="Calibri" panose="020F0502020204030204" pitchFamily="34" charset="0"/>
              </a:rPr>
              <a:t>para predecir el comportamiento de los consumidores.</a:t>
            </a:r>
          </a:p>
          <a:p>
            <a:pPr>
              <a:lnSpc>
                <a:spcPct val="107000"/>
              </a:lnSpc>
              <a:spcAft>
                <a:spcPts val="800"/>
              </a:spcAft>
            </a:pPr>
            <a:r>
              <a:rPr lang="es-ES" sz="2800" dirty="0">
                <a:effectLst/>
                <a:latin typeface="Calibri" panose="020F0502020204030204" pitchFamily="34" charset="0"/>
                <a:ea typeface="Calibri" panose="020F0502020204030204" pitchFamily="34" charset="0"/>
                <a:cs typeface="Calibri" panose="020F0502020204030204" pitchFamily="34" charset="0"/>
              </a:rPr>
              <a:t>Se basa en el hecho de que </a:t>
            </a:r>
            <a:r>
              <a:rPr lang="es-ES" sz="2800" b="1" dirty="0">
                <a:effectLst/>
                <a:latin typeface="Calibri" panose="020F0502020204030204" pitchFamily="34" charset="0"/>
                <a:ea typeface="Calibri" panose="020F0502020204030204" pitchFamily="34" charset="0"/>
                <a:cs typeface="Calibri" panose="020F0502020204030204" pitchFamily="34" charset="0"/>
              </a:rPr>
              <a:t>las personas no siempre son racionales </a:t>
            </a:r>
            <a:r>
              <a:rPr lang="es-ES" sz="2800" dirty="0">
                <a:effectLst/>
                <a:latin typeface="Calibri" panose="020F0502020204030204" pitchFamily="34" charset="0"/>
                <a:ea typeface="Calibri" panose="020F0502020204030204" pitchFamily="34" charset="0"/>
                <a:cs typeface="Calibri" panose="020F0502020204030204" pitchFamily="34" charset="0"/>
              </a:rPr>
              <a:t>(pueden ser impulsivas o confiadas) y </a:t>
            </a:r>
            <a:r>
              <a:rPr lang="es-ES" sz="2800" b="1" dirty="0">
                <a:effectLst/>
                <a:latin typeface="Calibri" panose="020F0502020204030204" pitchFamily="34" charset="0"/>
                <a:ea typeface="Calibri" panose="020F0502020204030204" pitchFamily="34" charset="0"/>
                <a:cs typeface="Calibri" panose="020F0502020204030204" pitchFamily="34" charset="0"/>
              </a:rPr>
              <a:t>se mueven muchas veces por un sentido de justicia</a:t>
            </a:r>
            <a:r>
              <a:rPr lang="es-ES" sz="2800" dirty="0">
                <a:effectLst/>
                <a:latin typeface="Calibri" panose="020F0502020204030204" pitchFamily="34" charset="0"/>
                <a:ea typeface="Calibri" panose="020F0502020204030204" pitchFamily="34" charset="0"/>
                <a:cs typeface="Calibri" panose="020F0502020204030204" pitchFamily="34" charset="0"/>
              </a:rPr>
              <a:t>(no aceptar un precio demasiado bajo si tiene consecuencias para un trabajador o no aceptar un precio demasiado alto).</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2800" dirty="0">
                <a:effectLst/>
                <a:latin typeface="Calibri" panose="020F0502020204030204" pitchFamily="34" charset="0"/>
                <a:ea typeface="Calibri" panose="020F0502020204030204" pitchFamily="34" charset="0"/>
                <a:cs typeface="Calibri" panose="020F0502020204030204" pitchFamily="34" charset="0"/>
              </a:rPr>
              <a:t>Los psicólogos y economistas del comportamiento han identificado una serie de </a:t>
            </a:r>
            <a:r>
              <a:rPr lang="es-ES" sz="2800" b="1" dirty="0">
                <a:effectLst/>
                <a:latin typeface="Calibri" panose="020F0502020204030204" pitchFamily="34" charset="0"/>
                <a:ea typeface="Calibri" panose="020F0502020204030204" pitchFamily="34" charset="0"/>
                <a:cs typeface="Calibri" panose="020F0502020204030204" pitchFamily="34" charset="0"/>
              </a:rPr>
              <a:t>sesgos cognitivos</a:t>
            </a:r>
            <a:r>
              <a:rPr lang="es-ES" sz="2800" dirty="0">
                <a:effectLst/>
                <a:latin typeface="Calibri" panose="020F0502020204030204" pitchFamily="34" charset="0"/>
                <a:ea typeface="Calibri" panose="020F0502020204030204" pitchFamily="34" charset="0"/>
                <a:cs typeface="Calibri" panose="020F0502020204030204" pitchFamily="34" charset="0"/>
              </a:rPr>
              <a:t> que afectan la toma de decisiones de las personas.</a:t>
            </a:r>
            <a:r>
              <a:rPr lang="es-ES" sz="2800" dirty="0">
                <a:effectLst/>
                <a:latin typeface="Calibri" panose="020F0502020204030204" pitchFamily="34" charset="0"/>
                <a:ea typeface="Calibri" panose="020F0502020204030204" pitchFamily="34" charset="0"/>
                <a:cs typeface="Times New Roman" panose="02020603050405020304" pitchFamily="18" charset="0"/>
              </a:rPr>
              <a:t>  </a:t>
            </a:r>
            <a:endParaRPr lang="es-ES" dirty="0"/>
          </a:p>
        </p:txBody>
      </p:sp>
      <p:sp>
        <p:nvSpPr>
          <p:cNvPr id="4" name="TextBox 3">
            <a:extLst>
              <a:ext uri="{FF2B5EF4-FFF2-40B4-BE49-F238E27FC236}">
                <a16:creationId xmlns:a16="http://schemas.microsoft.com/office/drawing/2014/main" id="{D456DD06-CA17-4EBB-9BE1-DD52AF6632FA}"/>
              </a:ext>
            </a:extLst>
          </p:cNvPr>
          <p:cNvSpPr txBox="1"/>
          <p:nvPr/>
        </p:nvSpPr>
        <p:spPr>
          <a:xfrm>
            <a:off x="220688" y="5786601"/>
            <a:ext cx="8887815" cy="1292662"/>
          </a:xfrm>
          <a:prstGeom prst="rect">
            <a:avLst/>
          </a:prstGeom>
          <a:solidFill>
            <a:schemeClr val="bg2">
              <a:lumMod val="90000"/>
            </a:schemeClr>
          </a:solidFill>
        </p:spPr>
        <p:txBody>
          <a:bodyPr wrap="square" rtlCol="0">
            <a:spAutoFit/>
          </a:bodyPr>
          <a:lstStyle/>
          <a:p>
            <a:r>
              <a:rPr lang="es-ES" sz="2000" dirty="0">
                <a:effectLst/>
                <a:latin typeface="Calibri" panose="020F0502020204030204" pitchFamily="34" charset="0"/>
                <a:ea typeface="Calibri" panose="020F0502020204030204" pitchFamily="34" charset="0"/>
                <a:cs typeface="Calibri" panose="020F0502020204030204" pitchFamily="34" charset="0"/>
              </a:rPr>
              <a:t>Un SESGO COGNITIVO, </a:t>
            </a:r>
            <a:r>
              <a:rPr lang="es-ES" sz="2000" b="1" dirty="0">
                <a:effectLst/>
                <a:latin typeface="Calibri" panose="020F0502020204030204" pitchFamily="34" charset="0"/>
                <a:ea typeface="Calibri" panose="020F0502020204030204" pitchFamily="34" charset="0"/>
                <a:cs typeface="Calibri" panose="020F0502020204030204" pitchFamily="34" charset="0"/>
              </a:rPr>
              <a:t>efecto psicológico </a:t>
            </a:r>
            <a:r>
              <a:rPr lang="es-ES" sz="2000" dirty="0">
                <a:effectLst/>
                <a:latin typeface="Calibri" panose="020F0502020204030204" pitchFamily="34" charset="0"/>
                <a:ea typeface="Calibri" panose="020F0502020204030204" pitchFamily="34" charset="0"/>
                <a:cs typeface="Calibri" panose="020F0502020204030204" pitchFamily="34" charset="0"/>
              </a:rPr>
              <a:t>que provoca una alteración en la manera de captarla información del exterior. Esto </a:t>
            </a:r>
            <a:r>
              <a:rPr lang="es-ES" sz="2000" b="1" dirty="0">
                <a:effectLst/>
                <a:latin typeface="Calibri" panose="020F0502020204030204" pitchFamily="34" charset="0"/>
                <a:ea typeface="Calibri" panose="020F0502020204030204" pitchFamily="34" charset="0"/>
                <a:cs typeface="Calibri" panose="020F0502020204030204" pitchFamily="34" charset="0"/>
              </a:rPr>
              <a:t>crea una distorsión o falta de lógica la hora de tomar decisiones.</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1933607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flipV="1">
            <a:off x="438342" y="-387424"/>
            <a:ext cx="8229600" cy="45719"/>
          </a:xfrm>
        </p:spPr>
        <p:txBody>
          <a:bodyPr>
            <a:normAutofit fontScale="90000"/>
          </a:bodyPr>
          <a:lstStyle/>
          <a:p>
            <a:endParaRPr lang="es-ES" dirty="0"/>
          </a:p>
        </p:txBody>
      </p:sp>
      <p:sp>
        <p:nvSpPr>
          <p:cNvPr id="3" name="Marcador de contenido 2"/>
          <p:cNvSpPr>
            <a:spLocks noGrp="1"/>
          </p:cNvSpPr>
          <p:nvPr>
            <p:ph idx="1"/>
          </p:nvPr>
        </p:nvSpPr>
        <p:spPr>
          <a:xfrm>
            <a:off x="457200" y="476672"/>
            <a:ext cx="8435280" cy="6192688"/>
          </a:xfrm>
        </p:spPr>
        <p:txBody>
          <a:bodyPr>
            <a:normAutofit/>
          </a:bodyPr>
          <a:lstStyle/>
          <a:p>
            <a:pPr lvl="0"/>
            <a:endParaRPr lang="es-ES" b="1" dirty="0">
              <a:solidFill>
                <a:prstClr val="black"/>
              </a:solidFill>
              <a:latin typeface="Comic Sans MS" pitchFamily="66" charset="0"/>
            </a:endParaRPr>
          </a:p>
          <a:p>
            <a:pPr lvl="0"/>
            <a:endParaRPr lang="es-ES" b="1" dirty="0">
              <a:solidFill>
                <a:prstClr val="black"/>
              </a:solidFill>
              <a:latin typeface="Comic Sans MS" pitchFamily="66" charset="0"/>
            </a:endParaRPr>
          </a:p>
          <a:p>
            <a:pPr lvl="0"/>
            <a:endParaRPr lang="es-ES" b="1" dirty="0">
              <a:solidFill>
                <a:prstClr val="black"/>
              </a:solidFill>
              <a:latin typeface="Comic Sans MS" pitchFamily="66" charset="0"/>
            </a:endParaRPr>
          </a:p>
          <a:p>
            <a:pPr lvl="0"/>
            <a:endParaRPr lang="es-ES" b="1" dirty="0">
              <a:solidFill>
                <a:prstClr val="black"/>
              </a:solidFill>
              <a:latin typeface="Comic Sans MS" pitchFamily="66" charset="0"/>
            </a:endParaRPr>
          </a:p>
          <a:p>
            <a:pPr lvl="0"/>
            <a:endParaRPr lang="es-ES" b="1" dirty="0">
              <a:solidFill>
                <a:prstClr val="black"/>
              </a:solidFill>
              <a:latin typeface="Comic Sans MS" pitchFamily="66" charset="0"/>
            </a:endParaRPr>
          </a:p>
          <a:p>
            <a:pPr lvl="0"/>
            <a:endParaRPr lang="es-ES" b="1" dirty="0">
              <a:solidFill>
                <a:prstClr val="black"/>
              </a:solidFill>
              <a:latin typeface="Comic Sans MS" pitchFamily="66" charset="0"/>
            </a:endParaRPr>
          </a:p>
          <a:p>
            <a:pPr lvl="0"/>
            <a:endParaRPr lang="es-ES" b="1" dirty="0">
              <a:solidFill>
                <a:prstClr val="black"/>
              </a:solidFill>
              <a:latin typeface="Comic Sans MS" pitchFamily="66" charset="0"/>
            </a:endParaRPr>
          </a:p>
          <a:p>
            <a:pPr lvl="0"/>
            <a:endParaRPr lang="es-ES" b="1" dirty="0">
              <a:solidFill>
                <a:prstClr val="black"/>
              </a:solidFill>
              <a:latin typeface="Comic Sans MS" pitchFamily="66" charset="0"/>
            </a:endParaRPr>
          </a:p>
        </p:txBody>
      </p:sp>
      <p:sp>
        <p:nvSpPr>
          <p:cNvPr id="5" name="TextBox 4">
            <a:extLst>
              <a:ext uri="{FF2B5EF4-FFF2-40B4-BE49-F238E27FC236}">
                <a16:creationId xmlns:a16="http://schemas.microsoft.com/office/drawing/2014/main" id="{4DA0FCB9-1962-4911-BAFF-E43C6D743850}"/>
              </a:ext>
            </a:extLst>
          </p:cNvPr>
          <p:cNvSpPr txBox="1"/>
          <p:nvPr/>
        </p:nvSpPr>
        <p:spPr>
          <a:xfrm>
            <a:off x="107504" y="91440"/>
            <a:ext cx="8784976" cy="5962401"/>
          </a:xfrm>
          <a:prstGeom prst="rect">
            <a:avLst/>
          </a:prstGeom>
          <a:noFill/>
        </p:spPr>
        <p:txBody>
          <a:bodyPr wrap="square">
            <a:spAutoFit/>
          </a:bodyPr>
          <a:lstStyle/>
          <a:p>
            <a:pPr>
              <a:lnSpc>
                <a:spcPct val="107000"/>
              </a:lnSpc>
              <a:spcAft>
                <a:spcPts val="800"/>
              </a:spcAft>
            </a:pPr>
            <a:r>
              <a:rPr lang="es-ES" sz="2000" b="1" dirty="0">
                <a:effectLst/>
                <a:latin typeface="Calibri" panose="020F0502020204030204" pitchFamily="34" charset="0"/>
                <a:ea typeface="Calibri" panose="020F0502020204030204" pitchFamily="34" charset="0"/>
                <a:cs typeface="Calibri" panose="020F0502020204030204" pitchFamily="34" charset="0"/>
              </a:rPr>
              <a:t>Contabilidad mental</a:t>
            </a:r>
            <a:r>
              <a:rPr lang="es-ES" sz="2000" dirty="0">
                <a:effectLst/>
                <a:latin typeface="Calibri" panose="020F0502020204030204" pitchFamily="34" charset="0"/>
                <a:ea typeface="Calibri" panose="020F0502020204030204" pitchFamily="34" charset="0"/>
                <a:cs typeface="Calibri" panose="020F0502020204030204" pitchFamily="34" charset="0"/>
              </a:rPr>
              <a:t>.</a:t>
            </a: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Las personas solemos dividir el dinero en función de en qué lo empleamos o según de donde venga el dinero, si les ha costado mas o menos trabajo obtenerlo.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2000" b="1" dirty="0">
                <a:effectLst/>
                <a:latin typeface="Calibri" panose="020F0502020204030204" pitchFamily="34" charset="0"/>
                <a:ea typeface="Calibri" panose="020F0502020204030204" pitchFamily="34" charset="0"/>
                <a:cs typeface="Calibri" panose="020F0502020204030204" pitchFamily="34" charset="0"/>
              </a:rPr>
              <a:t>Efecto ancla</a:t>
            </a:r>
            <a:r>
              <a:rPr lang="es-ES" sz="2000" dirty="0">
                <a:effectLst/>
                <a:latin typeface="Calibri" panose="020F0502020204030204" pitchFamily="34" charset="0"/>
                <a:ea typeface="Calibri" panose="020F0502020204030204" pitchFamily="34" charset="0"/>
                <a:cs typeface="Calibri" panose="020F0502020204030204" pitchFamily="34" charset="0"/>
              </a:rPr>
              <a:t>.</a:t>
            </a: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Las personas suelen dar demasiada importancia a la primera información que reciben.</a:t>
            </a: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(ver el precio anterior cuando está rebajado).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2000" b="1" dirty="0">
                <a:effectLst/>
                <a:latin typeface="Calibri" panose="020F0502020204030204" pitchFamily="34" charset="0"/>
                <a:ea typeface="Calibri" panose="020F0502020204030204" pitchFamily="34" charset="0"/>
                <a:cs typeface="Calibri" panose="020F0502020204030204" pitchFamily="34" charset="0"/>
              </a:rPr>
              <a:t>Efecto manada</a:t>
            </a:r>
            <a:r>
              <a:rPr lang="es-ES" sz="2000" dirty="0">
                <a:effectLst/>
                <a:latin typeface="Calibri" panose="020F0502020204030204" pitchFamily="34" charset="0"/>
                <a:ea typeface="Calibri" panose="020F0502020204030204" pitchFamily="34" charset="0"/>
                <a:cs typeface="Calibri" panose="020F0502020204030204" pitchFamily="34" charset="0"/>
              </a:rPr>
              <a:t>.</a:t>
            </a: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En ocasiones, las personas hacen ciertas cosas porque las demás las hacen(bar de camioneros).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2000" b="1" dirty="0">
                <a:effectLst/>
                <a:latin typeface="Calibri" panose="020F0502020204030204" pitchFamily="34" charset="0"/>
                <a:ea typeface="Calibri" panose="020F0502020204030204" pitchFamily="34" charset="0"/>
                <a:cs typeface="Calibri" panose="020F0502020204030204" pitchFamily="34" charset="0"/>
              </a:rPr>
              <a:t>Efecto marco</a:t>
            </a:r>
            <a:r>
              <a:rPr lang="es-ES" sz="2000" dirty="0">
                <a:effectLst/>
                <a:latin typeface="Calibri" panose="020F0502020204030204" pitchFamily="34" charset="0"/>
                <a:ea typeface="Calibri" panose="020F0502020204030204" pitchFamily="34" charset="0"/>
                <a:cs typeface="Calibri" panose="020F0502020204030204" pitchFamily="34" charset="0"/>
              </a:rPr>
              <a:t>.</a:t>
            </a: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solemos elegir las opciones que se presentan de una manera positiva( por ej. cremas efecto antienvejecimiento). </a:t>
            </a:r>
          </a:p>
          <a:p>
            <a:pPr>
              <a:lnSpc>
                <a:spcPct val="107000"/>
              </a:lnSpc>
              <a:spcAft>
                <a:spcPts val="800"/>
              </a:spcAft>
            </a:pPr>
            <a:r>
              <a:rPr lang="es-ES" sz="2000" b="1" dirty="0">
                <a:effectLst/>
                <a:latin typeface="Calibri" panose="020F0502020204030204" pitchFamily="34" charset="0"/>
                <a:ea typeface="Calibri" panose="020F0502020204030204" pitchFamily="34" charset="0"/>
                <a:cs typeface="Calibri" panose="020F0502020204030204" pitchFamily="34" charset="0"/>
              </a:rPr>
              <a:t>Efecto dotación</a:t>
            </a:r>
            <a:r>
              <a:rPr lang="es-ES" sz="2000" dirty="0">
                <a:effectLst/>
                <a:latin typeface="Calibri" panose="020F0502020204030204" pitchFamily="34" charset="0"/>
                <a:ea typeface="Calibri" panose="020F0502020204030204" pitchFamily="34" charset="0"/>
                <a:cs typeface="Calibri" panose="020F0502020204030204" pitchFamily="34" charset="0"/>
              </a:rPr>
              <a:t>.</a:t>
            </a: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Las personas suelen dar más valor a un bien cuando ya lo tienen. Por ejemplo, el dueño de una casa suele pedir un precio más alto para venderla, de lo que ofrecería para comprar esa misma casa.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2000" b="1" dirty="0">
                <a:effectLst/>
                <a:latin typeface="Calibri" panose="020F0502020204030204" pitchFamily="34" charset="0"/>
                <a:ea typeface="Calibri" panose="020F0502020204030204" pitchFamily="34" charset="0"/>
                <a:cs typeface="Calibri" panose="020F0502020204030204" pitchFamily="34" charset="0"/>
              </a:rPr>
              <a:t>Aversión a las pérdidas</a:t>
            </a:r>
            <a:r>
              <a:rPr lang="es-ES" sz="2000" dirty="0">
                <a:effectLst/>
                <a:latin typeface="Calibri" panose="020F0502020204030204" pitchFamily="34" charset="0"/>
                <a:ea typeface="Calibri" panose="020F0502020204030204" pitchFamily="34" charset="0"/>
                <a:cs typeface="Calibri" panose="020F0502020204030204" pitchFamily="34" charset="0"/>
              </a:rPr>
              <a:t>.</a:t>
            </a: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La mayoría de personas prefieren evitar pérdidas antes que obtener ganancias (fondos inversión)</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2000" b="1" dirty="0">
                <a:effectLst/>
                <a:latin typeface="Calibri" panose="020F0502020204030204" pitchFamily="34" charset="0"/>
                <a:ea typeface="Calibri" panose="020F0502020204030204" pitchFamily="34" charset="0"/>
                <a:cs typeface="Calibri" panose="020F0502020204030204" pitchFamily="34" charset="0"/>
              </a:rPr>
              <a:t>Efecto señuelo</a:t>
            </a:r>
            <a:r>
              <a:rPr lang="es-ES" sz="2000" dirty="0">
                <a:effectLst/>
                <a:latin typeface="Calibri" panose="020F0502020204030204" pitchFamily="34" charset="0"/>
                <a:ea typeface="Calibri" panose="020F0502020204030204" pitchFamily="34" charset="0"/>
                <a:cs typeface="Calibri" panose="020F0502020204030204" pitchFamily="34" charset="0"/>
              </a:rPr>
              <a:t>.</a:t>
            </a: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dirty="0">
                <a:effectLst/>
                <a:latin typeface="Calibri" panose="020F0502020204030204" pitchFamily="34" charset="0"/>
                <a:ea typeface="Calibri" panose="020F0502020204030204" pitchFamily="34" charset="0"/>
                <a:cs typeface="Calibri" panose="020F0502020204030204" pitchFamily="34" charset="0"/>
              </a:rPr>
              <a:t>Muestra como la introducción de un tercer producto puede cambiar la elección entre los dos primeros.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0BEDE95-F9D4-40AC-953E-C95E60690B10}"/>
              </a:ext>
            </a:extLst>
          </p:cNvPr>
          <p:cNvSpPr txBox="1"/>
          <p:nvPr/>
        </p:nvSpPr>
        <p:spPr>
          <a:xfrm>
            <a:off x="3779912" y="6350894"/>
            <a:ext cx="4680520" cy="369332"/>
          </a:xfrm>
          <a:prstGeom prst="rect">
            <a:avLst/>
          </a:prstGeom>
          <a:noFill/>
        </p:spPr>
        <p:txBody>
          <a:bodyPr wrap="square" rtlCol="0">
            <a:spAutoFit/>
          </a:bodyPr>
          <a:lstStyle/>
          <a:p>
            <a:r>
              <a:rPr lang="es-ES" dirty="0">
                <a:hlinkClick r:id="rId2"/>
              </a:rPr>
              <a:t>https://youtu.be/mBkl0qSIxw8</a:t>
            </a:r>
            <a:endParaRPr lang="es-ES" dirty="0"/>
          </a:p>
        </p:txBody>
      </p:sp>
    </p:spTree>
    <p:extLst>
      <p:ext uri="{BB962C8B-B14F-4D97-AF65-F5344CB8AC3E}">
        <p14:creationId xmlns:p14="http://schemas.microsoft.com/office/powerpoint/2010/main" val="2755810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0917" y="1026700"/>
            <a:ext cx="8475837" cy="5493390"/>
          </a:xfrm>
        </p:spPr>
        <p:txBody>
          <a:bodyPr>
            <a:normAutofit/>
          </a:bodyPr>
          <a:lstStyle/>
          <a:p>
            <a:r>
              <a:rPr lang="es-ES" sz="2600" dirty="0">
                <a:latin typeface="Calibri" panose="020F0502020204030204" pitchFamily="34" charset="0"/>
                <a:cs typeface="Calibri" panose="020F0502020204030204" pitchFamily="34" charset="0"/>
              </a:rPr>
              <a:t>Según la finalidad de la economía esta se puede dividir en</a:t>
            </a:r>
          </a:p>
          <a:p>
            <a:r>
              <a:rPr lang="es-ES" sz="2600" b="1" dirty="0">
                <a:latin typeface="Calibri" panose="020F0502020204030204" pitchFamily="34" charset="0"/>
                <a:cs typeface="Calibri" panose="020F0502020204030204" pitchFamily="34" charset="0"/>
              </a:rPr>
              <a:t>La Economía positiva</a:t>
            </a:r>
            <a:r>
              <a:rPr lang="es-ES" sz="2600" dirty="0">
                <a:latin typeface="Calibri" panose="020F0502020204030204" pitchFamily="34" charset="0"/>
                <a:cs typeface="Calibri" panose="020F0502020204030204" pitchFamily="34" charset="0"/>
              </a:rPr>
              <a:t>. Analiza la realidad económica sin hacer valoraciones. </a:t>
            </a:r>
          </a:p>
          <a:p>
            <a:r>
              <a:rPr lang="es-ES" sz="2600" b="1" dirty="0">
                <a:latin typeface="Calibri" panose="020F0502020204030204" pitchFamily="34" charset="0"/>
                <a:cs typeface="Calibri" panose="020F0502020204030204" pitchFamily="34" charset="0"/>
              </a:rPr>
              <a:t>La Economía normativa</a:t>
            </a:r>
            <a:r>
              <a:rPr lang="es-ES" sz="2600" dirty="0">
                <a:latin typeface="Calibri" panose="020F0502020204030204" pitchFamily="34" charset="0"/>
                <a:cs typeface="Calibri" panose="020F0502020204030204" pitchFamily="34" charset="0"/>
              </a:rPr>
              <a:t>. Valora la realidad para estudiar como se puede mejorar. Esta economía está influenciada por las creencias, las opiniones y la ideología. </a:t>
            </a:r>
          </a:p>
          <a:p>
            <a:pPr marL="0" indent="0">
              <a:buNone/>
            </a:pPr>
            <a:r>
              <a:rPr lang="es-ES" sz="2600" dirty="0">
                <a:latin typeface="Calibri" panose="020F0502020204030204" pitchFamily="34" charset="0"/>
                <a:cs typeface="Calibri" panose="020F0502020204030204" pitchFamily="34" charset="0"/>
              </a:rPr>
              <a:t>   Son propios de la economía normativa la  </a:t>
            </a:r>
            <a:r>
              <a:rPr lang="es-ES" sz="2600" b="1" dirty="0">
                <a:latin typeface="Calibri" panose="020F0502020204030204" pitchFamily="34" charset="0"/>
                <a:cs typeface="Calibri" panose="020F0502020204030204" pitchFamily="34" charset="0"/>
              </a:rPr>
              <a:t>política económica</a:t>
            </a:r>
            <a:r>
              <a:rPr lang="es-ES" sz="2600" dirty="0">
                <a:latin typeface="Calibri" panose="020F0502020204030204" pitchFamily="34" charset="0"/>
                <a:cs typeface="Calibri" panose="020F0502020204030204" pitchFamily="34" charset="0"/>
              </a:rPr>
              <a:t>, que los gobiernos adoptan para mejorar la vida de los ciudadanos.</a:t>
            </a:r>
          </a:p>
          <a:p>
            <a:pPr marL="0" indent="0">
              <a:buNone/>
            </a:pPr>
            <a:endParaRPr lang="es-ES" dirty="0">
              <a:latin typeface="Calibri" panose="020F0502020204030204" pitchFamily="34" charset="0"/>
              <a:cs typeface="Calibri" panose="020F0502020204030204" pitchFamily="34" charset="0"/>
            </a:endParaRPr>
          </a:p>
          <a:p>
            <a:pPr marL="0" indent="0">
              <a:buNone/>
            </a:pPr>
            <a:r>
              <a:rPr lang="es-ES" dirty="0">
                <a:latin typeface="Comic Sans MS" pitchFamily="66" charset="0"/>
              </a:rPr>
              <a:t> </a:t>
            </a:r>
          </a:p>
        </p:txBody>
      </p:sp>
      <p:sp>
        <p:nvSpPr>
          <p:cNvPr id="5" name="1 Título"/>
          <p:cNvSpPr txBox="1">
            <a:spLocks/>
          </p:cNvSpPr>
          <p:nvPr/>
        </p:nvSpPr>
        <p:spPr>
          <a:xfrm>
            <a:off x="354801" y="22455"/>
            <a:ext cx="8465671" cy="908719"/>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s-ES" b="1" dirty="0">
              <a:solidFill>
                <a:schemeClr val="tx1"/>
              </a:solidFill>
              <a:latin typeface="Comic Sans MS" pitchFamily="66" charset="0"/>
            </a:endParaRPr>
          </a:p>
          <a:p>
            <a:r>
              <a:rPr lang="es-ES" sz="14400" b="1" dirty="0">
                <a:solidFill>
                  <a:schemeClr val="tx1"/>
                </a:solidFill>
                <a:latin typeface="Calibri" panose="020F0502020204030204" pitchFamily="34" charset="0"/>
                <a:cs typeface="Calibri" panose="020F0502020204030204" pitchFamily="34" charset="0"/>
              </a:rPr>
              <a:t>RAMAS DE LA ECONOMÍA</a:t>
            </a:r>
            <a:br>
              <a:rPr lang="es-ES" sz="14400" b="1" u="sng" dirty="0">
                <a:solidFill>
                  <a:schemeClr val="tx1"/>
                </a:solidFill>
                <a:latin typeface="Calibri" panose="020F0502020204030204" pitchFamily="34" charset="0"/>
                <a:cs typeface="Calibri" panose="020F0502020204030204" pitchFamily="34" charset="0"/>
              </a:rPr>
            </a:br>
            <a:endParaRPr lang="gl-ES" sz="14400" b="1" dirty="0">
              <a:solidFill>
                <a:schemeClr val="tx1"/>
              </a:solidFill>
              <a:latin typeface="Calibri" panose="020F0502020204030204" pitchFamily="34" charset="0"/>
              <a:cs typeface="Calibri" panose="020F0502020204030204" pitchFamily="34" charset="0"/>
            </a:endParaRPr>
          </a:p>
        </p:txBody>
      </p:sp>
      <p:sp>
        <p:nvSpPr>
          <p:cNvPr id="6" name="Título 5"/>
          <p:cNvSpPr>
            <a:spLocks noGrp="1"/>
          </p:cNvSpPr>
          <p:nvPr>
            <p:ph type="title"/>
          </p:nvPr>
        </p:nvSpPr>
        <p:spPr>
          <a:xfrm>
            <a:off x="354801" y="-1114532"/>
            <a:ext cx="8363272" cy="996553"/>
          </a:xfrm>
        </p:spPr>
        <p:txBody>
          <a:bodyPr/>
          <a:lstStyle/>
          <a:p>
            <a:endParaRPr lang="es-ES" dirty="0"/>
          </a:p>
        </p:txBody>
      </p:sp>
      <p:sp>
        <p:nvSpPr>
          <p:cNvPr id="7" name="CuadroTexto 6"/>
          <p:cNvSpPr txBox="1"/>
          <p:nvPr/>
        </p:nvSpPr>
        <p:spPr>
          <a:xfrm>
            <a:off x="179513" y="5380672"/>
            <a:ext cx="8856984" cy="1477328"/>
          </a:xfrm>
          <a:prstGeom prst="rect">
            <a:avLst/>
          </a:prstGeom>
          <a:solidFill>
            <a:schemeClr val="accent3">
              <a:lumMod val="40000"/>
              <a:lumOff val="60000"/>
            </a:schemeClr>
          </a:solidFill>
        </p:spPr>
        <p:txBody>
          <a:bodyPr wrap="square" rtlCol="0">
            <a:spAutoFit/>
          </a:bodyPr>
          <a:lstStyle/>
          <a:p>
            <a:r>
              <a:rPr lang="es-ES" dirty="0">
                <a:latin typeface="Comic Sans MS" pitchFamily="66" charset="0"/>
              </a:rPr>
              <a:t>POLÍTICA ECONÓMICA. Son medidas que toman los gobiernos intentando mejorar la realidad de un país. Se basan en juicios de valor de cómo deberían ser las cosas, por lo que  es fuente de conflicto entre economistas y partidos políticos.</a:t>
            </a:r>
          </a:p>
          <a:p>
            <a:endParaRPr lang="es-ES" dirty="0"/>
          </a:p>
        </p:txBody>
      </p:sp>
    </p:spTree>
    <p:extLst>
      <p:ext uri="{BB962C8B-B14F-4D97-AF65-F5344CB8AC3E}">
        <p14:creationId xmlns:p14="http://schemas.microsoft.com/office/powerpoint/2010/main" val="3801897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gl-ES"/>
          </a:p>
        </p:txBody>
      </p:sp>
      <p:sp>
        <p:nvSpPr>
          <p:cNvPr id="3" name="2 Marcador de contenido"/>
          <p:cNvSpPr>
            <a:spLocks noGrp="1"/>
          </p:cNvSpPr>
          <p:nvPr>
            <p:ph idx="1"/>
          </p:nvPr>
        </p:nvSpPr>
        <p:spPr/>
        <p:txBody>
          <a:bodyPr/>
          <a:lstStyle/>
          <a:p>
            <a:endParaRPr lang="gl-E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 y="427783"/>
            <a:ext cx="8756339"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976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72008"/>
            <a:ext cx="8013576" cy="72008"/>
          </a:xfrm>
        </p:spPr>
        <p:txBody>
          <a:bodyPr>
            <a:normAutofit fontScale="90000"/>
          </a:bodyPr>
          <a:lstStyle/>
          <a:p>
            <a:r>
              <a:rPr lang="es-ES" dirty="0"/>
              <a:t>  </a:t>
            </a:r>
          </a:p>
        </p:txBody>
      </p:sp>
      <p:sp>
        <p:nvSpPr>
          <p:cNvPr id="3" name="2 Marcador de contenido"/>
          <p:cNvSpPr>
            <a:spLocks noGrp="1"/>
          </p:cNvSpPr>
          <p:nvPr>
            <p:ph idx="1"/>
          </p:nvPr>
        </p:nvSpPr>
        <p:spPr>
          <a:xfrm>
            <a:off x="0" y="116632"/>
            <a:ext cx="9144000" cy="6552728"/>
          </a:xfrm>
        </p:spPr>
        <p:txBody>
          <a:bodyPr>
            <a:normAutofit fontScale="85000" lnSpcReduction="10000"/>
          </a:bodyPr>
          <a:lstStyle/>
          <a:p>
            <a:r>
              <a:rPr lang="es-ES" b="1" dirty="0">
                <a:latin typeface="Comic Sans MS" pitchFamily="66" charset="0"/>
              </a:rPr>
              <a:t>LA ECONOMÍA POSITIVA </a:t>
            </a:r>
            <a:r>
              <a:rPr lang="es-ES" dirty="0">
                <a:latin typeface="Comic Sans MS" pitchFamily="66" charset="0"/>
              </a:rPr>
              <a:t>tiene dos grandes áreas de estudio: La Economía aplicada y la Teoría económica.</a:t>
            </a:r>
          </a:p>
          <a:p>
            <a:pPr marL="0" indent="0">
              <a:buNone/>
            </a:pPr>
            <a:r>
              <a:rPr lang="es-ES" b="1" dirty="0">
                <a:latin typeface="Comic Sans MS" pitchFamily="66" charset="0"/>
              </a:rPr>
              <a:t>     La Economía aplicada </a:t>
            </a:r>
            <a:r>
              <a:rPr lang="es-ES" dirty="0">
                <a:latin typeface="Comic Sans MS" pitchFamily="66" charset="0"/>
              </a:rPr>
              <a:t>es el análisis de la realidad material y social de una economía en un momento dado.</a:t>
            </a:r>
          </a:p>
          <a:p>
            <a:pPr marL="0" indent="0">
              <a:buNone/>
            </a:pPr>
            <a:r>
              <a:rPr lang="es-ES" b="1" dirty="0">
                <a:latin typeface="Comic Sans MS" pitchFamily="66" charset="0"/>
              </a:rPr>
              <a:t>     La Teoría económica </a:t>
            </a:r>
            <a:r>
              <a:rPr lang="es-ES" dirty="0">
                <a:latin typeface="Comic Sans MS" pitchFamily="66" charset="0"/>
              </a:rPr>
              <a:t>es el conjunto de modelos, hipótesis y leyes económicas que explican el comportamiento individual y colectivo. Se divide en</a:t>
            </a:r>
          </a:p>
          <a:p>
            <a:pPr>
              <a:buNone/>
            </a:pPr>
            <a:r>
              <a:rPr lang="es-ES" dirty="0">
                <a:latin typeface="Comic Sans MS" pitchFamily="66" charset="0"/>
              </a:rPr>
              <a:t>          </a:t>
            </a:r>
            <a:r>
              <a:rPr lang="es-ES" b="1" dirty="0">
                <a:latin typeface="Comic Sans MS" pitchFamily="66" charset="0"/>
              </a:rPr>
              <a:t>- Macroeconomía</a:t>
            </a:r>
            <a:r>
              <a:rPr lang="es-ES" dirty="0">
                <a:latin typeface="Comic Sans MS" pitchFamily="66" charset="0"/>
              </a:rPr>
              <a:t>, es el estudio del comportamiento </a:t>
            </a:r>
            <a:r>
              <a:rPr lang="es-ES" b="1" dirty="0">
                <a:latin typeface="Comic Sans MS" pitchFamily="66" charset="0"/>
              </a:rPr>
              <a:t>global</a:t>
            </a:r>
            <a:r>
              <a:rPr lang="es-ES" dirty="0">
                <a:latin typeface="Comic Sans MS" pitchFamily="66" charset="0"/>
              </a:rPr>
              <a:t> de la economía. Utiliza datos como desempleo, producción nacional.</a:t>
            </a:r>
          </a:p>
          <a:p>
            <a:pPr>
              <a:buNone/>
            </a:pPr>
            <a:r>
              <a:rPr lang="es-ES" dirty="0">
                <a:latin typeface="Comic Sans MS" pitchFamily="66" charset="0"/>
              </a:rPr>
              <a:t>        -  </a:t>
            </a:r>
            <a:r>
              <a:rPr lang="es-ES" b="1" dirty="0">
                <a:latin typeface="Comic Sans MS" pitchFamily="66" charset="0"/>
              </a:rPr>
              <a:t>Microeconomía</a:t>
            </a:r>
            <a:r>
              <a:rPr lang="es-ES" dirty="0">
                <a:latin typeface="Comic Sans MS" pitchFamily="66" charset="0"/>
              </a:rPr>
              <a:t>, es el estudio del comportamiento </a:t>
            </a:r>
            <a:r>
              <a:rPr lang="es-ES" b="1" dirty="0">
                <a:latin typeface="Comic Sans MS" pitchFamily="66" charset="0"/>
              </a:rPr>
              <a:t>individual </a:t>
            </a:r>
            <a:r>
              <a:rPr lang="es-ES" dirty="0">
                <a:latin typeface="Comic Sans MS" pitchFamily="66" charset="0"/>
              </a:rPr>
              <a:t>de las familias, empresas, Sector público y sus interacciones. Analiza por tanto los precios concretos de los bienes, los deseos de los consumidores.. </a:t>
            </a:r>
          </a:p>
        </p:txBody>
      </p:sp>
    </p:spTree>
    <p:extLst>
      <p:ext uri="{BB962C8B-B14F-4D97-AF65-F5344CB8AC3E}">
        <p14:creationId xmlns:p14="http://schemas.microsoft.com/office/powerpoint/2010/main" val="2048832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gl-ES"/>
          </a:p>
        </p:txBody>
      </p:sp>
      <p:sp>
        <p:nvSpPr>
          <p:cNvPr id="3" name="2 Marcador de contenido"/>
          <p:cNvSpPr>
            <a:spLocks noGrp="1"/>
          </p:cNvSpPr>
          <p:nvPr>
            <p:ph idx="1"/>
          </p:nvPr>
        </p:nvSpPr>
        <p:spPr/>
        <p:txBody>
          <a:bodyPr/>
          <a:lstStyle/>
          <a:p>
            <a:endParaRPr lang="gl-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54" y="332655"/>
            <a:ext cx="7283026" cy="55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476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gl-ES"/>
          </a:p>
        </p:txBody>
      </p:sp>
      <p:sp>
        <p:nvSpPr>
          <p:cNvPr id="3" name="2 Marcador de contenido"/>
          <p:cNvSpPr>
            <a:spLocks noGrp="1"/>
          </p:cNvSpPr>
          <p:nvPr>
            <p:ph idx="1"/>
          </p:nvPr>
        </p:nvSpPr>
        <p:spPr/>
        <p:txBody>
          <a:bodyPr/>
          <a:lstStyle/>
          <a:p>
            <a:endParaRPr lang="gl-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260648"/>
            <a:ext cx="8178977" cy="61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644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gl-ES"/>
          </a:p>
        </p:txBody>
      </p:sp>
      <p:sp>
        <p:nvSpPr>
          <p:cNvPr id="3" name="2 Marcador de contenido"/>
          <p:cNvSpPr>
            <a:spLocks noGrp="1"/>
          </p:cNvSpPr>
          <p:nvPr>
            <p:ph idx="1"/>
          </p:nvPr>
        </p:nvSpPr>
        <p:spPr/>
        <p:txBody>
          <a:bodyPr/>
          <a:lstStyle/>
          <a:p>
            <a:endParaRPr lang="gl-E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99" y="764703"/>
            <a:ext cx="8488973" cy="53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6146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458"/>
            <a:ext cx="8219256" cy="130026"/>
          </a:xfrm>
        </p:spPr>
        <p:txBody>
          <a:bodyPr>
            <a:normAutofit fontScale="90000"/>
          </a:bodyPr>
          <a:lstStyle/>
          <a:p>
            <a:endParaRPr lang="gl-ES" dirty="0"/>
          </a:p>
        </p:txBody>
      </p:sp>
      <p:sp>
        <p:nvSpPr>
          <p:cNvPr id="3" name="2 Marcador de contenido"/>
          <p:cNvSpPr>
            <a:spLocks noGrp="1"/>
          </p:cNvSpPr>
          <p:nvPr>
            <p:ph idx="1"/>
          </p:nvPr>
        </p:nvSpPr>
        <p:spPr>
          <a:xfrm>
            <a:off x="323528" y="476672"/>
            <a:ext cx="8363272" cy="5649491"/>
          </a:xfrm>
        </p:spPr>
        <p:txBody>
          <a:bodyPr/>
          <a:lstStyle/>
          <a:p>
            <a:r>
              <a:rPr lang="gl-ES" dirty="0"/>
              <a:t>Actividades: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58" y="1073085"/>
            <a:ext cx="8166009" cy="408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890A90EF-AECC-4753-B601-58BB18F18EF5}"/>
              </a:ext>
            </a:extLst>
          </p:cNvPr>
          <p:cNvSpPr txBox="1"/>
          <p:nvPr/>
        </p:nvSpPr>
        <p:spPr>
          <a:xfrm>
            <a:off x="611560" y="5301208"/>
            <a:ext cx="6192688" cy="830997"/>
          </a:xfrm>
          <a:prstGeom prst="rect">
            <a:avLst/>
          </a:prstGeom>
          <a:noFill/>
        </p:spPr>
        <p:txBody>
          <a:bodyPr wrap="square" rtlCol="0">
            <a:spAutoFit/>
          </a:bodyPr>
          <a:lstStyle/>
          <a:p>
            <a:pPr marL="285750" indent="-285750">
              <a:buFont typeface="Arial" panose="020B0604020202020204" pitchFamily="34" charset="0"/>
              <a:buChar char="•"/>
            </a:pPr>
            <a:r>
              <a:rPr lang="es-ES" sz="2400" dirty="0">
                <a:latin typeface="Arial Narrow" panose="020B0606020202030204" pitchFamily="34" charset="0"/>
              </a:rPr>
              <a:t>Cuales hacen referencia a macroeconomía y microeconomía?</a:t>
            </a:r>
          </a:p>
        </p:txBody>
      </p:sp>
    </p:spTree>
    <p:extLst>
      <p:ext uri="{BB962C8B-B14F-4D97-AF65-F5344CB8AC3E}">
        <p14:creationId xmlns:p14="http://schemas.microsoft.com/office/powerpoint/2010/main" val="228875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8D875A-4D74-4201-83D1-C5211958AA50}"/>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2702E43A-A290-4BE8-B728-F63980CE0B04}"/>
              </a:ext>
            </a:extLst>
          </p:cNvPr>
          <p:cNvSpPr>
            <a:spLocks noGrp="1"/>
          </p:cNvSpPr>
          <p:nvPr>
            <p:ph idx="1"/>
          </p:nvPr>
        </p:nvSpPr>
        <p:spPr/>
        <p:txBody>
          <a:bodyPr/>
          <a:lstStyle/>
          <a:p>
            <a:r>
              <a:rPr lang="es-ES" dirty="0"/>
              <a:t>Fuentes:</a:t>
            </a:r>
          </a:p>
          <a:p>
            <a:r>
              <a:rPr lang="es-ES" dirty="0"/>
              <a:t>Libro de </a:t>
            </a:r>
            <a:r>
              <a:rPr lang="es-ES" dirty="0" err="1"/>
              <a:t>Economia</a:t>
            </a:r>
            <a:r>
              <a:rPr lang="es-ES" dirty="0"/>
              <a:t> de 1º de Bachillerato ed. ANAYA</a:t>
            </a:r>
          </a:p>
          <a:p>
            <a:r>
              <a:rPr lang="es-ES" dirty="0"/>
              <a:t>Libro de economía 4º ESO </a:t>
            </a:r>
            <a:r>
              <a:rPr lang="es-ES" dirty="0" err="1"/>
              <a:t>Anxo</a:t>
            </a:r>
            <a:r>
              <a:rPr lang="es-ES" dirty="0"/>
              <a:t> </a:t>
            </a:r>
            <a:r>
              <a:rPr lang="es-ES" dirty="0" err="1"/>
              <a:t>Penelonga</a:t>
            </a:r>
            <a:endParaRPr lang="es-ES" dirty="0"/>
          </a:p>
          <a:p>
            <a:r>
              <a:rPr lang="es-ES" sz="2800" dirty="0"/>
              <a:t>Libro Economía </a:t>
            </a:r>
            <a:r>
              <a:rPr lang="es-ES" sz="2800" dirty="0" err="1"/>
              <a:t>Econosublime</a:t>
            </a:r>
            <a:r>
              <a:rPr lang="es-ES" sz="2800" dirty="0"/>
              <a:t> </a:t>
            </a:r>
            <a:r>
              <a:rPr lang="es-ES" sz="2800" dirty="0">
                <a:solidFill>
                  <a:srgbClr val="222222"/>
                </a:solidFill>
                <a:latin typeface="Open Sans" panose="020B0606030504020204" pitchFamily="34" charset="0"/>
              </a:rPr>
              <a:t>de </a:t>
            </a:r>
            <a:r>
              <a:rPr lang="es-ES" sz="2800" b="0" i="0" dirty="0">
                <a:solidFill>
                  <a:srgbClr val="222222"/>
                </a:solidFill>
                <a:effectLst/>
                <a:latin typeface="Open Sans" panose="020B0606030504020204" pitchFamily="34" charset="0"/>
              </a:rPr>
              <a:t> </a:t>
            </a:r>
            <a:r>
              <a:rPr lang="es-ES" sz="2800" i="0" strike="noStrike" dirty="0">
                <a:solidFill>
                  <a:srgbClr val="222222"/>
                </a:solidFill>
                <a:effectLst/>
                <a:latin typeface="Open Sans" panose="020B0606030504020204" pitchFamily="34" charset="0"/>
                <a:hlinkClick r:id="rId2" tooltip="Javier Martínez Argudo"/>
              </a:rPr>
              <a:t>Javier Martínez Argudo</a:t>
            </a:r>
            <a:endParaRPr lang="es-ES" sz="2800" i="0" strike="noStrike" dirty="0">
              <a:solidFill>
                <a:srgbClr val="222222"/>
              </a:solidFill>
              <a:effectLst/>
              <a:latin typeface="Open Sans" panose="020B0606030504020204" pitchFamily="34" charset="0"/>
            </a:endParaRPr>
          </a:p>
          <a:p>
            <a:r>
              <a:rPr lang="es-ES" sz="2800" dirty="0" err="1">
                <a:solidFill>
                  <a:srgbClr val="222222"/>
                </a:solidFill>
                <a:latin typeface="Open Sans" panose="020B0606030504020204" pitchFamily="34" charset="0"/>
              </a:rPr>
              <a:t>Materiais</a:t>
            </a:r>
            <a:r>
              <a:rPr lang="es-ES" sz="2800" dirty="0">
                <a:solidFill>
                  <a:srgbClr val="222222"/>
                </a:solidFill>
                <a:latin typeface="Open Sans" panose="020B0606030504020204" pitchFamily="34" charset="0"/>
              </a:rPr>
              <a:t> didácticos editados pola </a:t>
            </a:r>
            <a:r>
              <a:rPr lang="es-ES" sz="2800" dirty="0" err="1">
                <a:solidFill>
                  <a:srgbClr val="222222"/>
                </a:solidFill>
                <a:latin typeface="Open Sans" panose="020B0606030504020204" pitchFamily="34" charset="0"/>
              </a:rPr>
              <a:t>Consellaría</a:t>
            </a:r>
            <a:r>
              <a:rPr lang="es-ES" sz="2800" dirty="0">
                <a:solidFill>
                  <a:srgbClr val="222222"/>
                </a:solidFill>
                <a:latin typeface="Open Sans" panose="020B0606030504020204" pitchFamily="34" charset="0"/>
              </a:rPr>
              <a:t> de educación da Xunta de Galicia</a:t>
            </a:r>
            <a:endParaRPr lang="es-ES" sz="2800" dirty="0"/>
          </a:p>
        </p:txBody>
      </p:sp>
    </p:spTree>
    <p:extLst>
      <p:ext uri="{BB962C8B-B14F-4D97-AF65-F5344CB8AC3E}">
        <p14:creationId xmlns:p14="http://schemas.microsoft.com/office/powerpoint/2010/main" val="1696043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363272" cy="58018"/>
          </a:xfrm>
        </p:spPr>
        <p:txBody>
          <a:bodyPr>
            <a:normAutofit fontScale="90000"/>
          </a:bodyPr>
          <a:lstStyle/>
          <a:p>
            <a:endParaRPr lang="gl-ES" dirty="0"/>
          </a:p>
        </p:txBody>
      </p:sp>
      <p:sp>
        <p:nvSpPr>
          <p:cNvPr id="3" name="2 Marcador de contenido"/>
          <p:cNvSpPr>
            <a:spLocks noGrp="1"/>
          </p:cNvSpPr>
          <p:nvPr>
            <p:ph idx="1"/>
          </p:nvPr>
        </p:nvSpPr>
        <p:spPr>
          <a:xfrm>
            <a:off x="323528" y="404664"/>
            <a:ext cx="8820472" cy="6048672"/>
          </a:xfrm>
        </p:spPr>
        <p:txBody>
          <a:bodyPr/>
          <a:lstStyle/>
          <a:p>
            <a:pPr marL="0" indent="0">
              <a:buNone/>
            </a:pPr>
            <a:r>
              <a:rPr lang="en-US" b="1" dirty="0">
                <a:latin typeface="Comic Sans MS" pitchFamily="66" charset="0"/>
                <a:ea typeface="Arial"/>
              </a:rPr>
              <a:t>SEGUNDO TRIMESTRE</a:t>
            </a:r>
          </a:p>
          <a:p>
            <a:pPr marL="0" indent="0">
              <a:buNone/>
            </a:pPr>
            <a:r>
              <a:rPr lang="en-US" dirty="0" err="1">
                <a:latin typeface="Comic Sans MS" pitchFamily="66" charset="0"/>
                <a:ea typeface="Arial"/>
              </a:rPr>
              <a:t>Unidad</a:t>
            </a:r>
            <a:r>
              <a:rPr lang="en-US" dirty="0">
                <a:latin typeface="Comic Sans MS" pitchFamily="66" charset="0"/>
                <a:ea typeface="Arial"/>
              </a:rPr>
              <a:t> 5. Las </a:t>
            </a:r>
            <a:r>
              <a:rPr lang="en-US" dirty="0" err="1">
                <a:latin typeface="Comic Sans MS" pitchFamily="66" charset="0"/>
                <a:ea typeface="Arial"/>
              </a:rPr>
              <a:t>empresas</a:t>
            </a:r>
            <a:r>
              <a:rPr lang="en-US" dirty="0">
                <a:latin typeface="Comic Sans MS" pitchFamily="66" charset="0"/>
                <a:ea typeface="Arial"/>
              </a:rPr>
              <a:t>.</a:t>
            </a:r>
          </a:p>
          <a:p>
            <a:pPr marL="0" indent="0">
              <a:buNone/>
            </a:pPr>
            <a:r>
              <a:rPr lang="en-US" dirty="0" err="1">
                <a:latin typeface="Comic Sans MS" pitchFamily="66" charset="0"/>
                <a:ea typeface="Arial"/>
              </a:rPr>
              <a:t>Unidad</a:t>
            </a:r>
            <a:r>
              <a:rPr lang="en-US" dirty="0">
                <a:latin typeface="Comic Sans MS" pitchFamily="66" charset="0"/>
                <a:ea typeface="Arial"/>
              </a:rPr>
              <a:t> 6. El </a:t>
            </a:r>
            <a:r>
              <a:rPr lang="en-US" dirty="0" err="1">
                <a:latin typeface="Comic Sans MS" pitchFamily="66" charset="0"/>
                <a:ea typeface="Arial"/>
              </a:rPr>
              <a:t>crecimiento</a:t>
            </a:r>
            <a:r>
              <a:rPr lang="en-US" dirty="0">
                <a:latin typeface="Comic Sans MS" pitchFamily="66" charset="0"/>
                <a:ea typeface="Arial"/>
              </a:rPr>
              <a:t> </a:t>
            </a:r>
            <a:r>
              <a:rPr lang="en-US" dirty="0" err="1">
                <a:latin typeface="Comic Sans MS" pitchFamily="66" charset="0"/>
                <a:ea typeface="Arial"/>
              </a:rPr>
              <a:t>económico</a:t>
            </a:r>
            <a:r>
              <a:rPr lang="en-US" dirty="0">
                <a:latin typeface="Comic Sans MS" pitchFamily="66" charset="0"/>
                <a:ea typeface="Arial"/>
              </a:rPr>
              <a:t>.</a:t>
            </a:r>
          </a:p>
          <a:p>
            <a:pPr marL="0" indent="0">
              <a:buNone/>
            </a:pPr>
            <a:r>
              <a:rPr lang="en-US" dirty="0" err="1">
                <a:latin typeface="Comic Sans MS" pitchFamily="66" charset="0"/>
                <a:ea typeface="Arial"/>
              </a:rPr>
              <a:t>Unidad</a:t>
            </a:r>
            <a:r>
              <a:rPr lang="en-US" dirty="0">
                <a:latin typeface="Comic Sans MS" pitchFamily="66" charset="0"/>
                <a:ea typeface="Arial"/>
              </a:rPr>
              <a:t> 7. La </a:t>
            </a:r>
            <a:r>
              <a:rPr lang="en-US" dirty="0" err="1">
                <a:latin typeface="Comic Sans MS" pitchFamily="66" charset="0"/>
                <a:ea typeface="Arial"/>
              </a:rPr>
              <a:t>distribución</a:t>
            </a:r>
            <a:r>
              <a:rPr lang="en-US" dirty="0">
                <a:latin typeface="Comic Sans MS" pitchFamily="66" charset="0"/>
                <a:ea typeface="Arial"/>
              </a:rPr>
              <a:t> de la </a:t>
            </a:r>
            <a:r>
              <a:rPr lang="en-US" dirty="0" err="1">
                <a:latin typeface="Comic Sans MS" pitchFamily="66" charset="0"/>
                <a:ea typeface="Arial"/>
              </a:rPr>
              <a:t>renta</a:t>
            </a:r>
            <a:r>
              <a:rPr lang="en-US" dirty="0">
                <a:latin typeface="Comic Sans MS" pitchFamily="66" charset="0"/>
                <a:ea typeface="Arial"/>
              </a:rPr>
              <a:t>.</a:t>
            </a:r>
          </a:p>
          <a:p>
            <a:pPr marL="0" indent="0">
              <a:buNone/>
            </a:pPr>
            <a:r>
              <a:rPr lang="en-US" dirty="0" err="1">
                <a:latin typeface="Comic Sans MS" pitchFamily="66" charset="0"/>
                <a:ea typeface="Arial"/>
              </a:rPr>
              <a:t>Unidad</a:t>
            </a:r>
            <a:r>
              <a:rPr lang="en-US" dirty="0">
                <a:latin typeface="Comic Sans MS" pitchFamily="66" charset="0"/>
                <a:ea typeface="Arial"/>
              </a:rPr>
              <a:t> 8. El </a:t>
            </a:r>
            <a:r>
              <a:rPr lang="en-US" dirty="0" err="1">
                <a:latin typeface="Comic Sans MS" pitchFamily="66" charset="0"/>
                <a:ea typeface="Arial"/>
              </a:rPr>
              <a:t>dinero</a:t>
            </a:r>
            <a:r>
              <a:rPr lang="en-US" dirty="0">
                <a:latin typeface="Comic Sans MS" pitchFamily="66" charset="0"/>
                <a:ea typeface="Arial"/>
              </a:rPr>
              <a:t> y los </a:t>
            </a:r>
            <a:r>
              <a:rPr lang="en-US" dirty="0" err="1">
                <a:latin typeface="Comic Sans MS" pitchFamily="66" charset="0"/>
                <a:ea typeface="Arial"/>
              </a:rPr>
              <a:t>medios</a:t>
            </a:r>
            <a:r>
              <a:rPr lang="en-US" dirty="0">
                <a:latin typeface="Comic Sans MS" pitchFamily="66" charset="0"/>
                <a:ea typeface="Arial"/>
              </a:rPr>
              <a:t>.</a:t>
            </a:r>
          </a:p>
          <a:p>
            <a:pPr marL="0" indent="0">
              <a:buNone/>
            </a:pPr>
            <a:r>
              <a:rPr lang="en-US" b="1" dirty="0">
                <a:latin typeface="Comic Sans MS" pitchFamily="66" charset="0"/>
                <a:ea typeface="Arial"/>
              </a:rPr>
              <a:t>TERCER TRIMESTRE</a:t>
            </a:r>
          </a:p>
          <a:p>
            <a:pPr marL="0" indent="0">
              <a:buNone/>
            </a:pPr>
            <a:r>
              <a:rPr lang="en-US" dirty="0" err="1">
                <a:latin typeface="Comic Sans MS" pitchFamily="66" charset="0"/>
                <a:ea typeface="Arial"/>
              </a:rPr>
              <a:t>Unidad</a:t>
            </a:r>
            <a:r>
              <a:rPr lang="en-US" dirty="0">
                <a:latin typeface="Comic Sans MS" pitchFamily="66" charset="0"/>
                <a:ea typeface="Arial"/>
              </a:rPr>
              <a:t> 9. La </a:t>
            </a:r>
            <a:r>
              <a:rPr lang="en-US" dirty="0" err="1">
                <a:latin typeface="Comic Sans MS" pitchFamily="66" charset="0"/>
                <a:ea typeface="Arial"/>
              </a:rPr>
              <a:t>inflación</a:t>
            </a:r>
            <a:r>
              <a:rPr lang="en-US" dirty="0">
                <a:latin typeface="Comic Sans MS" pitchFamily="66" charset="0"/>
                <a:ea typeface="Arial"/>
              </a:rPr>
              <a:t> y los </a:t>
            </a:r>
            <a:r>
              <a:rPr lang="en-US" dirty="0" err="1">
                <a:latin typeface="Comic Sans MS" pitchFamily="66" charset="0"/>
                <a:ea typeface="Arial"/>
              </a:rPr>
              <a:t>tipos</a:t>
            </a:r>
            <a:r>
              <a:rPr lang="en-US" dirty="0">
                <a:latin typeface="Comic Sans MS" pitchFamily="66" charset="0"/>
                <a:ea typeface="Arial"/>
              </a:rPr>
              <a:t> de </a:t>
            </a:r>
            <a:r>
              <a:rPr lang="en-US" dirty="0" err="1">
                <a:latin typeface="Comic Sans MS" pitchFamily="66" charset="0"/>
                <a:ea typeface="Arial"/>
              </a:rPr>
              <a:t>interés</a:t>
            </a:r>
            <a:r>
              <a:rPr lang="en-US" dirty="0">
                <a:latin typeface="Comic Sans MS" pitchFamily="66" charset="0"/>
                <a:ea typeface="Arial"/>
              </a:rPr>
              <a:t>.</a:t>
            </a:r>
          </a:p>
          <a:p>
            <a:pPr marL="0" indent="0">
              <a:buNone/>
            </a:pPr>
            <a:r>
              <a:rPr lang="en-US" dirty="0" err="1">
                <a:latin typeface="Comic Sans MS" pitchFamily="66" charset="0"/>
                <a:ea typeface="Arial"/>
              </a:rPr>
              <a:t>Unidad</a:t>
            </a:r>
            <a:r>
              <a:rPr lang="en-US" dirty="0">
                <a:latin typeface="Comic Sans MS" pitchFamily="66" charset="0"/>
                <a:ea typeface="Arial"/>
              </a:rPr>
              <a:t> 10. El </a:t>
            </a:r>
            <a:r>
              <a:rPr lang="en-US" dirty="0" err="1">
                <a:latin typeface="Comic Sans MS" pitchFamily="66" charset="0"/>
                <a:ea typeface="Arial"/>
              </a:rPr>
              <a:t>ahorro</a:t>
            </a:r>
            <a:r>
              <a:rPr lang="en-US" dirty="0">
                <a:latin typeface="Comic Sans MS" pitchFamily="66" charset="0"/>
                <a:ea typeface="Arial"/>
              </a:rPr>
              <a:t> y el </a:t>
            </a:r>
            <a:r>
              <a:rPr lang="en-US" dirty="0" err="1">
                <a:latin typeface="Comic Sans MS" pitchFamily="66" charset="0"/>
                <a:ea typeface="Arial"/>
              </a:rPr>
              <a:t>endeudamiento</a:t>
            </a:r>
            <a:r>
              <a:rPr lang="en-US" dirty="0">
                <a:latin typeface="Comic Sans MS" pitchFamily="66" charset="0"/>
                <a:ea typeface="Arial"/>
              </a:rPr>
              <a:t>.</a:t>
            </a:r>
          </a:p>
          <a:p>
            <a:pPr marL="0" indent="0">
              <a:buNone/>
            </a:pPr>
            <a:r>
              <a:rPr lang="en-US" dirty="0" err="1">
                <a:latin typeface="Comic Sans MS" pitchFamily="66" charset="0"/>
                <a:ea typeface="Arial"/>
              </a:rPr>
              <a:t>Unidad</a:t>
            </a:r>
            <a:r>
              <a:rPr lang="en-US" dirty="0">
                <a:latin typeface="Comic Sans MS" pitchFamily="66" charset="0"/>
                <a:ea typeface="Arial"/>
              </a:rPr>
              <a:t> 11. El </a:t>
            </a:r>
            <a:r>
              <a:rPr lang="en-US" dirty="0" err="1">
                <a:latin typeface="Comic Sans MS" pitchFamily="66" charset="0"/>
                <a:ea typeface="Arial"/>
              </a:rPr>
              <a:t>comercio</a:t>
            </a:r>
            <a:r>
              <a:rPr lang="en-US" dirty="0">
                <a:latin typeface="Comic Sans MS" pitchFamily="66" charset="0"/>
                <a:ea typeface="Arial"/>
              </a:rPr>
              <a:t> exterior</a:t>
            </a:r>
          </a:p>
          <a:p>
            <a:pPr marL="0" indent="0">
              <a:buNone/>
            </a:pPr>
            <a:r>
              <a:rPr lang="en-US" dirty="0" err="1">
                <a:latin typeface="Comic Sans MS" pitchFamily="66" charset="0"/>
                <a:ea typeface="Arial"/>
              </a:rPr>
              <a:t>Unidad</a:t>
            </a:r>
            <a:r>
              <a:rPr lang="en-US" dirty="0">
                <a:latin typeface="Comic Sans MS" pitchFamily="66" charset="0"/>
                <a:ea typeface="Arial"/>
              </a:rPr>
              <a:t> 12. </a:t>
            </a:r>
            <a:r>
              <a:rPr lang="en-US" dirty="0" err="1">
                <a:latin typeface="Comic Sans MS" pitchFamily="66" charset="0"/>
                <a:ea typeface="Arial"/>
              </a:rPr>
              <a:t>Economía</a:t>
            </a:r>
            <a:r>
              <a:rPr lang="en-US" dirty="0">
                <a:latin typeface="Comic Sans MS" pitchFamily="66" charset="0"/>
                <a:ea typeface="Arial"/>
              </a:rPr>
              <a:t> y </a:t>
            </a:r>
            <a:r>
              <a:rPr lang="en-US" dirty="0" err="1">
                <a:latin typeface="Comic Sans MS" pitchFamily="66" charset="0"/>
                <a:ea typeface="Arial"/>
              </a:rPr>
              <a:t>medioambiente</a:t>
            </a:r>
            <a:r>
              <a:rPr lang="en-US" dirty="0">
                <a:latin typeface="Comic Sans MS" pitchFamily="66" charset="0"/>
                <a:ea typeface="Arial"/>
              </a:rPr>
              <a:t>.</a:t>
            </a:r>
          </a:p>
          <a:p>
            <a:pPr marL="0" indent="0">
              <a:buNone/>
            </a:pPr>
            <a:endParaRPr lang="en-US" dirty="0">
              <a:latin typeface="Comic Sans MS" pitchFamily="66" charset="0"/>
              <a:ea typeface="Arial"/>
            </a:endParaRPr>
          </a:p>
          <a:p>
            <a:pPr marL="0" indent="0">
              <a:buNone/>
            </a:pPr>
            <a:endParaRPr lang="en-US" dirty="0">
              <a:latin typeface="Comic Sans MS" pitchFamily="66" charset="0"/>
              <a:ea typeface="Arial"/>
            </a:endParaRPr>
          </a:p>
          <a:p>
            <a:pPr marL="514350" indent="-514350">
              <a:buAutoNum type="arabicPeriod"/>
            </a:pPr>
            <a:endParaRPr lang="en-US" dirty="0">
              <a:latin typeface="Comic Sans MS" pitchFamily="66" charset="0"/>
              <a:ea typeface="Arial"/>
            </a:endParaRPr>
          </a:p>
          <a:p>
            <a:endParaRPr lang="gl-ES" dirty="0">
              <a:latin typeface="Comic Sans MS" pitchFamily="66" charset="0"/>
            </a:endParaRPr>
          </a:p>
        </p:txBody>
      </p:sp>
    </p:spTree>
    <p:extLst>
      <p:ext uri="{BB962C8B-B14F-4D97-AF65-F5344CB8AC3E}">
        <p14:creationId xmlns:p14="http://schemas.microsoft.com/office/powerpoint/2010/main" val="2571775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6632"/>
            <a:ext cx="8640960" cy="1512168"/>
          </a:xfr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342900" lvl="0" indent="-342900">
              <a:spcBef>
                <a:spcPct val="20000"/>
              </a:spcBef>
            </a:pPr>
            <a:r>
              <a:rPr lang="gl-ES" sz="3600" dirty="0">
                <a:solidFill>
                  <a:prstClr val="black"/>
                </a:solidFill>
                <a:latin typeface="Calibri" panose="020F0502020204030204" pitchFamily="34" charset="0"/>
                <a:ea typeface="+mn-ea"/>
                <a:cs typeface="Calibri" panose="020F0502020204030204" pitchFamily="34" charset="0"/>
              </a:rPr>
              <a:t>UNIDAD 1. LA ECONOMÍA COMO CIENCIA</a:t>
            </a:r>
          </a:p>
        </p:txBody>
      </p:sp>
      <p:sp>
        <p:nvSpPr>
          <p:cNvPr id="3" name="2 Marcador de contenido"/>
          <p:cNvSpPr>
            <a:spLocks noGrp="1"/>
          </p:cNvSpPr>
          <p:nvPr>
            <p:ph idx="1"/>
          </p:nvPr>
        </p:nvSpPr>
        <p:spPr>
          <a:xfrm>
            <a:off x="323528" y="1628800"/>
            <a:ext cx="8640960" cy="482453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85000" lnSpcReduction="10000"/>
          </a:bodyPr>
          <a:lstStyle/>
          <a:p>
            <a:r>
              <a:rPr lang="gl-ES" b="1" dirty="0">
                <a:solidFill>
                  <a:schemeClr val="tx2">
                    <a:lumMod val="60000"/>
                    <a:lumOff val="40000"/>
                  </a:schemeClr>
                </a:solidFill>
                <a:latin typeface="Calibri" panose="020F0502020204030204" pitchFamily="34" charset="0"/>
                <a:cs typeface="Calibri" panose="020F0502020204030204" pitchFamily="34" charset="0"/>
              </a:rPr>
              <a:t>1. QUE ES LA ECONOMÍA?</a:t>
            </a:r>
          </a:p>
          <a:p>
            <a:endParaRPr lang="gl-ES" dirty="0">
              <a:solidFill>
                <a:schemeClr val="tx2">
                  <a:lumMod val="60000"/>
                  <a:lumOff val="40000"/>
                </a:schemeClr>
              </a:solidFill>
              <a:latin typeface="Calibri" panose="020F0502020204030204" pitchFamily="34" charset="0"/>
              <a:cs typeface="Calibri" panose="020F0502020204030204" pitchFamily="34" charset="0"/>
            </a:endParaRPr>
          </a:p>
          <a:p>
            <a:r>
              <a:rPr lang="gl-ES" b="1" i="1" dirty="0">
                <a:latin typeface="Calibri" panose="020F0502020204030204" pitchFamily="34" charset="0"/>
                <a:cs typeface="Calibri" panose="020F0502020204030204" pitchFamily="34" charset="0"/>
              </a:rPr>
              <a:t>Oikos</a:t>
            </a:r>
            <a:r>
              <a:rPr lang="gl-ES" b="1" dirty="0">
                <a:latin typeface="Calibri" panose="020F0502020204030204" pitchFamily="34" charset="0"/>
                <a:cs typeface="Calibri" panose="020F0502020204030204" pitchFamily="34" charset="0"/>
              </a:rPr>
              <a:t>  </a:t>
            </a:r>
            <a:r>
              <a:rPr lang="gl-ES" dirty="0">
                <a:latin typeface="Calibri" panose="020F0502020204030204" pitchFamily="34" charset="0"/>
                <a:cs typeface="Calibri" panose="020F0502020204030204" pitchFamily="34" charset="0"/>
              </a:rPr>
              <a:t>(casa o patrimonio)  + </a:t>
            </a:r>
            <a:r>
              <a:rPr lang="gl-ES" b="1" i="1" dirty="0">
                <a:latin typeface="Calibri" panose="020F0502020204030204" pitchFamily="34" charset="0"/>
                <a:cs typeface="Calibri" panose="020F0502020204030204" pitchFamily="34" charset="0"/>
              </a:rPr>
              <a:t>nomos</a:t>
            </a:r>
            <a:r>
              <a:rPr lang="gl-ES" i="1" dirty="0">
                <a:latin typeface="Calibri" panose="020F0502020204030204" pitchFamily="34" charset="0"/>
                <a:cs typeface="Calibri" panose="020F0502020204030204" pitchFamily="34" charset="0"/>
              </a:rPr>
              <a:t> </a:t>
            </a:r>
            <a:r>
              <a:rPr lang="gl-ES" dirty="0">
                <a:latin typeface="Calibri" panose="020F0502020204030204" pitchFamily="34" charset="0"/>
                <a:cs typeface="Calibri" panose="020F0502020204030204" pitchFamily="34" charset="0"/>
              </a:rPr>
              <a:t>(administración)</a:t>
            </a:r>
          </a:p>
          <a:p>
            <a:r>
              <a:rPr lang="gl-ES" dirty="0">
                <a:latin typeface="Calibri" panose="020F0502020204030204" pitchFamily="34" charset="0"/>
                <a:cs typeface="Calibri" panose="020F0502020204030204" pitchFamily="34" charset="0"/>
              </a:rPr>
              <a:t>Podemos dar muchas definiciones.</a:t>
            </a:r>
          </a:p>
          <a:p>
            <a:endParaRPr lang="gl-ES" dirty="0">
              <a:latin typeface="Calibri" panose="020F0502020204030204" pitchFamily="34" charset="0"/>
              <a:cs typeface="Calibri" panose="020F0502020204030204" pitchFamily="34" charset="0"/>
            </a:endParaRPr>
          </a:p>
          <a:p>
            <a:pPr marL="0" indent="0">
              <a:buNone/>
            </a:pPr>
            <a:r>
              <a:rPr lang="es-ES" b="1" dirty="0">
                <a:latin typeface="Calibri" panose="020F0502020204030204" pitchFamily="34" charset="0"/>
                <a:cs typeface="Calibri" panose="020F0502020204030204" pitchFamily="34" charset="0"/>
              </a:rPr>
              <a:t> La economía </a:t>
            </a:r>
            <a:r>
              <a:rPr lang="es-ES" dirty="0">
                <a:latin typeface="Calibri" panose="020F0502020204030204" pitchFamily="34" charset="0"/>
                <a:cs typeface="Calibri" panose="020F0502020204030204" pitchFamily="34" charset="0"/>
              </a:rPr>
              <a:t>es una </a:t>
            </a:r>
            <a:r>
              <a:rPr lang="es-ES" b="1" dirty="0">
                <a:latin typeface="Calibri" panose="020F0502020204030204" pitchFamily="34" charset="0"/>
                <a:cs typeface="Calibri" panose="020F0502020204030204" pitchFamily="34" charset="0"/>
              </a:rPr>
              <a:t>ciencia social </a:t>
            </a:r>
            <a:r>
              <a:rPr lang="es-ES" dirty="0">
                <a:latin typeface="Calibri" panose="020F0502020204030204" pitchFamily="34" charset="0"/>
                <a:cs typeface="Calibri" panose="020F0502020204030204" pitchFamily="34" charset="0"/>
              </a:rPr>
              <a:t>que estudia la actividad económica o lo que es lo mismo, cómo los hombres extraen los recursos de la naturaleza para producir </a:t>
            </a:r>
            <a:r>
              <a:rPr lang="es-ES" b="1" dirty="0">
                <a:latin typeface="Calibri" panose="020F0502020204030204" pitchFamily="34" charset="0"/>
                <a:cs typeface="Calibri" panose="020F0502020204030204" pitchFamily="34" charset="0"/>
              </a:rPr>
              <a:t>bienes y servicios</a:t>
            </a:r>
            <a:r>
              <a:rPr lang="es-ES" dirty="0">
                <a:latin typeface="Calibri" panose="020F0502020204030204" pitchFamily="34" charset="0"/>
                <a:cs typeface="Calibri" panose="020F0502020204030204" pitchFamily="34" charset="0"/>
              </a:rPr>
              <a:t>, con los que satisfacen sus necesidades </a:t>
            </a:r>
            <a:r>
              <a:rPr lang="gl-ES" dirty="0">
                <a:latin typeface="Calibri" panose="020F0502020204030204" pitchFamily="34" charset="0"/>
                <a:cs typeface="Calibri" panose="020F0502020204030204" pitchFamily="34" charset="0"/>
              </a:rPr>
              <a:t>y </a:t>
            </a:r>
            <a:r>
              <a:rPr lang="gl-ES" dirty="0" err="1">
                <a:latin typeface="Calibri" panose="020F0502020204030204" pitchFamily="34" charset="0"/>
                <a:cs typeface="Calibri" panose="020F0502020204030204" pitchFamily="34" charset="0"/>
              </a:rPr>
              <a:t>mejorar</a:t>
            </a:r>
            <a:r>
              <a:rPr lang="gl-ES" dirty="0">
                <a:latin typeface="Calibri" panose="020F0502020204030204" pitchFamily="34" charset="0"/>
                <a:cs typeface="Calibri" panose="020F0502020204030204" pitchFamily="34" charset="0"/>
              </a:rPr>
              <a:t> </a:t>
            </a:r>
            <a:r>
              <a:rPr lang="gl-ES" dirty="0" err="1">
                <a:latin typeface="Calibri" panose="020F0502020204030204" pitchFamily="34" charset="0"/>
                <a:cs typeface="Calibri" panose="020F0502020204030204" pitchFamily="34" charset="0"/>
              </a:rPr>
              <a:t>sus</a:t>
            </a:r>
            <a:r>
              <a:rPr lang="gl-ES" dirty="0">
                <a:latin typeface="Calibri" panose="020F0502020204030204" pitchFamily="34" charset="0"/>
                <a:cs typeface="Calibri" panose="020F0502020204030204" pitchFamily="34" charset="0"/>
              </a:rPr>
              <a:t> condiciones de vida con los recursos </a:t>
            </a:r>
            <a:r>
              <a:rPr lang="gl-ES" dirty="0" err="1">
                <a:latin typeface="Calibri" panose="020F0502020204030204" pitchFamily="34" charset="0"/>
                <a:cs typeface="Calibri" panose="020F0502020204030204" pitchFamily="34" charset="0"/>
              </a:rPr>
              <a:t>disponibles</a:t>
            </a:r>
            <a:endParaRPr lang="gl-ES" dirty="0">
              <a:latin typeface="Calibri" panose="020F0502020204030204" pitchFamily="34" charset="0"/>
              <a:cs typeface="Calibri" panose="020F0502020204030204" pitchFamily="34" charset="0"/>
            </a:endParaRPr>
          </a:p>
          <a:p>
            <a:endParaRPr lang="gl-ES" dirty="0">
              <a:latin typeface="Comic Sans MS" pitchFamily="66" charset="0"/>
            </a:endParaRPr>
          </a:p>
        </p:txBody>
      </p:sp>
    </p:spTree>
    <p:extLst>
      <p:ext uri="{BB962C8B-B14F-4D97-AF65-F5344CB8AC3E}">
        <p14:creationId xmlns:p14="http://schemas.microsoft.com/office/powerpoint/2010/main" val="150017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274042"/>
          </a:xfrm>
        </p:spPr>
        <p:txBody>
          <a:bodyPr>
            <a:normAutofit fontScale="90000"/>
          </a:bodyPr>
          <a:lstStyle/>
          <a:p>
            <a:endParaRPr lang="es-ES" dirty="0"/>
          </a:p>
        </p:txBody>
      </p:sp>
      <p:sp>
        <p:nvSpPr>
          <p:cNvPr id="3" name="Marcador de contenido 2"/>
          <p:cNvSpPr>
            <a:spLocks noGrp="1"/>
          </p:cNvSpPr>
          <p:nvPr>
            <p:ph idx="1"/>
          </p:nvPr>
        </p:nvSpPr>
        <p:spPr>
          <a:xfrm>
            <a:off x="457200" y="548680"/>
            <a:ext cx="8229600" cy="5760640"/>
          </a:xfrm>
        </p:spPr>
        <p:txBody>
          <a:bodyPr>
            <a:normAutofit/>
          </a:bodyPr>
          <a:lstStyle/>
          <a:p>
            <a:r>
              <a:rPr lang="es-ES" dirty="0"/>
              <a:t>Es la ciencia que </a:t>
            </a:r>
            <a:r>
              <a:rPr lang="es-ES" b="1" dirty="0"/>
              <a:t>estudia la mejor manera de administrar unos recursos que son escasos para satisfacer</a:t>
            </a:r>
            <a:r>
              <a:rPr lang="es-ES" dirty="0"/>
              <a:t> la mayor cantidad posible de las </a:t>
            </a:r>
            <a:r>
              <a:rPr lang="es-ES" b="1" dirty="0"/>
              <a:t>necesidades de la sociedad</a:t>
            </a:r>
            <a:r>
              <a:rPr lang="es-ES" dirty="0"/>
              <a:t>.</a:t>
            </a:r>
          </a:p>
          <a:p>
            <a:r>
              <a:rPr lang="es-ES" dirty="0"/>
              <a:t>Como ciencia se relaciona con otras ciencias, como son la historia, las matemáticas, la estadística, el derecho, la sociología, la ciencia política, la psicología o la antropología</a:t>
            </a:r>
            <a:endParaRPr lang="gl-ES" dirty="0"/>
          </a:p>
          <a:p>
            <a:r>
              <a:rPr lang="gl-ES" dirty="0"/>
              <a:t>La economía produce cambios en la </a:t>
            </a:r>
            <a:r>
              <a:rPr lang="gl-ES" dirty="0" err="1"/>
              <a:t>sociedad</a:t>
            </a:r>
            <a:r>
              <a:rPr lang="gl-ES" dirty="0"/>
              <a:t>.</a:t>
            </a:r>
          </a:p>
          <a:p>
            <a:r>
              <a:rPr lang="gl-ES" dirty="0"/>
              <a:t>A lo largo de la historia la </a:t>
            </a:r>
            <a:r>
              <a:rPr lang="gl-ES" dirty="0" err="1"/>
              <a:t>sociedad</a:t>
            </a:r>
            <a:r>
              <a:rPr lang="gl-ES" dirty="0"/>
              <a:t> ha ido evolucionando en función de la economía. </a:t>
            </a:r>
          </a:p>
          <a:p>
            <a:endParaRPr lang="es-ES" dirty="0"/>
          </a:p>
        </p:txBody>
      </p:sp>
    </p:spTree>
    <p:extLst>
      <p:ext uri="{BB962C8B-B14F-4D97-AF65-F5344CB8AC3E}">
        <p14:creationId xmlns:p14="http://schemas.microsoft.com/office/powerpoint/2010/main" val="375491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01017"/>
            <a:ext cx="8219256" cy="202034"/>
          </a:xfrm>
        </p:spPr>
        <p:txBody>
          <a:bodyPr>
            <a:normAutofit fontScale="90000"/>
          </a:bodyPr>
          <a:lstStyle/>
          <a:p>
            <a:endParaRPr lang="gl-ES" dirty="0"/>
          </a:p>
        </p:txBody>
      </p:sp>
      <p:sp>
        <p:nvSpPr>
          <p:cNvPr id="3" name="2 Marcador de contenido"/>
          <p:cNvSpPr>
            <a:spLocks noGrp="1"/>
          </p:cNvSpPr>
          <p:nvPr>
            <p:ph idx="1"/>
          </p:nvPr>
        </p:nvSpPr>
        <p:spPr>
          <a:xfrm>
            <a:off x="467573" y="1904549"/>
            <a:ext cx="8732262" cy="5649491"/>
          </a:xfrm>
        </p:spPr>
        <p:txBody>
          <a:bodyPr/>
          <a:lstStyle/>
          <a:p>
            <a:r>
              <a:rPr lang="gl-ES" sz="2800" dirty="0" err="1">
                <a:latin typeface="Calibri" panose="020F0502020204030204" pitchFamily="34" charset="0"/>
                <a:cs typeface="Calibri" panose="020F0502020204030204" pitchFamily="34" charset="0"/>
              </a:rPr>
              <a:t>Sociedad</a:t>
            </a:r>
            <a:r>
              <a:rPr lang="gl-ES" sz="2800" dirty="0">
                <a:latin typeface="Calibri" panose="020F0502020204030204" pitchFamily="34" charset="0"/>
                <a:cs typeface="Calibri" panose="020F0502020204030204" pitchFamily="34" charset="0"/>
              </a:rPr>
              <a:t> de cazadores </a:t>
            </a:r>
            <a:r>
              <a:rPr lang="gl-ES" sz="2800" dirty="0" err="1">
                <a:latin typeface="Calibri" panose="020F0502020204030204" pitchFamily="34" charset="0"/>
                <a:cs typeface="Calibri" panose="020F0502020204030204" pitchFamily="34" charset="0"/>
              </a:rPr>
              <a:t>recolectores</a:t>
            </a:r>
            <a:r>
              <a:rPr lang="gl-ES" sz="2800" dirty="0">
                <a:latin typeface="Calibri" panose="020F0502020204030204" pitchFamily="34" charset="0"/>
                <a:cs typeface="Calibri" panose="020F0502020204030204" pitchFamily="34" charset="0"/>
              </a:rPr>
              <a:t> en el Paleolítico</a:t>
            </a:r>
            <a:r>
              <a:rPr lang="gl-ES" dirty="0">
                <a:latin typeface="Comic Sans MS" pitchFamily="66"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3121643"/>
            <a:ext cx="4405711" cy="267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19" y="3121643"/>
            <a:ext cx="3744445" cy="2707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1A29818B-F90A-49C1-83AF-FD5EFD64596C}"/>
              </a:ext>
            </a:extLst>
          </p:cNvPr>
          <p:cNvSpPr txBox="1"/>
          <p:nvPr/>
        </p:nvSpPr>
        <p:spPr>
          <a:xfrm>
            <a:off x="491916" y="464637"/>
            <a:ext cx="8406749" cy="1384995"/>
          </a:xfrm>
          <a:prstGeom prst="rect">
            <a:avLst/>
          </a:prstGeom>
          <a:noFill/>
        </p:spPr>
        <p:txBody>
          <a:bodyPr wrap="square">
            <a:spAutoFit/>
          </a:bodyPr>
          <a:lstStyle/>
          <a:p>
            <a:r>
              <a:rPr lang="gl-ES" sz="2800" dirty="0"/>
              <a:t>La economía produce cambios en la sociedad.</a:t>
            </a:r>
          </a:p>
          <a:p>
            <a:r>
              <a:rPr lang="gl-ES" sz="2800" dirty="0"/>
              <a:t>A lo largo de la historia la sociedad ha ido evolucionando en función de la economía. </a:t>
            </a:r>
          </a:p>
        </p:txBody>
      </p:sp>
    </p:spTree>
    <p:extLst>
      <p:ext uri="{BB962C8B-B14F-4D97-AF65-F5344CB8AC3E}">
        <p14:creationId xmlns:p14="http://schemas.microsoft.com/office/powerpoint/2010/main" val="337573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74638"/>
            <a:ext cx="8147248" cy="58018"/>
          </a:xfrm>
        </p:spPr>
        <p:txBody>
          <a:bodyPr>
            <a:normAutofit fontScale="90000"/>
          </a:bodyPr>
          <a:lstStyle/>
          <a:p>
            <a:endParaRPr lang="gl-ES" dirty="0"/>
          </a:p>
        </p:txBody>
      </p:sp>
      <p:sp>
        <p:nvSpPr>
          <p:cNvPr id="3" name="2 Marcador de contenido"/>
          <p:cNvSpPr>
            <a:spLocks noGrp="1"/>
          </p:cNvSpPr>
          <p:nvPr>
            <p:ph idx="1"/>
          </p:nvPr>
        </p:nvSpPr>
        <p:spPr>
          <a:xfrm>
            <a:off x="395536" y="404664"/>
            <a:ext cx="8291264" cy="5721499"/>
          </a:xfrm>
        </p:spPr>
        <p:txBody>
          <a:bodyPr/>
          <a:lstStyle/>
          <a:p>
            <a:r>
              <a:rPr lang="gl-ES" sz="2800" dirty="0" err="1">
                <a:latin typeface="Calibri" panose="020F0502020204030204" pitchFamily="34" charset="0"/>
                <a:cs typeface="Calibri" panose="020F0502020204030204" pitchFamily="34" charset="0"/>
              </a:rPr>
              <a:t>Sociedad</a:t>
            </a:r>
            <a:r>
              <a:rPr lang="gl-ES" sz="2800" dirty="0">
                <a:latin typeface="Calibri" panose="020F0502020204030204" pitchFamily="34" charset="0"/>
                <a:cs typeface="Calibri" panose="020F0502020204030204" pitchFamily="34" charset="0"/>
              </a:rPr>
              <a:t> agrícola en el Neolítico</a:t>
            </a:r>
          </a:p>
          <a:p>
            <a:endParaRPr lang="gl-ES" dirty="0">
              <a:latin typeface="Comic Sans MS"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179" y="2420888"/>
            <a:ext cx="4065021" cy="230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13065"/>
            <a:ext cx="35528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1869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6168</TotalTime>
  <Words>3121</Words>
  <Application>Microsoft Office PowerPoint</Application>
  <PresentationFormat>On-screen Show (4:3)</PresentationFormat>
  <Paragraphs>263</Paragraphs>
  <Slides>49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Arial Narrow</vt:lpstr>
      <vt:lpstr>Calibri</vt:lpstr>
      <vt:lpstr>Comic Sans MS</vt:lpstr>
      <vt:lpstr>Open Sans</vt:lpstr>
      <vt:lpstr>Times New Roman</vt:lpstr>
      <vt:lpstr>Tema de Office</vt:lpstr>
      <vt:lpstr>1_Tema de Office</vt:lpstr>
      <vt:lpstr>ECONOMIA 1º BAC</vt:lpstr>
      <vt:lpstr>Que vamos a ver en este curso?</vt:lpstr>
      <vt:lpstr>PowerPoint Presentation</vt:lpstr>
      <vt:lpstr>PowerPoint Presentation</vt:lpstr>
      <vt:lpstr>PowerPoint Presentation</vt:lpstr>
      <vt:lpstr>UNIDAD 1. LA ECONOMÍA COMO CIENCIA</vt:lpstr>
      <vt:lpstr>PowerPoint Presentation</vt:lpstr>
      <vt:lpstr>PowerPoint Presentation</vt:lpstr>
      <vt:lpstr>PowerPoint Presentation</vt:lpstr>
      <vt:lpstr>PowerPoint Presentation</vt:lpstr>
      <vt:lpstr>PowerPoint Presentation</vt:lpstr>
      <vt:lpstr>PowerPoint Presentation</vt:lpstr>
      <vt:lpstr> 2. LAS NECESIDADES DE LAS PERSONAS </vt:lpstr>
      <vt:lpstr>PowerPoint Presentation</vt:lpstr>
      <vt:lpstr>PowerPoint Presentation</vt:lpstr>
      <vt:lpstr>PowerPoint Presentation</vt:lpstr>
      <vt:lpstr>PowerPoint Presentation</vt:lpstr>
      <vt:lpstr>PowerPoint Presentation</vt:lpstr>
      <vt:lpstr>PowerPoint Presentation</vt:lpstr>
      <vt:lpstr>3.LOS RECURSOS Y LOS BIENES Y SERVICIOS</vt:lpstr>
      <vt:lpstr>CLASIFICACIÓN DE LOS BIENES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5.LA NECESIDAD DE ELEGIR </vt:lpstr>
      <vt:lpstr>El coste de oportunidad</vt:lpstr>
      <vt:lpstr>Los costes  irrecuperables</vt:lpstr>
      <vt:lpstr> Beneficios y costes adicionales. </vt:lpstr>
      <vt:lpstr>Los incentivos</vt:lpstr>
      <vt:lpstr> </vt:lpstr>
      <vt:lpstr>El método de la Economía</vt:lpstr>
      <vt:lpstr>PowerPoint Presentation</vt:lpstr>
      <vt:lpstr>PowerPoint Presentation</vt:lpstr>
      <vt:lpstr>PowerPoint Presentation</vt:lpstr>
      <vt:lpstr>ECONOMÍA CONDUCTUAL O DEL COMPORTAMIENTO</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ECONOMIA 4º ESO</dc:title>
  <dc:creator>Usuario</dc:creator>
  <cp:lastModifiedBy>Nieves Velazquez Turnes</cp:lastModifiedBy>
  <cp:revision>210</cp:revision>
  <dcterms:created xsi:type="dcterms:W3CDTF">2018-09-17T18:28:59Z</dcterms:created>
  <dcterms:modified xsi:type="dcterms:W3CDTF">2024-10-21T09:33:44Z</dcterms:modified>
</cp:coreProperties>
</file>