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1" r:id="rId3"/>
    <p:sldId id="269" r:id="rId4"/>
    <p:sldId id="273" r:id="rId5"/>
    <p:sldId id="274" r:id="rId6"/>
    <p:sldId id="272" r:id="rId7"/>
    <p:sldId id="270" r:id="rId8"/>
    <p:sldId id="279" r:id="rId9"/>
    <p:sldId id="280" r:id="rId10"/>
    <p:sldId id="275" r:id="rId11"/>
    <p:sldId id="277" r:id="rId12"/>
    <p:sldId id="278" r:id="rId13"/>
    <p:sldId id="276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>
          <p15:clr>
            <a:srgbClr val="A4A3A4"/>
          </p15:clr>
        </p15:guide>
        <p15:guide id="2" orient="horz" pos="240">
          <p15:clr>
            <a:srgbClr val="A4A3A4"/>
          </p15:clr>
        </p15:guide>
        <p15:guide id="3" orient="horz" pos="4080">
          <p15:clr>
            <a:srgbClr val="A4A3A4"/>
          </p15:clr>
        </p15:guide>
        <p15:guide id="4" orient="horz" pos="723">
          <p15:clr>
            <a:srgbClr val="A4A3A4"/>
          </p15:clr>
        </p15:guide>
        <p15:guide id="5" orient="horz" pos="1200">
          <p15:clr>
            <a:srgbClr val="A4A3A4"/>
          </p15:clr>
        </p15:guide>
        <p15:guide id="6" pos="363">
          <p15:clr>
            <a:srgbClr val="A4A3A4"/>
          </p15:clr>
        </p15:guide>
        <p15:guide id="7" pos="5391">
          <p15:clr>
            <a:srgbClr val="A4A3A4"/>
          </p15:clr>
        </p15:guide>
        <p15:guide id="8" pos="39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0C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84456" autoAdjust="0"/>
  </p:normalViewPr>
  <p:slideViewPr>
    <p:cSldViewPr>
      <p:cViewPr varScale="1">
        <p:scale>
          <a:sx n="77" d="100"/>
          <a:sy n="77" d="100"/>
        </p:scale>
        <p:origin x="957" y="51"/>
      </p:cViewPr>
      <p:guideLst>
        <p:guide orient="horz" pos="3840"/>
        <p:guide orient="horz" pos="240"/>
        <p:guide orient="horz" pos="4080"/>
        <p:guide orient="horz" pos="723"/>
        <p:guide orient="horz" pos="1200"/>
        <p:guide pos="363"/>
        <p:guide pos="5391"/>
        <p:guide pos="39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33" d="100"/>
          <a:sy n="133" d="100"/>
        </p:scale>
        <p:origin x="-3656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1BB52EAD-A87B-47EC-ADFB-5458DF3F84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727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ACE3A4B2-E5D6-419B-AB45-55D31AF5CF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6091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E3A4B2-E5D6-419B-AB45-55D31AF5CF7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288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Wording is confusing ‘pedagogically neutral’, but not ‘educationally neutral’</a:t>
            </a:r>
          </a:p>
          <a:p>
            <a:r>
              <a:rPr lang="en-GB" sz="1200" b="0" i="0" u="none" strike="noStrike" kern="1200" baseline="0" dirty="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ＭＳ Ｐゴシック"/>
              </a:rPr>
              <a:t>the teaching and learning</a:t>
            </a:r>
          </a:p>
          <a:p>
            <a:r>
              <a:rPr lang="en-GB" sz="1200" b="0" i="0" u="none" strike="noStrike" kern="1200" baseline="0" dirty="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ＭＳ Ｐゴシック"/>
              </a:rPr>
              <a:t>process is driven by action, that it is action oriented.</a:t>
            </a:r>
          </a:p>
          <a:p>
            <a:r>
              <a:rPr lang="en-GB" sz="1200" b="0" i="0" u="none" strike="noStrike" kern="1200" baseline="0" dirty="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ＭＳ Ｐゴシック"/>
              </a:rPr>
              <a:t>It also clearly suggests planning backwards from learners’ real life communicative needs, with consequent alignment between curriculum, teaching and assessment.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E3A4B2-E5D6-419B-AB45-55D31AF5CF7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706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Blue box with </a:t>
            </a:r>
            <a:r>
              <a:rPr lang="en-GB"/>
              <a:t>two options on p.42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E3A4B2-E5D6-419B-AB45-55D31AF5CF7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7376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7 new scales and pre-A1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E3A4B2-E5D6-419B-AB45-55D31AF5CF7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892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Native speakers – speakers of the target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E3A4B2-E5D6-419B-AB45-55D31AF5CF7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266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Uni_Bed_logo_RGB_0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9675" y="303213"/>
            <a:ext cx="2268538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6263" y="3629025"/>
            <a:ext cx="7981950" cy="836613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6263" y="4495800"/>
            <a:ext cx="7981950" cy="1190625"/>
          </a:xfrm>
        </p:spPr>
        <p:txBody>
          <a:bodyPr/>
          <a:lstStyle>
            <a:lvl1pPr marL="0" indent="0">
              <a:buFontTx/>
              <a:buNone/>
              <a:defRPr sz="2200">
                <a:solidFill>
                  <a:schemeClr val="bg2"/>
                </a:solidFill>
                <a:latin typeface="Times New Roman" pitchFamily="18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January 2018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Bedfordshire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95E56-9C9A-4A9E-938D-5126C23F79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2725" y="381000"/>
            <a:ext cx="1995488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6263" y="381000"/>
            <a:ext cx="5834062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January 2018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Bedfordshire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12614-CC59-4A3A-A445-DD0410C10A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263" y="381000"/>
            <a:ext cx="5710237" cy="7667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576263" y="1905000"/>
            <a:ext cx="3914775" cy="4191000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3438" y="1905000"/>
            <a:ext cx="391477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January 2018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Bedfordshire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D7FD6-EDCF-4AD3-9DA9-F309D53AE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January 2018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Bedfordshire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F8324-36F4-4038-AD0C-B7644B4DD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January 2018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Bedfordshire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CE49-1B02-4A73-BB08-9352B1FB7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263" y="1905000"/>
            <a:ext cx="39147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905000"/>
            <a:ext cx="39147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January 2018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Bedfordshire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DE940-CBC7-4F04-8A28-AFDB94DD81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January 2018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Bedfordshire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BD8A6B-FE01-46F4-BBE7-AA2755DE6C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January 2018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Bedfordshire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08D6F-19AF-408B-8978-E4DE5DA3D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January 2018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Bedfordshire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15495-36AB-4EB8-ADC7-2DB3025AE3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January 2018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Bedfordshire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05AD1-C5E3-4512-957E-4B0AF428B1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January 2018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Bedfordshire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39629-236E-4573-BDBD-9CFF0713B6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6263" y="381000"/>
            <a:ext cx="5710237" cy="76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6263" y="1905000"/>
            <a:ext cx="79819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0" y="6324600"/>
            <a:ext cx="171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solidFill>
                  <a:schemeClr val="bg2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January 2018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6263" y="6324600"/>
            <a:ext cx="3995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solidFill>
                  <a:schemeClr val="bg2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University of Bedfordshire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86500" y="6324600"/>
            <a:ext cx="2271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solidFill>
                  <a:schemeClr val="bg2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6C83EECC-9144-4F9F-AFAB-7551C72616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 descr="Uni_Bed_logo_RGB_0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289675" y="303213"/>
            <a:ext cx="2268538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imes New Roman" pitchFamily="18" charset="0"/>
          <a:ea typeface="ＭＳ Ｐゴシック" pitchFamily="34" charset="-128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imes New Roman" pitchFamily="18" charset="0"/>
          <a:ea typeface="ＭＳ Ｐゴシック" pitchFamily="34" charset="-128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imes New Roman" pitchFamily="18" charset="0"/>
          <a:ea typeface="ＭＳ Ｐゴシック" pitchFamily="34" charset="-128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imes New Roman" pitchFamily="18" charset="0"/>
          <a:ea typeface="ＭＳ Ｐゴシック" pitchFamily="34" charset="-128"/>
          <a:cs typeface="ＭＳ Ｐゴシック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imes New Roman" pitchFamily="18" charset="0"/>
          <a:ea typeface="ＭＳ Ｐゴシック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imes New Roman" pitchFamily="18" charset="0"/>
          <a:ea typeface="ＭＳ Ｐゴシック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imes New Roman" pitchFamily="18" charset="0"/>
          <a:ea typeface="ＭＳ Ｐゴシック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imes New Roman" pitchFamily="18" charset="0"/>
          <a:ea typeface="ＭＳ Ｐゴシック" pitchFamily="34" charset="-128"/>
        </a:defRPr>
      </a:lvl9pPr>
    </p:titleStyle>
    <p:bodyStyle>
      <a:lvl1pPr marL="195263" indent="-195263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763588" indent="-188913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330325" indent="-195263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909763" indent="-195263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ea typeface="+mn-ea"/>
          <a:cs typeface="ＭＳ Ｐゴシック"/>
        </a:defRPr>
      </a:lvl4pPr>
      <a:lvl5pPr marL="2474913" indent="-185738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932113" indent="-185738" algn="l" rtl="0" fontAlgn="base">
        <a:spcBef>
          <a:spcPct val="0"/>
        </a:spcBef>
        <a:spcAft>
          <a:spcPct val="5000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ea typeface="+mn-ea"/>
        </a:defRPr>
      </a:lvl6pPr>
      <a:lvl7pPr marL="3389313" indent="-185738" algn="l" rtl="0" fontAlgn="base">
        <a:spcBef>
          <a:spcPct val="0"/>
        </a:spcBef>
        <a:spcAft>
          <a:spcPct val="5000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ea typeface="+mn-ea"/>
        </a:defRPr>
      </a:lvl7pPr>
      <a:lvl8pPr marL="3846513" indent="-185738" algn="l" rtl="0" fontAlgn="base">
        <a:spcBef>
          <a:spcPct val="0"/>
        </a:spcBef>
        <a:spcAft>
          <a:spcPct val="5000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ea typeface="+mn-ea"/>
        </a:defRPr>
      </a:lvl8pPr>
      <a:lvl9pPr marL="4303713" indent="-185738" algn="l" rtl="0" fontAlgn="base">
        <a:spcBef>
          <a:spcPct val="0"/>
        </a:spcBef>
        <a:spcAft>
          <a:spcPct val="5000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263" y="3356992"/>
            <a:ext cx="7981950" cy="836613"/>
          </a:xfrm>
        </p:spPr>
        <p:txBody>
          <a:bodyPr/>
          <a:lstStyle/>
          <a:p>
            <a:r>
              <a:rPr lang="en-GB" sz="3600" dirty="0"/>
              <a:t>Launching Conference for the CEFR Companion Volume with New Descriptors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263" y="4495801"/>
            <a:ext cx="7981950" cy="949424"/>
          </a:xfrm>
        </p:spPr>
        <p:txBody>
          <a:bodyPr/>
          <a:lstStyle/>
          <a:p>
            <a:r>
              <a:rPr lang="en-GB" dirty="0"/>
              <a:t>Anthony Green</a:t>
            </a:r>
          </a:p>
          <a:p>
            <a:r>
              <a:rPr lang="en-GB" i="1" dirty="0"/>
              <a:t>University of Bedfordshire</a:t>
            </a:r>
          </a:p>
        </p:txBody>
      </p:sp>
    </p:spTree>
    <p:extLst>
      <p:ext uri="{BB962C8B-B14F-4D97-AF65-F5344CB8AC3E}">
        <p14:creationId xmlns:p14="http://schemas.microsoft.com/office/powerpoint/2010/main" val="4170206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FF1D9-3F90-495E-83D9-C202F7C15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Descriptor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E1180-7E94-421C-8410-C76C5FC63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263" y="1916832"/>
            <a:ext cx="7981950" cy="4191000"/>
          </a:xfrm>
        </p:spPr>
        <p:txBody>
          <a:bodyPr/>
          <a:lstStyle/>
          <a:p>
            <a:pPr>
              <a:spcAft>
                <a:spcPts val="1800"/>
              </a:spcAft>
              <a:tabLst>
                <a:tab pos="1793875" algn="l"/>
              </a:tabLst>
            </a:pPr>
            <a:r>
              <a:rPr lang="en-GB" sz="2400" dirty="0"/>
              <a:t>15 descriptors </a:t>
            </a:r>
            <a:r>
              <a:rPr lang="en-GB" sz="2400" b="1" dirty="0">
                <a:solidFill>
                  <a:srgbClr val="C00000"/>
                </a:solidFill>
              </a:rPr>
              <a:t>adapted</a:t>
            </a:r>
            <a:r>
              <a:rPr lang="en-GB" sz="2400" dirty="0"/>
              <a:t> (7 at C2) across 12 scales</a:t>
            </a:r>
          </a:p>
          <a:p>
            <a:pPr>
              <a:spcAft>
                <a:spcPts val="1800"/>
              </a:spcAft>
              <a:tabLst>
                <a:tab pos="1793875" algn="l"/>
              </a:tabLst>
            </a:pPr>
            <a:r>
              <a:rPr lang="en-GB" sz="2400" dirty="0"/>
              <a:t>13 native speakers </a:t>
            </a:r>
            <a:r>
              <a:rPr lang="en-GB" sz="2400" b="1" dirty="0">
                <a:solidFill>
                  <a:srgbClr val="C00000"/>
                </a:solidFill>
              </a:rPr>
              <a:t>eliminated</a:t>
            </a:r>
            <a:endParaRPr lang="en-GB" sz="2400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  <a:tabLst>
                <a:tab pos="1793875" algn="l"/>
              </a:tabLst>
            </a:pPr>
            <a:r>
              <a:rPr lang="en-GB" sz="2400" b="1" dirty="0">
                <a:solidFill>
                  <a:srgbClr val="C00000"/>
                </a:solidFill>
              </a:rPr>
              <a:t>Phonology</a:t>
            </a:r>
            <a:r>
              <a:rPr lang="en-GB" sz="2400" dirty="0"/>
              <a:t> </a:t>
            </a:r>
            <a:r>
              <a:rPr lang="en-GB" sz="2400" i="1" dirty="0"/>
              <a:t>intelligible</a:t>
            </a:r>
            <a:r>
              <a:rPr lang="en-GB" sz="2400" dirty="0"/>
              <a:t> rather than </a:t>
            </a:r>
            <a:r>
              <a:rPr lang="en-GB" sz="2400" i="1" dirty="0"/>
              <a:t>nativelike</a:t>
            </a:r>
          </a:p>
          <a:p>
            <a:pPr marL="0" indent="0">
              <a:spcAft>
                <a:spcPts val="1800"/>
              </a:spcAft>
              <a:buNone/>
            </a:pPr>
            <a:r>
              <a:rPr lang="en-GB" sz="2400" dirty="0"/>
              <a:t>Scaling back on absolutes:</a:t>
            </a:r>
          </a:p>
          <a:p>
            <a:pPr marL="574675" lvl="1" indent="0">
              <a:spcAft>
                <a:spcPts val="1800"/>
              </a:spcAft>
              <a:buNone/>
            </a:pPr>
            <a:r>
              <a:rPr lang="en-GB" strike="sngStrike" dirty="0">
                <a:solidFill>
                  <a:srgbClr val="C00000"/>
                </a:solidFill>
              </a:rPr>
              <a:t>Has no difficulty with </a:t>
            </a:r>
            <a:r>
              <a:rPr lang="en-GB" b="1" dirty="0"/>
              <a:t>Can understand with ease virtually </a:t>
            </a:r>
            <a:r>
              <a:rPr lang="en-GB" dirty="0"/>
              <a:t>any kind of spoken language</a:t>
            </a:r>
          </a:p>
          <a:p>
            <a:pPr>
              <a:spcAft>
                <a:spcPts val="1800"/>
              </a:spcAft>
            </a:pP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72E63-E5B5-49BD-829A-2855238CD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2018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46CAF-CFC4-4A79-93BD-4E606D3CD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University of Bedfordshire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0A5F9E-EBA9-4B1C-90D9-D79F0B18B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AF8324-36F4-4038-AD0C-B7644B4DD4D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814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FB30D-CF05-4349-91A7-4A5F9021E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Elaboration of scales – conceptual bases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4A5F4-62B0-45C4-A1A9-DF40BD6FE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263" y="1628800"/>
            <a:ext cx="7981950" cy="4536504"/>
          </a:xfrm>
        </p:spPr>
        <p:txBody>
          <a:bodyPr/>
          <a:lstStyle/>
          <a:p>
            <a:pPr marL="0" indent="0">
              <a:buNone/>
            </a:pPr>
            <a:r>
              <a:rPr lang="en-GB" i="1" dirty="0"/>
              <a:t>Overall phonological control</a:t>
            </a:r>
          </a:p>
          <a:p>
            <a:pPr marL="0" indent="0">
              <a:buNone/>
            </a:pPr>
            <a:r>
              <a:rPr lang="en-GB" dirty="0"/>
              <a:t>Intelligibility key factor for discriminating between levels. Focus on effort required from interlocutor to decode speaker’s message. Explicit mention of accent at all levels. </a:t>
            </a:r>
          </a:p>
          <a:p>
            <a:pPr marL="0" indent="0">
              <a:buNone/>
            </a:pPr>
            <a:r>
              <a:rPr lang="en-GB" dirty="0"/>
              <a:t>Key concepts operationalized in the scale include the following: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intelligibility: how much effort is required from the interlocutor to decode the speaker’s message;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the extent of influence from other languages spoken;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control of sounds;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control of prosodic features.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73B71-7285-4C38-9650-31DB608B9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2018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814CE-E30D-4206-A071-D3C090BB5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University of Bedfordshire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4A2D9-E096-4081-AD13-FB29CA486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AF8324-36F4-4038-AD0C-B7644B4DD4D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863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E9AF6-9507-4E0E-ADF4-B4345D541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Appendix 6 – Examples of use in different domains for descriptors of online interaction and mediation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039799-7898-4917-8204-BF0DFDA5A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Can explain (in Language B) the relevance of specific information given in a particular section of a long, complex text (written in Language A).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3828E-070A-4399-93B6-1F02A6E6C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2018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71EBFF-1158-427C-841C-FFAC774D1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University of Bedfordshire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FB545B-097B-4FA5-A1E3-5F4C263E4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AF8324-36F4-4038-AD0C-B7644B4DD4D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05BBFDB-2E4D-4CB1-8A99-4BB2B6B548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799355"/>
              </p:ext>
            </p:extLst>
          </p:nvPr>
        </p:nvGraphicFramePr>
        <p:xfrm>
          <a:off x="611560" y="3314700"/>
          <a:ext cx="7946653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4600">
                  <a:extLst>
                    <a:ext uri="{9D8B030D-6E8A-4147-A177-3AD203B41FA5}">
                      <a16:colId xmlns:a16="http://schemas.microsoft.com/office/drawing/2014/main" val="4240772863"/>
                    </a:ext>
                  </a:extLst>
                </a:gridCol>
                <a:gridCol w="1869816">
                  <a:extLst>
                    <a:ext uri="{9D8B030D-6E8A-4147-A177-3AD203B41FA5}">
                      <a16:colId xmlns:a16="http://schemas.microsoft.com/office/drawing/2014/main" val="2255506556"/>
                    </a:ext>
                  </a:extLst>
                </a:gridCol>
                <a:gridCol w="2005000">
                  <a:extLst>
                    <a:ext uri="{9D8B030D-6E8A-4147-A177-3AD203B41FA5}">
                      <a16:colId xmlns:a16="http://schemas.microsoft.com/office/drawing/2014/main" val="1255956462"/>
                    </a:ext>
                  </a:extLst>
                </a:gridCol>
                <a:gridCol w="2197237">
                  <a:extLst>
                    <a:ext uri="{9D8B030D-6E8A-4147-A177-3AD203B41FA5}">
                      <a16:colId xmlns:a16="http://schemas.microsoft.com/office/drawing/2014/main" val="10913716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PERSONAL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PUBLIC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OCCUPATIONAL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EDUCATIONAL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47816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in an article, website, book or talk face-to-face/ online concerning current affairs or an area of personal interest or concern 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from presentations at public meetings, from public documents explaining policy changes, political speeches 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a business report, article, regulation or workplace policy 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an article, book, reference book or lecture/presentation 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95376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1630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5D6B4-F3E5-4D11-89FE-CC3ACFFA2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Qualities of descriptors: what are the design principles?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7480B-2949-491F-ADB4-4304271EF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263" y="1628800"/>
            <a:ext cx="7981950" cy="41910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Retain inconsistent wording: catch/ recognize/ follow/ understand etc.</a:t>
            </a:r>
          </a:p>
          <a:p>
            <a:pPr marL="0" indent="0">
              <a:buNone/>
            </a:pPr>
            <a:r>
              <a:rPr lang="en-GB" dirty="0"/>
              <a:t>Designing descriptors – what does a CEFR descriptor need to provide for users? What goes into a descriptor with definiteness, clarity, brevity &amp; independence?</a:t>
            </a:r>
          </a:p>
          <a:p>
            <a:r>
              <a:rPr lang="en-GB" dirty="0"/>
              <a:t>A task</a:t>
            </a:r>
          </a:p>
          <a:p>
            <a:r>
              <a:rPr lang="en-GB" dirty="0"/>
              <a:t>A speech act/ speech event/ activity?</a:t>
            </a:r>
          </a:p>
          <a:p>
            <a:r>
              <a:rPr lang="en-GB" dirty="0"/>
              <a:t>Themes/ topics/ situations?</a:t>
            </a:r>
          </a:p>
          <a:p>
            <a:r>
              <a:rPr lang="en-GB" dirty="0"/>
              <a:t>Nature of input? Nature of output?</a:t>
            </a:r>
          </a:p>
          <a:p>
            <a:r>
              <a:rPr lang="en-GB" dirty="0"/>
              <a:t>Performance qualities and limitations?</a:t>
            </a:r>
          </a:p>
          <a:p>
            <a:r>
              <a:rPr lang="en-GB" dirty="0"/>
              <a:t>Restrictions, conditions and constraints?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E4E6A5-9ABD-41FF-967C-FB7781BF2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2018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F52CF9-A40B-4A21-89B4-2599C1747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University of Bedfordshire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04FC9-C86A-42CD-9EB6-5645D176A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AF8324-36F4-4038-AD0C-B7644B4DD4D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24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C08B5-AD12-4503-B338-2E9AE4263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aspects of the CEFR for teaching</a:t>
            </a:r>
            <a:br>
              <a:rPr lang="en-GB" dirty="0"/>
            </a:br>
            <a:r>
              <a:rPr lang="en-GB" dirty="0"/>
              <a:t>and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AB9CF-4C9C-43B9-B5F1-DBCC56406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263" y="1772816"/>
            <a:ext cx="7981950" cy="4191000"/>
          </a:xfrm>
        </p:spPr>
        <p:txBody>
          <a:bodyPr/>
          <a:lstStyle/>
          <a:p>
            <a:pPr marL="269875" indent="-269875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dirty="0"/>
              <a:t>innovative areas </a:t>
            </a:r>
          </a:p>
          <a:p>
            <a:pPr marL="838200" lvl="1" indent="-269875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dirty="0"/>
              <a:t>filling gaps in descriptor scales in 2001 publication</a:t>
            </a:r>
          </a:p>
          <a:p>
            <a:pPr marL="838200" lvl="1" indent="-269875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dirty="0"/>
              <a:t>fleshing out mediation and plurilingual/ pluricultural competence</a:t>
            </a:r>
          </a:p>
          <a:p>
            <a:pPr marL="269875" indent="-269875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dirty="0"/>
              <a:t>building on success and responding to users:</a:t>
            </a:r>
          </a:p>
          <a:p>
            <a:pPr marL="838200" lvl="1" indent="-269875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dirty="0"/>
              <a:t>incorporating signing</a:t>
            </a:r>
          </a:p>
          <a:p>
            <a:pPr marL="838200" lvl="1" indent="-269875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dirty="0"/>
              <a:t>more fully defining ‘plus levels’</a:t>
            </a:r>
          </a:p>
          <a:p>
            <a:pPr marL="838200" lvl="1" indent="-269875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dirty="0"/>
              <a:t>new ‘Pre-A1’ level</a:t>
            </a:r>
          </a:p>
          <a:p>
            <a:pPr marL="838200" lvl="1" indent="-269875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dirty="0"/>
              <a:t>adding to scales for listening and reading</a:t>
            </a:r>
          </a:p>
          <a:p>
            <a:pPr marL="838200" lvl="1" indent="-269875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dirty="0"/>
              <a:t>descriptors for other communicative activities - online interaction, using telecommunications, expressing reactions to creative text and literature</a:t>
            </a:r>
          </a:p>
          <a:p>
            <a:pPr marL="269875" indent="-269875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b="1" dirty="0">
                <a:solidFill>
                  <a:srgbClr val="C00000"/>
                </a:solidFill>
              </a:rPr>
              <a:t>enriching description </a:t>
            </a:r>
            <a:r>
              <a:rPr lang="en-GB" dirty="0"/>
              <a:t>at A1, and </a:t>
            </a:r>
            <a:r>
              <a:rPr lang="en-GB" b="1" dirty="0">
                <a:solidFill>
                  <a:srgbClr val="C00000"/>
                </a:solidFill>
              </a:rPr>
              <a:t>at C levels, particularly C2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5F706B-9A14-4F43-B927-E8365A5D9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January 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E2650-140F-490F-B806-3CAA3B9BB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University of Bedfordshire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FCED0-C50E-4AA7-B9EE-6BEC7D02D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AF8324-36F4-4038-AD0C-B7644B4DD4D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86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263" y="1614264"/>
            <a:ext cx="7981950" cy="455104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GB" dirty="0"/>
              <a:t>The CEFR in language education (p.27): the </a:t>
            </a:r>
            <a:r>
              <a:rPr lang="en-GB" b="1" dirty="0"/>
              <a:t>action-oriented approach </a:t>
            </a:r>
            <a:r>
              <a:rPr lang="en-GB" dirty="0"/>
              <a:t>(p.26)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dirty="0"/>
              <a:t>CEFR is </a:t>
            </a:r>
            <a:r>
              <a:rPr lang="en-GB" i="1" dirty="0">
                <a:solidFill>
                  <a:srgbClr val="C00000"/>
                </a:solidFill>
              </a:rPr>
              <a:t>neutral</a:t>
            </a:r>
            <a:r>
              <a:rPr lang="en-GB" dirty="0"/>
              <a:t> (‘does not prescribe any particular pedagogic approach’, ‘raises questions rather than answering them’) BUT ‘</a:t>
            </a:r>
            <a:r>
              <a:rPr lang="en-GB" i="1" dirty="0">
                <a:solidFill>
                  <a:srgbClr val="C00000"/>
                </a:solidFill>
              </a:rPr>
              <a:t>not educationally neutral</a:t>
            </a:r>
            <a:r>
              <a:rPr lang="en-GB" dirty="0"/>
              <a:t>’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dirty="0"/>
              <a:t>Presents language user/learner as </a:t>
            </a:r>
            <a:r>
              <a:rPr lang="en-GB" b="1" dirty="0"/>
              <a:t>‘social agent</a:t>
            </a:r>
            <a:r>
              <a:rPr lang="en-GB" dirty="0"/>
              <a:t>,</a:t>
            </a:r>
            <a:r>
              <a:rPr lang="en-GB" b="1" dirty="0"/>
              <a:t>’ </a:t>
            </a:r>
            <a:r>
              <a:rPr lang="en-GB" dirty="0"/>
              <a:t>acting in </a:t>
            </a:r>
            <a:r>
              <a:rPr lang="en-GB" dirty="0">
                <a:solidFill>
                  <a:srgbClr val="C00000"/>
                </a:solidFill>
              </a:rPr>
              <a:t>social world</a:t>
            </a:r>
            <a:r>
              <a:rPr lang="en-GB" dirty="0"/>
              <a:t>;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exerting agency in </a:t>
            </a:r>
            <a:r>
              <a:rPr lang="en-GB" dirty="0">
                <a:solidFill>
                  <a:srgbClr val="C00000"/>
                </a:solidFill>
              </a:rPr>
              <a:t>learning process</a:t>
            </a:r>
            <a:r>
              <a:rPr lang="en-GB" dirty="0"/>
              <a:t>.</a:t>
            </a:r>
            <a:endParaRPr lang="en-GB" dirty="0">
              <a:solidFill>
                <a:srgbClr val="C0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dirty="0"/>
              <a:t>A </a:t>
            </a:r>
            <a:r>
              <a:rPr lang="en-GB" b="1" dirty="0">
                <a:solidFill>
                  <a:srgbClr val="C00000"/>
                </a:solidFill>
              </a:rPr>
              <a:t>paradigm shift </a:t>
            </a:r>
            <a:r>
              <a:rPr lang="en-GB" dirty="0"/>
              <a:t>in both course planning and teaching, </a:t>
            </a:r>
            <a:r>
              <a:rPr lang="en-GB" dirty="0">
                <a:solidFill>
                  <a:srgbClr val="C00000"/>
                </a:solidFill>
              </a:rPr>
              <a:t>promoting learner engagement and autonomy</a:t>
            </a:r>
            <a:r>
              <a:rPr lang="en-GB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January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University of Bedfordshire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AF8324-36F4-4038-AD0C-B7644B4DD4D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04AA887-7460-4161-9D67-AFF77AF73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381000"/>
            <a:ext cx="5710237" cy="766763"/>
          </a:xfrm>
        </p:spPr>
        <p:txBody>
          <a:bodyPr/>
          <a:lstStyle/>
          <a:p>
            <a:r>
              <a:rPr lang="en-GB" dirty="0"/>
              <a:t>Key aspects of the CEFR for teaching</a:t>
            </a:r>
            <a:br>
              <a:rPr lang="en-GB" dirty="0"/>
            </a:br>
            <a:r>
              <a:rPr lang="en-GB" dirty="0"/>
              <a:t>and learning</a:t>
            </a:r>
          </a:p>
        </p:txBody>
      </p:sp>
    </p:spTree>
    <p:extLst>
      <p:ext uri="{BB962C8B-B14F-4D97-AF65-F5344CB8AC3E}">
        <p14:creationId xmlns:p14="http://schemas.microsoft.com/office/powerpoint/2010/main" val="92969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054EC-17D4-4488-9B65-46C138702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Paradigm shift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F87DF-EC02-4B31-AE3E-FD16B2CBF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263" y="1340768"/>
            <a:ext cx="7981950" cy="41910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GB" dirty="0"/>
              <a:t>The CEFR is… (p.28)</a:t>
            </a:r>
          </a:p>
          <a:p>
            <a:pPr>
              <a:spcAft>
                <a:spcPts val="600"/>
              </a:spcAft>
            </a:pPr>
            <a:r>
              <a:rPr lang="en-GB" sz="1800" dirty="0"/>
              <a:t>a tool to </a:t>
            </a:r>
            <a:r>
              <a:rPr lang="en-GB" sz="1800" b="1" dirty="0">
                <a:solidFill>
                  <a:srgbClr val="C00000"/>
                </a:solidFill>
              </a:rPr>
              <a:t>facilitate educational reform projects </a:t>
            </a:r>
          </a:p>
          <a:p>
            <a:pPr>
              <a:spcAft>
                <a:spcPts val="600"/>
              </a:spcAft>
            </a:pPr>
            <a:r>
              <a:rPr lang="en-GB" sz="1800" dirty="0"/>
              <a:t>a tool to </a:t>
            </a:r>
            <a:r>
              <a:rPr lang="en-GB" sz="1800" b="1" dirty="0">
                <a:solidFill>
                  <a:srgbClr val="C00000"/>
                </a:solidFill>
              </a:rPr>
              <a:t>assist the planning of curricula, courses and examinations</a:t>
            </a:r>
            <a:r>
              <a:rPr lang="en-GB" sz="1800" dirty="0"/>
              <a:t> by working backwards from </a:t>
            </a:r>
            <a:r>
              <a:rPr lang="en-GB" sz="1800" b="1" dirty="0"/>
              <a:t>what the users/learners need to be able </a:t>
            </a:r>
            <a:r>
              <a:rPr lang="en-GB" sz="1800" b="1" i="1" dirty="0">
                <a:solidFill>
                  <a:srgbClr val="C00000"/>
                </a:solidFill>
              </a:rPr>
              <a:t>to do </a:t>
            </a:r>
            <a:r>
              <a:rPr lang="en-GB" sz="1800" b="1" dirty="0"/>
              <a:t>in the language</a:t>
            </a:r>
          </a:p>
          <a:p>
            <a:pPr>
              <a:spcAft>
                <a:spcPts val="600"/>
              </a:spcAft>
            </a:pPr>
            <a:r>
              <a:rPr lang="en-GB" sz="1800" dirty="0"/>
              <a:t>shift </a:t>
            </a:r>
            <a:r>
              <a:rPr lang="en-GB" sz="1800" dirty="0">
                <a:solidFill>
                  <a:srgbClr val="C00000"/>
                </a:solidFill>
              </a:rPr>
              <a:t>away from </a:t>
            </a:r>
          </a:p>
          <a:p>
            <a:pPr lvl="1">
              <a:spcAft>
                <a:spcPts val="600"/>
              </a:spcAft>
            </a:pPr>
            <a:r>
              <a:rPr lang="en-GB" sz="1800" dirty="0"/>
              <a:t>syllabuses based on </a:t>
            </a:r>
            <a:r>
              <a:rPr lang="en-GB" sz="1800" dirty="0">
                <a:solidFill>
                  <a:srgbClr val="C00000"/>
                </a:solidFill>
              </a:rPr>
              <a:t>linear progression through language structures</a:t>
            </a:r>
            <a:r>
              <a:rPr lang="en-GB" sz="1800" dirty="0"/>
              <a:t>, or predetermined set of notions and functions</a:t>
            </a:r>
          </a:p>
          <a:p>
            <a:pPr lvl="1">
              <a:spcAft>
                <a:spcPts val="600"/>
              </a:spcAft>
            </a:pPr>
            <a:r>
              <a:rPr lang="en-GB" sz="1800" i="1" dirty="0">
                <a:solidFill>
                  <a:srgbClr val="C00000"/>
                </a:solidFill>
              </a:rPr>
              <a:t>deficiency</a:t>
            </a:r>
            <a:r>
              <a:rPr lang="en-GB" sz="1800" i="1" dirty="0"/>
              <a:t> </a:t>
            </a:r>
            <a:r>
              <a:rPr lang="en-GB" sz="1800" dirty="0"/>
              <a:t>perspective focusing on what the learners have not yet acquired.</a:t>
            </a:r>
          </a:p>
          <a:p>
            <a:pPr>
              <a:spcAft>
                <a:spcPts val="600"/>
              </a:spcAft>
            </a:pPr>
            <a:r>
              <a:rPr lang="en-GB" sz="1800" dirty="0"/>
              <a:t>shift </a:t>
            </a:r>
            <a:r>
              <a:rPr lang="en-GB" sz="1800" dirty="0">
                <a:solidFill>
                  <a:srgbClr val="C00000"/>
                </a:solidFill>
              </a:rPr>
              <a:t>towards</a:t>
            </a:r>
            <a:r>
              <a:rPr lang="en-GB" sz="1800" dirty="0"/>
              <a:t> </a:t>
            </a:r>
          </a:p>
          <a:p>
            <a:pPr lvl="1">
              <a:spcAft>
                <a:spcPts val="600"/>
              </a:spcAft>
            </a:pPr>
            <a:r>
              <a:rPr lang="en-GB" sz="1800" dirty="0"/>
              <a:t>syllabuses based on </a:t>
            </a:r>
            <a:r>
              <a:rPr lang="en-GB" sz="1800" dirty="0">
                <a:solidFill>
                  <a:srgbClr val="C00000"/>
                </a:solidFill>
              </a:rPr>
              <a:t>needs analysis</a:t>
            </a:r>
            <a:r>
              <a:rPr lang="en-GB" sz="1800" dirty="0"/>
              <a:t>, oriented towards </a:t>
            </a:r>
            <a:r>
              <a:rPr lang="en-GB" sz="1800" dirty="0">
                <a:solidFill>
                  <a:srgbClr val="C00000"/>
                </a:solidFill>
              </a:rPr>
              <a:t>real-life tasks</a:t>
            </a:r>
            <a:r>
              <a:rPr lang="en-GB" sz="1800" dirty="0"/>
              <a:t> and constructed around </a:t>
            </a:r>
            <a:r>
              <a:rPr lang="en-GB" sz="1800" dirty="0">
                <a:solidFill>
                  <a:srgbClr val="C00000"/>
                </a:solidFill>
              </a:rPr>
              <a:t>purposefully selected </a:t>
            </a:r>
            <a:r>
              <a:rPr lang="en-GB" sz="1800" dirty="0"/>
              <a:t>notions and functions. </a:t>
            </a:r>
          </a:p>
          <a:p>
            <a:pPr lvl="1">
              <a:spcAft>
                <a:spcPts val="600"/>
              </a:spcAft>
            </a:pPr>
            <a:r>
              <a:rPr lang="en-GB" sz="1800" i="1" dirty="0">
                <a:solidFill>
                  <a:srgbClr val="C00000"/>
                </a:solidFill>
              </a:rPr>
              <a:t>proficiency</a:t>
            </a:r>
            <a:r>
              <a:rPr lang="en-GB" sz="1800" i="1" dirty="0"/>
              <a:t> </a:t>
            </a:r>
            <a:r>
              <a:rPr lang="en-GB" sz="1800" dirty="0"/>
              <a:t>perspective guided by ‘</a:t>
            </a:r>
            <a:r>
              <a:rPr lang="en-GB" sz="1800" b="1" dirty="0"/>
              <a:t>Can do’ descriptors</a:t>
            </a:r>
            <a:endParaRPr lang="en-GB" sz="1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08E09-9CF1-4F58-85A4-BE75905CD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January 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28649-335A-4D70-9019-22D03B687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University of Bedfordshire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ED9B8-49C7-45A1-AADD-1E96E64CE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AF8324-36F4-4038-AD0C-B7644B4DD4D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868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B0AA4-DB44-4C4E-B815-1E18CDD0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381000"/>
            <a:ext cx="5723929" cy="766763"/>
          </a:xfrm>
        </p:spPr>
        <p:txBody>
          <a:bodyPr/>
          <a:lstStyle/>
          <a:p>
            <a:r>
              <a:rPr lang="en-GB" dirty="0"/>
              <a:t>‘Work backwards’ from needs profiles</a:t>
            </a:r>
            <a:br>
              <a:rPr lang="en-GB" dirty="0"/>
            </a:br>
            <a:r>
              <a:rPr lang="en-GB" sz="2000" b="1" dirty="0">
                <a:solidFill>
                  <a:schemeClr val="bg2">
                    <a:lumMod val="75000"/>
                  </a:schemeClr>
                </a:solidFill>
              </a:rPr>
              <a:t>…</a:t>
            </a:r>
            <a:r>
              <a:rPr lang="en-GB" sz="2000" b="1" i="1" dirty="0">
                <a:solidFill>
                  <a:schemeClr val="bg2">
                    <a:lumMod val="75000"/>
                  </a:schemeClr>
                </a:solidFill>
              </a:rPr>
              <a:t>but users will need to look elsewhere for process</a:t>
            </a:r>
            <a:endParaRPr lang="en-GB" b="1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2C33C-679B-41C9-88AE-D431C8F31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January 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827DD9-BC39-4073-8EA2-D6CA5705F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University of Bedfordshire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E0A35-53DE-44FE-84C3-3C8A5995B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AF8324-36F4-4038-AD0C-B7644B4DD4D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1466EB5-1401-4264-8440-7CA2B489109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5536" y="1152940"/>
            <a:ext cx="8275810" cy="5012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630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1464F-407D-4BA2-B6DF-D68E1B800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Descriptors (p.23)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AD995-D3D6-41DC-BD25-32972B96F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9875" indent="-269875">
              <a:buFont typeface="Wingdings" panose="05000000000000000000" pitchFamily="2" charset="2"/>
              <a:buChar char="Ø"/>
            </a:pPr>
            <a:r>
              <a:rPr lang="en-GB" dirty="0"/>
              <a:t>newly developed illustrative descriptor scales alongside existing ones;</a:t>
            </a:r>
          </a:p>
          <a:p>
            <a:pPr marL="269875" indent="-269875">
              <a:buFont typeface="Wingdings" panose="05000000000000000000" pitchFamily="2" charset="2"/>
              <a:buChar char="Ø"/>
            </a:pPr>
            <a:r>
              <a:rPr lang="en-GB" dirty="0"/>
              <a:t>schematic tables provided - grouping scales belonging to the same category (communicative language activities or aspects of competence);</a:t>
            </a:r>
          </a:p>
          <a:p>
            <a:pPr marL="269875" indent="-269875">
              <a:buFont typeface="Wingdings" panose="05000000000000000000" pitchFamily="2" charset="2"/>
              <a:buChar char="Ø"/>
            </a:pPr>
            <a:r>
              <a:rPr lang="en-GB" dirty="0"/>
              <a:t>short rationale presented for each scale, explaining thinking behind categorisation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25D857-D00D-48FA-8F6A-1B5B977D7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January 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E0C412-20D9-492D-B760-DB2753868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University of Bedfordshire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66844-C526-4638-9E34-6EBEDA10D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AF8324-36F4-4038-AD0C-B7644B4DD4D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729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Descriptors further explained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262" y="1905000"/>
            <a:ext cx="8172201" cy="41910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Descriptors are (p.41)</a:t>
            </a:r>
          </a:p>
          <a:p>
            <a:r>
              <a:rPr lang="en-GB" dirty="0"/>
              <a:t>Illustrative: merely </a:t>
            </a:r>
            <a:r>
              <a:rPr lang="en-GB" b="1" i="1" dirty="0"/>
              <a:t>illustrations </a:t>
            </a:r>
            <a:r>
              <a:rPr lang="en-GB" dirty="0"/>
              <a:t>of competence in the area concerned at the different levels.</a:t>
            </a:r>
          </a:p>
          <a:p>
            <a:r>
              <a:rPr lang="en-GB" dirty="0"/>
              <a:t>Focus on </a:t>
            </a:r>
            <a:r>
              <a:rPr lang="en-GB" b="1" dirty="0"/>
              <a:t>aspects that are new and salient</a:t>
            </a:r>
            <a:r>
              <a:rPr lang="en-GB" dirty="0"/>
              <a:t>; do not attempt to describe everything relevant in a comprehensive manner.</a:t>
            </a:r>
          </a:p>
          <a:p>
            <a:r>
              <a:rPr lang="en-GB" dirty="0"/>
              <a:t>They remain </a:t>
            </a:r>
            <a:r>
              <a:rPr lang="en-GB" b="1" dirty="0"/>
              <a:t>open-ended and incomplete</a:t>
            </a:r>
            <a:r>
              <a:rPr lang="en-GB" dirty="0"/>
              <a:t>.</a:t>
            </a:r>
          </a:p>
          <a:p>
            <a:r>
              <a:rPr lang="en-GB" dirty="0"/>
              <a:t>Illustrative descriptors are </a:t>
            </a:r>
            <a:r>
              <a:rPr lang="en-GB" b="1" dirty="0"/>
              <a:t>one</a:t>
            </a:r>
            <a:r>
              <a:rPr lang="en-GB" dirty="0"/>
              <a:t> </a:t>
            </a:r>
            <a:r>
              <a:rPr lang="en-GB" b="1" dirty="0"/>
              <a:t>source for the development of standards</a:t>
            </a:r>
            <a:r>
              <a:rPr lang="en-GB" dirty="0"/>
              <a:t> appropriate to the context concerned; </a:t>
            </a:r>
          </a:p>
          <a:p>
            <a:pPr marL="0" indent="0">
              <a:buNone/>
            </a:pPr>
            <a:r>
              <a:rPr lang="en-GB" sz="2400" b="1" dirty="0">
                <a:solidFill>
                  <a:srgbClr val="C00000"/>
                </a:solidFill>
              </a:rPr>
              <a:t>descriptors are not in themselves offered as standards</a:t>
            </a:r>
            <a:endParaRPr lang="en-GB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January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University of Bedfordshire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AF8324-36F4-4038-AD0C-B7644B4DD4D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011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C7337-6573-4A9C-B785-88A96CA3D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381000"/>
            <a:ext cx="5710237" cy="766763"/>
          </a:xfrm>
        </p:spPr>
        <p:txBody>
          <a:bodyPr/>
          <a:lstStyle/>
          <a:p>
            <a:r>
              <a:rPr lang="en-GB"/>
              <a:t>Descriptors by skill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20DDF-F0B5-4E5C-86C4-ECB8283893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0" y="6324600"/>
            <a:ext cx="1714500" cy="457200"/>
          </a:xfrm>
        </p:spPr>
        <p:txBody>
          <a:bodyPr/>
          <a:lstStyle/>
          <a:p>
            <a:pPr>
              <a:defRPr/>
            </a:pPr>
            <a:r>
              <a:rPr lang="en-US"/>
              <a:t>January 2018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C347B1-248A-423E-943E-252669648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6263" y="6324600"/>
            <a:ext cx="3995737" cy="457200"/>
          </a:xfrm>
        </p:spPr>
        <p:txBody>
          <a:bodyPr/>
          <a:lstStyle/>
          <a:p>
            <a:pPr>
              <a:defRPr/>
            </a:pPr>
            <a:r>
              <a:rPr lang="en-US"/>
              <a:t>University of Bedfordshire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9302E-5A14-4FF4-8287-3FA2873D8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86500" y="6324600"/>
            <a:ext cx="2271713" cy="457200"/>
          </a:xfrm>
        </p:spPr>
        <p:txBody>
          <a:bodyPr/>
          <a:lstStyle/>
          <a:p>
            <a:pPr>
              <a:defRPr/>
            </a:pPr>
            <a:fld id="{E8AF8324-36F4-4038-AD0C-B7644B4DD4D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74FFCD-4839-4C5F-AE22-634E0C1294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822" y="1772816"/>
            <a:ext cx="7980356" cy="419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227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12C79-1FCF-4AE2-9559-EEBAFD2DD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Descriptors by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B9A1A-C328-446A-ABED-0C9419843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2018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E5CC6-08A1-493B-BACF-97DC5EC36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University of Bedfordshire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5B17D-0ACA-4A86-83ED-2FBA6CB88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AF8324-36F4-4038-AD0C-B7644B4DD4D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1401DEC-B333-49E2-B774-D8F85A15A8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637855"/>
              </p:ext>
            </p:extLst>
          </p:nvPr>
        </p:nvGraphicFramePr>
        <p:xfrm>
          <a:off x="3500364" y="1241440"/>
          <a:ext cx="2143272" cy="11074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79200">
                  <a:extLst>
                    <a:ext uri="{9D8B030D-6E8A-4147-A177-3AD203B41FA5}">
                      <a16:colId xmlns:a16="http://schemas.microsoft.com/office/drawing/2014/main" val="3573851944"/>
                    </a:ext>
                  </a:extLst>
                </a:gridCol>
                <a:gridCol w="871984">
                  <a:extLst>
                    <a:ext uri="{9D8B030D-6E8A-4147-A177-3AD203B41FA5}">
                      <a16:colId xmlns:a16="http://schemas.microsoft.com/office/drawing/2014/main" val="326492141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4273002679"/>
                    </a:ext>
                  </a:extLst>
                </a:gridCol>
              </a:tblGrid>
              <a:tr h="18383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2001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2018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5042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i="1" dirty="0"/>
                        <a:t>C2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525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i="1" dirty="0"/>
                        <a:t>C1</a:t>
                      </a:r>
                    </a:p>
                  </a:txBody>
                  <a:tcP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9</a:t>
                      </a:r>
                    </a:p>
                  </a:txBody>
                  <a:tcP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9807629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72C54C34-DA33-44BC-A235-3ED9280170E4}"/>
              </a:ext>
            </a:extLst>
          </p:cNvPr>
          <p:cNvSpPr/>
          <p:nvPr/>
        </p:nvSpPr>
        <p:spPr>
          <a:xfrm>
            <a:off x="755576" y="1196752"/>
            <a:ext cx="28648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i="1" dirty="0">
                <a:solidFill>
                  <a:srgbClr val="C00000"/>
                </a:solidFill>
              </a:rPr>
              <a:t>No descriptor available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9FF74F0-8439-4439-9D67-0F9D154F92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068" y="2276872"/>
            <a:ext cx="7980356" cy="374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50686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C60C30"/>
      </a:dk2>
      <a:lt2>
        <a:srgbClr val="999999"/>
      </a:lt2>
      <a:accent1>
        <a:srgbClr val="E17000"/>
      </a:accent1>
      <a:accent2>
        <a:srgbClr val="5EB6E4"/>
      </a:accent2>
      <a:accent3>
        <a:srgbClr val="FFFFFF"/>
      </a:accent3>
      <a:accent4>
        <a:srgbClr val="000000"/>
      </a:accent4>
      <a:accent5>
        <a:srgbClr val="EEBBAA"/>
      </a:accent5>
      <a:accent6>
        <a:srgbClr val="54A5CF"/>
      </a:accent6>
      <a:hlink>
        <a:srgbClr val="00B2A9"/>
      </a:hlink>
      <a:folHlink>
        <a:srgbClr val="7AB800"/>
      </a:folHlink>
    </a:clrScheme>
    <a:fontScheme name="Blank Presentation">
      <a:majorFont>
        <a:latin typeface="Times New Roman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33602</TotalTime>
  <Words>913</Words>
  <Application>Microsoft Office PowerPoint</Application>
  <PresentationFormat>On-screen Show (4:3)</PresentationFormat>
  <Paragraphs>133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ＭＳ Ｐゴシック</vt:lpstr>
      <vt:lpstr>Arial</vt:lpstr>
      <vt:lpstr>Times</vt:lpstr>
      <vt:lpstr>Times New Roman</vt:lpstr>
      <vt:lpstr>Wingdings</vt:lpstr>
      <vt:lpstr>Blank Presentation</vt:lpstr>
      <vt:lpstr>Launching Conference for the CEFR Companion Volume with New Descriptors</vt:lpstr>
      <vt:lpstr>Key aspects of the CEFR for teaching and learning</vt:lpstr>
      <vt:lpstr>Key aspects of the CEFR for teaching and learning</vt:lpstr>
      <vt:lpstr>Paradigm shift</vt:lpstr>
      <vt:lpstr>‘Work backwards’ from needs profiles …but users will need to look elsewhere for process</vt:lpstr>
      <vt:lpstr>Descriptors (p.23)</vt:lpstr>
      <vt:lpstr>Descriptors further explained</vt:lpstr>
      <vt:lpstr>Descriptors by skill</vt:lpstr>
      <vt:lpstr>Descriptors by level</vt:lpstr>
      <vt:lpstr>Descriptor changes</vt:lpstr>
      <vt:lpstr>Elaboration of scales – conceptual bases</vt:lpstr>
      <vt:lpstr>Appendix 6 – Examples of use in different domains for descriptors of online interaction and mediation activities</vt:lpstr>
      <vt:lpstr>Qualities of descriptors: what are the design principles?</vt:lpstr>
    </vt:vector>
  </TitlesOfParts>
  <Company>Lloyd Northover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Shaughn McGurk</dc:creator>
  <cp:lastModifiedBy>Anthony Green</cp:lastModifiedBy>
  <cp:revision>201</cp:revision>
  <dcterms:created xsi:type="dcterms:W3CDTF">2006-09-11T16:05:10Z</dcterms:created>
  <dcterms:modified xsi:type="dcterms:W3CDTF">2018-05-15T07:17:08Z</dcterms:modified>
</cp:coreProperties>
</file>