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50" r:id="rId3"/>
    <p:sldId id="257" r:id="rId4"/>
    <p:sldId id="274" r:id="rId5"/>
    <p:sldId id="275" r:id="rId6"/>
    <p:sldId id="301" r:id="rId7"/>
    <p:sldId id="302" r:id="rId8"/>
    <p:sldId id="346" r:id="rId9"/>
    <p:sldId id="344" r:id="rId10"/>
    <p:sldId id="300" r:id="rId11"/>
    <p:sldId id="347" r:id="rId12"/>
    <p:sldId id="279" r:id="rId13"/>
    <p:sldId id="345" r:id="rId14"/>
    <p:sldId id="349" r:id="rId1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3333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5" autoAdjust="0"/>
  </p:normalViewPr>
  <p:slideViewPr>
    <p:cSldViewPr snapToGrid="0">
      <p:cViewPr>
        <p:scale>
          <a:sx n="85" d="100"/>
          <a:sy n="85" d="100"/>
        </p:scale>
        <p:origin x="-1051" y="-3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37E20C99-71DA-4216-A687-FA4452E3892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F08348B-CAB4-423D-A42C-8DFA5E26FF6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497C50F-7F8E-4B23-8816-B586D53BA50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F833E83-2035-421E-9EB9-883B8513966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9E56032-CA6E-4251-B7B8-6E311655BFE1}" type="slidenum">
              <a:t>‹#›</a:t>
            </a:fld>
            <a:endParaRPr lang="de-CH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647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xmlns="" id="{ED8D35EC-CFBB-4D21-A56C-FA936C6AA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xmlns="" id="{E2D3DAA2-28E6-489F-9DA8-D816DE834FF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xmlns="" id="{67DED1AA-13B6-4FE7-8DBB-2254ADE5AFE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DBD6A4C-46FF-4FD9-BAE1-6271E342BF7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87E64DB-5AD0-444A-81CC-C2A34106E8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DA04AF4-0457-48A6-BDF0-ABDED59E18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9CE1D03-2A7D-4546-80BA-ECD85B0DD51C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963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CH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42D3C5A-3DFB-4214-9650-FDE9B94A03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C34CE8-A13F-4B88-B81B-B573068F46A1}" type="slidenum">
              <a:t>2</a:t>
            </a:fld>
            <a:endParaRPr lang="de-CH" dirty="0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xmlns="" id="{51FC0734-0B62-47BB-A6BB-CA1D15E275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68350" y="414338"/>
            <a:ext cx="4003675" cy="30019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xmlns="" id="{BD58F7B3-3DBD-4616-8115-6568436E04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7999" y="5084640"/>
            <a:ext cx="5544000" cy="4834440"/>
          </a:xfrm>
        </p:spPr>
        <p:txBody>
          <a:bodyPr anchor="t" anchorCtr="0"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874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03662D9-AA16-46BF-9335-15B80FCAB7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7F4C388-210D-4931-BC86-6274E70C427C}" type="slidenum">
              <a:rPr/>
              <a:t>8</a:t>
            </a:fld>
            <a:endParaRPr lang="de-CH" dirty="0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xmlns="" id="{15EA726F-ADDC-47BD-A13B-BD2332924E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11250" y="803275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xmlns="" id="{F214B4F8-E319-4255-837C-275E886D6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9439" y="5081040"/>
            <a:ext cx="5541120" cy="481716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t" anchorCtr="0"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968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1502E26-A8F6-4F70-A316-6F41B32C6F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42A565-987F-4BC5-A6E4-DBAA535C2747}" type="slidenum">
              <a:rPr/>
              <a:t>11</a:t>
            </a:fld>
            <a:endParaRPr lang="de-CH" dirty="0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xmlns="" id="{2B917F3C-F80E-4FCB-A932-4B92CB7FDC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12838" y="803275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xmlns="" id="{2157D08E-5A01-435E-9B44-0F99FB08FB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9439" y="5081040"/>
            <a:ext cx="5541120" cy="481716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t" anchorCtr="0"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56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ED7660-19CB-485E-BA64-2F97206A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856FE51-3AA0-4032-8CCE-5459C807E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51CDE8E-9042-42A6-B2B6-CE355269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8B0F5F7-5273-4559-A378-3F2C7602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DCD5DE4-82BD-44E3-9DA7-D504C615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01BE9D-05AB-4A2F-972F-C5043BC9482A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707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31F5F3-78E7-4F1E-B880-94492E0B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158BA334-BF65-489D-8FFF-59F169758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A20144B-85CD-4DD2-AC69-739322BA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E6180EA-6105-4B1F-B2FD-2A03D698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F0D21C0-74A0-45A5-B2EF-C7684451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533E15-27DD-4FD3-9889-FBEDCAAE4E76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9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0E4FE0CE-82A0-42BD-B547-3A3DA296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84D83FA-2A3F-4F1E-9ACA-2D620DB07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EC836EC-01F5-41E1-B659-D037B011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CEA95D5-B9C0-4714-8EA7-BA3751F5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4EA55FD-8692-436A-8869-4AB67ACF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93234-B073-403D-AACE-ADD789BC04E4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000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2E38CB-DB79-4E50-8002-CEF2B6F6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1458D1A3-A316-49DE-A967-0EC5C0922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8762772-A727-4DFD-A978-2F1176BFA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E6DC787-506C-4672-8B92-883A5E559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14759-B56A-4CAF-AC99-7E11227F0C85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31008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4B590B3-8C41-4178-89B0-50AE03C7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D3E1CC3-3D0A-4D96-A5D5-7F7FD01A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C4AAEBE-5B25-4D7A-BCFC-8836B2C61B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4B795D0-F870-4AD9-85E3-637D8DB57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B7AE7-2F01-4BCB-B988-46F1C6AF5EC4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82752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4AB17F-F927-4E9F-9A5C-62F8C17D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3187596-9ED2-4AFB-B6EC-CEEC1D7D8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2646"/>
            </a:lvl1pPr>
            <a:lvl2pPr marL="503972" indent="0">
              <a:buNone/>
              <a:defRPr sz="2205"/>
            </a:lvl2pPr>
            <a:lvl3pPr marL="1007943" indent="0">
              <a:buNone/>
              <a:defRPr sz="198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F1B7331-A744-41C5-B794-FA1F702AE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33407A3-7FCD-4791-A88F-23B234E98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6076F-D7D4-449F-AB1F-001B6C97565D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28587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5DC6AD-C84D-4E89-BFF8-81D7A8AE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FA3642E-37C0-4AD4-BC5B-DEECB5A78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042" y="1763924"/>
            <a:ext cx="4200260" cy="45358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D62A4CB-0987-48F2-9709-C7945026B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313" y="1763924"/>
            <a:ext cx="4200260" cy="45358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791DEF0-6C99-45D9-80E0-A45959F7A5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84BC74-2EE3-42EC-A170-39D8CAC84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53043-6944-41F6-842E-1A2CFD80424D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65512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D9E163-4C74-43B1-805C-5410BAE1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402483"/>
            <a:ext cx="869453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0945239-EC5E-4E11-ABC4-18B609FEF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794" y="1853171"/>
            <a:ext cx="426501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03337FE-2825-4129-AC3B-556EF9F1D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794" y="2761381"/>
            <a:ext cx="4265014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BA1A263-21FA-4EA7-8874-18C5F2CF9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601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AF7BE8A-9721-40D7-9865-117CC4226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6016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6FA893B-11FF-4CD6-832A-93EE8BCC59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82A5FB35-3DFB-4AE1-9297-823CA1F1F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940BF5-EB60-416C-99B2-BA94C082D0DF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0875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4C59C8-CCED-43C8-9E8E-51FD09F8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D61D06C-7FE8-49F0-9C9A-A732EE3DB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633DF5C-F160-47B3-93B1-44725B927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2D52A0-022B-48F4-A54C-539A687E011E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6161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18DDFEAF-DC02-45E8-AB9D-7FF03C3E4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358F2BD-BBF2-402E-B08A-5DCB763F3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BB1B76-0287-4DCC-85EA-B084F3ADDD7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9183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3B88F1-0A11-43CC-97EC-D9B7F18B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6995928-7ADF-46A8-B9D1-4381E55F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AD2C220-619F-4A5E-A07F-81BAAB7B5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C12C929-F6AB-4251-8714-605C5F7B1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4C111E5-0038-4370-9945-1DB01027B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39A466-CCEE-49D7-B0CB-3A1F95731107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0031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206987-02BF-4B69-8FA6-3E6F50A5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B0A47A6-43E5-433E-BB01-7D58B887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1B1ED56-1034-4BB6-BE81-112D4485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C5B2D52-018A-4C4C-8F1D-BC1F6B3F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546BB51-7AC8-4046-BED0-12C2D275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F6FD83-537E-40F8-ABD1-A6B123074FA5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175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19476F-4CB9-43B3-8459-A2EE58ED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3B5DE674-CE39-4159-B92C-AB733ECD7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B09BE6A-B3A4-4572-8509-CE6007A3A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F001F41-CCE6-467A-A617-BD860ED5D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9B23DA7-5C9C-4994-89B6-2848DD2B7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14E9F1-F1E6-48B3-A8BE-8409AAE33955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925299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053F49-ABB7-42F0-8F9B-6685AF31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470A58E-E37C-42A8-B023-E45E63CE2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E70A2B9-6FF3-4FEF-AF71-D525FBAEB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9B3CA58-9137-4236-B883-933F022F0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37DB62-434B-4FF1-B003-41DB5A925FB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11902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BDCCD15B-97E1-41F2-B0EE-894927FB5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24448" y="0"/>
            <a:ext cx="2184135" cy="629972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AD437D7A-B948-4819-8101-71ED6E879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2042" y="0"/>
            <a:ext cx="6384396" cy="629972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4F0D58D-36A0-479F-A425-5CFD79D3A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CE4109A-0ECF-48D7-8FAB-17F07BD81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A3A27-03B9-4C65-82F3-A74FDC405091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4628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C66345-55A6-4B33-9466-830D0371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9089C99-EDB0-4B9C-83E9-1BD49291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11C6C88-5188-4CD6-BB31-99F170CB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EAE4D8E-B609-44F0-952E-910EBFC1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0A6FFD4-89F8-4B2B-8C30-DC8C9A1D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BDC098-A7F0-494B-9651-1DAC104CE0B4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11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C80036-0082-4814-A466-33912123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4B2F7C8-0730-4A53-A079-E84EA9A09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BCB895A-5C38-4632-80A2-205306A11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DA07D4F-ADB2-4FDF-8F94-367C1100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5EFDD5B-31AC-4D15-92D0-24528493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70C5CBC-EBCE-4A88-9EE5-140E5349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632CBF-866C-4641-8EB2-CCA385A79A20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610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823B76-FBD7-4E08-AA71-0A31879A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0FA8B32-2D1C-4365-B73A-C66757519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AA857D9-2883-4E9A-B54D-93D340454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D0C71C71-56B4-47F9-BF6D-BB82E5A0B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4F9DC4F-9B1A-46B9-998E-0AB4CDEDE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239544F-C52F-452D-83DD-EB484099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20B397EB-ADD8-4849-BAE7-205BC23B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088EF20-A42F-42A7-B131-5EF3F6B8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8267AE-063F-4E65-A02A-1B9578CD2CE8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922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617BCB-768F-41C1-862B-99370D78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864CB967-02B7-40B5-90B5-0DA31B3B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02102AC-ABC9-4F43-8659-6424B565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D921844-5974-42C4-8E25-DC40F9C6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B41A68-7989-47DB-98C1-A1BD42E31E8D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66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E5B9307-1C37-42B6-8992-9A7ED9A5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087E70A-C5FF-4FF1-8AAC-371D9320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146B8EE-2C1B-41CB-9D21-FE12A819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B2EC07-61EA-4C2D-BB5E-4E885249FF99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9654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715812-26BF-41E9-B2CA-7002D2F1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0D26B2D-6786-45BA-A548-CFF5423AD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3086B97-1629-4127-848B-5F0C32E6A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800B997-C4EF-45BB-B195-311D5321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38BDB76F-CADE-49C3-AF15-B25A983B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3F0CC82-8846-4EE9-AAA6-088912BA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73D687-BCD1-4E8E-AC6C-494A25896E71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911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81D387-ECEE-4D0A-A1B2-A2FA1C44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05AF7C9-24DC-4CC2-B309-9AA69B2FC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619F990-0B93-4FC3-8831-C651772F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F3D21EA-9C18-4AEB-8CB7-C2342CE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60B83D96-5AE8-4400-ACD8-57704E66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03C5FED-E01C-46BB-99E2-7B89B29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DB9CD-AD39-4EEF-AAA3-39296ED9BEE3}" type="slidenum"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554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3FA37D79-B7D6-4CCA-9D08-04A5C5E34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47CF254-0095-4AAF-85FE-4A43AFE88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6A5C451-547D-41B7-B17C-BAF3FB307A2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D299B0F-EB87-4D8C-8CFC-1DC33C702D9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63ED1D5-773E-413D-A4F9-4C137CE063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71A1ED1-E1BB-4D2B-AC7E-5BBFAAA2B842}" type="slidenum"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de-CH" sz="44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CH" sz="32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C8B3F75B-9018-478A-B836-78FC74F98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0052" y="0"/>
            <a:ext cx="8568531" cy="8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Klicken Sie, um das Titelformat zu bearbeiten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E47C2255-B2D0-4B3A-B0CF-4562B7B7A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2042" y="1763924"/>
            <a:ext cx="8568531" cy="4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xmlns="" id="{0DB7DFB1-9818-42A7-A9DC-C4D34E99A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2042" y="6887704"/>
            <a:ext cx="3612224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3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de-CH" altLang="de-DE" dirty="0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xmlns="" id="{5FDE468F-2FAC-4D8E-AA1D-61F232A5F5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3" b="0">
                <a:solidFill>
                  <a:schemeClr val="tx1"/>
                </a:solidFill>
                <a:latin typeface="+mn-lt"/>
              </a:defRPr>
            </a:lvl1pPr>
          </a:lstStyle>
          <a:p>
            <a:fld id="{68C69FF2-E9C9-4FDD-B66C-37E45C736DFB}" type="slidenum">
              <a:rPr lang="de-CH" altLang="de-DE"/>
              <a:pPr/>
              <a:t>‹#›</a:t>
            </a:fld>
            <a:endParaRPr lang="de-CH" altLang="de-DE" dirty="0"/>
          </a:p>
        </p:txBody>
      </p:sp>
      <p:pic>
        <p:nvPicPr>
          <p:cNvPr id="124934" name="Picture 6" descr="uni_web_small">
            <a:extLst>
              <a:ext uri="{FF2B5EF4-FFF2-40B4-BE49-F238E27FC236}">
                <a16:creationId xmlns:a16="http://schemas.microsoft.com/office/drawing/2014/main" xmlns="" id="{018C6745-1CA2-4DE7-B2DC-24668F976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83" y="167993"/>
            <a:ext cx="420026" cy="4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086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3086" b="1">
          <a:solidFill>
            <a:schemeClr val="accent2"/>
          </a:solidFill>
          <a:latin typeface="Arial Narrow" panose="020B0606020202030204" pitchFamily="34" charset="0"/>
        </a:defRPr>
      </a:lvl9pPr>
    </p:titleStyle>
    <p:bodyStyle>
      <a:lvl1pPr marL="377979" indent="-377979" algn="l" rtl="0" fontAlgn="base">
        <a:spcBef>
          <a:spcPct val="20000"/>
        </a:spcBef>
        <a:spcAft>
          <a:spcPct val="0"/>
        </a:spcAft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fontAlgn="base">
        <a:spcBef>
          <a:spcPct val="20000"/>
        </a:spcBef>
        <a:spcAft>
          <a:spcPct val="0"/>
        </a:spcAft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fontAlgn="base">
        <a:spcBef>
          <a:spcPct val="20000"/>
        </a:spcBef>
        <a:spcAft>
          <a:spcPct val="0"/>
        </a:spcAft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fontAlgn="base">
        <a:spcBef>
          <a:spcPct val="20000"/>
        </a:spcBef>
        <a:spcAft>
          <a:spcPct val="0"/>
        </a:spcAft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fontAlgn="base">
        <a:spcBef>
          <a:spcPct val="20000"/>
        </a:spcBef>
        <a:spcAft>
          <a:spcPct val="0"/>
        </a:spcAft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C297C5-04C6-43DB-B401-A920CD323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16" y="1065841"/>
            <a:ext cx="7646795" cy="2632075"/>
          </a:xfrm>
        </p:spPr>
        <p:txBody>
          <a:bodyPr/>
          <a:lstStyle/>
          <a:p>
            <a:r>
              <a:rPr lang="fr-CH" b="1" dirty="0">
                <a:solidFill>
                  <a:srgbClr val="3366FF"/>
                </a:solidFill>
              </a:rPr>
              <a:t>Accompagner</a:t>
            </a:r>
            <a:r>
              <a:rPr lang="de-CH" b="1" dirty="0">
                <a:solidFill>
                  <a:srgbClr val="3366FF"/>
                </a:solidFill>
              </a:rPr>
              <a:t> </a:t>
            </a:r>
            <a:br>
              <a:rPr lang="de-CH" b="1" dirty="0">
                <a:solidFill>
                  <a:srgbClr val="3366FF"/>
                </a:solidFill>
              </a:rPr>
            </a:br>
            <a:r>
              <a:rPr lang="de-CH" b="1" dirty="0">
                <a:solidFill>
                  <a:srgbClr val="3366FF"/>
                </a:solidFill>
              </a:rPr>
              <a:t>le CECR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0946AB4-EA1C-4803-88F0-A287BB41EBB8}"/>
              </a:ext>
            </a:extLst>
          </p:cNvPr>
          <p:cNvSpPr txBox="1"/>
          <p:nvPr/>
        </p:nvSpPr>
        <p:spPr>
          <a:xfrm>
            <a:off x="1055077" y="6561574"/>
            <a:ext cx="79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Günther Schneider, Strasbourg, 16.05.2018</a:t>
            </a:r>
          </a:p>
        </p:txBody>
      </p:sp>
    </p:spTree>
    <p:extLst>
      <p:ext uri="{BB962C8B-B14F-4D97-AF65-F5344CB8AC3E}">
        <p14:creationId xmlns:p14="http://schemas.microsoft.com/office/powerpoint/2010/main" val="317380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xmlns="" id="{1B655B31-AA5F-4F8E-9865-F06116CD55DA}"/>
              </a:ext>
            </a:extLst>
          </p:cNvPr>
          <p:cNvSpPr txBox="1">
            <a:spLocks/>
          </p:cNvSpPr>
          <p:nvPr/>
        </p:nvSpPr>
        <p:spPr bwMode="auto">
          <a:xfrm>
            <a:off x="143768" y="167760"/>
            <a:ext cx="9759472" cy="58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086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503972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1007943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511915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2015886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CH" sz="3600" dirty="0">
                <a:solidFill>
                  <a:srgbClr val="0000FF"/>
                </a:solidFill>
              </a:rPr>
              <a:t>Continuité et développement</a:t>
            </a:r>
          </a:p>
        </p:txBody>
      </p:sp>
      <p:sp>
        <p:nvSpPr>
          <p:cNvPr id="3" name="Gerader Verbinder 2">
            <a:extLst>
              <a:ext uri="{FF2B5EF4-FFF2-40B4-BE49-F238E27FC236}">
                <a16:creationId xmlns:a16="http://schemas.microsoft.com/office/drawing/2014/main" xmlns="" id="{5FE76140-5F0F-4BE9-A8E0-8DF194AB18D1}"/>
              </a:ext>
            </a:extLst>
          </p:cNvPr>
          <p:cNvSpPr/>
          <p:nvPr/>
        </p:nvSpPr>
        <p:spPr>
          <a:xfrm>
            <a:off x="143768" y="808920"/>
            <a:ext cx="9759472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0D17FAF-A973-4D9A-8DD2-489DE351D289}"/>
              </a:ext>
            </a:extLst>
          </p:cNvPr>
          <p:cNvSpPr txBox="1"/>
          <p:nvPr/>
        </p:nvSpPr>
        <p:spPr>
          <a:xfrm>
            <a:off x="2541600" y="1476000"/>
            <a:ext cx="6091200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CH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</a:p>
          <a:p>
            <a:pPr marL="360363" indent="-360363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CH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méthodologie</a:t>
            </a:r>
          </a:p>
          <a:p>
            <a:pPr marL="360363" indent="-360363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CH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3290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644C8FC-1D2C-496A-B09C-D7C9D769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19771" y="3490929"/>
            <a:ext cx="1763338" cy="228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FE7AA54-49A7-477D-AE5B-0395F7AF0CA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01457" y="4182492"/>
            <a:ext cx="1656232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xmlns="" id="{469739C1-69B6-4FA0-85B1-14F4069F76C1}"/>
              </a:ext>
            </a:extLst>
          </p:cNvPr>
          <p:cNvSpPr/>
          <p:nvPr/>
        </p:nvSpPr>
        <p:spPr>
          <a:xfrm>
            <a:off x="251640" y="924121"/>
            <a:ext cx="4176360" cy="16250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lvl="0">
              <a:spcBef>
                <a:spcPts val="1749"/>
              </a:spcBef>
            </a:pPr>
            <a:r>
              <a:rPr lang="fr-CH" sz="2800" dirty="0"/>
              <a:t>Fonds national suisse (FNS) Projet PNR 33</a:t>
            </a:r>
            <a:br>
              <a:rPr lang="fr-CH" sz="2800" dirty="0"/>
            </a:br>
            <a:r>
              <a:rPr lang="fr-CH" sz="2400" dirty="0"/>
              <a:t>Günther Schneider / Brian North (1993-1998)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A10117DA-A5BD-4590-AE08-16F903E021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768" y="167760"/>
            <a:ext cx="9759472" cy="588240"/>
          </a:xfrm>
        </p:spPr>
        <p:txBody>
          <a:bodyPr wrap="square" lIns="90000" tIns="46800" rIns="90000" bIns="46800" anchorCtr="0">
            <a:noAutofit/>
          </a:bodyPr>
          <a:lstStyle/>
          <a:p>
            <a:pPr lvl="0"/>
            <a:r>
              <a:rPr lang="fr-CH" sz="2400" dirty="0">
                <a:solidFill>
                  <a:srgbClr val="0000FF"/>
                </a:solidFill>
              </a:rPr>
              <a:t>Continuité et développement: méthodes</a:t>
            </a:r>
          </a:p>
        </p:txBody>
      </p:sp>
      <p:sp>
        <p:nvSpPr>
          <p:cNvPr id="6" name="Gerader Verbinder 5">
            <a:extLst>
              <a:ext uri="{FF2B5EF4-FFF2-40B4-BE49-F238E27FC236}">
                <a16:creationId xmlns:a16="http://schemas.microsoft.com/office/drawing/2014/main" xmlns="" id="{27A20912-FC02-48D2-9935-C0A0C45ACA84}"/>
              </a:ext>
            </a:extLst>
          </p:cNvPr>
          <p:cNvSpPr/>
          <p:nvPr/>
        </p:nvSpPr>
        <p:spPr>
          <a:xfrm>
            <a:off x="143768" y="852120"/>
            <a:ext cx="9759472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" name="Gerader Verbinder 6">
            <a:extLst>
              <a:ext uri="{FF2B5EF4-FFF2-40B4-BE49-F238E27FC236}">
                <a16:creationId xmlns:a16="http://schemas.microsoft.com/office/drawing/2014/main" xmlns="" id="{30406AA7-07B3-48F5-9236-17A47D2B4704}"/>
              </a:ext>
            </a:extLst>
          </p:cNvPr>
          <p:cNvSpPr/>
          <p:nvPr/>
        </p:nvSpPr>
        <p:spPr>
          <a:xfrm>
            <a:off x="251999" y="7428995"/>
            <a:ext cx="9576000" cy="0"/>
          </a:xfrm>
          <a:prstGeom prst="line">
            <a:avLst/>
          </a:prstGeom>
          <a:noFill/>
          <a:ln w="28440" cap="sq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Gerader Verbinder 7">
            <a:extLst>
              <a:ext uri="{FF2B5EF4-FFF2-40B4-BE49-F238E27FC236}">
                <a16:creationId xmlns:a16="http://schemas.microsoft.com/office/drawing/2014/main" xmlns="" id="{ED1822B7-DA5C-4B4F-84EE-335140591F75}"/>
              </a:ext>
            </a:extLst>
          </p:cNvPr>
          <p:cNvSpPr/>
          <p:nvPr/>
        </p:nvSpPr>
        <p:spPr>
          <a:xfrm>
            <a:off x="7689335" y="3023837"/>
            <a:ext cx="0" cy="756000"/>
          </a:xfrm>
          <a:prstGeom prst="line">
            <a:avLst/>
          </a:prstGeom>
          <a:noFill/>
          <a:ln w="9540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9" name="Gerader Verbinder 8">
            <a:extLst>
              <a:ext uri="{FF2B5EF4-FFF2-40B4-BE49-F238E27FC236}">
                <a16:creationId xmlns:a16="http://schemas.microsoft.com/office/drawing/2014/main" xmlns="" id="{F3F2B039-652A-4362-8B1A-A08DC65E9B5B}"/>
              </a:ext>
            </a:extLst>
          </p:cNvPr>
          <p:cNvSpPr/>
          <p:nvPr/>
        </p:nvSpPr>
        <p:spPr>
          <a:xfrm>
            <a:off x="5039998" y="2997929"/>
            <a:ext cx="2591995" cy="18513"/>
          </a:xfrm>
          <a:prstGeom prst="line">
            <a:avLst/>
          </a:prstGeom>
          <a:noFill/>
          <a:ln w="954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77FE938-735A-494E-9FCD-B3E01274457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19759" y="3471601"/>
            <a:ext cx="2040479" cy="2981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erader Verbinder 11">
            <a:extLst>
              <a:ext uri="{FF2B5EF4-FFF2-40B4-BE49-F238E27FC236}">
                <a16:creationId xmlns:a16="http://schemas.microsoft.com/office/drawing/2014/main" xmlns="" id="{7A129543-8A32-4436-A45D-01BE2E4272FF}"/>
              </a:ext>
            </a:extLst>
          </p:cNvPr>
          <p:cNvSpPr/>
          <p:nvPr/>
        </p:nvSpPr>
        <p:spPr>
          <a:xfrm flipV="1">
            <a:off x="5039998" y="3076321"/>
            <a:ext cx="0" cy="395280"/>
          </a:xfrm>
          <a:prstGeom prst="line">
            <a:avLst/>
          </a:prstGeom>
          <a:noFill/>
          <a:ln w="954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46C0CC69-721D-4782-BE7E-4B5DF07188C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604128" y="4504014"/>
            <a:ext cx="1812960" cy="26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30B85A16-A381-4E0C-B9B9-EA2FBBFCD43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704529" y="4355315"/>
            <a:ext cx="1757160" cy="235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71AED9C-4DF9-4473-8158-B68834CB3CB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494424" y="5356111"/>
            <a:ext cx="1408816" cy="201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xmlns="" id="{72F68BEC-7C0A-426E-A576-E1601AAA0D4A}"/>
              </a:ext>
            </a:extLst>
          </p:cNvPr>
          <p:cNvSpPr/>
          <p:nvPr/>
        </p:nvSpPr>
        <p:spPr>
          <a:xfrm>
            <a:off x="177385" y="3147294"/>
            <a:ext cx="3809160" cy="36893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hangingPunct="0">
              <a:spcBef>
                <a:spcPts val="1500"/>
              </a:spcBef>
              <a:tabLst>
                <a:tab pos="361950" algn="l"/>
              </a:tabLst>
            </a:pPr>
            <a:r>
              <a:rPr lang="fr-CH" sz="24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290</a:t>
            </a:r>
            <a:r>
              <a:rPr lang="fr-CH" sz="24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enseignant-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e-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s </a:t>
            </a:r>
            <a:b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</a:b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de tous les secteurs d'éducation</a:t>
            </a:r>
            <a:b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</a:b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(à partir du degré secondaire I)</a:t>
            </a:r>
          </a:p>
          <a:p>
            <a:pPr hangingPunct="0">
              <a:spcBef>
                <a:spcPts val="1500"/>
              </a:spcBef>
              <a:tabLst>
                <a:tab pos="361950" algn="l"/>
              </a:tabLst>
            </a:pP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32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 ateliers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     </a:t>
            </a:r>
          </a:p>
          <a:p>
            <a:pPr lvl="0" hangingPunct="0">
              <a:spcBef>
                <a:spcPts val="1500"/>
              </a:spcBef>
            </a:pPr>
            <a:r>
              <a:rPr lang="de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~</a:t>
            </a:r>
            <a:r>
              <a:rPr lang="fr-CH" sz="24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2700 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apprenant-e-s évalués</a:t>
            </a:r>
          </a:p>
          <a:p>
            <a:pPr lvl="0" hangingPunct="0">
              <a:spcBef>
                <a:spcPts val="1500"/>
              </a:spcBef>
            </a:pPr>
            <a:r>
              <a:rPr lang="fr-CH" sz="24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4 régions</a:t>
            </a: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linguistiques suisses</a:t>
            </a:r>
          </a:p>
          <a:p>
            <a:pPr lvl="0" hangingPunct="0">
              <a:spcBef>
                <a:spcPts val="1500"/>
              </a:spcBef>
            </a:pP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descripteurs en anglais, français et allemand</a:t>
            </a:r>
            <a:endParaRPr lang="fr-CH" sz="2400" b="0" i="0" u="none" strike="noStrike" kern="1200" dirty="0">
              <a:ln>
                <a:noFill/>
              </a:ln>
              <a:latin typeface="Arial Narrow" pitchFamily="34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493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: Form 1">
            <a:extLst>
              <a:ext uri="{FF2B5EF4-FFF2-40B4-BE49-F238E27FC236}">
                <a16:creationId xmlns:a16="http://schemas.microsoft.com/office/drawing/2014/main" xmlns="" id="{1AA45153-180D-4245-8626-F733D1CF9F92}"/>
              </a:ext>
            </a:extLst>
          </p:cNvPr>
          <p:cNvSpPr/>
          <p:nvPr/>
        </p:nvSpPr>
        <p:spPr>
          <a:xfrm>
            <a:off x="251640" y="2871825"/>
            <a:ext cx="3809160" cy="36893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hangingPunct="0">
              <a:spcBef>
                <a:spcPts val="1500"/>
              </a:spcBef>
              <a:tabLst>
                <a:tab pos="361950" algn="l"/>
              </a:tabLst>
            </a:pPr>
            <a:r>
              <a:rPr lang="fr-CH" sz="24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290</a:t>
            </a:r>
            <a:r>
              <a:rPr lang="fr-CH" sz="24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enseignant-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e-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s </a:t>
            </a:r>
            <a:b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</a:b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de tous les secteurs d'éducation</a:t>
            </a:r>
            <a:b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</a:b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(à partir du degré secondaire I)</a:t>
            </a:r>
          </a:p>
          <a:p>
            <a:pPr hangingPunct="0">
              <a:spcBef>
                <a:spcPts val="1500"/>
              </a:spcBef>
              <a:tabLst>
                <a:tab pos="361950" algn="l"/>
              </a:tabLst>
            </a:pP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32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 ateliers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     </a:t>
            </a:r>
          </a:p>
          <a:p>
            <a:pPr lvl="0" hangingPunct="0">
              <a:spcBef>
                <a:spcPts val="1500"/>
              </a:spcBef>
            </a:pPr>
            <a:r>
              <a:rPr lang="de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~</a:t>
            </a:r>
            <a:r>
              <a:rPr lang="fr-CH" sz="24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2700 </a:t>
            </a:r>
            <a:r>
              <a:rPr lang="fr-CH" sz="24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apprenant-e-s évalués</a:t>
            </a:r>
          </a:p>
          <a:p>
            <a:pPr lvl="0" hangingPunct="0">
              <a:spcBef>
                <a:spcPts val="1500"/>
              </a:spcBef>
            </a:pPr>
            <a:r>
              <a:rPr lang="fr-CH" sz="24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4 régions</a:t>
            </a: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linguistiques</a:t>
            </a:r>
            <a:r>
              <a:rPr lang="fr-CH" sz="2400" b="1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 </a:t>
            </a: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suisses </a:t>
            </a:r>
          </a:p>
          <a:p>
            <a:pPr lvl="0" hangingPunct="0">
              <a:spcBef>
                <a:spcPts val="1500"/>
              </a:spcBef>
            </a:pP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descripteurs en anglais, français et allemand</a:t>
            </a:r>
            <a:endParaRPr lang="fr-CH" sz="2400" b="0" i="0" u="none" strike="noStrike" kern="1200" dirty="0">
              <a:ln>
                <a:noFill/>
              </a:ln>
              <a:latin typeface="Arial Narrow" pitchFamily="34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3CBBD3E7-807E-41B5-913A-0E4935C85630}"/>
              </a:ext>
            </a:extLst>
          </p:cNvPr>
          <p:cNvSpPr txBox="1"/>
          <p:nvPr/>
        </p:nvSpPr>
        <p:spPr>
          <a:xfrm>
            <a:off x="4321395" y="2871825"/>
            <a:ext cx="5457600" cy="4301177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~ 1000  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enseignant-e-s / expert-e-s </a:t>
            </a:r>
            <a:b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</a:b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             surtout du supérieur, </a:t>
            </a:r>
            <a:b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</a:b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             (dans les 3 phases du projet)</a:t>
            </a:r>
          </a:p>
          <a:p>
            <a:pPr>
              <a:spcBef>
                <a:spcPts val="1200"/>
              </a:spcBef>
            </a:pP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~ 190   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ateliers</a:t>
            </a:r>
          </a:p>
          <a:p>
            <a:pPr>
              <a:spcBef>
                <a:spcPts val="1500"/>
              </a:spcBef>
            </a:pP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~ 3500 </a:t>
            </a: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personnes évaluées</a:t>
            </a:r>
          </a:p>
          <a:p>
            <a:pPr>
              <a:spcBef>
                <a:spcPts val="1200"/>
              </a:spcBef>
            </a:pPr>
            <a:r>
              <a:rPr lang="fr-CH" sz="2400" dirty="0">
                <a:solidFill>
                  <a:srgbClr val="0000FF"/>
                </a:solidFill>
                <a:latin typeface="Arial Narrow" pitchFamily="34"/>
                <a:ea typeface="Microsoft YaHei" pitchFamily="2"/>
                <a:cs typeface="Arial Unicode MS" pitchFamily="2"/>
              </a:rPr>
              <a:t>45 pays</a:t>
            </a:r>
          </a:p>
          <a:p>
            <a:pPr>
              <a:spcBef>
                <a:spcPts val="1200"/>
              </a:spcBef>
            </a:pPr>
            <a:r>
              <a:rPr lang="fr-CH" sz="2400" dirty="0">
                <a:latin typeface="Arial Narrow" pitchFamily="34"/>
                <a:ea typeface="Microsoft YaHei" pitchFamily="2"/>
                <a:cs typeface="Arial Unicode MS" pitchFamily="2"/>
              </a:rPr>
              <a:t>descripteurs en anglais</a:t>
            </a:r>
          </a:p>
          <a:p>
            <a:pPr>
              <a:spcBef>
                <a:spcPts val="1800"/>
              </a:spcBef>
            </a:pPr>
            <a:r>
              <a:rPr lang="fr-CH" sz="2400" dirty="0">
                <a:solidFill>
                  <a:schemeClr val="bg1">
                    <a:lumMod val="65000"/>
                  </a:schemeClr>
                </a:solidFill>
                <a:latin typeface="Arial Narrow" pitchFamily="34"/>
                <a:ea typeface="Microsoft YaHei" pitchFamily="2"/>
                <a:cs typeface="Arial Unicode MS" pitchFamily="2"/>
              </a:rPr>
              <a:t>+ descripteurs pour la langue des signes</a:t>
            </a:r>
          </a:p>
          <a:p>
            <a:r>
              <a:rPr lang="fr-CH" sz="2400" dirty="0">
                <a:solidFill>
                  <a:schemeClr val="bg1">
                    <a:lumMod val="65000"/>
                  </a:schemeClr>
                </a:solidFill>
                <a:latin typeface="Arial Narrow" pitchFamily="34"/>
                <a:ea typeface="Microsoft YaHei" pitchFamily="2"/>
                <a:cs typeface="Arial Unicode MS" pitchFamily="2"/>
              </a:rPr>
              <a:t>+ descripteurs  pour les jeunes apprenant-e-s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xmlns="" id="{FE841617-D757-4E70-85DF-337A3AE48C5E}"/>
              </a:ext>
            </a:extLst>
          </p:cNvPr>
          <p:cNvSpPr/>
          <p:nvPr/>
        </p:nvSpPr>
        <p:spPr>
          <a:xfrm>
            <a:off x="4284769" y="937194"/>
            <a:ext cx="5356793" cy="16839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r>
              <a:rPr lang="fr-CH" sz="2800" dirty="0"/>
              <a:t>Programme des Politiques linguistiques / Eurocentres</a:t>
            </a:r>
            <a:br>
              <a:rPr lang="fr-CH" sz="2800" dirty="0"/>
            </a:br>
            <a:r>
              <a:rPr lang="fr-CH" sz="2400" dirty="0"/>
              <a:t>Brian North / Enrica Piccardo / Tim Goodier </a:t>
            </a:r>
            <a:r>
              <a:rPr lang="fr-CH" dirty="0"/>
              <a:t/>
            </a:r>
            <a:br>
              <a:rPr lang="fr-CH" dirty="0"/>
            </a:br>
            <a:r>
              <a:rPr lang="fr-CH" sz="2400" dirty="0"/>
              <a:t>(2014-2018)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xmlns="" id="{BBDB7CA7-B600-41A6-B45A-14B83ADE8E7E}"/>
              </a:ext>
            </a:extLst>
          </p:cNvPr>
          <p:cNvSpPr/>
          <p:nvPr/>
        </p:nvSpPr>
        <p:spPr>
          <a:xfrm>
            <a:off x="251640" y="924121"/>
            <a:ext cx="4176360" cy="16250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lvl="0">
              <a:spcBef>
                <a:spcPts val="1749"/>
              </a:spcBef>
            </a:pPr>
            <a:r>
              <a:rPr lang="fr-CH" sz="2800" dirty="0"/>
              <a:t>Fonds national suisse (FNS) Projet PNR 33</a:t>
            </a:r>
            <a:br>
              <a:rPr lang="fr-CH" sz="2800" dirty="0"/>
            </a:br>
            <a:r>
              <a:rPr lang="fr-CH" sz="2400" dirty="0"/>
              <a:t>Günther Schneider / Brian North (1993-1998</a:t>
            </a:r>
            <a:r>
              <a:rPr lang="de-CH" sz="2400" dirty="0"/>
              <a:t>)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xmlns="" id="{687905D4-A76A-43CD-A3B5-12197F7AA380}"/>
              </a:ext>
            </a:extLst>
          </p:cNvPr>
          <p:cNvSpPr txBox="1">
            <a:spLocks/>
          </p:cNvSpPr>
          <p:nvPr/>
        </p:nvSpPr>
        <p:spPr bwMode="auto">
          <a:xfrm>
            <a:off x="143768" y="167760"/>
            <a:ext cx="9759472" cy="58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086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503972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1007943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511915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2015886" algn="ctr" rtl="0" fontAlgn="base">
              <a:spcBef>
                <a:spcPct val="0"/>
              </a:spcBef>
              <a:spcAft>
                <a:spcPct val="0"/>
              </a:spcAft>
              <a:defRPr sz="3086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CH" sz="2400" dirty="0">
                <a:solidFill>
                  <a:srgbClr val="0000FF"/>
                </a:solidFill>
              </a:rPr>
              <a:t>Continuité et développement: méthodes</a:t>
            </a:r>
          </a:p>
        </p:txBody>
      </p:sp>
      <p:sp>
        <p:nvSpPr>
          <p:cNvPr id="9" name="Gerader Verbinder 8">
            <a:extLst>
              <a:ext uri="{FF2B5EF4-FFF2-40B4-BE49-F238E27FC236}">
                <a16:creationId xmlns:a16="http://schemas.microsoft.com/office/drawing/2014/main" xmlns="" id="{CF1F241F-5DEF-4AD0-9F17-3703A45FA10F}"/>
              </a:ext>
            </a:extLst>
          </p:cNvPr>
          <p:cNvSpPr/>
          <p:nvPr/>
        </p:nvSpPr>
        <p:spPr>
          <a:xfrm>
            <a:off x="143768" y="852120"/>
            <a:ext cx="9759472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563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5498D7A-DAB5-48C8-A7F4-FB86B622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45" y="212668"/>
            <a:ext cx="6605955" cy="1064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8F95DFD-6C8A-4683-8D53-8692154F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66" y="1418400"/>
            <a:ext cx="8243794" cy="5968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545A3D2-45A3-4262-A681-083C3E69D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59" y="1418399"/>
            <a:ext cx="929567" cy="5968799"/>
          </a:xfrm>
          <a:prstGeom prst="rect">
            <a:avLst/>
          </a:prstGeom>
        </p:spPr>
      </p:pic>
      <p:sp>
        <p:nvSpPr>
          <p:cNvPr id="6" name="Gerader Verbinder 5">
            <a:extLst>
              <a:ext uri="{FF2B5EF4-FFF2-40B4-BE49-F238E27FC236}">
                <a16:creationId xmlns:a16="http://schemas.microsoft.com/office/drawing/2014/main" xmlns="" id="{2863F95E-AC3F-48ED-81B3-BF505A6FD55E}"/>
              </a:ext>
            </a:extLst>
          </p:cNvPr>
          <p:cNvSpPr/>
          <p:nvPr/>
        </p:nvSpPr>
        <p:spPr>
          <a:xfrm>
            <a:off x="791896" y="1276919"/>
            <a:ext cx="8706756" cy="16919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6566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03A54C-7C8B-4434-95E7-F5D1E90560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400" y="167400"/>
            <a:ext cx="8904240" cy="756000"/>
          </a:xfrm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r>
              <a:rPr lang="fr-CH" sz="2400" b="1" dirty="0">
                <a:solidFill>
                  <a:srgbClr val="0000FF"/>
                </a:solidFill>
              </a:rPr>
              <a:t>Une longue histoire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xmlns="" id="{44892B4D-7B62-47C1-B3DA-7A5C0D8B7BEC}"/>
              </a:ext>
            </a:extLst>
          </p:cNvPr>
          <p:cNvSpPr/>
          <p:nvPr/>
        </p:nvSpPr>
        <p:spPr>
          <a:xfrm>
            <a:off x="616373" y="1008002"/>
            <a:ext cx="9273229" cy="6034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1255713" marR="0" lvl="0" indent="-1255713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984250" algn="l"/>
              </a:tabLst>
            </a:pPr>
            <a:r>
              <a:rPr lang="fr-CH" sz="2800" dirty="0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2018 Volume complémentaire avec nouveaux descripteurs</a:t>
            </a:r>
          </a:p>
          <a:p>
            <a:pPr marL="900113" marR="0" lvl="0" indent="-900113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900113" algn="l"/>
                <a:tab pos="984250" algn="l"/>
              </a:tabLst>
            </a:pPr>
            <a:r>
              <a:rPr lang="fr-CH" sz="2800" dirty="0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2014  </a:t>
            </a:r>
            <a:r>
              <a:rPr lang="fr-CH" sz="2800" dirty="0"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Début du projet élaboration de nouveaux descripteurs</a:t>
            </a:r>
          </a:p>
          <a:p>
            <a:pPr marL="1255713" marR="0" lvl="0" indent="-1255713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984250" algn="l"/>
              </a:tabLst>
            </a:pPr>
            <a:endParaRPr lang="fr-CH" sz="2800" i="0" u="none" strike="noStrike" kern="1200" dirty="0">
              <a:ln>
                <a:noFill/>
              </a:ln>
              <a:solidFill>
                <a:srgbClr val="33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1255713" marR="0" lvl="0" indent="-1255713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984250" algn="l"/>
              </a:tabLst>
            </a:pPr>
            <a:r>
              <a:rPr lang="fr-CH" sz="2800" i="0" u="none" strike="noStrike" kern="12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2001</a:t>
            </a:r>
            <a:r>
              <a:rPr lang="fr-CH" sz="2800" b="1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</a:t>
            </a:r>
            <a:r>
              <a:rPr lang="fr-CH" sz="2800" i="0" u="none" strike="noStrike" kern="12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Publication CEFR/CECR/GER et lancement du PEL</a:t>
            </a:r>
          </a:p>
          <a:p>
            <a:pPr marL="806450" marR="0" lvl="0" indent="-80645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984250" algn="l"/>
              </a:tabLst>
            </a:pPr>
            <a:r>
              <a:rPr lang="fr-CH" sz="2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1996</a:t>
            </a:r>
            <a:r>
              <a:rPr lang="fr-CH" sz="28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Projet 2 d'une proposition de Cadre</a:t>
            </a:r>
            <a:br>
              <a:rPr lang="fr-CH" sz="28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</a:br>
            <a:r>
              <a:rPr lang="fr-CH" sz="28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PEL: Propositions d'élaboration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fr-CH" sz="2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1993</a:t>
            </a:r>
            <a:r>
              <a:rPr lang="fr-CH" sz="28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Début p</a:t>
            </a:r>
            <a:r>
              <a:rPr lang="fr-CH" sz="2800" dirty="0"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rojet suisse pour le développement d'échelles</a:t>
            </a:r>
            <a:endParaRPr lang="fr-CH" sz="2800" b="0" i="0" u="none" strike="noStrike" kern="1200" dirty="0">
              <a:ln>
                <a:noFill/>
              </a:ln>
              <a:solidFill>
                <a:srgbClr val="33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fr-CH" sz="2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1991</a:t>
            </a:r>
            <a:r>
              <a:rPr lang="fr-CH" sz="28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Symposium à Rüschlikon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endParaRPr lang="fr-CH" sz="2800" dirty="0">
              <a:solidFill>
                <a:srgbClr val="3333CC"/>
              </a:solidFill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fr-CH" sz="2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1977</a:t>
            </a:r>
            <a:r>
              <a:rPr lang="fr-CH" sz="2800" b="0" i="0" u="none" strike="noStrike" kern="1200" dirty="0">
                <a:ln>
                  <a:noFill/>
                </a:ln>
                <a:solidFill>
                  <a:srgbClr val="3333CC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 Symposium à Ludwigshafen</a:t>
            </a:r>
            <a:r>
              <a:rPr lang="fr-CH" sz="2800" b="1" i="0" u="none" strike="noStrike" kern="1200" dirty="0">
                <a:ln>
                  <a:noFill/>
                </a:ln>
                <a:solidFill>
                  <a:srgbClr val="3333CC"/>
                </a:solidFill>
                <a:latin typeface="Tahoma" pitchFamily="34"/>
                <a:ea typeface="Microsoft YaHei" pitchFamily="2"/>
                <a:cs typeface="Arial Unicode MS" pitchFamily="2"/>
              </a:rPr>
              <a:t>  </a:t>
            </a:r>
          </a:p>
        </p:txBody>
      </p:sp>
      <p:sp>
        <p:nvSpPr>
          <p:cNvPr id="4" name="Gerader Verbinder 3">
            <a:extLst>
              <a:ext uri="{FF2B5EF4-FFF2-40B4-BE49-F238E27FC236}">
                <a16:creationId xmlns:a16="http://schemas.microsoft.com/office/drawing/2014/main" xmlns="" id="{9004FFAD-6076-48BF-8B88-BE0FAB1BDC9E}"/>
              </a:ext>
            </a:extLst>
          </p:cNvPr>
          <p:cNvSpPr/>
          <p:nvPr/>
        </p:nvSpPr>
        <p:spPr>
          <a:xfrm>
            <a:off x="503641" y="661800"/>
            <a:ext cx="9071999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xmlns="" id="{256B720D-A36F-4DB9-9F60-CB757D0DA6FA}"/>
              </a:ext>
            </a:extLst>
          </p:cNvPr>
          <p:cNvSpPr/>
          <p:nvPr/>
        </p:nvSpPr>
        <p:spPr>
          <a:xfrm rot="10800000">
            <a:off x="270223" y="1274399"/>
            <a:ext cx="233417" cy="5767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05B688A-17F4-424E-BCA8-995E03D0022F}"/>
              </a:ext>
            </a:extLst>
          </p:cNvPr>
          <p:cNvSpPr txBox="1"/>
          <p:nvPr/>
        </p:nvSpPr>
        <p:spPr>
          <a:xfrm>
            <a:off x="4002290" y="1035845"/>
            <a:ext cx="58578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« Le </a:t>
            </a:r>
            <a:r>
              <a:rPr lang="fr-FR" sz="2400" b="1" dirty="0">
                <a:ea typeface="Tahoma" panose="020B0604030504040204" pitchFamily="34" charset="0"/>
                <a:cs typeface="Tahoma" panose="020B0604030504040204" pitchFamily="34" charset="0"/>
              </a:rPr>
              <a:t>cadre commun doit être ouvert et flexible </a:t>
            </a:r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de façon à pouvoir être appliqué à des situations particulières moyennant les adaptations qui s'imposent. »</a:t>
            </a:r>
          </a:p>
          <a:p>
            <a:endParaRPr lang="de-CH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« Il est souhaitable et utile d'élaborer des</a:t>
            </a:r>
            <a:r>
              <a:rPr lang="fr-FR" sz="2400" b="1" dirty="0">
                <a:ea typeface="Tahoma" panose="020B0604030504040204" pitchFamily="34" charset="0"/>
                <a:cs typeface="Tahoma" panose="020B0604030504040204" pitchFamily="34" charset="0"/>
              </a:rPr>
              <a:t> échelles descriptives </a:t>
            </a:r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de compétences langagières. Elles peuvent servir d'instruments de référence, mais </a:t>
            </a:r>
            <a:r>
              <a:rPr lang="fr-FR" sz="2400" b="1" dirty="0">
                <a:ea typeface="Tahoma" panose="020B0604030504040204" pitchFamily="34" charset="0"/>
                <a:cs typeface="Tahoma" panose="020B0604030504040204" pitchFamily="34" charset="0"/>
              </a:rPr>
              <a:t>doivent rester ouvertes, adaptables et non- contraignantes</a:t>
            </a:r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. »</a:t>
            </a:r>
          </a:p>
          <a:p>
            <a:endParaRPr lang="fr-FR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« Un  </a:t>
            </a:r>
            <a:r>
              <a:rPr lang="fr-FR" sz="2400" b="1" i="1" dirty="0">
                <a:ea typeface="Tahoma" panose="020B0604030504040204" pitchFamily="34" charset="0"/>
                <a:cs typeface="Tahoma" panose="020B0604030504040204" pitchFamily="34" charset="0"/>
              </a:rPr>
              <a:t>Portfolio européen de langues</a:t>
            </a:r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  <a:r>
              <a:rPr lang="fr-FR" sz="2400" b="1" dirty="0">
                <a:ea typeface="Tahoma" panose="020B0604030504040204" pitchFamily="34" charset="0"/>
                <a:cs typeface="Tahoma" panose="020B0604030504040204" pitchFamily="34" charset="0"/>
              </a:rPr>
              <a:t>mettrait en évidence de façon positive les acquis de nature diverse</a:t>
            </a:r>
            <a:r>
              <a:rPr lang="fr-FR" sz="2400" dirty="0">
                <a:ea typeface="Tahoma" panose="020B0604030504040204" pitchFamily="34" charset="0"/>
                <a:cs typeface="Tahoma" panose="020B0604030504040204" pitchFamily="34" charset="0"/>
              </a:rPr>
              <a:t> dont peut faire état l'apprenant à un point donné de son parcours. »</a:t>
            </a:r>
          </a:p>
          <a:p>
            <a:endParaRPr lang="de-CH" sz="24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xmlns="" id="{C69C175B-46CA-45E3-A0D6-71C63D79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164132"/>
            <a:ext cx="9071640" cy="1014588"/>
          </a:xfrm>
        </p:spPr>
        <p:txBody>
          <a:bodyPr/>
          <a:lstStyle/>
          <a:p>
            <a:r>
              <a:rPr lang="fr-CH" sz="3200" b="1" dirty="0">
                <a:solidFill>
                  <a:srgbClr val="0000FF"/>
                </a:solidFill>
                <a:latin typeface="+mj-lt"/>
              </a:rPr>
              <a:t>1991: Conclusions et Recommandations de Rüschlikon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3AD47FAB-3EC6-45EC-B64F-C36EF3A6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39" y="1413164"/>
            <a:ext cx="3245044" cy="4178042"/>
          </a:xfrm>
          <a:prstGeom prst="rect">
            <a:avLst/>
          </a:prstGeom>
          <a:ln w="12700">
            <a:solidFill>
              <a:srgbClr val="3333CC"/>
            </a:solidFill>
          </a:ln>
        </p:spPr>
      </p:pic>
      <p:sp>
        <p:nvSpPr>
          <p:cNvPr id="5" name="Gerader Verbinder 4">
            <a:extLst>
              <a:ext uri="{FF2B5EF4-FFF2-40B4-BE49-F238E27FC236}">
                <a16:creationId xmlns:a16="http://schemas.microsoft.com/office/drawing/2014/main" xmlns="" id="{BC81869B-5687-4C92-AA47-60CF87C7A664}"/>
              </a:ext>
            </a:extLst>
          </p:cNvPr>
          <p:cNvSpPr/>
          <p:nvPr/>
        </p:nvSpPr>
        <p:spPr>
          <a:xfrm>
            <a:off x="453993" y="930460"/>
            <a:ext cx="9072000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8166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938433-91E8-413F-BC79-EC56DCF5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222739"/>
            <a:ext cx="9071640" cy="577361"/>
          </a:xfrm>
          <a:noFill/>
        </p:spPr>
        <p:txBody>
          <a:bodyPr/>
          <a:lstStyle/>
          <a:p>
            <a:r>
              <a:rPr lang="de-CH" sz="3200" b="1" dirty="0">
                <a:solidFill>
                  <a:srgbClr val="0000FF"/>
                </a:solidFill>
                <a:latin typeface="+mj-lt"/>
              </a:rPr>
              <a:t>1996/97: </a:t>
            </a:r>
            <a:r>
              <a:rPr lang="fr-CH" sz="3200" b="1" dirty="0">
                <a:solidFill>
                  <a:srgbClr val="0000FF"/>
                </a:solidFill>
                <a:latin typeface="+mj-lt"/>
              </a:rPr>
              <a:t>Propositions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342B46C0-49CD-4205-B966-61D12B612CAD}"/>
              </a:ext>
            </a:extLst>
          </p:cNvPr>
          <p:cNvSpPr txBox="1"/>
          <p:nvPr/>
        </p:nvSpPr>
        <p:spPr>
          <a:xfrm>
            <a:off x="383908" y="1382070"/>
            <a:ext cx="9506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6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800" dirty="0"/>
              <a:t>Les langues vivantes: apprendre, enseigner, évaluer</a:t>
            </a:r>
            <a:br>
              <a:rPr lang="fr-CH" sz="2800" dirty="0"/>
            </a:br>
            <a:r>
              <a:rPr lang="fr-CH" sz="2800" dirty="0"/>
              <a:t>Un Cadre européen commun de référence</a:t>
            </a:r>
            <a:br>
              <a:rPr lang="fr-CH" sz="2800" dirty="0"/>
            </a:br>
            <a:r>
              <a:rPr lang="fr-CH" sz="2800" b="1" dirty="0"/>
              <a:t>Projet 2 d'une proposition de Cadre</a:t>
            </a:r>
          </a:p>
          <a:p>
            <a:pPr marL="285750" indent="-285750">
              <a:spcBef>
                <a:spcPts val="36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800" dirty="0"/>
              <a:t>Une série de "</a:t>
            </a:r>
            <a:r>
              <a:rPr lang="fr-CH" sz="2800" b="1" dirty="0"/>
              <a:t>Guides d'utilisateurs</a:t>
            </a:r>
            <a:r>
              <a:rPr lang="fr-CH" sz="2800" dirty="0"/>
              <a:t>"</a:t>
            </a:r>
          </a:p>
          <a:p>
            <a:pPr marL="285750" indent="-285750">
              <a:spcBef>
                <a:spcPts val="36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800" b="1" dirty="0"/>
              <a:t>Portfolio Européen des langues. Propositions d'élaboration</a:t>
            </a:r>
          </a:p>
          <a:p>
            <a:pPr marL="285750" indent="-285750">
              <a:spcBef>
                <a:spcPts val="36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800" dirty="0"/>
              <a:t>Conférence: "Apprendre les langues pour une nouvelle Europe"</a:t>
            </a:r>
          </a:p>
          <a:p>
            <a:pPr marL="285750" indent="-285750">
              <a:spcBef>
                <a:spcPts val="36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§"/>
            </a:pPr>
            <a:endParaRPr lang="de-CH" sz="2800" dirty="0"/>
          </a:p>
        </p:txBody>
      </p:sp>
      <p:sp>
        <p:nvSpPr>
          <p:cNvPr id="4" name="Gerader Verbinder 3">
            <a:extLst>
              <a:ext uri="{FF2B5EF4-FFF2-40B4-BE49-F238E27FC236}">
                <a16:creationId xmlns:a16="http://schemas.microsoft.com/office/drawing/2014/main" xmlns="" id="{1D55BBAF-7F84-44DB-85F5-F17861D5BC2E}"/>
              </a:ext>
            </a:extLst>
          </p:cNvPr>
          <p:cNvSpPr/>
          <p:nvPr/>
        </p:nvSpPr>
        <p:spPr>
          <a:xfrm>
            <a:off x="475560" y="794993"/>
            <a:ext cx="9072000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1358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7F1684-8938-483B-B7A6-3B7451B7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112856"/>
            <a:ext cx="9071640" cy="892286"/>
          </a:xfrm>
        </p:spPr>
        <p:txBody>
          <a:bodyPr/>
          <a:lstStyle/>
          <a:p>
            <a:r>
              <a:rPr lang="fr-FR" sz="3600" b="1" dirty="0">
                <a:solidFill>
                  <a:srgbClr val="0000FF"/>
                </a:solidFill>
                <a:latin typeface="+mj-lt"/>
              </a:rPr>
              <a:t>2001: Année européenne des langues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85D9ED6B-1F7F-42C3-9556-C67698665269}"/>
              </a:ext>
            </a:extLst>
          </p:cNvPr>
          <p:cNvSpPr/>
          <p:nvPr/>
        </p:nvSpPr>
        <p:spPr>
          <a:xfrm>
            <a:off x="2339443" y="1137514"/>
            <a:ext cx="501470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>
                <a:solidFill>
                  <a:srgbClr val="0000FF"/>
                </a:solidFill>
                <a:latin typeface="Tahoma" pitchFamily="34"/>
                <a:ea typeface="Microsoft YaHei" pitchFamily="2"/>
                <a:cs typeface="Arial Unicode MS" pitchFamily="2"/>
              </a:rPr>
              <a:t>Publication CEFR/CECR/GER</a:t>
            </a:r>
          </a:p>
          <a:p>
            <a:endParaRPr lang="fr-CH" sz="2800" dirty="0">
              <a:solidFill>
                <a:srgbClr val="0000FF"/>
              </a:solidFill>
              <a:latin typeface="Tahoma" pitchFamily="34"/>
              <a:ea typeface="Microsoft YaHei" pitchFamily="2"/>
              <a:cs typeface="Arial Unicode MS" pitchFamily="2"/>
            </a:endParaRPr>
          </a:p>
          <a:p>
            <a:r>
              <a:rPr lang="fr-CH" sz="2800" dirty="0">
                <a:solidFill>
                  <a:srgbClr val="0000FF"/>
                </a:solidFill>
                <a:latin typeface="Tahoma" pitchFamily="34"/>
                <a:ea typeface="Microsoft YaHei" pitchFamily="2"/>
                <a:cs typeface="Arial Unicode MS" pitchFamily="2"/>
              </a:rPr>
              <a:t>Lancement du PEL</a:t>
            </a:r>
          </a:p>
          <a:p>
            <a:endParaRPr lang="fr-CH" sz="2800" dirty="0">
              <a:solidFill>
                <a:srgbClr val="0000FF"/>
              </a:solidFill>
              <a:latin typeface="Tahoma" pitchFamily="34"/>
              <a:ea typeface="Microsoft YaHei" pitchFamily="2"/>
              <a:cs typeface="Arial Unicode MS" pitchFamily="2"/>
            </a:endParaRPr>
          </a:p>
          <a:p>
            <a:r>
              <a:rPr lang="fr-CH" sz="2800" dirty="0">
                <a:solidFill>
                  <a:srgbClr val="0000FF"/>
                </a:solidFill>
                <a:latin typeface="Tahoma" pitchFamily="34"/>
                <a:ea typeface="Microsoft YaHei" pitchFamily="2"/>
                <a:cs typeface="Arial Unicode MS" pitchFamily="2"/>
              </a:rPr>
              <a:t>Conférences, p. ex. </a:t>
            </a:r>
          </a:p>
          <a:p>
            <a:r>
              <a:rPr lang="fr-CH" sz="2800" dirty="0">
                <a:solidFill>
                  <a:srgbClr val="0000FF"/>
                </a:solidFill>
                <a:latin typeface="Tahoma" pitchFamily="34"/>
                <a:ea typeface="Microsoft YaHei" pitchFamily="2"/>
                <a:cs typeface="Arial Unicode MS" pitchFamily="2"/>
              </a:rPr>
              <a:t>à Lund, Rotterdam, Bruxelles </a:t>
            </a:r>
            <a:endParaRPr lang="de-CH" sz="2800" dirty="0">
              <a:solidFill>
                <a:srgbClr val="0000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AD4B796-EE11-4124-9A3F-5AD9FD0423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9444" y="1298308"/>
            <a:ext cx="1890795" cy="264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79A88D4-960C-4A0E-8D92-B47D0913F4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492" y="2163846"/>
            <a:ext cx="1727766" cy="245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1331127-BB1A-4C31-9E0C-CF63B607215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54841" y="3862848"/>
            <a:ext cx="1834562" cy="245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xmlns="" id="{EF2FB884-16CB-4876-9AB1-0893500C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67" y="868396"/>
            <a:ext cx="1769648" cy="1765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xmlns="" id="{F00F396D-0EB7-4895-9EE6-D90A268B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34" y="2634197"/>
            <a:ext cx="1769647" cy="2162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Portfolio-ch-titel">
            <a:extLst>
              <a:ext uri="{FF2B5EF4-FFF2-40B4-BE49-F238E27FC236}">
                <a16:creationId xmlns:a16="http://schemas.microsoft.com/office/drawing/2014/main" xmlns="" id="{6FCCCFF0-17A1-4C22-9347-DCF16AD0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67" y="3862848"/>
            <a:ext cx="1769647" cy="24162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erader Verbinder 10">
            <a:extLst>
              <a:ext uri="{FF2B5EF4-FFF2-40B4-BE49-F238E27FC236}">
                <a16:creationId xmlns:a16="http://schemas.microsoft.com/office/drawing/2014/main" xmlns="" id="{EECE6FF5-9386-4409-B037-34687EDB57A9}"/>
              </a:ext>
            </a:extLst>
          </p:cNvPr>
          <p:cNvSpPr/>
          <p:nvPr/>
        </p:nvSpPr>
        <p:spPr>
          <a:xfrm>
            <a:off x="475560" y="794993"/>
            <a:ext cx="9072000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180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01E6F1-932A-413F-BCF3-E24309C9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557239"/>
          </a:xfrm>
        </p:spPr>
        <p:txBody>
          <a:bodyPr/>
          <a:lstStyle/>
          <a:p>
            <a:r>
              <a:rPr lang="fr-CH" sz="3600" b="1" dirty="0">
                <a:solidFill>
                  <a:srgbClr val="0000FF"/>
                </a:solidFill>
              </a:rPr>
              <a:t>Aspects</a:t>
            </a:r>
            <a:r>
              <a:rPr lang="de-CH" sz="3600" b="1" dirty="0">
                <a:solidFill>
                  <a:srgbClr val="0000FF"/>
                </a:solidFill>
              </a:rPr>
              <a:t> </a:t>
            </a:r>
            <a:r>
              <a:rPr lang="fr-CH" sz="3600" b="1" dirty="0">
                <a:solidFill>
                  <a:srgbClr val="0000FF"/>
                </a:solidFill>
              </a:rPr>
              <a:t>innovateurs</a:t>
            </a:r>
            <a:endParaRPr lang="fr-CH" sz="3600" dirty="0">
              <a:solidFill>
                <a:srgbClr val="0000FF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F32F2E5-135D-4ECB-99ED-67007DCAD513}"/>
              </a:ext>
            </a:extLst>
          </p:cNvPr>
          <p:cNvSpPr/>
          <p:nvPr/>
        </p:nvSpPr>
        <p:spPr>
          <a:xfrm>
            <a:off x="363502" y="916913"/>
            <a:ext cx="935227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400" b="1" dirty="0"/>
              <a:t>Le concept de la </a:t>
            </a:r>
            <a:r>
              <a:rPr lang="fr-FR" sz="2400" b="1" dirty="0">
                <a:solidFill>
                  <a:srgbClr val="0000FF"/>
                </a:solidFill>
              </a:rPr>
              <a:t>compétence plurilingue et pluriculturelle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400" b="1" dirty="0"/>
              <a:t>L'</a:t>
            </a:r>
            <a:r>
              <a:rPr lang="fr-FR" sz="2400" b="1" dirty="0">
                <a:solidFill>
                  <a:srgbClr val="0000FF"/>
                </a:solidFill>
              </a:rPr>
              <a:t>approche</a:t>
            </a:r>
            <a:r>
              <a:rPr lang="fr-FR" sz="2400" b="1" dirty="0">
                <a:solidFill>
                  <a:srgbClr val="3333CC"/>
                </a:solidFill>
              </a:rPr>
              <a:t> </a:t>
            </a:r>
            <a:r>
              <a:rPr lang="fr-FR" sz="2400" b="1" dirty="0">
                <a:solidFill>
                  <a:srgbClr val="0000FF"/>
                </a:solidFill>
              </a:rPr>
              <a:t>actionnelle</a:t>
            </a:r>
            <a:r>
              <a:rPr lang="fr-FR" sz="2400" b="1" dirty="0">
                <a:solidFill>
                  <a:srgbClr val="3333CC"/>
                </a:solidFill>
              </a:rPr>
              <a:t> </a:t>
            </a:r>
            <a:r>
              <a:rPr lang="fr-FR" sz="2400" b="1" dirty="0"/>
              <a:t>( tâches)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400" b="1" dirty="0"/>
              <a:t>L'apprenant comme „</a:t>
            </a:r>
            <a:r>
              <a:rPr lang="fr-FR" sz="2400" b="1" dirty="0">
                <a:solidFill>
                  <a:srgbClr val="0000FF"/>
                </a:solidFill>
              </a:rPr>
              <a:t>acteur social</a:t>
            </a:r>
            <a:r>
              <a:rPr lang="fr-FR" sz="2400" b="1" dirty="0"/>
              <a:t>“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400" b="1" dirty="0"/>
              <a:t>Remplacement des 4 compétences par les 4 modes de communication: </a:t>
            </a:r>
            <a:r>
              <a:rPr lang="fr-FR" sz="2400" b="1" dirty="0">
                <a:solidFill>
                  <a:srgbClr val="0000FF"/>
                </a:solidFill>
              </a:rPr>
              <a:t>réception, production, interaction et médiation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400" b="1" dirty="0">
                <a:solidFill>
                  <a:srgbClr val="0000FF"/>
                </a:solidFill>
              </a:rPr>
              <a:t>Formulation positive des descripteurs </a:t>
            </a:r>
            <a:r>
              <a:rPr lang="fr-CH" sz="2400" b="1" dirty="0"/>
              <a:t>de compétence dans des échelles illustratives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400" b="1" dirty="0">
                <a:solidFill>
                  <a:srgbClr val="0000FF"/>
                </a:solidFill>
              </a:rPr>
              <a:t>Description positive des niveaux inférieurs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400" b="1" dirty="0"/>
              <a:t>Valorisation des </a:t>
            </a:r>
            <a:r>
              <a:rPr lang="fr-CH" sz="2400" b="1" dirty="0">
                <a:solidFill>
                  <a:srgbClr val="0000FF"/>
                </a:solidFill>
              </a:rPr>
              <a:t>compétences partielles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400" b="1" dirty="0"/>
              <a:t>L'idée de </a:t>
            </a:r>
            <a:r>
              <a:rPr lang="fr-CH" sz="2400" b="1" dirty="0">
                <a:solidFill>
                  <a:srgbClr val="0000FF"/>
                </a:solidFill>
              </a:rPr>
              <a:t>profils différenciés </a:t>
            </a:r>
            <a:r>
              <a:rPr lang="fr-CH" sz="2400" b="1" dirty="0"/>
              <a:t>(au lieu d'un niveau global) 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400" b="1" dirty="0"/>
              <a:t>L'encouragement à </a:t>
            </a:r>
            <a:r>
              <a:rPr lang="fr-CH" sz="2400" b="1" dirty="0">
                <a:solidFill>
                  <a:srgbClr val="0000FF"/>
                </a:solidFill>
              </a:rPr>
              <a:t>l'apprentissage réflexive et autonome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CH" sz="2400" b="1" dirty="0"/>
              <a:t>Promotion d'une </a:t>
            </a:r>
            <a:r>
              <a:rPr lang="fr-CH" sz="2400" b="1" dirty="0">
                <a:solidFill>
                  <a:srgbClr val="0000FF"/>
                </a:solidFill>
              </a:rPr>
              <a:t>diversité de modes d'évaluation incluant </a:t>
            </a:r>
            <a:br>
              <a:rPr lang="fr-CH" sz="2400" b="1" dirty="0">
                <a:solidFill>
                  <a:srgbClr val="0000FF"/>
                </a:solidFill>
              </a:rPr>
            </a:br>
            <a:r>
              <a:rPr lang="fr-CH" sz="2400" b="1" dirty="0">
                <a:solidFill>
                  <a:srgbClr val="0000FF"/>
                </a:solidFill>
              </a:rPr>
              <a:t>l'auto-évaluation</a:t>
            </a:r>
          </a:p>
        </p:txBody>
      </p:sp>
      <p:sp>
        <p:nvSpPr>
          <p:cNvPr id="6" name="Gerader Verbinder 5">
            <a:extLst>
              <a:ext uri="{FF2B5EF4-FFF2-40B4-BE49-F238E27FC236}">
                <a16:creationId xmlns:a16="http://schemas.microsoft.com/office/drawing/2014/main" xmlns="" id="{398B3621-567E-47B7-81E3-F7DEF3CD162D}"/>
              </a:ext>
            </a:extLst>
          </p:cNvPr>
          <p:cNvSpPr/>
          <p:nvPr/>
        </p:nvSpPr>
        <p:spPr>
          <a:xfrm>
            <a:off x="503639" y="916913"/>
            <a:ext cx="9072000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957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AE8877-47C1-4DFA-B86B-76E9A158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266400"/>
            <a:ext cx="9071640" cy="843480"/>
          </a:xfrm>
        </p:spPr>
        <p:txBody>
          <a:bodyPr/>
          <a:lstStyle/>
          <a:p>
            <a:r>
              <a:rPr lang="fr-CH" sz="2800" b="1" dirty="0">
                <a:solidFill>
                  <a:srgbClr val="0000FF"/>
                </a:solidFill>
              </a:rPr>
              <a:t>Le risque d’une vision réductrice et uniformisante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3AD8F2A-07C3-460E-803B-E0369D72F1C0}"/>
              </a:ext>
            </a:extLst>
          </p:cNvPr>
          <p:cNvSpPr txBox="1"/>
          <p:nvPr/>
        </p:nvSpPr>
        <p:spPr>
          <a:xfrm>
            <a:off x="820800" y="1109880"/>
            <a:ext cx="85536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3366FF"/>
                </a:solidFill>
              </a:rPr>
              <a:t>Forum </a:t>
            </a:r>
            <a:r>
              <a:rPr lang="fr-FR" sz="2000" b="1" dirty="0">
                <a:solidFill>
                  <a:srgbClr val="3366FF"/>
                </a:solidFill>
              </a:rPr>
              <a:t>intergouvernemental sur les politiques linguistiques, Strasbourg 2007:</a:t>
            </a:r>
          </a:p>
          <a:p>
            <a:endParaRPr lang="fr-FR" dirty="0"/>
          </a:p>
          <a:p>
            <a:r>
              <a:rPr lang="fr-FR" dirty="0"/>
              <a:t>Les travaux ont permis 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"/>
            </a:pPr>
            <a:r>
              <a:rPr lang="fr-FR" dirty="0"/>
              <a:t>de clarifier le statut et la finalité du CECR : </a:t>
            </a:r>
            <a:r>
              <a:rPr lang="fr-FR" b="1" dirty="0"/>
              <a:t>document descriptif et non normatif, il permet à chaque utilisateur d’analyser sa situation et de faire les choix qui lui semblent les mieux adaptés à son contexte, dans le respect de valeurs clefs;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"/>
            </a:pPr>
            <a:r>
              <a:rPr lang="fr-FR" dirty="0"/>
              <a:t>d’insister sur la nécessité de </a:t>
            </a:r>
            <a:r>
              <a:rPr lang="fr-FR" b="1" dirty="0"/>
              <a:t>préserver l’intégralité et la richesse du CECR</a:t>
            </a:r>
            <a:r>
              <a:rPr lang="fr-FR" dirty="0"/>
              <a:t>, </a:t>
            </a:r>
            <a:r>
              <a:rPr lang="fr-FR" b="1" dirty="0"/>
              <a:t>qui doit certainement être complété et accompagné d’autres outils, mais en aucun cas appauvri.</a:t>
            </a:r>
            <a:endParaRPr lang="de-CH" b="1" dirty="0"/>
          </a:p>
          <a:p>
            <a:endParaRPr lang="fr-FR" b="1" dirty="0"/>
          </a:p>
          <a:p>
            <a:r>
              <a:rPr lang="fr-FR" dirty="0"/>
              <a:t>On demande entre autres: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"/>
            </a:pPr>
            <a:r>
              <a:rPr lang="fr-FR" dirty="0"/>
              <a:t>la </a:t>
            </a:r>
            <a:r>
              <a:rPr lang="fr-FR" b="1" dirty="0"/>
              <a:t>diffusion</a:t>
            </a:r>
            <a:r>
              <a:rPr lang="fr-FR" dirty="0"/>
              <a:t> de guides, de kits de formation, d’illustrations des niveaux de compétences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"/>
            </a:pPr>
            <a:r>
              <a:rPr lang="fr-FR" b="1" dirty="0"/>
              <a:t>l’élaboration de descripteurs de compétences complémentaires</a:t>
            </a:r>
            <a:r>
              <a:rPr lang="fr-FR" dirty="0"/>
              <a:t>, entre autres pour prendre en compte les situations d’usage de la langue dans les dispositifs EMILE/CLIL ;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"/>
            </a:pPr>
            <a:r>
              <a:rPr lang="fr-FR" b="1" dirty="0"/>
              <a:t>le développement </a:t>
            </a:r>
            <a:r>
              <a:rPr lang="fr-FR" dirty="0"/>
              <a:t>du chapitre 8 : </a:t>
            </a:r>
            <a:r>
              <a:rPr lang="fr-FR" b="1" dirty="0"/>
              <a:t>Diversification linguistique et curriculum;</a:t>
            </a:r>
            <a:r>
              <a:rPr lang="fr-FR" dirty="0"/>
              <a:t> 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"/>
            </a:pPr>
            <a:r>
              <a:rPr lang="fr-FR" b="1" dirty="0"/>
              <a:t>la création de plate-formes</a:t>
            </a:r>
            <a:r>
              <a:rPr lang="fr-FR" dirty="0"/>
              <a:t> d’échanges sur les sujets liés à l’utilisation du CECR.</a:t>
            </a:r>
          </a:p>
          <a:p>
            <a:pPr>
              <a:spcBef>
                <a:spcPts val="1800"/>
              </a:spcBef>
              <a:buClr>
                <a:srgbClr val="FF0000"/>
              </a:buClr>
              <a:buSzPct val="110000"/>
            </a:pPr>
            <a:endParaRPr lang="fr-FR" b="1" dirty="0"/>
          </a:p>
        </p:txBody>
      </p:sp>
      <p:sp>
        <p:nvSpPr>
          <p:cNvPr id="4" name="Gerader Verbinder 3">
            <a:extLst>
              <a:ext uri="{FF2B5EF4-FFF2-40B4-BE49-F238E27FC236}">
                <a16:creationId xmlns:a16="http://schemas.microsoft.com/office/drawing/2014/main" xmlns="" id="{5AB7BBAD-E76D-472C-8DF4-0D45FF23C499}"/>
              </a:ext>
            </a:extLst>
          </p:cNvPr>
          <p:cNvSpPr/>
          <p:nvPr/>
        </p:nvSpPr>
        <p:spPr>
          <a:xfrm>
            <a:off x="503639" y="916913"/>
            <a:ext cx="9072000" cy="0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800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A019F8A4-C5EA-4C5E-B4BD-8359E6AD31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9" y="3071083"/>
            <a:ext cx="1532526" cy="2109505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xmlns="" id="{9A9D2C0C-DAE3-4E40-8FA7-6C453D6FCC0A}"/>
              </a:ext>
            </a:extLst>
          </p:cNvPr>
          <p:cNvSpPr/>
          <p:nvPr/>
        </p:nvSpPr>
        <p:spPr>
          <a:xfrm>
            <a:off x="594720" y="208080"/>
            <a:ext cx="8904240" cy="75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CH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Tahoma" pitchFamily="34"/>
                <a:ea typeface="Microsoft YaHei" pitchFamily="2"/>
                <a:cs typeface="Arial Unicode MS" pitchFamily="2"/>
              </a:rPr>
              <a:t>Ressources et instruments</a:t>
            </a:r>
          </a:p>
        </p:txBody>
      </p:sp>
      <p:sp>
        <p:nvSpPr>
          <p:cNvPr id="3" name="Gerader Verbinder 2">
            <a:extLst>
              <a:ext uri="{FF2B5EF4-FFF2-40B4-BE49-F238E27FC236}">
                <a16:creationId xmlns:a16="http://schemas.microsoft.com/office/drawing/2014/main" xmlns="" id="{F0CFAB4D-B44F-491C-A791-10949F1EAC7A}"/>
              </a:ext>
            </a:extLst>
          </p:cNvPr>
          <p:cNvSpPr/>
          <p:nvPr/>
        </p:nvSpPr>
        <p:spPr>
          <a:xfrm>
            <a:off x="292449" y="706016"/>
            <a:ext cx="9559922" cy="55443"/>
          </a:xfrm>
          <a:prstGeom prst="line">
            <a:avLst/>
          </a:prstGeom>
          <a:noFill/>
          <a:ln w="38160" cap="sq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xmlns="" id="{E2B6BFFA-1587-4BA0-A201-643C67DDC0FE}"/>
              </a:ext>
            </a:extLst>
          </p:cNvPr>
          <p:cNvSpPr/>
          <p:nvPr/>
        </p:nvSpPr>
        <p:spPr>
          <a:xfrm>
            <a:off x="4262760" y="2713680"/>
            <a:ext cx="1008000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CH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8E1992E-C1D0-4FCE-B2A0-3CF80F3B35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300" y="861519"/>
            <a:ext cx="2021399" cy="21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E0288E4-246F-4BDD-95A3-F05D69615A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39460" y="5148274"/>
            <a:ext cx="1512000" cy="2160000"/>
          </a:xfrm>
          <a:prstGeom prst="rect">
            <a:avLst/>
          </a:prstGeom>
          <a:noFill/>
          <a:ln w="0">
            <a:solidFill>
              <a:srgbClr val="808080"/>
            </a:solidFill>
            <a:prstDash val="solid"/>
          </a:ln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xmlns="" id="{24159F14-BF27-498F-8D02-C24AFCFCEA37}"/>
              </a:ext>
            </a:extLst>
          </p:cNvPr>
          <p:cNvSpPr/>
          <p:nvPr/>
        </p:nvSpPr>
        <p:spPr>
          <a:xfrm>
            <a:off x="1800000" y="1152000"/>
            <a:ext cx="6120000" cy="321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179388" indent="-179388" hangingPunct="0">
              <a:spcBef>
                <a:spcPts val="1247"/>
              </a:spcBef>
              <a:buClr>
                <a:srgbClr val="FF0000"/>
              </a:buClr>
              <a:buSzPct val="100000"/>
              <a:buFont typeface="Wingdings" pitchFamily="2"/>
              <a:buChar char=""/>
              <a:defRPr sz="1990"/>
            </a:pPr>
            <a:r>
              <a:rPr lang="fr-CH" sz="2000" dirty="0">
                <a:latin typeface="Arial Narrow" pitchFamily="34"/>
                <a:ea typeface="Microsoft YaHei" pitchFamily="2"/>
                <a:cs typeface="Arial Unicode MS" pitchFamily="2"/>
              </a:rPr>
              <a:t>Guides: Utilisateurs / Politiques linguistiques / Curriculum  / Dimensions linguistiques de toutes les matières scolaires</a:t>
            </a:r>
          </a:p>
          <a:p>
            <a:pPr marL="179388" lvl="0" indent="-179388" hangingPunct="0">
              <a:spcBef>
                <a:spcPts val="1247"/>
              </a:spcBef>
              <a:buClr>
                <a:srgbClr val="FF0000"/>
              </a:buClr>
              <a:buSzPct val="100000"/>
              <a:buFont typeface="Wingdings" pitchFamily="2"/>
              <a:buChar char=""/>
              <a:tabLst>
                <a:tab pos="179388" algn="l"/>
              </a:tabLst>
              <a:defRPr sz="1990"/>
            </a:pPr>
            <a:r>
              <a:rPr lang="fr-CH" sz="2000" dirty="0">
                <a:latin typeface="Arial Narrow" pitchFamily="34"/>
                <a:ea typeface="Microsoft YaHei" pitchFamily="2"/>
                <a:cs typeface="Arial Unicode MS" pitchFamily="2"/>
              </a:rPr>
              <a:t>Etudes, Rapports, Enquêtes </a:t>
            </a:r>
          </a:p>
          <a:p>
            <a:pPr marL="179388" marR="0" lvl="0" indent="-179388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/>
              <a:buChar char=""/>
              <a:tabLst>
                <a:tab pos="177800" algn="l"/>
              </a:tabLst>
              <a:defRPr sz="1990"/>
            </a:pPr>
            <a:r>
              <a:rPr lang="fr-CH" sz="20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Manuel: Relier les examens </a:t>
            </a:r>
          </a:p>
          <a:p>
            <a:pPr marL="179388" lvl="0" indent="-179388" hangingPunct="0">
              <a:spcBef>
                <a:spcPts val="1247"/>
              </a:spcBef>
              <a:buClr>
                <a:srgbClr val="FF0000"/>
              </a:buClr>
              <a:buSzPct val="100000"/>
              <a:buFont typeface="Wingdings" pitchFamily="2"/>
              <a:buChar char=""/>
              <a:tabLst>
                <a:tab pos="179388" algn="l"/>
              </a:tabLst>
              <a:defRPr sz="1990"/>
            </a:pPr>
            <a:r>
              <a:rPr lang="fr-CH" sz="2000" dirty="0">
                <a:latin typeface="Arial Narrow" pitchFamily="34"/>
                <a:ea typeface="Microsoft YaHei" pitchFamily="2"/>
                <a:cs typeface="Arial Unicode MS" pitchFamily="2"/>
              </a:rPr>
              <a:t>Descriptions de niveaux de référence (DNR)</a:t>
            </a:r>
          </a:p>
          <a:p>
            <a:pPr marL="179388" lvl="0" indent="-179388" hangingPunct="0">
              <a:spcBef>
                <a:spcPts val="1247"/>
              </a:spcBef>
              <a:buClr>
                <a:srgbClr val="FF0000"/>
              </a:buClr>
              <a:buSzPct val="100000"/>
              <a:buFont typeface="Wingdings" pitchFamily="2"/>
              <a:buChar char=""/>
              <a:tabLst>
                <a:tab pos="179388" algn="l"/>
              </a:tabLst>
              <a:defRPr sz="1990"/>
            </a:pPr>
            <a:r>
              <a:rPr lang="fr-CH" sz="20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&gt; 100 Portfolios /Autobiographie de rencontres interculturelles</a:t>
            </a:r>
          </a:p>
          <a:p>
            <a:pPr marL="179388" marR="0" lvl="0" indent="-179388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/>
              <a:buChar char=""/>
              <a:tabLst/>
              <a:defRPr sz="1990"/>
            </a:pPr>
            <a:r>
              <a:rPr lang="fr-CH" sz="2000" b="0" i="0" u="none" strike="noStrike" kern="1200" dirty="0">
                <a:ln>
                  <a:noFill/>
                </a:ln>
                <a:latin typeface="Arial Narrow" pitchFamily="34"/>
                <a:ea typeface="Microsoft YaHei" pitchFamily="2"/>
                <a:cs typeface="Arial Unicode MS" pitchFamily="2"/>
              </a:rPr>
              <a:t>Plateformes: Langues de scolarisation / Intégration linguistique des migrants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623FDA73-EEEC-4D9F-8AD7-AEB0D1A34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49" y="5246872"/>
            <a:ext cx="1507551" cy="20598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2BCB966E-CADD-486E-A5FE-D27FE40A8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040" y="5148274"/>
            <a:ext cx="1481945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A8F804CF-DF29-43DB-A530-2707C9AF3A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9" y="3445236"/>
            <a:ext cx="2085322" cy="15187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00935DCE-014B-4147-8ACF-931E32A617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9" y="1198790"/>
            <a:ext cx="2085322" cy="20621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CA320DDE-ADBD-4B5E-AA3C-8ED45C58D40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2" y="5116705"/>
            <a:ext cx="1608279" cy="21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35D2FE4-FD55-43D4-B6DE-08C40354D7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3901" y="5146750"/>
            <a:ext cx="1513711" cy="2160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7" name="Picture 6" descr="auto0">
            <a:extLst>
              <a:ext uri="{FF2B5EF4-FFF2-40B4-BE49-F238E27FC236}">
                <a16:creationId xmlns:a16="http://schemas.microsoft.com/office/drawing/2014/main" xmlns="" id="{96A859BB-C1AF-4552-8BAB-12410B24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39" y="5557001"/>
            <a:ext cx="1512001" cy="15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auto0">
            <a:extLst>
              <a:ext uri="{FF2B5EF4-FFF2-40B4-BE49-F238E27FC236}">
                <a16:creationId xmlns:a16="http://schemas.microsoft.com/office/drawing/2014/main" xmlns="" id="{A3EA8103-7541-453E-A604-3E1170BB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64" y="5345964"/>
            <a:ext cx="1297987" cy="19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6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9054842-4F17-46CF-9B5D-9BE2AA02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37" y="904370"/>
            <a:ext cx="8366288" cy="64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None/>
              <a:tabLst/>
              <a:defRPr/>
            </a:pPr>
            <a:r>
              <a:rPr kumimoji="0" lang="fr-CH" altLang="de-DE" sz="24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</a:t>
            </a:r>
            <a:r>
              <a:rPr kumimoji="0" lang="fr-CH" altLang="de-DE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manquent des échelles </a:t>
            </a:r>
            <a:r>
              <a:rPr kumimoji="0" lang="fr-CH" altLang="de-DE" sz="24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fr-CH" altLang="de-DE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compétence plurilingue au sens propre (pas de descripteurs pour le Code-switching, Code-mixing …)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fr-CH" altLang="de-DE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médiation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fr-CH" altLang="de-DE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les compétences interculturelles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fr-CH" altLang="de-DE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lecture de textes littéraires</a:t>
            </a:r>
          </a:p>
          <a:p>
            <a:pPr marL="0" lvl="0" indent="0">
              <a:spcBef>
                <a:spcPts val="3600"/>
              </a:spcBef>
              <a:buClr>
                <a:srgbClr val="FF0000"/>
              </a:buClr>
              <a:buNone/>
              <a:defRPr/>
            </a:pPr>
            <a:r>
              <a:rPr lang="fr-C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C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descriptions de la compréhension orale et écrite </a:t>
            </a:r>
            <a:r>
              <a:rPr lang="fr-C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sont </a:t>
            </a:r>
            <a:r>
              <a:rPr lang="fr-C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assez détaillées </a:t>
            </a:r>
          </a:p>
          <a:p>
            <a:pPr marL="0" lvl="0" indent="0">
              <a:spcBef>
                <a:spcPts val="3600"/>
              </a:spcBef>
              <a:buClr>
                <a:srgbClr val="FF0000"/>
              </a:buClr>
              <a:buNone/>
              <a:defRPr/>
            </a:pPr>
            <a:r>
              <a:rPr lang="fr-CH" altLang="de-DE" sz="2400" dirty="0">
                <a:solidFill>
                  <a:srgbClr val="000000"/>
                </a:solidFill>
                <a:latin typeface="Tahoma"/>
              </a:rPr>
              <a:t>Il-y-a des </a:t>
            </a:r>
            <a:r>
              <a:rPr lang="fr-CH" altLang="de-DE" sz="2400" b="1" dirty="0">
                <a:solidFill>
                  <a:srgbClr val="000000"/>
                </a:solidFill>
                <a:latin typeface="Tahoma"/>
              </a:rPr>
              <a:t>lacunes dans les échelles, </a:t>
            </a:r>
            <a:r>
              <a:rPr lang="fr-CH" altLang="de-DE" sz="2400" dirty="0">
                <a:solidFill>
                  <a:srgbClr val="000000"/>
                </a:solidFill>
                <a:latin typeface="Tahoma"/>
              </a:rPr>
              <a:t>surtout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fr-CH" altLang="de-DE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Niveau A1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lang="fr-CH" sz="2400" dirty="0">
                <a:solidFill>
                  <a:srgbClr val="000000"/>
                </a:solidFill>
                <a:latin typeface="Tahoma"/>
              </a:rPr>
              <a:t>Niveau C2</a:t>
            </a:r>
            <a:endParaRPr kumimoji="0" lang="fr-CH" sz="2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lvl="0" indent="0">
              <a:spcBef>
                <a:spcPct val="60000"/>
              </a:spcBef>
              <a:buClr>
                <a:srgbClr val="FF0000"/>
              </a:buClr>
              <a:buNone/>
              <a:defRPr/>
            </a:pPr>
            <a:r>
              <a:rPr kumimoji="0" lang="fr-CH" sz="24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xmlns="" id="{7E824491-D7D8-40F7-8203-7D3565BF4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34" y="784326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9DCF683-DEC7-4930-9EB9-3DBD1BE5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34" y="21355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lvl="0">
              <a:defRPr/>
            </a:pPr>
            <a:r>
              <a:rPr lang="fr-CH" dirty="0">
                <a:solidFill>
                  <a:srgbClr val="0000FF"/>
                </a:solidFill>
              </a:rPr>
              <a:t>Critiques sans cesse répétées</a:t>
            </a:r>
            <a:endParaRPr kumimoji="0" lang="fr-CH" altLang="de-DE" sz="2800" b="1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900443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DE2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Wingdings" panose="05000000000000000000" pitchFamily="2" charset="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Custom</PresentationFormat>
  <Paragraphs>100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Standard</vt:lpstr>
      <vt:lpstr>Standarddesign</vt:lpstr>
      <vt:lpstr>Accompagner  le CECR</vt:lpstr>
      <vt:lpstr>Une longue histoire</vt:lpstr>
      <vt:lpstr>1991: Conclusions et Recommandations de Rüschlikon</vt:lpstr>
      <vt:lpstr>1996/97: Propositions</vt:lpstr>
      <vt:lpstr>2001: Année européenne des langues</vt:lpstr>
      <vt:lpstr>Aspects innovateurs</vt:lpstr>
      <vt:lpstr>Le risque d’une vision réductrice et uniformisante</vt:lpstr>
      <vt:lpstr>PowerPoint Presentation</vt:lpstr>
      <vt:lpstr>PowerPoint Presentation</vt:lpstr>
      <vt:lpstr>PowerPoint Presentation</vt:lpstr>
      <vt:lpstr>Continuité et développement: méthodes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 Schneider</dc:creator>
  <cp:lastModifiedBy>KILIC Ahmet-Murat</cp:lastModifiedBy>
  <cp:revision>103</cp:revision>
  <dcterms:created xsi:type="dcterms:W3CDTF">2018-03-07T16:57:59Z</dcterms:created>
  <dcterms:modified xsi:type="dcterms:W3CDTF">2018-05-11T06:55:17Z</dcterms:modified>
</cp:coreProperties>
</file>