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03" r:id="rId3"/>
    <p:sldId id="287" r:id="rId4"/>
    <p:sldId id="317" r:id="rId5"/>
    <p:sldId id="318" r:id="rId6"/>
    <p:sldId id="319" r:id="rId7"/>
    <p:sldId id="320" r:id="rId8"/>
    <p:sldId id="321" r:id="rId9"/>
    <p:sldId id="306" r:id="rId10"/>
    <p:sldId id="307" r:id="rId11"/>
    <p:sldId id="308" r:id="rId12"/>
    <p:sldId id="265" r:id="rId13"/>
    <p:sldId id="309" r:id="rId14"/>
    <p:sldId id="313" r:id="rId15"/>
    <p:sldId id="315" r:id="rId16"/>
    <p:sldId id="314" r:id="rId17"/>
    <p:sldId id="260" r:id="rId18"/>
    <p:sldId id="259" r:id="rId19"/>
    <p:sldId id="322" r:id="rId20"/>
    <p:sldId id="261" r:id="rId21"/>
    <p:sldId id="297" r:id="rId22"/>
    <p:sldId id="326" r:id="rId23"/>
    <p:sldId id="327" r:id="rId24"/>
    <p:sldId id="330" r:id="rId25"/>
    <p:sldId id="33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98"/>
    <a:srgbClr val="E7D07D"/>
    <a:srgbClr val="E3C867"/>
    <a:srgbClr val="CCFFCC"/>
    <a:srgbClr val="4F6228"/>
    <a:srgbClr val="F2E6B8"/>
    <a:srgbClr val="FFCC00"/>
    <a:srgbClr val="FFFFFF"/>
    <a:srgbClr val="EAEAEA"/>
    <a:srgbClr val="2741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660"/>
  </p:normalViewPr>
  <p:slideViewPr>
    <p:cSldViewPr>
      <p:cViewPr varScale="1">
        <p:scale>
          <a:sx n="62" d="100"/>
          <a:sy n="62" d="100"/>
        </p:scale>
        <p:origin x="-9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os neu\Tomàs\Valladlid 3\Valladolid-Grammatik-neu-erklä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51720" y="4797152"/>
            <a:ext cx="5040560" cy="1754326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endParaRPr lang="es-E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cens" pitchFamily="2" charset="0"/>
              <a:cs typeface="Acens" pitchFamily="2" charset="0"/>
            </a:endParaRPr>
          </a:p>
          <a:p>
            <a:pPr algn="ctr"/>
            <a:r>
              <a:rPr lang="es-ES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cens" pitchFamily="2" charset="0"/>
              </a:rPr>
              <a:t>Attribut</a:t>
            </a:r>
            <a:r>
              <a:rPr lang="es-E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cens" pitchFamily="2" charset="0"/>
              </a:rPr>
              <a:t> - </a:t>
            </a:r>
            <a:r>
              <a:rPr lang="es-ES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cens" pitchFamily="2" charset="0"/>
              </a:rPr>
              <a:t>Bezugswort</a:t>
            </a:r>
            <a:endParaRPr lang="es-ES" sz="4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cens" pitchFamily="2" charset="0"/>
            </a:endParaRPr>
          </a:p>
          <a:p>
            <a:pPr algn="ctr"/>
            <a:r>
              <a:rPr lang="es-ES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cens" pitchFamily="2" charset="0"/>
              </a:rPr>
              <a:t>Ergänzungen</a:t>
            </a:r>
            <a:r>
              <a:rPr lang="es-E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cens" pitchFamily="2" charset="0"/>
              </a:rPr>
              <a:t> - </a:t>
            </a:r>
            <a:r>
              <a:rPr lang="es-ES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cens" pitchFamily="2" charset="0"/>
              </a:rPr>
              <a:t>Verb</a:t>
            </a:r>
            <a:endParaRPr lang="es-ES" sz="4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cens" pitchFamily="2" charset="0"/>
            </a:endParaRPr>
          </a:p>
          <a:p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Acens" pitchFamily="2" charset="0"/>
              <a:cs typeface="Ace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468560" y="836712"/>
            <a:ext cx="4267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Handball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spielen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>
                <a:latin typeface="Tahoma" charset="0"/>
              </a:rPr>
              <a:t>Freunde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treffen</a:t>
            </a:r>
            <a:r>
              <a:rPr lang="es-ES" sz="3200" dirty="0">
                <a:latin typeface="Tahoma" charset="0"/>
              </a:rPr>
              <a:t> 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>
                <a:latin typeface="Tahoma" charset="0"/>
              </a:rPr>
              <a:t>Musik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hören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>
                <a:latin typeface="Tahoma" charset="0"/>
              </a:rPr>
              <a:t>zum </a:t>
            </a:r>
            <a:r>
              <a:rPr lang="es-ES" sz="3200" dirty="0" err="1">
                <a:latin typeface="Tahoma" charset="0"/>
              </a:rPr>
              <a:t>Strand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fahren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>
                <a:latin typeface="Tahoma" charset="0"/>
              </a:rPr>
              <a:t>ins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Kino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gehen</a:t>
            </a:r>
            <a:endParaRPr lang="es-ES" sz="3200" dirty="0" smtClean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Walzer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tanzen</a:t>
            </a:r>
            <a:endParaRPr lang="es-ES" sz="3200" dirty="0">
              <a:latin typeface="Tahoma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39952" y="836712"/>
            <a:ext cx="4267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>
                <a:latin typeface="Tahoma" charset="0"/>
              </a:rPr>
              <a:t>Freunde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treffen</a:t>
            </a:r>
            <a:r>
              <a:rPr lang="es-ES" sz="3200" dirty="0">
                <a:latin typeface="Tahoma" charset="0"/>
              </a:rPr>
              <a:t> 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smtClean="0">
                <a:latin typeface="Tahoma" charset="0"/>
              </a:rPr>
              <a:t>Deutsch </a:t>
            </a:r>
            <a:r>
              <a:rPr lang="es-ES" sz="3200" dirty="0" err="1" smtClean="0">
                <a:latin typeface="Tahoma" charset="0"/>
              </a:rPr>
              <a:t>lernen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im</a:t>
            </a:r>
            <a:r>
              <a:rPr lang="es-ES" sz="3200" dirty="0" smtClean="0">
                <a:latin typeface="Tahoma" charset="0"/>
              </a:rPr>
              <a:t> Internet </a:t>
            </a:r>
            <a:r>
              <a:rPr lang="es-ES" sz="3200" dirty="0" err="1" smtClean="0">
                <a:latin typeface="Tahoma" charset="0"/>
              </a:rPr>
              <a:t>surfen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Klavier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spielen</a:t>
            </a:r>
            <a:endParaRPr lang="es-ES" sz="3200" dirty="0" smtClean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einen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Ausflug</a:t>
            </a:r>
            <a:r>
              <a:rPr lang="es-ES" sz="3200" dirty="0" smtClean="0">
                <a:latin typeface="Tahoma" charset="0"/>
              </a:rPr>
              <a:t> machen</a:t>
            </a:r>
            <a:endParaRPr lang="es-ES" sz="3200" dirty="0">
              <a:latin typeface="Tahoma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331640" y="479715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1619672" y="407707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1547664" y="3284984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051720" y="2492896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1187624" y="1700808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827584" y="980728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724128" y="908720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796136" y="1700808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5868144" y="2492896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436096" y="3284984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372200" y="407707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508104" y="4869160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1259632" y="5373216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3275856" y="573325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2555776" y="5589240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907704" y="5589240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139952" y="836712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backen</a:t>
            </a:r>
            <a:endParaRPr lang="es-ES" sz="3200" dirty="0">
              <a:latin typeface="Tahoma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652120" y="1412776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6372200" y="1844824"/>
            <a:ext cx="576064" cy="504056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092280" y="1844824"/>
            <a:ext cx="576064" cy="504056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740352" y="2132856"/>
            <a:ext cx="576064" cy="504056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9632" y="836712"/>
            <a:ext cx="2899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Mein</a:t>
            </a:r>
            <a:r>
              <a:rPr lang="es-ES" sz="3200" dirty="0" smtClean="0">
                <a:latin typeface="Tahoma" charset="0"/>
              </a:rPr>
              <a:t> Hobby </a:t>
            </a:r>
            <a:r>
              <a:rPr lang="es-ES" sz="3200" dirty="0" err="1" smtClean="0">
                <a:latin typeface="Tahoma" charset="0"/>
              </a:rPr>
              <a:t>ist</a:t>
            </a:r>
            <a:endParaRPr lang="es-ES" sz="3200" dirty="0">
              <a:latin typeface="Tahom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139952" y="836712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backen</a:t>
            </a:r>
            <a:r>
              <a:rPr lang="es-ES" sz="3200" dirty="0" smtClean="0">
                <a:latin typeface="Tahoma" charset="0"/>
              </a:rPr>
              <a:t>.</a:t>
            </a:r>
            <a:endParaRPr lang="es-ES" sz="3200" dirty="0">
              <a:latin typeface="Tahoma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652120" y="1412776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6372200" y="1844824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092280" y="1844824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740352" y="213285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9632" y="836712"/>
            <a:ext cx="2899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Mein</a:t>
            </a:r>
            <a:r>
              <a:rPr lang="es-ES" sz="3200" dirty="0" smtClean="0">
                <a:latin typeface="Tahoma" charset="0"/>
              </a:rPr>
              <a:t> Hobby </a:t>
            </a:r>
            <a:r>
              <a:rPr lang="es-ES" sz="3200" dirty="0" err="1" smtClean="0">
                <a:latin typeface="Tahoma" charset="0"/>
              </a:rPr>
              <a:t>ist</a:t>
            </a:r>
            <a:endParaRPr lang="es-ES" sz="3200" dirty="0">
              <a:latin typeface="Tahoma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552" y="2996952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Ich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</a:t>
            </a:r>
            <a:r>
              <a:rPr lang="es-ES" sz="3200" dirty="0" smtClean="0">
                <a:latin typeface="Tahoma" charset="0"/>
              </a:rPr>
              <a:t>      </a:t>
            </a:r>
            <a:r>
              <a:rPr lang="es-ES" sz="3200" dirty="0" err="1" smtClean="0">
                <a:latin typeface="Tahoma" charset="0"/>
              </a:rPr>
              <a:t>gerne</a:t>
            </a:r>
            <a:r>
              <a:rPr lang="es-ES" sz="3200" dirty="0" smtClean="0">
                <a:latin typeface="Tahoma" charset="0"/>
              </a:rPr>
              <a:t>      </a:t>
            </a: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.</a:t>
            </a:r>
            <a:endParaRPr lang="es-ES" sz="3200" dirty="0">
              <a:latin typeface="Tahoma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508104" y="3501008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228184" y="4149080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1907704" y="3645024"/>
            <a:ext cx="576064" cy="432048"/>
          </a:xfrm>
          <a:prstGeom prst="ellipse">
            <a:avLst/>
          </a:prstGeom>
          <a:solidFill>
            <a:srgbClr val="FCC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483768" y="3933056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563888" y="429309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355976" y="429309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1187624" y="3933056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139952" y="836712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backen</a:t>
            </a:r>
            <a:r>
              <a:rPr lang="es-ES" sz="3200" dirty="0" smtClean="0">
                <a:latin typeface="Tahoma" charset="0"/>
              </a:rPr>
              <a:t>.</a:t>
            </a:r>
            <a:endParaRPr lang="es-ES" sz="3200" dirty="0">
              <a:latin typeface="Tahoma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652120" y="1412776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6372200" y="1844824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092280" y="1844824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740352" y="213285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9632" y="836712"/>
            <a:ext cx="2899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Mein</a:t>
            </a:r>
            <a:r>
              <a:rPr lang="es-ES" sz="3200" dirty="0" smtClean="0">
                <a:latin typeface="Tahoma" charset="0"/>
              </a:rPr>
              <a:t> Hobby </a:t>
            </a:r>
            <a:r>
              <a:rPr lang="es-ES" sz="3200" dirty="0" err="1" smtClean="0">
                <a:latin typeface="Tahoma" charset="0"/>
              </a:rPr>
              <a:t>ist</a:t>
            </a:r>
            <a:endParaRPr lang="es-ES" sz="3200" dirty="0">
              <a:latin typeface="Tahoma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552" y="2996952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3200" dirty="0" err="1" smtClean="0">
                <a:latin typeface="Tahoma" charset="0"/>
              </a:rPr>
              <a:t>Ich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</a:t>
            </a:r>
            <a:r>
              <a:rPr lang="es-ES" sz="3200" dirty="0" smtClean="0">
                <a:latin typeface="Tahoma" charset="0"/>
              </a:rPr>
              <a:t>      </a:t>
            </a:r>
            <a:r>
              <a:rPr lang="es-ES" sz="3200" dirty="0" err="1" smtClean="0">
                <a:latin typeface="Tahoma" charset="0"/>
              </a:rPr>
              <a:t>gerne</a:t>
            </a:r>
            <a:r>
              <a:rPr lang="es-ES" sz="3200" dirty="0" smtClean="0">
                <a:latin typeface="Tahoma" charset="0"/>
              </a:rPr>
              <a:t>      </a:t>
            </a: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.</a:t>
            </a:r>
            <a:endParaRPr lang="es-ES" sz="3200" dirty="0">
              <a:latin typeface="Tahoma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508104" y="3501008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228184" y="4149080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1907704" y="3645024"/>
            <a:ext cx="576064" cy="432048"/>
          </a:xfrm>
          <a:prstGeom prst="ellipse">
            <a:avLst/>
          </a:prstGeom>
          <a:solidFill>
            <a:srgbClr val="FCC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483768" y="3933056"/>
            <a:ext cx="576064" cy="432048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563888" y="429309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355976" y="4293096"/>
            <a:ext cx="576064" cy="432048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1187625" y="5045635"/>
            <a:ext cx="5544616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187624" y="3645024"/>
            <a:ext cx="576064" cy="432048"/>
          </a:xfrm>
          <a:prstGeom prst="ellipse">
            <a:avLst/>
          </a:prstGeom>
          <a:solidFill>
            <a:srgbClr val="FCC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3407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2400" dirty="0" err="1" smtClean="0">
                <a:latin typeface="Tahoma" charset="0"/>
              </a:rPr>
              <a:t>Manchmal</a:t>
            </a:r>
            <a:r>
              <a:rPr lang="es-ES" sz="2400" dirty="0" smtClean="0">
                <a:latin typeface="Tahoma" charset="0"/>
              </a:rPr>
              <a:t> </a:t>
            </a:r>
            <a:r>
              <a:rPr lang="es-ES" sz="2400" dirty="0" err="1" smtClean="0">
                <a:latin typeface="Tahoma" charset="0"/>
              </a:rPr>
              <a:t>backe</a:t>
            </a:r>
            <a:r>
              <a:rPr lang="es-ES" sz="2400" dirty="0" smtClean="0">
                <a:latin typeface="Tahoma" charset="0"/>
              </a:rPr>
              <a:t> </a:t>
            </a:r>
            <a:r>
              <a:rPr lang="es-ES" sz="2400" dirty="0" err="1" smtClean="0">
                <a:latin typeface="Tahoma" charset="0"/>
              </a:rPr>
              <a:t>ich</a:t>
            </a:r>
            <a:r>
              <a:rPr lang="es-ES" sz="2400" dirty="0" smtClean="0">
                <a:latin typeface="Tahoma" charset="0"/>
              </a:rPr>
              <a:t> am </a:t>
            </a:r>
            <a:r>
              <a:rPr lang="es-ES" sz="2400" dirty="0" err="1" smtClean="0">
                <a:latin typeface="Tahoma" charset="0"/>
              </a:rPr>
              <a:t>Samstag</a:t>
            </a:r>
            <a:r>
              <a:rPr lang="es-ES" sz="2400" dirty="0" smtClean="0">
                <a:latin typeface="Tahoma" charset="0"/>
              </a:rPr>
              <a:t> </a:t>
            </a:r>
            <a:r>
              <a:rPr lang="es-ES" sz="2400" dirty="0" err="1" smtClean="0">
                <a:latin typeface="Tahoma" charset="0"/>
              </a:rPr>
              <a:t>mit</a:t>
            </a:r>
            <a:r>
              <a:rPr lang="es-ES" sz="2400" dirty="0" smtClean="0">
                <a:latin typeface="Tahoma" charset="0"/>
              </a:rPr>
              <a:t> Elena </a:t>
            </a:r>
            <a:r>
              <a:rPr lang="es-ES" sz="2400" dirty="0" err="1" smtClean="0">
                <a:latin typeface="Tahoma" charset="0"/>
              </a:rPr>
              <a:t>zu</a:t>
            </a:r>
            <a:r>
              <a:rPr lang="es-ES" sz="2400" dirty="0" smtClean="0">
                <a:latin typeface="Tahoma" charset="0"/>
              </a:rPr>
              <a:t> </a:t>
            </a:r>
            <a:r>
              <a:rPr lang="es-ES" sz="2400" dirty="0" err="1" smtClean="0">
                <a:latin typeface="Tahoma" charset="0"/>
              </a:rPr>
              <a:t>Hause</a:t>
            </a:r>
            <a:r>
              <a:rPr lang="es-ES" sz="2400" dirty="0" smtClean="0">
                <a:latin typeface="Tahoma" charset="0"/>
              </a:rPr>
              <a:t> </a:t>
            </a:r>
            <a:r>
              <a:rPr lang="es-ES" sz="2400" dirty="0" err="1" smtClean="0">
                <a:latin typeface="Tahoma" charset="0"/>
              </a:rPr>
              <a:t>Kuchen</a:t>
            </a:r>
            <a:r>
              <a:rPr lang="es-ES" sz="2400" dirty="0" smtClean="0">
                <a:latin typeface="Tahoma" charset="0"/>
              </a:rPr>
              <a:t>.</a:t>
            </a:r>
            <a:endParaRPr lang="es-ES" sz="2400" dirty="0">
              <a:latin typeface="Tahoma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59632" y="2132856"/>
            <a:ext cx="432048" cy="360040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627784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467544" y="2924944"/>
            <a:ext cx="8136904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39552" y="1916832"/>
            <a:ext cx="432048" cy="360040"/>
          </a:xfrm>
          <a:prstGeom prst="ellipse">
            <a:avLst/>
          </a:prstGeom>
          <a:solidFill>
            <a:srgbClr val="FCC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1835696" y="1916832"/>
            <a:ext cx="432048" cy="360040"/>
          </a:xfrm>
          <a:prstGeom prst="ellipse">
            <a:avLst/>
          </a:prstGeom>
          <a:solidFill>
            <a:srgbClr val="FCC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2195736" y="2204864"/>
            <a:ext cx="432048" cy="360040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7740352" y="1700808"/>
            <a:ext cx="43204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8172400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6876256" y="2132856"/>
            <a:ext cx="432048" cy="360040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5724128" y="2132856"/>
            <a:ext cx="432048" cy="360040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3707904" y="2204864"/>
            <a:ext cx="432048" cy="360040"/>
          </a:xfrm>
          <a:prstGeom prst="ellipse">
            <a:avLst/>
          </a:prstGeom>
          <a:solidFill>
            <a:srgbClr val="78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203848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6084168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7380312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788024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4283968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5364088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588224" y="2420888"/>
            <a:ext cx="432048" cy="360040"/>
          </a:xfrm>
          <a:prstGeom prst="ellipse">
            <a:avLst/>
          </a:prstGeom>
          <a:solidFill>
            <a:srgbClr val="27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dirty="0" err="1" smtClean="0">
                <a:latin typeface="Tahoma" charset="0"/>
              </a:rPr>
              <a:t>Hier</a:t>
            </a:r>
            <a:r>
              <a:rPr lang="es-ES" sz="3600" dirty="0" smtClean="0">
                <a:latin typeface="Tahoma" charset="0"/>
              </a:rPr>
              <a:t> </a:t>
            </a:r>
            <a:r>
              <a:rPr lang="es-ES" sz="3600" dirty="0" err="1" smtClean="0">
                <a:latin typeface="Tahoma" charset="0"/>
              </a:rPr>
              <a:t>ist</a:t>
            </a:r>
            <a:r>
              <a:rPr lang="es-ES" sz="3600" dirty="0" smtClean="0">
                <a:latin typeface="Tahoma" charset="0"/>
              </a:rPr>
              <a:t> </a:t>
            </a:r>
            <a:r>
              <a:rPr lang="es-ES" sz="3600" dirty="0" err="1" smtClean="0">
                <a:latin typeface="Tahoma" charset="0"/>
              </a:rPr>
              <a:t>eine</a:t>
            </a:r>
            <a:r>
              <a:rPr lang="es-ES" sz="3600" dirty="0" smtClean="0">
                <a:latin typeface="Tahoma" charset="0"/>
              </a:rPr>
              <a:t> Liste von </a:t>
            </a:r>
            <a:r>
              <a:rPr lang="es-ES" sz="3600" dirty="0" err="1" smtClean="0">
                <a:latin typeface="Tahoma" charset="0"/>
              </a:rPr>
              <a:t>Hausarbeiten</a:t>
            </a:r>
            <a:endParaRPr lang="es-ES" sz="3600" dirty="0" smtClean="0">
              <a:latin typeface="Tahoma" charset="0"/>
            </a:endParaRPr>
          </a:p>
          <a:p>
            <a:pPr algn="ctr"/>
            <a:r>
              <a:rPr lang="es-ES" sz="3600" dirty="0" smtClean="0">
                <a:latin typeface="Tahoma" charset="0"/>
              </a:rPr>
              <a:t>und </a:t>
            </a:r>
            <a:r>
              <a:rPr lang="es-ES" sz="3600" dirty="0" err="1" smtClean="0">
                <a:latin typeface="Tahoma" charset="0"/>
              </a:rPr>
              <a:t>Aktivitäten</a:t>
            </a:r>
            <a:r>
              <a:rPr lang="es-ES" sz="3600" dirty="0" smtClean="0">
                <a:latin typeface="Tahoma" charset="0"/>
              </a:rPr>
              <a:t> </a:t>
            </a:r>
            <a:r>
              <a:rPr lang="es-ES" sz="3600" dirty="0" err="1" smtClean="0">
                <a:latin typeface="Tahoma" charset="0"/>
              </a:rPr>
              <a:t>zu</a:t>
            </a:r>
            <a:r>
              <a:rPr lang="es-ES" sz="3600" dirty="0" smtClean="0">
                <a:latin typeface="Tahoma" charset="0"/>
              </a:rPr>
              <a:t> </a:t>
            </a:r>
            <a:r>
              <a:rPr lang="es-ES" sz="3600" dirty="0" err="1" smtClean="0">
                <a:latin typeface="Tahoma" charset="0"/>
              </a:rPr>
              <a:t>Hause</a:t>
            </a:r>
            <a:r>
              <a:rPr lang="es-ES" sz="3600" dirty="0" smtClean="0">
                <a:latin typeface="Tahoma" charset="0"/>
              </a:rPr>
              <a:t>:</a:t>
            </a:r>
            <a:r>
              <a:rPr lang="es-ES" dirty="0" smtClean="0">
                <a:latin typeface="Tahoma" charset="0"/>
              </a:rPr>
              <a:t> </a:t>
            </a:r>
            <a:endParaRPr lang="es-ES" dirty="0">
              <a:latin typeface="Tahoma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396552" y="2132856"/>
            <a:ext cx="48965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im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Supermarkt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einkaufen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die </a:t>
            </a:r>
            <a:r>
              <a:rPr lang="es-ES" sz="2800" dirty="0" err="1" smtClean="0">
                <a:latin typeface="Tahoma" charset="0"/>
              </a:rPr>
              <a:t>Wohnung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aufräumen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das </a:t>
            </a:r>
            <a:r>
              <a:rPr lang="es-ES" sz="2800" dirty="0" err="1" smtClean="0">
                <a:latin typeface="Tahoma" charset="0"/>
              </a:rPr>
              <a:t>Geschirr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abwaschen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err="1" smtClean="0">
                <a:latin typeface="Tahoma" charset="0"/>
              </a:rPr>
              <a:t>ins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Bett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gehen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err="1" smtClean="0">
                <a:latin typeface="Tahoma" charset="0"/>
              </a:rPr>
              <a:t>fernsehen</a:t>
            </a:r>
            <a:endParaRPr lang="es-ES" sz="2800" dirty="0" smtClean="0">
              <a:latin typeface="Tahoma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" sz="2800" dirty="0">
                <a:latin typeface="Tahoma" charset="0"/>
              </a:rPr>
              <a:t>Der </a:t>
            </a:r>
            <a:r>
              <a:rPr lang="es-ES" sz="2800" dirty="0" err="1">
                <a:latin typeface="Tahoma" charset="0"/>
              </a:rPr>
              <a:t>Infinitv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steht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immer</a:t>
            </a:r>
            <a:r>
              <a:rPr lang="es-ES" sz="2800" dirty="0">
                <a:latin typeface="Tahoma" charset="0"/>
              </a:rPr>
              <a:t> am Ende</a:t>
            </a:r>
            <a:r>
              <a:rPr lang="es-ES" sz="2800" dirty="0" smtClean="0">
                <a:latin typeface="Tahoma" charset="0"/>
              </a:rPr>
              <a:t>.   </a:t>
            </a:r>
            <a:endParaRPr lang="es-ES" sz="2800" dirty="0">
              <a:latin typeface="Tahoma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11960" y="2132856"/>
            <a:ext cx="4752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das </a:t>
            </a:r>
            <a:r>
              <a:rPr lang="es-ES" sz="2800" dirty="0" err="1" smtClean="0">
                <a:latin typeface="Tahoma" charset="0"/>
              </a:rPr>
              <a:t>Mittagessen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kochen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die </a:t>
            </a:r>
            <a:r>
              <a:rPr lang="es-ES" sz="2800" dirty="0" err="1" smtClean="0">
                <a:latin typeface="Tahoma" charset="0"/>
              </a:rPr>
              <a:t>Wäsche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waschen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err="1" smtClean="0">
                <a:latin typeface="Tahoma" charset="0"/>
              </a:rPr>
              <a:t>Hausaufgaben</a:t>
            </a:r>
            <a:r>
              <a:rPr lang="es-ES" sz="2800" dirty="0" smtClean="0">
                <a:latin typeface="Tahoma" charset="0"/>
              </a:rPr>
              <a:t> machen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am </a:t>
            </a:r>
            <a:r>
              <a:rPr lang="es-ES" sz="2800" dirty="0" err="1" smtClean="0">
                <a:latin typeface="Tahoma" charset="0"/>
              </a:rPr>
              <a:t>Computer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spielen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die </a:t>
            </a:r>
            <a:r>
              <a:rPr lang="es-ES" sz="2800" dirty="0" err="1" smtClean="0">
                <a:latin typeface="Tahoma" charset="0"/>
              </a:rPr>
              <a:t>Kleider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bügeln</a:t>
            </a:r>
            <a:endParaRPr lang="es-ES" sz="2800" dirty="0" smtClean="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067944" y="1484784"/>
            <a:ext cx="4752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das </a:t>
            </a:r>
            <a:r>
              <a:rPr lang="es-ES" sz="2800" dirty="0" err="1" smtClean="0">
                <a:latin typeface="Tahoma" charset="0"/>
              </a:rPr>
              <a:t>Mittagessen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kochen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die </a:t>
            </a:r>
            <a:r>
              <a:rPr lang="es-ES" sz="2800" dirty="0" err="1" smtClean="0">
                <a:latin typeface="Tahoma" charset="0"/>
              </a:rPr>
              <a:t>Wäsche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waschen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err="1" smtClean="0">
                <a:latin typeface="Tahoma" charset="0"/>
              </a:rPr>
              <a:t>Hausaufgaben</a:t>
            </a:r>
            <a:r>
              <a:rPr lang="es-ES" sz="2800" dirty="0" smtClean="0">
                <a:latin typeface="Tahoma" charset="0"/>
              </a:rPr>
              <a:t> machen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am </a:t>
            </a:r>
            <a:r>
              <a:rPr lang="es-ES" sz="2800" dirty="0" err="1" smtClean="0">
                <a:latin typeface="Tahoma" charset="0"/>
              </a:rPr>
              <a:t>Computer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spielen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>
                <a:latin typeface="Tahoma" charset="0"/>
              </a:rPr>
              <a:t>die </a:t>
            </a:r>
            <a:r>
              <a:rPr lang="es-ES" sz="2800" dirty="0" err="1" smtClean="0">
                <a:latin typeface="Tahoma" charset="0"/>
              </a:rPr>
              <a:t>Kleider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bügeln</a:t>
            </a:r>
            <a:endParaRPr lang="es-ES" sz="2800" dirty="0" smtClean="0">
              <a:latin typeface="Tahoma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-468560" y="1484784"/>
            <a:ext cx="48965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im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Supermarkt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einkaufen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2800" dirty="0" smtClean="0">
                <a:latin typeface="Tahoma" charset="0"/>
              </a:rPr>
              <a:t>die </a:t>
            </a:r>
            <a:r>
              <a:rPr lang="es-ES" sz="2800" dirty="0" err="1" smtClean="0">
                <a:latin typeface="Tahoma" charset="0"/>
              </a:rPr>
              <a:t>Wohnung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aufräumen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2800" dirty="0" smtClean="0">
                <a:latin typeface="Tahoma" charset="0"/>
              </a:rPr>
              <a:t>das </a:t>
            </a:r>
            <a:r>
              <a:rPr lang="es-ES" sz="2800" dirty="0" err="1" smtClean="0">
                <a:latin typeface="Tahoma" charset="0"/>
              </a:rPr>
              <a:t>Geschirr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abwaschen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2800" dirty="0" err="1" smtClean="0">
                <a:latin typeface="Tahoma" charset="0"/>
              </a:rPr>
              <a:t>ins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Bett</a:t>
            </a:r>
            <a:r>
              <a:rPr lang="es-ES" sz="2800" dirty="0" smtClean="0">
                <a:latin typeface="Tahoma" charset="0"/>
              </a:rPr>
              <a:t> </a:t>
            </a:r>
            <a:r>
              <a:rPr lang="es-ES" sz="2800" dirty="0" err="1" smtClean="0">
                <a:latin typeface="Tahoma" charset="0"/>
              </a:rPr>
              <a:t>gehen</a:t>
            </a:r>
            <a:endParaRPr lang="es-ES" sz="2800" dirty="0">
              <a:latin typeface="Tahoma" charset="0"/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s-ES" sz="2800" dirty="0" err="1" smtClean="0">
                <a:latin typeface="Tahoma" charset="0"/>
              </a:rPr>
              <a:t>fernsehen</a:t>
            </a:r>
            <a:endParaRPr lang="es-ES" sz="2800" dirty="0" smtClean="0">
              <a:latin typeface="Tahoma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699792" y="4509120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699792" y="371703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483768" y="299695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555776" y="227687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699792" y="155679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292080" y="2708920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652120" y="1556792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6156176" y="2132856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660232" y="3284984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660232" y="3861048"/>
            <a:ext cx="576064" cy="432048"/>
          </a:xfrm>
          <a:prstGeom prst="ellipse">
            <a:avLst/>
          </a:prstGeom>
          <a:solidFill>
            <a:srgbClr val="FCCD04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</a:rPr>
              <a:t>Was </a:t>
            </a:r>
            <a:r>
              <a:rPr lang="es-ES" sz="3200" dirty="0" err="1" smtClean="0">
                <a:solidFill>
                  <a:srgbClr val="C00000"/>
                </a:solidFill>
              </a:rPr>
              <a:t>macht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ihr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gerne</a:t>
            </a:r>
            <a:r>
              <a:rPr lang="es-ES" sz="3200" dirty="0" smtClean="0">
                <a:solidFill>
                  <a:srgbClr val="C00000"/>
                </a:solidFill>
              </a:rPr>
              <a:t>, was </a:t>
            </a:r>
            <a:r>
              <a:rPr lang="es-ES" sz="3200" dirty="0" err="1" smtClean="0">
                <a:solidFill>
                  <a:srgbClr val="C00000"/>
                </a:solidFill>
              </a:rPr>
              <a:t>macht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ihr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nicht</a:t>
            </a:r>
            <a:r>
              <a:rPr lang="es-ES" sz="3200" dirty="0" smtClean="0">
                <a:solidFill>
                  <a:srgbClr val="C00000"/>
                </a:solidFill>
              </a:rPr>
              <a:t> so </a:t>
            </a:r>
            <a:r>
              <a:rPr lang="es-ES" sz="3200" dirty="0" err="1" smtClean="0">
                <a:solidFill>
                  <a:srgbClr val="C00000"/>
                </a:solidFill>
              </a:rPr>
              <a:t>gerne</a:t>
            </a:r>
            <a:r>
              <a:rPr lang="es-ES" sz="3200" dirty="0" smtClean="0">
                <a:solidFill>
                  <a:srgbClr val="C00000"/>
                </a:solidFill>
              </a:rPr>
              <a:t>?</a:t>
            </a:r>
            <a:endParaRPr lang="es-ES" sz="3200" dirty="0">
              <a:solidFill>
                <a:srgbClr val="C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0" y="522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C00000"/>
                </a:solidFill>
              </a:rPr>
              <a:t>Wer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macht</a:t>
            </a:r>
            <a:r>
              <a:rPr lang="es-ES" sz="3200" dirty="0" smtClean="0">
                <a:solidFill>
                  <a:srgbClr val="C00000"/>
                </a:solidFill>
              </a:rPr>
              <a:t> was?                                          </a:t>
            </a:r>
            <a:r>
              <a:rPr lang="es-ES" sz="3200" dirty="0" err="1" smtClean="0">
                <a:solidFill>
                  <a:srgbClr val="C00000"/>
                </a:solidFill>
              </a:rPr>
              <a:t>wann</a:t>
            </a:r>
            <a:r>
              <a:rPr lang="es-ES" sz="3200" dirty="0" smtClean="0">
                <a:solidFill>
                  <a:srgbClr val="C00000"/>
                </a:solidFill>
              </a:rPr>
              <a:t>?</a:t>
            </a:r>
            <a:endParaRPr lang="es-E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oblada"/>
          <p:cNvSpPr/>
          <p:nvPr/>
        </p:nvSpPr>
        <p:spPr>
          <a:xfrm flipH="1">
            <a:off x="1475656" y="1484784"/>
            <a:ext cx="1656184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3 Flecha doblada"/>
          <p:cNvSpPr/>
          <p:nvPr/>
        </p:nvSpPr>
        <p:spPr>
          <a:xfrm>
            <a:off x="5724128" y="1484784"/>
            <a:ext cx="1656184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3923928" y="548680"/>
            <a:ext cx="864096" cy="3168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31640" y="39330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links </a:t>
            </a:r>
            <a:r>
              <a:rPr lang="es-ES" sz="4800" b="1" dirty="0" smtClean="0"/>
              <a:t>ab</a:t>
            </a:r>
            <a:r>
              <a:rPr lang="es-ES" sz="4400" dirty="0" smtClean="0"/>
              <a:t>                     </a:t>
            </a:r>
            <a:r>
              <a:rPr lang="es-ES" sz="4400" dirty="0" err="1" smtClean="0"/>
              <a:t>rechts</a:t>
            </a:r>
            <a:r>
              <a:rPr lang="es-ES" sz="4400" dirty="0" smtClean="0"/>
              <a:t> </a:t>
            </a:r>
            <a:r>
              <a:rPr lang="es-ES" sz="4800" b="1" dirty="0" smtClean="0"/>
              <a:t>ab</a:t>
            </a:r>
            <a:endParaRPr lang="es-ES" sz="4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4581128"/>
            <a:ext cx="6264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/>
              <a:t>geradeaus</a:t>
            </a:r>
            <a:endParaRPr lang="es-ES" sz="4400" dirty="0" smtClean="0"/>
          </a:p>
          <a:p>
            <a:pPr algn="ctr"/>
            <a:r>
              <a:rPr lang="es-ES" sz="4800" b="1" dirty="0" err="1" smtClean="0"/>
              <a:t>weiter</a:t>
            </a:r>
            <a:endParaRPr lang="es-ES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adtplan - Gebä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56176" y="47251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/>
              <a:t>rechts</a:t>
            </a:r>
            <a:r>
              <a:rPr lang="es-ES" sz="4400" dirty="0" smtClean="0"/>
              <a:t> </a:t>
            </a:r>
            <a:r>
              <a:rPr lang="es-ES" sz="4800" b="1" dirty="0" smtClean="0"/>
              <a:t>ab</a:t>
            </a:r>
            <a:endParaRPr lang="es-ES" sz="4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112474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/>
              <a:t>g</a:t>
            </a:r>
            <a:r>
              <a:rPr lang="es-ES" sz="4400" dirty="0" err="1" smtClean="0"/>
              <a:t>eradeaus</a:t>
            </a:r>
            <a:r>
              <a:rPr lang="es-ES" sz="4400" dirty="0" smtClean="0"/>
              <a:t> </a:t>
            </a:r>
            <a:r>
              <a:rPr lang="es-ES" sz="4800" b="1" dirty="0" err="1" smtClean="0"/>
              <a:t>weiter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516216" y="407707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l</a:t>
            </a:r>
            <a:r>
              <a:rPr lang="es-ES" sz="4400" dirty="0" smtClean="0"/>
              <a:t>inks </a:t>
            </a:r>
            <a:r>
              <a:rPr lang="es-ES" sz="4800" b="1" dirty="0" smtClean="0"/>
              <a:t>ab</a:t>
            </a:r>
            <a:endParaRPr lang="es-ES" sz="4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12474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smtClean="0"/>
              <a:t>100 Meter</a:t>
            </a:r>
          </a:p>
          <a:p>
            <a:r>
              <a:rPr lang="es-ES" sz="3600" i="1" dirty="0" err="1" smtClean="0"/>
              <a:t>a</a:t>
            </a:r>
            <a:r>
              <a:rPr lang="es-ES" sz="3600" i="1" dirty="0" err="1" smtClean="0"/>
              <a:t>n</a:t>
            </a:r>
            <a:r>
              <a:rPr lang="es-ES" sz="3600" i="1" dirty="0" smtClean="0"/>
              <a:t> der </a:t>
            </a:r>
            <a:r>
              <a:rPr lang="es-ES" sz="3600" i="1" dirty="0" err="1" smtClean="0"/>
              <a:t>Kirche</a:t>
            </a:r>
            <a:endParaRPr lang="es-ES" sz="36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28529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err="1" smtClean="0"/>
              <a:t>a</a:t>
            </a:r>
            <a:r>
              <a:rPr lang="es-ES" sz="3600" i="1" dirty="0" err="1" smtClean="0"/>
              <a:t>n</a:t>
            </a:r>
            <a:r>
              <a:rPr lang="es-ES" sz="3600" i="1" dirty="0" smtClean="0"/>
              <a:t> der </a:t>
            </a:r>
            <a:r>
              <a:rPr lang="es-ES" sz="3600" i="1" dirty="0" err="1" smtClean="0"/>
              <a:t>Apotheke</a:t>
            </a:r>
            <a:endParaRPr lang="es-ES" sz="36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393305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err="1" smtClean="0"/>
              <a:t>n</a:t>
            </a:r>
            <a:r>
              <a:rPr lang="es-ES" sz="3600" i="1" dirty="0" err="1" smtClean="0"/>
              <a:t>ach</a:t>
            </a:r>
            <a:r>
              <a:rPr lang="es-ES" sz="3600" i="1" dirty="0" smtClean="0"/>
              <a:t> 50 </a:t>
            </a:r>
            <a:r>
              <a:rPr lang="es-ES" sz="3600" i="1" dirty="0" err="1" smtClean="0"/>
              <a:t>Metern</a:t>
            </a:r>
            <a:endParaRPr lang="es-ES" sz="3600" i="1" dirty="0" smtClean="0"/>
          </a:p>
          <a:p>
            <a:r>
              <a:rPr lang="es-ES" sz="3600" i="1" dirty="0" smtClean="0"/>
              <a:t>die </a:t>
            </a:r>
            <a:r>
              <a:rPr lang="es-ES" sz="3600" i="1" dirty="0" err="1" smtClean="0"/>
              <a:t>dritte</a:t>
            </a:r>
            <a:r>
              <a:rPr lang="es-ES" sz="3600" i="1" dirty="0" smtClean="0"/>
              <a:t> </a:t>
            </a:r>
            <a:r>
              <a:rPr lang="es-ES" sz="3600" i="1" dirty="0" err="1" smtClean="0"/>
              <a:t>Straße</a:t>
            </a:r>
            <a:endParaRPr lang="es-ES" sz="3600" i="1" dirty="0" smtClean="0"/>
          </a:p>
          <a:p>
            <a:r>
              <a:rPr lang="es-ES" sz="3600" i="1" dirty="0" smtClean="0"/>
              <a:t>a</a:t>
            </a:r>
            <a:r>
              <a:rPr lang="es-ES" sz="3600" i="1" dirty="0" smtClean="0"/>
              <a:t>m Ende / </a:t>
            </a:r>
            <a:r>
              <a:rPr lang="es-ES" sz="3600" i="1" dirty="0" err="1" smtClean="0"/>
              <a:t>an</a:t>
            </a:r>
            <a:r>
              <a:rPr lang="es-ES" sz="3600" i="1" dirty="0" smtClean="0"/>
              <a:t> der </a:t>
            </a:r>
            <a:r>
              <a:rPr lang="es-ES" sz="3600" i="1" dirty="0" err="1" smtClean="0"/>
              <a:t>Kreuzung</a:t>
            </a:r>
            <a:endParaRPr lang="es-ES" sz="3600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19664" y="278092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/>
              <a:t>vorbei</a:t>
            </a:r>
            <a:endParaRPr lang="es-ES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G:\Ros neu\Tomàs\Valladolid 2\Plakat Satzstell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819472"/>
            <a:ext cx="10513168" cy="6719919"/>
          </a:xfrm>
          <a:prstGeom prst="rect">
            <a:avLst/>
          </a:prstGeom>
          <a:noFill/>
        </p:spPr>
      </p:pic>
      <p:sp>
        <p:nvSpPr>
          <p:cNvPr id="7" name="6 Forma libre"/>
          <p:cNvSpPr/>
          <p:nvPr/>
        </p:nvSpPr>
        <p:spPr>
          <a:xfrm>
            <a:off x="5220072" y="5085184"/>
            <a:ext cx="3364015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1907704" y="5157192"/>
            <a:ext cx="3364015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-1116632" y="5229200"/>
            <a:ext cx="3364015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779912" y="5373216"/>
            <a:ext cx="1584176" cy="12241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979712" y="5445224"/>
            <a:ext cx="432048" cy="14127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>
            <a:off x="4139952" y="4581128"/>
            <a:ext cx="2808312" cy="1368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>
            <a:off x="1691680" y="5373216"/>
            <a:ext cx="648072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>
            <a:off x="1907704" y="5445224"/>
            <a:ext cx="21602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-792088" y="5633864"/>
            <a:ext cx="2339752" cy="12241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Ros neu\Tomàs\Valladolid 2\Fotos\Stadtplan_s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9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os neu\Tomàs\Valladolid 2\el-orden-de-los-ele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04838"/>
            <a:ext cx="9058275" cy="564832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4149080"/>
            <a:ext cx="91440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orma libre"/>
          <p:cNvSpPr/>
          <p:nvPr/>
        </p:nvSpPr>
        <p:spPr>
          <a:xfrm>
            <a:off x="395536" y="4581128"/>
            <a:ext cx="8136904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0668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dirty="0">
                <a:latin typeface="Tahoma" charset="0"/>
              </a:rPr>
              <a:t>Der </a:t>
            </a:r>
            <a:r>
              <a:rPr lang="es-ES" sz="2800" dirty="0" err="1">
                <a:latin typeface="Tahoma" charset="0"/>
              </a:rPr>
              <a:t>deutsche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Satz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hat</a:t>
            </a:r>
            <a:r>
              <a:rPr lang="es-ES" sz="2800" dirty="0">
                <a:latin typeface="Tahoma" charset="0"/>
              </a:rPr>
              <a:t>:</a:t>
            </a:r>
          </a:p>
          <a:p>
            <a:r>
              <a:rPr lang="es-ES" sz="2800" dirty="0">
                <a:latin typeface="Tahoma" charset="0"/>
              </a:rPr>
              <a:t>Position I – Grammatik </a:t>
            </a:r>
            <a:r>
              <a:rPr lang="es-ES" sz="2800" dirty="0">
                <a:latin typeface="Tahoma" charset="0"/>
                <a:sym typeface="Wingdings" pitchFamily="2" charset="2"/>
              </a:rPr>
              <a:t>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freie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Angaben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>
                <a:latin typeface="Tahoma" charset="0"/>
                <a:sym typeface="Wingdings" pitchFamily="2" charset="2"/>
              </a:rPr>
              <a:t>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Bedeutung</a:t>
            </a:r>
            <a:endParaRPr lang="es-ES" sz="2800" dirty="0">
              <a:latin typeface="Tahoma" charset="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83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1">
                <a:latin typeface="Tahoma" charset="0"/>
              </a:rPr>
              <a:t>I	II	</a:t>
            </a:r>
            <a:r>
              <a:rPr lang="es-ES" sz="1000" b="1">
                <a:latin typeface="Tahoma" charset="0"/>
                <a:sym typeface="Wingdings" pitchFamily="2" charset="2"/>
              </a:rPr>
              <a:t>						              Ende</a:t>
            </a:r>
            <a:r>
              <a:rPr lang="es-ES" sz="1000">
                <a:latin typeface="Tahoma" charset="0"/>
              </a:rPr>
              <a:t>	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egal was	Verb 1	Grammatik	   	</a:t>
            </a:r>
            <a:r>
              <a:rPr lang="es-ES" sz="1000" i="1">
                <a:latin typeface="Tahoma" charset="0"/>
              </a:rPr>
              <a:t>Zeit – Modus – Ort</a:t>
            </a:r>
            <a:r>
              <a:rPr lang="es-ES" sz="1000">
                <a:latin typeface="Tahoma" charset="0"/>
              </a:rPr>
              <a:t>		Bedeutung	             Verb (infinit)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							Tennis	             spielen</a:t>
            </a:r>
          </a:p>
          <a:p>
            <a:pPr algn="l">
              <a:spcBef>
                <a:spcPct val="50000"/>
              </a:spcBef>
            </a:pPr>
            <a:r>
              <a:rPr lang="es-ES" sz="1000" b="1">
                <a:latin typeface="Tahoma" charset="0"/>
              </a:rPr>
              <a:t>Markus</a:t>
            </a:r>
            <a:r>
              <a:rPr lang="es-ES" sz="1000">
                <a:latin typeface="Tahoma" charset="0"/>
              </a:rPr>
              <a:t>	spiel</a:t>
            </a:r>
            <a:r>
              <a:rPr lang="es-ES" sz="1000" b="1">
                <a:latin typeface="Tahoma" charset="0"/>
              </a:rPr>
              <a:t>t</a:t>
            </a:r>
            <a:r>
              <a:rPr lang="es-ES" sz="1000">
                <a:latin typeface="Tahoma" charset="0"/>
              </a:rPr>
              <a:t>						Tennis.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Heute	spiel</a:t>
            </a:r>
            <a:r>
              <a:rPr lang="es-ES" sz="1000" b="1">
                <a:latin typeface="Tahoma" charset="0"/>
              </a:rPr>
              <a:t>t</a:t>
            </a:r>
            <a:r>
              <a:rPr lang="es-ES" sz="1000">
                <a:latin typeface="Tahoma" charset="0"/>
              </a:rPr>
              <a:t>	</a:t>
            </a:r>
            <a:r>
              <a:rPr lang="es-ES" sz="1000" b="1">
                <a:latin typeface="Tahoma" charset="0"/>
              </a:rPr>
              <a:t>Markus</a:t>
            </a:r>
            <a:r>
              <a:rPr lang="es-ES" sz="1000">
                <a:latin typeface="Tahoma" charset="0"/>
              </a:rPr>
              <a:t>	       	      mit Sarah			Tennis.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In der Schule	spiel</a:t>
            </a:r>
            <a:r>
              <a:rPr lang="es-ES" sz="1000" b="1">
                <a:latin typeface="Tahoma" charset="0"/>
              </a:rPr>
              <a:t>t</a:t>
            </a:r>
            <a:r>
              <a:rPr lang="es-ES" sz="1000">
                <a:latin typeface="Tahoma" charset="0"/>
              </a:rPr>
              <a:t>	</a:t>
            </a:r>
            <a:r>
              <a:rPr lang="es-ES" sz="1000" b="1">
                <a:latin typeface="Tahoma" charset="0"/>
              </a:rPr>
              <a:t>Sarah</a:t>
            </a:r>
            <a:r>
              <a:rPr lang="es-ES" sz="1000">
                <a:latin typeface="Tahoma" charset="0"/>
              </a:rPr>
              <a:t>	    	    morgens nicht		Tennis.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Morgen	möcht</a:t>
            </a:r>
            <a:r>
              <a:rPr lang="es-ES" sz="1000" b="1">
                <a:latin typeface="Tahoma" charset="0"/>
              </a:rPr>
              <a:t>e</a:t>
            </a:r>
            <a:r>
              <a:rPr lang="es-ES" sz="1000">
                <a:latin typeface="Tahoma" charset="0"/>
              </a:rPr>
              <a:t>	</a:t>
            </a:r>
            <a:r>
              <a:rPr lang="es-ES" sz="1000" b="1">
                <a:latin typeface="Tahoma" charset="0"/>
              </a:rPr>
              <a:t>sie</a:t>
            </a:r>
            <a:r>
              <a:rPr lang="es-ES" sz="1000">
                <a:latin typeface="Tahoma" charset="0"/>
              </a:rPr>
              <a:t>	  	   auch mit Claudia		Tennis	              spielen.</a:t>
            </a:r>
          </a:p>
          <a:p>
            <a:pPr algn="l">
              <a:spcBef>
                <a:spcPct val="50000"/>
              </a:spcBef>
            </a:pPr>
            <a:r>
              <a:rPr lang="es-ES" sz="1000" b="1">
                <a:latin typeface="Tahoma" charset="0"/>
              </a:rPr>
              <a:t>Claudia</a:t>
            </a:r>
            <a:r>
              <a:rPr lang="es-ES" sz="1000">
                <a:latin typeface="Tahoma" charset="0"/>
              </a:rPr>
              <a:t>	ha</a:t>
            </a:r>
            <a:r>
              <a:rPr lang="es-ES" sz="1000" b="1">
                <a:latin typeface="Tahoma" charset="0"/>
              </a:rPr>
              <a:t>t</a:t>
            </a:r>
            <a:r>
              <a:rPr lang="es-ES" sz="1000">
                <a:latin typeface="Tahoma" charset="0"/>
              </a:rPr>
              <a:t> 			im Sommer am Strand		Tennis	              gespielt.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------------------------------------------------------------------------------------------------------------------------------------------------------------------------------------------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egal was	Verb 1	Grammatik	   	</a:t>
            </a:r>
            <a:r>
              <a:rPr lang="es-ES" sz="1000" i="1"/>
              <a:t>Zeit – Modus – Ort</a:t>
            </a:r>
            <a:r>
              <a:rPr lang="es-ES" sz="1000"/>
              <a:t>		Bedeutung	             Verb (infinit)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                                               (Subjekt – Pronomen)          (temporal – kausal – Negation – modal – lokal)        (Objekte – Richtung)</a:t>
            </a:r>
          </a:p>
          <a:p>
            <a:pPr algn="l">
              <a:spcBef>
                <a:spcPct val="50000"/>
              </a:spcBef>
            </a:pPr>
            <a:endParaRPr lang="es-ES" sz="1000">
              <a:latin typeface="Tahoma" charset="0"/>
            </a:endParaRP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Wir	haben			     deshalb nicht gerne	                den Kindern Bonbons              gekauft.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Wir	haben	sie   ihnen		     deshalb nicht gerne			              gekauft.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Ich	habe		                gestern                     sehr schön auf dem Sofa	       vom Urlaub              geträumt.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Ich 	habe		                gestern deshalb nicht		       von dir	              geträumt.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	Hast	du				                das Auto in die Garage            gefahren?</a:t>
            </a:r>
          </a:p>
          <a:p>
            <a:pPr algn="l">
              <a:spcBef>
                <a:spcPct val="50000"/>
              </a:spcBef>
            </a:pPr>
            <a:endParaRPr lang="es-ES" sz="1000">
              <a:latin typeface="Tahoma" charset="0"/>
            </a:endParaRP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6324600" y="1676400"/>
            <a:ext cx="1524000" cy="37338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1828800" y="1676400"/>
            <a:ext cx="1524000" cy="37338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838200" y="1676400"/>
            <a:ext cx="990600" cy="37338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7848600" y="1676400"/>
            <a:ext cx="1143000" cy="37338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0" y="1676400"/>
            <a:ext cx="9144000" cy="685800"/>
          </a:xfrm>
          <a:prstGeom prst="rect">
            <a:avLst/>
          </a:prstGeom>
          <a:gradFill rotWithShape="1">
            <a:gsLst>
              <a:gs pos="0">
                <a:srgbClr val="EFD433">
                  <a:alpha val="30000"/>
                </a:srgbClr>
              </a:gs>
              <a:gs pos="100000">
                <a:srgbClr val="EFD433">
                  <a:gamma/>
                  <a:shade val="46275"/>
                  <a:invGamma/>
                  <a:alpha val="3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>
                <a:latin typeface="Tahoma" charset="0"/>
              </a:rPr>
              <a:t>In </a:t>
            </a:r>
            <a:r>
              <a:rPr lang="es-ES" sz="2800" i="1">
                <a:latin typeface="Tahoma" charset="0"/>
              </a:rPr>
              <a:t>Satzstellung A2</a:t>
            </a:r>
            <a:r>
              <a:rPr lang="es-ES" sz="2800">
                <a:latin typeface="Tahoma" charset="0"/>
              </a:rPr>
              <a:t> wird diese Tabelle etwas größer:</a:t>
            </a:r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0" y="3733800"/>
            <a:ext cx="9144000" cy="609600"/>
          </a:xfrm>
          <a:prstGeom prst="rect">
            <a:avLst/>
          </a:prstGeom>
          <a:gradFill rotWithShape="1">
            <a:gsLst>
              <a:gs pos="0">
                <a:srgbClr val="EFD433">
                  <a:alpha val="30000"/>
                </a:srgbClr>
              </a:gs>
              <a:gs pos="100000">
                <a:srgbClr val="EFD433">
                  <a:gamma/>
                  <a:shade val="46275"/>
                  <a:invGamma/>
                  <a:alpha val="3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9144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Konjunktion		</a:t>
            </a:r>
            <a:r>
              <a:rPr lang="es-ES" b="1">
                <a:sym typeface="Wingdings" pitchFamily="2" charset="2"/>
              </a:rPr>
              <a:t>					Ende</a:t>
            </a:r>
            <a:r>
              <a:rPr lang="es-ES"/>
              <a:t>	</a:t>
            </a:r>
          </a:p>
          <a:p>
            <a:pPr>
              <a:spcBef>
                <a:spcPct val="50000"/>
              </a:spcBef>
            </a:pPr>
            <a:r>
              <a:rPr lang="es-ES"/>
              <a:t>			Subjekt	    </a:t>
            </a:r>
            <a:r>
              <a:rPr lang="es-ES" sz="1600" i="1"/>
              <a:t>Zeit – Modus – Ort</a:t>
            </a:r>
            <a:r>
              <a:rPr lang="es-ES"/>
              <a:t>         Objekt	Verb </a:t>
            </a:r>
            <a:r>
              <a:rPr lang="es-ES" sz="1200"/>
              <a:t>(komplett)</a:t>
            </a:r>
          </a:p>
          <a:p>
            <a:pPr>
              <a:spcBef>
                <a:spcPct val="50000"/>
              </a:spcBef>
            </a:pPr>
            <a:r>
              <a:rPr lang="es-ES"/>
              <a:t>, als			ich		in die Schule		kam,</a:t>
            </a:r>
          </a:p>
          <a:p>
            <a:pPr>
              <a:spcBef>
                <a:spcPct val="50000"/>
              </a:spcBef>
            </a:pPr>
            <a:r>
              <a:rPr lang="es-ES"/>
              <a:t>,weil			die Sonne		          		scheint,</a:t>
            </a:r>
          </a:p>
          <a:p>
            <a:pPr>
              <a:spcBef>
                <a:spcPct val="50000"/>
              </a:spcBef>
            </a:pPr>
            <a:r>
              <a:rPr lang="es-ES"/>
              <a:t>, wenn 			wir			          		essen.			 		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084168" y="914400"/>
            <a:ext cx="1383432" cy="32766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2819400" y="914400"/>
            <a:ext cx="1219200" cy="32766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7467600" y="914400"/>
            <a:ext cx="1600200" cy="32766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/>
              <a:t>Die Satzstellung im Nebensatz: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800" i="1"/>
          </a:p>
          <a:p>
            <a:pPr lvl="1" algn="ctr"/>
            <a:r>
              <a:rPr lang="es-ES" sz="2800"/>
              <a:t>Die Konjunktion markiert den Anfang vom Nebensatz.</a:t>
            </a:r>
          </a:p>
          <a:p>
            <a:pPr lvl="1" algn="ctr"/>
            <a:r>
              <a:rPr lang="es-ES" sz="2800"/>
              <a:t>Die Positionen I und II existieren nicht:</a:t>
            </a:r>
            <a:br>
              <a:rPr lang="es-ES" sz="2800"/>
            </a:br>
            <a:r>
              <a:rPr lang="es-ES" sz="2800"/>
              <a:t>Das konjugierte Verb bleibt also rechts hinten</a:t>
            </a:r>
            <a:br>
              <a:rPr lang="es-ES" sz="2800"/>
            </a:br>
            <a:r>
              <a:rPr lang="es-ES" sz="2800"/>
              <a:t>und signalisiert das Ende vom Nebensatz.</a:t>
            </a:r>
          </a:p>
          <a:p>
            <a:pPr algn="ctr"/>
            <a:endParaRPr lang="es-ES" sz="28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2E6B8"/>
          </a:solidFill>
          <a:ln w="9525">
            <a:solidFill>
              <a:srgbClr val="F2E6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dirty="0">
                <a:latin typeface="Tahoma" charset="0"/>
              </a:rPr>
              <a:t>Der </a:t>
            </a:r>
            <a:r>
              <a:rPr lang="es-ES" sz="2800" dirty="0" err="1">
                <a:latin typeface="Tahoma" charset="0"/>
              </a:rPr>
              <a:t>deutsche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Satz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hat</a:t>
            </a:r>
            <a:r>
              <a:rPr lang="es-ES" sz="2800" dirty="0">
                <a:latin typeface="Tahoma" charset="0"/>
              </a:rPr>
              <a:t>:</a:t>
            </a:r>
          </a:p>
          <a:p>
            <a:r>
              <a:rPr lang="es-ES" sz="2800" dirty="0">
                <a:latin typeface="Tahoma" charset="0"/>
              </a:rPr>
              <a:t>Position I – Grammatik </a:t>
            </a:r>
            <a:r>
              <a:rPr lang="es-ES" sz="2800" dirty="0">
                <a:latin typeface="Tahoma" charset="0"/>
                <a:sym typeface="Wingdings" pitchFamily="2" charset="2"/>
              </a:rPr>
              <a:t>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freie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Angaben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>
                <a:latin typeface="Tahoma" charset="0"/>
                <a:sym typeface="Wingdings" pitchFamily="2" charset="2"/>
              </a:rPr>
              <a:t>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Bedeutung</a:t>
            </a:r>
            <a:endParaRPr lang="es-ES" sz="2800" dirty="0">
              <a:latin typeface="Tahoma" charset="0"/>
            </a:endParaRP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1">
                <a:latin typeface="Tahoma" charset="0"/>
              </a:rPr>
              <a:t>I	II	</a:t>
            </a:r>
            <a:r>
              <a:rPr lang="es-ES" sz="1000" b="1">
                <a:latin typeface="Tahoma" charset="0"/>
                <a:sym typeface="Wingdings" pitchFamily="2" charset="2"/>
              </a:rPr>
              <a:t>						              Ende</a:t>
            </a:r>
            <a:r>
              <a:rPr lang="es-ES" sz="1000">
                <a:latin typeface="Tahoma" charset="0"/>
              </a:rPr>
              <a:t>	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egal was	Verb 1	Grammatik	   	       </a:t>
            </a:r>
            <a:r>
              <a:rPr lang="es-ES" sz="1000" i="1"/>
              <a:t>freia Angaben</a:t>
            </a:r>
            <a:r>
              <a:rPr lang="es-ES" sz="1000"/>
              <a:t>		Bedeutung	             Verb (infinit)</a:t>
            </a:r>
          </a:p>
          <a:p>
            <a:pPr algn="l">
              <a:spcBef>
                <a:spcPct val="50000"/>
              </a:spcBef>
            </a:pPr>
            <a:r>
              <a:rPr lang="es-ES" sz="1000"/>
              <a:t>                                               (Subjekt – Pronomen)          (temporal – kausal – Negation – modal – lokal)        (Objekte – Richtung)</a:t>
            </a:r>
          </a:p>
          <a:p>
            <a:pPr algn="l">
              <a:spcBef>
                <a:spcPct val="50000"/>
              </a:spcBef>
            </a:pPr>
            <a:endParaRPr lang="es-ES" sz="1000">
              <a:latin typeface="Tahoma" charset="0"/>
            </a:endParaRP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Wir	haben			     deshalb nicht gerne	                </a:t>
            </a:r>
            <a:r>
              <a:rPr lang="es-ES" sz="1200" b="1">
                <a:latin typeface="Tahoma" charset="0"/>
              </a:rPr>
              <a:t>den Kindern Bonbons</a:t>
            </a:r>
            <a:r>
              <a:rPr lang="es-ES" sz="1000">
                <a:latin typeface="Tahoma" charset="0"/>
              </a:rPr>
              <a:t>   gekauft.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Wir	haben         </a:t>
            </a:r>
            <a:r>
              <a:rPr lang="es-ES" sz="1400" b="1">
                <a:latin typeface="Tahoma" charset="0"/>
              </a:rPr>
              <a:t>sie   ihnen</a:t>
            </a:r>
            <a:r>
              <a:rPr lang="es-ES" sz="1000">
                <a:latin typeface="Tahoma" charset="0"/>
              </a:rPr>
              <a:t>		     deshalb nicht gerne			              gekauft.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Ich	habe		                gestern                    sehr schön auf dem Sofa	       vom Urlaub              geträumt.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Ich 	habe		                gestern deshalb nicht		       von dir	              geträumt.</a:t>
            </a:r>
          </a:p>
          <a:p>
            <a:pPr algn="l">
              <a:spcBef>
                <a:spcPct val="50000"/>
              </a:spcBef>
            </a:pPr>
            <a:r>
              <a:rPr lang="es-ES" sz="1000">
                <a:latin typeface="Tahoma" charset="0"/>
              </a:rPr>
              <a:t>	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6248400" y="1676400"/>
            <a:ext cx="1752600" cy="20574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1828800" y="1676400"/>
            <a:ext cx="1524000" cy="20574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838200" y="1676400"/>
            <a:ext cx="990600" cy="20574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8001000" y="1676400"/>
            <a:ext cx="1143000" cy="20574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0" y="1676400"/>
            <a:ext cx="9144000" cy="838200"/>
          </a:xfrm>
          <a:prstGeom prst="rect">
            <a:avLst/>
          </a:prstGeom>
          <a:gradFill rotWithShape="1">
            <a:gsLst>
              <a:gs pos="0">
                <a:srgbClr val="EFD433">
                  <a:alpha val="30000"/>
                </a:srgbClr>
              </a:gs>
              <a:gs pos="100000">
                <a:srgbClr val="EFD433">
                  <a:gamma/>
                  <a:shade val="46275"/>
                  <a:invGamma/>
                  <a:alpha val="3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V="1">
            <a:off x="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0" y="4953000"/>
            <a:ext cx="4343400" cy="19050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s-ES" sz="2400" dirty="0">
                <a:latin typeface="Tahoma" charset="0"/>
              </a:rPr>
              <a:t>Die </a:t>
            </a:r>
            <a:r>
              <a:rPr lang="es-ES" sz="2400" dirty="0" err="1">
                <a:latin typeface="Tahoma" charset="0"/>
              </a:rPr>
              <a:t>grammatischen</a:t>
            </a:r>
            <a:r>
              <a:rPr lang="es-ES" sz="2400" dirty="0">
                <a:latin typeface="Tahoma" charset="0"/>
              </a:rPr>
              <a:t> Elemente</a:t>
            </a:r>
          </a:p>
          <a:p>
            <a:pPr algn="l"/>
            <a:r>
              <a:rPr lang="es-ES" sz="2400" dirty="0" err="1">
                <a:latin typeface="Tahoma" charset="0"/>
              </a:rPr>
              <a:t>orientieren</a:t>
            </a:r>
            <a:r>
              <a:rPr lang="es-ES" sz="2400" dirty="0">
                <a:latin typeface="Tahoma" charset="0"/>
              </a:rPr>
              <a:t> </a:t>
            </a:r>
            <a:r>
              <a:rPr lang="es-ES" sz="2400" dirty="0" err="1">
                <a:latin typeface="Tahoma" charset="0"/>
              </a:rPr>
              <a:t>sich</a:t>
            </a:r>
            <a:r>
              <a:rPr lang="es-ES" sz="2400" dirty="0">
                <a:latin typeface="Tahoma" charset="0"/>
              </a:rPr>
              <a:t> links </a:t>
            </a:r>
          </a:p>
          <a:p>
            <a:pPr algn="l"/>
            <a:r>
              <a:rPr lang="es-ES" sz="2400" dirty="0">
                <a:latin typeface="Tahoma" charset="0"/>
              </a:rPr>
              <a:t>am </a:t>
            </a:r>
            <a:r>
              <a:rPr lang="es-ES" sz="2400" dirty="0" err="1">
                <a:latin typeface="Tahoma" charset="0"/>
              </a:rPr>
              <a:t>Verb</a:t>
            </a:r>
            <a:r>
              <a:rPr lang="es-ES" sz="2400" dirty="0">
                <a:latin typeface="Tahoma" charset="0"/>
              </a:rPr>
              <a:t> 1 </a:t>
            </a:r>
            <a:r>
              <a:rPr lang="es-ES" sz="2400" dirty="0" err="1">
                <a:latin typeface="Tahoma" charset="0"/>
              </a:rPr>
              <a:t>auf</a:t>
            </a:r>
            <a:r>
              <a:rPr lang="es-ES" sz="2400" dirty="0">
                <a:latin typeface="Tahoma" charset="0"/>
              </a:rPr>
              <a:t> Position II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1828800" y="2895600"/>
            <a:ext cx="990600" cy="381000"/>
          </a:xfrm>
          <a:prstGeom prst="rect">
            <a:avLst/>
          </a:prstGeom>
          <a:gradFill rotWithShape="1">
            <a:gsLst>
              <a:gs pos="0">
                <a:srgbClr val="DD9145">
                  <a:alpha val="28999"/>
                </a:srgbClr>
              </a:gs>
              <a:gs pos="100000">
                <a:srgbClr val="DD9145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6324600" y="2590800"/>
            <a:ext cx="1676400" cy="381000"/>
          </a:xfrm>
          <a:prstGeom prst="rect">
            <a:avLst/>
          </a:prstGeom>
          <a:gradFill rotWithShape="1">
            <a:gsLst>
              <a:gs pos="0">
                <a:srgbClr val="DD9145">
                  <a:alpha val="28999"/>
                </a:srgbClr>
              </a:gs>
              <a:gs pos="100000">
                <a:srgbClr val="DD9145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4800600" y="4953000"/>
            <a:ext cx="4343400" cy="19050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" sz="2400">
                <a:latin typeface="Tahoma" charset="0"/>
              </a:rPr>
              <a:t>Die Elemente mit Vokabeln</a:t>
            </a:r>
          </a:p>
          <a:p>
            <a:pPr algn="r"/>
            <a:r>
              <a:rPr lang="es-ES" sz="2400">
                <a:latin typeface="Tahoma" charset="0"/>
              </a:rPr>
              <a:t>orientieren sich rechts </a:t>
            </a:r>
          </a:p>
          <a:p>
            <a:pPr algn="r"/>
            <a:r>
              <a:rPr lang="es-ES" sz="2400">
                <a:latin typeface="Tahoma" charset="0"/>
              </a:rPr>
              <a:t>am Verb 2 auf Position Ende</a:t>
            </a:r>
          </a:p>
        </p:txBody>
      </p:sp>
      <p:sp>
        <p:nvSpPr>
          <p:cNvPr id="194577" name="AutoShape 17"/>
          <p:cNvSpPr>
            <a:spLocks noChangeArrowheads="1"/>
          </p:cNvSpPr>
          <p:nvPr/>
        </p:nvSpPr>
        <p:spPr bwMode="auto">
          <a:xfrm>
            <a:off x="1905000" y="41910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rgbClr val="9FD17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78" name="AutoShape 18"/>
          <p:cNvSpPr>
            <a:spLocks noChangeArrowheads="1"/>
          </p:cNvSpPr>
          <p:nvPr/>
        </p:nvSpPr>
        <p:spPr bwMode="auto">
          <a:xfrm>
            <a:off x="6248400" y="4191000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FD17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758F35"/>
              </a:solidFill>
            </a:endParaRPr>
          </a:p>
        </p:txBody>
      </p:sp>
      <p:sp>
        <p:nvSpPr>
          <p:cNvPr id="194579" name="AutoShape 19"/>
          <p:cNvSpPr>
            <a:spLocks noChangeArrowheads="1"/>
          </p:cNvSpPr>
          <p:nvPr/>
        </p:nvSpPr>
        <p:spPr bwMode="auto">
          <a:xfrm>
            <a:off x="838200" y="4038600"/>
            <a:ext cx="990600" cy="457200"/>
          </a:xfrm>
          <a:prstGeom prst="flowChartDelay">
            <a:avLst/>
          </a:prstGeom>
          <a:solidFill>
            <a:srgbClr val="46551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580" name="AutoShape 20"/>
          <p:cNvSpPr>
            <a:spLocks noChangeArrowheads="1"/>
          </p:cNvSpPr>
          <p:nvPr/>
        </p:nvSpPr>
        <p:spPr bwMode="auto">
          <a:xfrm flipH="1" flipV="1">
            <a:off x="8001000" y="4038600"/>
            <a:ext cx="1143000" cy="457200"/>
          </a:xfrm>
          <a:prstGeom prst="flowChartDelay">
            <a:avLst/>
          </a:prstGeom>
          <a:solidFill>
            <a:srgbClr val="46551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/>
              <a:t>I		II	</a:t>
            </a:r>
            <a:r>
              <a:rPr lang="es-ES" b="1" dirty="0">
                <a:sym typeface="Wingdings" pitchFamily="2" charset="2"/>
              </a:rPr>
              <a:t>					Ende</a:t>
            </a:r>
            <a:r>
              <a:rPr lang="es-ES" dirty="0"/>
              <a:t>	</a:t>
            </a:r>
          </a:p>
          <a:p>
            <a:pPr>
              <a:spcBef>
                <a:spcPct val="50000"/>
              </a:spcBef>
            </a:pPr>
            <a:r>
              <a:rPr lang="es-ES" dirty="0" err="1"/>
              <a:t>egal</a:t>
            </a:r>
            <a:r>
              <a:rPr lang="es-ES" dirty="0"/>
              <a:t> was		</a:t>
            </a:r>
            <a:r>
              <a:rPr lang="es-ES" dirty="0" err="1"/>
              <a:t>Verb</a:t>
            </a:r>
            <a:r>
              <a:rPr lang="es-ES" dirty="0"/>
              <a:t> 1	</a:t>
            </a:r>
            <a:r>
              <a:rPr lang="es-ES" dirty="0" err="1"/>
              <a:t>Subjekt</a:t>
            </a:r>
            <a:r>
              <a:rPr lang="es-ES" dirty="0"/>
              <a:t>	    </a:t>
            </a:r>
            <a:r>
              <a:rPr lang="es-ES" sz="1600" i="1" dirty="0"/>
              <a:t>Zeit – Modus – </a:t>
            </a:r>
            <a:r>
              <a:rPr lang="es-ES" sz="1600" i="1" dirty="0" err="1"/>
              <a:t>Ort</a:t>
            </a:r>
            <a:r>
              <a:rPr lang="es-ES" dirty="0"/>
              <a:t>	</a:t>
            </a:r>
            <a:r>
              <a:rPr lang="es-ES" dirty="0" err="1"/>
              <a:t>Objekt</a:t>
            </a:r>
            <a:r>
              <a:rPr lang="es-ES" dirty="0"/>
              <a:t>	</a:t>
            </a:r>
            <a:r>
              <a:rPr lang="es-ES" dirty="0" err="1"/>
              <a:t>Verb</a:t>
            </a:r>
            <a:r>
              <a:rPr lang="es-ES" dirty="0"/>
              <a:t> </a:t>
            </a:r>
            <a:r>
              <a:rPr lang="es-ES" sz="1200" dirty="0"/>
              <a:t>(</a:t>
            </a:r>
            <a:r>
              <a:rPr lang="es-ES" sz="1200" dirty="0" err="1"/>
              <a:t>infinit</a:t>
            </a:r>
            <a:r>
              <a:rPr lang="es-ES" sz="1200" dirty="0"/>
              <a:t>)</a:t>
            </a:r>
          </a:p>
          <a:p>
            <a:pPr>
              <a:spcBef>
                <a:spcPct val="50000"/>
              </a:spcBef>
            </a:pPr>
            <a:r>
              <a:rPr lang="es-ES" dirty="0" err="1"/>
              <a:t>Ich</a:t>
            </a:r>
            <a:r>
              <a:rPr lang="es-ES" dirty="0"/>
              <a:t>		</a:t>
            </a:r>
            <a:r>
              <a:rPr lang="es-ES" dirty="0" err="1"/>
              <a:t>hatte</a:t>
            </a:r>
            <a:r>
              <a:rPr lang="es-ES" dirty="0"/>
              <a:t>		</a:t>
            </a:r>
            <a:r>
              <a:rPr lang="es-ES" dirty="0" err="1"/>
              <a:t>früher</a:t>
            </a:r>
            <a:r>
              <a:rPr lang="es-ES" dirty="0"/>
              <a:t>			</a:t>
            </a:r>
            <a:r>
              <a:rPr lang="es-ES" dirty="0" err="1"/>
              <a:t>Glück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Früher</a:t>
            </a:r>
            <a:r>
              <a:rPr lang="es-ES" dirty="0"/>
              <a:t>		</a:t>
            </a:r>
            <a:r>
              <a:rPr lang="es-ES" dirty="0" err="1"/>
              <a:t>hatte</a:t>
            </a:r>
            <a:r>
              <a:rPr lang="es-ES" dirty="0"/>
              <a:t>	</a:t>
            </a:r>
            <a:r>
              <a:rPr lang="es-ES" dirty="0" err="1"/>
              <a:t>ich</a:t>
            </a:r>
            <a:r>
              <a:rPr lang="es-ES" dirty="0"/>
              <a:t>				</a:t>
            </a:r>
            <a:r>
              <a:rPr lang="es-ES" dirty="0" err="1"/>
              <a:t>Glück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</a:pPr>
            <a:r>
              <a:rPr lang="es-ES" dirty="0" err="1"/>
              <a:t>Ich</a:t>
            </a:r>
            <a:r>
              <a:rPr lang="es-ES" dirty="0"/>
              <a:t>		</a:t>
            </a:r>
            <a:r>
              <a:rPr lang="es-ES" dirty="0" err="1"/>
              <a:t>hatte</a:t>
            </a:r>
            <a:r>
              <a:rPr lang="es-ES" dirty="0"/>
              <a:t>		am </a:t>
            </a:r>
            <a:r>
              <a:rPr lang="es-ES" dirty="0" err="1"/>
              <a:t>ersten</a:t>
            </a:r>
            <a:r>
              <a:rPr lang="es-ES" dirty="0"/>
              <a:t> </a:t>
            </a:r>
            <a:r>
              <a:rPr lang="es-ES" dirty="0" err="1"/>
              <a:t>Schultag</a:t>
            </a:r>
            <a:r>
              <a:rPr lang="es-ES" dirty="0"/>
              <a:t>	</a:t>
            </a:r>
            <a:r>
              <a:rPr lang="es-ES" dirty="0" err="1"/>
              <a:t>Glück</a:t>
            </a:r>
            <a:r>
              <a:rPr lang="es-ES" dirty="0"/>
              <a:t>.</a:t>
            </a:r>
            <a:br>
              <a:rPr lang="es-ES" dirty="0"/>
            </a:br>
            <a:r>
              <a:rPr lang="es-ES" sz="1600" dirty="0"/>
              <a:t>Am </a:t>
            </a:r>
            <a:r>
              <a:rPr lang="es-ES" sz="1600" dirty="0" err="1"/>
              <a:t>ersten</a:t>
            </a:r>
            <a:r>
              <a:rPr lang="es-ES" sz="1600" dirty="0"/>
              <a:t> </a:t>
            </a:r>
            <a:r>
              <a:rPr lang="es-ES" sz="1600" dirty="0" err="1"/>
              <a:t>Schultag</a:t>
            </a:r>
            <a:r>
              <a:rPr lang="es-ES" dirty="0"/>
              <a:t> </a:t>
            </a:r>
            <a:r>
              <a:rPr lang="es-ES" dirty="0" err="1"/>
              <a:t>hatte</a:t>
            </a:r>
            <a:r>
              <a:rPr lang="es-ES" dirty="0"/>
              <a:t>	</a:t>
            </a:r>
            <a:r>
              <a:rPr lang="es-ES" dirty="0" err="1"/>
              <a:t>ich</a:t>
            </a:r>
            <a:r>
              <a:rPr lang="es-ES" dirty="0"/>
              <a:t>				</a:t>
            </a:r>
            <a:r>
              <a:rPr lang="es-ES" dirty="0" err="1"/>
              <a:t>Glück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</a:pPr>
            <a:r>
              <a:rPr lang="es-ES" dirty="0" err="1"/>
              <a:t>Ich</a:t>
            </a:r>
            <a:r>
              <a:rPr lang="es-ES" dirty="0"/>
              <a:t> 		</a:t>
            </a:r>
            <a:r>
              <a:rPr lang="es-ES" dirty="0" err="1"/>
              <a:t>hatte</a:t>
            </a:r>
            <a:r>
              <a:rPr lang="es-ES" dirty="0"/>
              <a:t>		,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in die </a:t>
            </a:r>
            <a:r>
              <a:rPr lang="es-ES" dirty="0" err="1"/>
              <a:t>Schule</a:t>
            </a:r>
            <a:r>
              <a:rPr lang="es-ES" dirty="0"/>
              <a:t> </a:t>
            </a:r>
            <a:r>
              <a:rPr lang="es-ES" dirty="0" err="1"/>
              <a:t>kam</a:t>
            </a:r>
            <a:r>
              <a:rPr lang="es-ES" dirty="0"/>
              <a:t>,	</a:t>
            </a:r>
            <a:r>
              <a:rPr lang="es-ES" dirty="0" err="1"/>
              <a:t>Glück</a:t>
            </a:r>
            <a:r>
              <a:rPr lang="es-ES" dirty="0"/>
              <a:t>.</a:t>
            </a:r>
            <a:br>
              <a:rPr lang="es-ES" dirty="0"/>
            </a:br>
            <a:r>
              <a:rPr lang="es-ES" sz="1400" dirty="0" err="1"/>
              <a:t>Als</a:t>
            </a:r>
            <a:r>
              <a:rPr lang="es-ES" sz="1400" dirty="0"/>
              <a:t> </a:t>
            </a:r>
            <a:r>
              <a:rPr lang="es-ES" sz="1400" dirty="0" err="1"/>
              <a:t>ich</a:t>
            </a:r>
            <a:r>
              <a:rPr lang="es-ES" sz="1400" dirty="0"/>
              <a:t> in die </a:t>
            </a:r>
            <a:r>
              <a:rPr lang="es-ES" sz="1400" dirty="0" err="1"/>
              <a:t>Schule</a:t>
            </a:r>
            <a:r>
              <a:rPr lang="es-ES" sz="1400" dirty="0"/>
              <a:t> </a:t>
            </a:r>
            <a:r>
              <a:rPr lang="es-ES" sz="1400" dirty="0" err="1"/>
              <a:t>kam</a:t>
            </a:r>
            <a:r>
              <a:rPr lang="es-ES" sz="1400" dirty="0"/>
              <a:t>,</a:t>
            </a:r>
            <a:r>
              <a:rPr lang="es-ES" dirty="0"/>
              <a:t> </a:t>
            </a:r>
            <a:r>
              <a:rPr lang="es-ES" dirty="0" err="1"/>
              <a:t>hatte</a:t>
            </a:r>
            <a:r>
              <a:rPr lang="es-ES" dirty="0"/>
              <a:t>	</a:t>
            </a:r>
            <a:r>
              <a:rPr lang="es-ES" dirty="0" err="1"/>
              <a:t>ich</a:t>
            </a:r>
            <a:r>
              <a:rPr lang="es-ES" dirty="0"/>
              <a:t>				</a:t>
            </a:r>
            <a:r>
              <a:rPr lang="es-ES" dirty="0" err="1"/>
              <a:t>Glück</a:t>
            </a:r>
            <a:r>
              <a:rPr lang="es-ES" dirty="0"/>
              <a:t>.		 </a:t>
            </a:r>
            <a:endParaRPr lang="es-ES" dirty="0" smtClean="0"/>
          </a:p>
          <a:p>
            <a:pPr>
              <a:spcBef>
                <a:spcPct val="50000"/>
              </a:spcBef>
            </a:pPr>
            <a:r>
              <a:rPr lang="es-ES" dirty="0" err="1" smtClean="0"/>
              <a:t>Ich</a:t>
            </a:r>
            <a:r>
              <a:rPr lang="es-ES" dirty="0" smtClean="0"/>
              <a:t>                              </a:t>
            </a:r>
            <a:r>
              <a:rPr lang="es-ES" dirty="0" err="1" smtClean="0"/>
              <a:t>hatte</a:t>
            </a:r>
            <a:r>
              <a:rPr lang="es-ES" dirty="0" smtClean="0"/>
              <a:t>                                                                              </a:t>
            </a:r>
            <a:r>
              <a:rPr lang="es-ES" dirty="0" err="1" smtClean="0"/>
              <a:t>Glück</a:t>
            </a:r>
            <a:r>
              <a:rPr lang="es-ES" dirty="0" smtClean="0"/>
              <a:t>,</a:t>
            </a:r>
            <a:r>
              <a:rPr lang="es-ES" dirty="0"/>
              <a:t>		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324600" y="914400"/>
            <a:ext cx="1143000" cy="38100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819400" y="914400"/>
            <a:ext cx="1066800" cy="3810000"/>
          </a:xfrm>
          <a:prstGeom prst="rect">
            <a:avLst/>
          </a:prstGeom>
          <a:gradFill rotWithShape="0">
            <a:gsLst>
              <a:gs pos="0">
                <a:srgbClr val="9FD179">
                  <a:alpha val="50000"/>
                </a:srgbClr>
              </a:gs>
              <a:gs pos="100000">
                <a:srgbClr val="9FD179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828800" y="914400"/>
            <a:ext cx="990600" cy="38100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7467600" y="914400"/>
            <a:ext cx="1143000" cy="3810000"/>
          </a:xfrm>
          <a:prstGeom prst="rect">
            <a:avLst/>
          </a:prstGeom>
          <a:gradFill rotWithShape="0">
            <a:gsLst>
              <a:gs pos="0">
                <a:srgbClr val="46551F">
                  <a:alpha val="50000"/>
                </a:srgbClr>
              </a:gs>
              <a:gs pos="100000">
                <a:srgbClr val="46551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/>
              <a:t>Es gibt 3 Möglichkeiten, die Zeit zu nennen: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0" y="4724400"/>
            <a:ext cx="9144000" cy="3048000"/>
          </a:xfrm>
          <a:prstGeom prst="rect">
            <a:avLst/>
          </a:prstGeom>
          <a:solidFill>
            <a:srgbClr val="F2E6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800" i="1"/>
          </a:p>
          <a:p>
            <a:pPr lvl="2" algn="ctr"/>
            <a:r>
              <a:rPr lang="es-ES" sz="2800"/>
              <a:t>Die Zeit besetzt eine Position im Hauptsatz:</a:t>
            </a:r>
          </a:p>
          <a:p>
            <a:pPr lvl="2" algn="ctr"/>
            <a:r>
              <a:rPr lang="es-ES" sz="2800"/>
              <a:t>als Adverb, als Adverbialphrase, als Nebensatz.</a:t>
            </a:r>
          </a:p>
          <a:p>
            <a:pPr algn="ctr"/>
            <a:endParaRPr lang="es-ES" sz="2800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3810000" y="3124200"/>
            <a:ext cx="2743200" cy="457200"/>
          </a:xfrm>
          <a:prstGeom prst="rect">
            <a:avLst/>
          </a:prstGeom>
          <a:gradFill rotWithShape="1">
            <a:gsLst>
              <a:gs pos="0">
                <a:srgbClr val="EFD433">
                  <a:alpha val="37000"/>
                </a:srgbClr>
              </a:gs>
              <a:gs pos="100000">
                <a:srgbClr val="E3C867">
                  <a:alpha val="3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152400" y="2667000"/>
            <a:ext cx="1683296" cy="457200"/>
          </a:xfrm>
          <a:prstGeom prst="rect">
            <a:avLst/>
          </a:prstGeom>
          <a:gradFill rotWithShape="1">
            <a:gsLst>
              <a:gs pos="0">
                <a:srgbClr val="EFD433">
                  <a:alpha val="37000"/>
                </a:srgbClr>
              </a:gs>
              <a:gs pos="100000">
                <a:srgbClr val="E3C867">
                  <a:alpha val="3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152400" y="2057400"/>
            <a:ext cx="990600" cy="381000"/>
          </a:xfrm>
          <a:prstGeom prst="rect">
            <a:avLst/>
          </a:prstGeom>
          <a:gradFill rotWithShape="1">
            <a:gsLst>
              <a:gs pos="0">
                <a:srgbClr val="EFD433">
                  <a:alpha val="37000"/>
                </a:srgbClr>
              </a:gs>
              <a:gs pos="100000">
                <a:srgbClr val="E3C867">
                  <a:alpha val="3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810000" y="1752600"/>
            <a:ext cx="990600" cy="381000"/>
          </a:xfrm>
          <a:prstGeom prst="rect">
            <a:avLst/>
          </a:prstGeom>
          <a:gradFill rotWithShape="1">
            <a:gsLst>
              <a:gs pos="0">
                <a:srgbClr val="EFD433">
                  <a:alpha val="37000"/>
                </a:srgbClr>
              </a:gs>
              <a:gs pos="100000">
                <a:srgbClr val="E3C867">
                  <a:alpha val="3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3810000" y="2438400"/>
            <a:ext cx="2133600" cy="457200"/>
          </a:xfrm>
          <a:prstGeom prst="rect">
            <a:avLst/>
          </a:prstGeom>
          <a:gradFill rotWithShape="1">
            <a:gsLst>
              <a:gs pos="0">
                <a:srgbClr val="EFD433">
                  <a:alpha val="37000"/>
                </a:srgbClr>
              </a:gs>
              <a:gs pos="100000">
                <a:srgbClr val="E3C867">
                  <a:alpha val="3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auto">
          <a:xfrm>
            <a:off x="152400" y="3352800"/>
            <a:ext cx="1899320" cy="457200"/>
          </a:xfrm>
          <a:prstGeom prst="rect">
            <a:avLst/>
          </a:prstGeom>
          <a:gradFill rotWithShape="1">
            <a:gsLst>
              <a:gs pos="0">
                <a:srgbClr val="EFD433">
                  <a:alpha val="37000"/>
                </a:srgbClr>
              </a:gs>
              <a:gs pos="100000">
                <a:srgbClr val="E3C867">
                  <a:alpha val="3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588224" y="4221088"/>
            <a:ext cx="2555776" cy="338554"/>
          </a:xfrm>
          <a:prstGeom prst="rect">
            <a:avLst/>
          </a:prstGeom>
          <a:solidFill>
            <a:srgbClr val="E3C86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/>
              <a:t>, </a:t>
            </a:r>
            <a:r>
              <a:rPr lang="es-ES" sz="1600" dirty="0" err="1"/>
              <a:t>als</a:t>
            </a:r>
            <a:r>
              <a:rPr lang="es-ES" sz="1600" dirty="0"/>
              <a:t> </a:t>
            </a:r>
            <a:r>
              <a:rPr lang="es-ES" sz="1600" dirty="0" err="1"/>
              <a:t>ich</a:t>
            </a:r>
            <a:r>
              <a:rPr lang="es-ES" sz="1600" dirty="0"/>
              <a:t> in die </a:t>
            </a:r>
            <a:r>
              <a:rPr lang="es-ES" sz="1600" dirty="0" err="1"/>
              <a:t>Schule</a:t>
            </a:r>
            <a:r>
              <a:rPr lang="es-ES" sz="1600" dirty="0"/>
              <a:t> </a:t>
            </a:r>
            <a:r>
              <a:rPr lang="es-ES" sz="1600" dirty="0" err="1"/>
              <a:t>kam</a:t>
            </a:r>
            <a:r>
              <a:rPr lang="es-ES" sz="1600" dirty="0"/>
              <a:t>.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flipH="1">
            <a:off x="6588224" y="3645024"/>
            <a:ext cx="2555776" cy="576064"/>
          </a:xfrm>
          <a:prstGeom prst="rtTriangle">
            <a:avLst/>
          </a:prstGeom>
          <a:solidFill>
            <a:srgbClr val="E3C8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667000" y="4653136"/>
            <a:ext cx="6477000" cy="1061864"/>
          </a:xfrm>
          <a:prstGeom prst="rect">
            <a:avLst/>
          </a:prstGeom>
          <a:solidFill>
            <a:srgbClr val="ECDA98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2" algn="ctr"/>
            <a:r>
              <a:rPr lang="es-ES" sz="2000" b="1" i="1" dirty="0" err="1" smtClean="0">
                <a:solidFill>
                  <a:srgbClr val="663300"/>
                </a:solidFill>
              </a:rPr>
              <a:t>Ein</a:t>
            </a:r>
            <a:r>
              <a:rPr lang="es-ES" sz="2000" b="1" i="1" dirty="0" smtClean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Nebensatz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mit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eigenem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Verb</a:t>
            </a:r>
            <a:endParaRPr lang="es-ES" sz="2000" b="1" i="1" dirty="0">
              <a:solidFill>
                <a:srgbClr val="663300"/>
              </a:solidFill>
            </a:endParaRPr>
          </a:p>
          <a:p>
            <a:pPr lvl="2" algn="ctr"/>
            <a:r>
              <a:rPr lang="es-ES" sz="2000" b="1" i="1" dirty="0" err="1">
                <a:solidFill>
                  <a:srgbClr val="663300"/>
                </a:solidFill>
              </a:rPr>
              <a:t>kann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auch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hinter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dem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Hauptsatz</a:t>
            </a:r>
            <a:r>
              <a:rPr lang="es-ES" sz="2000" b="1" i="1" dirty="0">
                <a:solidFill>
                  <a:srgbClr val="663300"/>
                </a:solidFill>
              </a:rPr>
              <a:t> </a:t>
            </a:r>
            <a:r>
              <a:rPr lang="es-ES" sz="2000" b="1" i="1" dirty="0" err="1">
                <a:solidFill>
                  <a:srgbClr val="663300"/>
                </a:solidFill>
              </a:rPr>
              <a:t>stehen</a:t>
            </a:r>
            <a:r>
              <a:rPr lang="es-ES" sz="2000" b="1" i="1" dirty="0">
                <a:solidFill>
                  <a:srgbClr val="663300"/>
                </a:solidFill>
              </a:rPr>
              <a:t>.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79512" y="4149080"/>
            <a:ext cx="3312368" cy="1584176"/>
          </a:xfrm>
          <a:prstGeom prst="roundRect">
            <a:avLst/>
          </a:prstGeom>
          <a:solidFill>
            <a:srgbClr val="CCFFCC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539552" y="4221088"/>
            <a:ext cx="2561457" cy="1357198"/>
          </a:xfrm>
          <a:custGeom>
            <a:avLst/>
            <a:gdLst>
              <a:gd name="connsiteX0" fmla="*/ 0 w 3349690"/>
              <a:gd name="connsiteY0" fmla="*/ 1996751 h 1996751"/>
              <a:gd name="connsiteX1" fmla="*/ 1950098 w 3349690"/>
              <a:gd name="connsiteY1" fmla="*/ 1212980 h 1996751"/>
              <a:gd name="connsiteX2" fmla="*/ 2939143 w 3349690"/>
              <a:gd name="connsiteY2" fmla="*/ 121298 h 1996751"/>
              <a:gd name="connsiteX3" fmla="*/ 3349690 w 3349690"/>
              <a:gd name="connsiteY3" fmla="*/ 1940768 h 1996751"/>
              <a:gd name="connsiteX4" fmla="*/ 3349690 w 3349690"/>
              <a:gd name="connsiteY4" fmla="*/ 1940768 h 199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690" h="1996751">
                <a:moveTo>
                  <a:pt x="0" y="1996751"/>
                </a:moveTo>
                <a:cubicBezTo>
                  <a:pt x="730120" y="1761153"/>
                  <a:pt x="1460241" y="1525556"/>
                  <a:pt x="1950098" y="1212980"/>
                </a:cubicBezTo>
                <a:cubicBezTo>
                  <a:pt x="2439955" y="900405"/>
                  <a:pt x="2705878" y="0"/>
                  <a:pt x="2939143" y="121298"/>
                </a:cubicBezTo>
                <a:cubicBezTo>
                  <a:pt x="3172408" y="242596"/>
                  <a:pt x="3349690" y="1940768"/>
                  <a:pt x="3349690" y="1940768"/>
                </a:cubicBezTo>
                <a:lnTo>
                  <a:pt x="3349690" y="1940768"/>
                </a:lnTo>
              </a:path>
            </a:pathLst>
          </a:custGeom>
          <a:ln w="76200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Ros neu\Tomàs\Valladolid 2\Volksw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032448" cy="26642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03648" y="62068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V o l k s  w a g e n</a:t>
            </a:r>
            <a:endParaRPr lang="es-ES" sz="6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501317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d e l   p u e b l o   c o c h e</a:t>
            </a:r>
            <a:endParaRPr lang="es-ES" sz="6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763688" y="764704"/>
            <a:ext cx="2592288" cy="792088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2339752" y="5157192"/>
            <a:ext cx="3168352" cy="792088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11560" y="584233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i="1" dirty="0" smtClean="0"/>
              <a:t>c o c h e   d e l   p u e b l o</a:t>
            </a:r>
            <a:endParaRPr lang="es-ES" sz="4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os neu\Tomàs\Valladolid 2\383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980728"/>
            <a:ext cx="124573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os neu\Tomàs\Valladolid 2\el-orden-de-los-ele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04838"/>
            <a:ext cx="9058275" cy="56483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4149080"/>
            <a:ext cx="91440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467544" y="4653136"/>
            <a:ext cx="7992888" cy="1382059"/>
          </a:xfrm>
          <a:custGeom>
            <a:avLst/>
            <a:gdLst>
              <a:gd name="connsiteX0" fmla="*/ 0 w 7252447"/>
              <a:gd name="connsiteY0" fmla="*/ 153894 h 1382059"/>
              <a:gd name="connsiteX1" fmla="*/ 1174376 w 7252447"/>
              <a:gd name="connsiteY1" fmla="*/ 360083 h 1382059"/>
              <a:gd name="connsiteX2" fmla="*/ 2026023 w 7252447"/>
              <a:gd name="connsiteY2" fmla="*/ 754530 h 1382059"/>
              <a:gd name="connsiteX3" fmla="*/ 3460376 w 7252447"/>
              <a:gd name="connsiteY3" fmla="*/ 1193800 h 1382059"/>
              <a:gd name="connsiteX4" fmla="*/ 4706470 w 7252447"/>
              <a:gd name="connsiteY4" fmla="*/ 1140012 h 1382059"/>
              <a:gd name="connsiteX5" fmla="*/ 5280211 w 7252447"/>
              <a:gd name="connsiteY5" fmla="*/ 951753 h 1382059"/>
              <a:gd name="connsiteX6" fmla="*/ 6078070 w 7252447"/>
              <a:gd name="connsiteY6" fmla="*/ 620059 h 1382059"/>
              <a:gd name="connsiteX7" fmla="*/ 6660776 w 7252447"/>
              <a:gd name="connsiteY7" fmla="*/ 127000 h 1382059"/>
              <a:gd name="connsiteX8" fmla="*/ 7252447 w 7252447"/>
              <a:gd name="connsiteY8" fmla="*/ 1382059 h 1382059"/>
              <a:gd name="connsiteX9" fmla="*/ 7252447 w 7252447"/>
              <a:gd name="connsiteY9" fmla="*/ 1382059 h 13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447" h="1382059">
                <a:moveTo>
                  <a:pt x="0" y="153894"/>
                </a:moveTo>
                <a:cubicBezTo>
                  <a:pt x="418353" y="206935"/>
                  <a:pt x="836706" y="259977"/>
                  <a:pt x="1174376" y="360083"/>
                </a:cubicBezTo>
                <a:cubicBezTo>
                  <a:pt x="1512047" y="460189"/>
                  <a:pt x="1645023" y="615577"/>
                  <a:pt x="2026023" y="754530"/>
                </a:cubicBezTo>
                <a:cubicBezTo>
                  <a:pt x="2407023" y="893483"/>
                  <a:pt x="3013635" y="1129553"/>
                  <a:pt x="3460376" y="1193800"/>
                </a:cubicBezTo>
                <a:cubicBezTo>
                  <a:pt x="3907117" y="1258047"/>
                  <a:pt x="4403164" y="1180353"/>
                  <a:pt x="4706470" y="1140012"/>
                </a:cubicBezTo>
                <a:cubicBezTo>
                  <a:pt x="5009776" y="1099671"/>
                  <a:pt x="5051611" y="1038412"/>
                  <a:pt x="5280211" y="951753"/>
                </a:cubicBezTo>
                <a:cubicBezTo>
                  <a:pt x="5508811" y="865094"/>
                  <a:pt x="5847976" y="757518"/>
                  <a:pt x="6078070" y="620059"/>
                </a:cubicBezTo>
                <a:cubicBezTo>
                  <a:pt x="6308164" y="482600"/>
                  <a:pt x="6465047" y="0"/>
                  <a:pt x="6660776" y="127000"/>
                </a:cubicBezTo>
                <a:cubicBezTo>
                  <a:pt x="6856505" y="254000"/>
                  <a:pt x="7252447" y="1382059"/>
                  <a:pt x="7252447" y="1382059"/>
                </a:cubicBezTo>
                <a:lnTo>
                  <a:pt x="7252447" y="1382059"/>
                </a:ln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os neu\Tomàs\Valladolid 2\el-orden-de-los-ele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04838"/>
            <a:ext cx="9058275" cy="56483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4149080"/>
            <a:ext cx="91440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51920" y="407707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err="1" smtClean="0">
                <a:solidFill>
                  <a:srgbClr val="C00000"/>
                </a:solidFill>
              </a:rPr>
              <a:t>Wann</a:t>
            </a:r>
            <a:r>
              <a:rPr lang="es-ES" sz="4000" dirty="0" smtClean="0">
                <a:solidFill>
                  <a:srgbClr val="C00000"/>
                </a:solidFill>
              </a:rPr>
              <a:t>?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4653136"/>
            <a:ext cx="33843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/>
              <a:t>am </a:t>
            </a:r>
            <a:r>
              <a:rPr lang="es-ES" sz="3200" dirty="0" err="1" smtClean="0"/>
              <a:t>Wochenende</a:t>
            </a:r>
            <a:endParaRPr lang="es-ES" sz="3200" dirty="0" smtClean="0"/>
          </a:p>
          <a:p>
            <a:pPr algn="r"/>
            <a:r>
              <a:rPr lang="es-ES" sz="3200" dirty="0" err="1" smtClean="0"/>
              <a:t>abends</a:t>
            </a:r>
            <a:endParaRPr lang="es-ES" sz="3200" dirty="0" smtClean="0"/>
          </a:p>
          <a:p>
            <a:pPr algn="r"/>
            <a:r>
              <a:rPr lang="es-ES" sz="3200" dirty="0" smtClean="0"/>
              <a:t>jeden </a:t>
            </a:r>
            <a:r>
              <a:rPr lang="es-ES" sz="3200" dirty="0" err="1" smtClean="0"/>
              <a:t>Mittwoch</a:t>
            </a:r>
            <a:endParaRPr lang="es-ES" sz="3200" dirty="0" smtClean="0"/>
          </a:p>
          <a:p>
            <a:pPr algn="r"/>
            <a:r>
              <a:rPr lang="es-ES" sz="3200" dirty="0" err="1" smtClean="0"/>
              <a:t>Um</a:t>
            </a:r>
            <a:r>
              <a:rPr lang="es-ES" sz="3200" dirty="0" smtClean="0"/>
              <a:t> 20 </a:t>
            </a:r>
            <a:r>
              <a:rPr lang="es-ES" sz="3200" dirty="0" err="1" smtClean="0"/>
              <a:t>Uhr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os neu\Tomàs\Valladolid 2\el-orden-de-los-ele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04838"/>
            <a:ext cx="9058275" cy="56483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4149080"/>
            <a:ext cx="91440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51920" y="40770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 smtClean="0">
                <a:solidFill>
                  <a:srgbClr val="C00000"/>
                </a:solidFill>
              </a:rPr>
              <a:t>Wann</a:t>
            </a:r>
            <a:r>
              <a:rPr lang="es-ES" sz="4000" dirty="0" smtClean="0">
                <a:solidFill>
                  <a:srgbClr val="C00000"/>
                </a:solidFill>
              </a:rPr>
              <a:t>?    </a:t>
            </a:r>
            <a:r>
              <a:rPr lang="es-ES" sz="4000" dirty="0" err="1" smtClean="0">
                <a:solidFill>
                  <a:srgbClr val="C00000"/>
                </a:solidFill>
              </a:rPr>
              <a:t>Wo</a:t>
            </a:r>
            <a:r>
              <a:rPr lang="es-ES" sz="4000" dirty="0" smtClean="0">
                <a:solidFill>
                  <a:srgbClr val="C00000"/>
                </a:solidFill>
              </a:rPr>
              <a:t>?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9992" y="4653136"/>
            <a:ext cx="33843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err="1" smtClean="0"/>
              <a:t>zu</a:t>
            </a:r>
            <a:r>
              <a:rPr lang="es-ES" sz="3200" dirty="0" smtClean="0"/>
              <a:t> </a:t>
            </a:r>
            <a:r>
              <a:rPr lang="es-ES" sz="3200" dirty="0" err="1" smtClean="0"/>
              <a:t>Hause</a:t>
            </a:r>
            <a:endParaRPr lang="es-ES" sz="3200" dirty="0" smtClean="0"/>
          </a:p>
          <a:p>
            <a:pPr algn="r"/>
            <a:r>
              <a:rPr lang="es-ES" sz="3200" dirty="0" err="1" smtClean="0"/>
              <a:t>im</a:t>
            </a:r>
            <a:r>
              <a:rPr lang="es-ES" sz="3200" dirty="0" smtClean="0"/>
              <a:t> </a:t>
            </a:r>
            <a:r>
              <a:rPr lang="es-ES" sz="3200" dirty="0" err="1" smtClean="0"/>
              <a:t>Sportstudio</a:t>
            </a:r>
            <a:endParaRPr lang="es-ES" sz="3200" dirty="0" smtClean="0"/>
          </a:p>
          <a:p>
            <a:pPr algn="r"/>
            <a:r>
              <a:rPr lang="es-ES" sz="3200" dirty="0" err="1" smtClean="0"/>
              <a:t>bei</a:t>
            </a:r>
            <a:r>
              <a:rPr lang="es-ES" sz="3200" dirty="0" smtClean="0"/>
              <a:t> </a:t>
            </a:r>
            <a:r>
              <a:rPr lang="es-ES" sz="3200" dirty="0" err="1" smtClean="0"/>
              <a:t>meinen</a:t>
            </a:r>
            <a:r>
              <a:rPr lang="es-ES" sz="3200" dirty="0" smtClean="0"/>
              <a:t> </a:t>
            </a:r>
            <a:r>
              <a:rPr lang="es-ES" sz="3200" dirty="0" err="1" smtClean="0"/>
              <a:t>Eltern</a:t>
            </a:r>
            <a:endParaRPr lang="es-ES" sz="3200" dirty="0" smtClean="0"/>
          </a:p>
          <a:p>
            <a:pPr algn="r"/>
            <a:r>
              <a:rPr lang="es-ES" sz="3200" dirty="0" err="1" smtClean="0"/>
              <a:t>im</a:t>
            </a:r>
            <a:r>
              <a:rPr lang="es-ES" sz="3200" dirty="0" smtClean="0"/>
              <a:t> Park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os neu\Tomàs\Valladolid 2\el-orden-de-los-ele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04838"/>
            <a:ext cx="9058275" cy="56483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4149080"/>
            <a:ext cx="91440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915816" y="407707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 smtClean="0">
                <a:solidFill>
                  <a:srgbClr val="C00000"/>
                </a:solidFill>
              </a:rPr>
              <a:t>Wann</a:t>
            </a:r>
            <a:r>
              <a:rPr lang="es-ES" sz="4000" dirty="0" smtClean="0">
                <a:solidFill>
                  <a:srgbClr val="C00000"/>
                </a:solidFill>
              </a:rPr>
              <a:t>? </a:t>
            </a:r>
            <a:r>
              <a:rPr lang="es-ES" sz="4000" dirty="0" err="1" smtClean="0">
                <a:solidFill>
                  <a:srgbClr val="C00000"/>
                </a:solidFill>
              </a:rPr>
              <a:t>Wie</a:t>
            </a:r>
            <a:r>
              <a:rPr lang="es-ES" sz="4000" dirty="0" smtClean="0">
                <a:solidFill>
                  <a:srgbClr val="C00000"/>
                </a:solidFill>
              </a:rPr>
              <a:t>? </a:t>
            </a:r>
            <a:r>
              <a:rPr lang="es-ES" sz="4000" dirty="0" err="1" smtClean="0">
                <a:solidFill>
                  <a:srgbClr val="C00000"/>
                </a:solidFill>
              </a:rPr>
              <a:t>Wo</a:t>
            </a:r>
            <a:r>
              <a:rPr lang="es-ES" sz="4000" dirty="0" smtClean="0">
                <a:solidFill>
                  <a:srgbClr val="C00000"/>
                </a:solidFill>
              </a:rPr>
              <a:t>?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43808" y="4518898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err="1" smtClean="0"/>
              <a:t>gerne</a:t>
            </a:r>
            <a:endParaRPr lang="es-ES" sz="3200" dirty="0" smtClean="0"/>
          </a:p>
          <a:p>
            <a:pPr algn="r"/>
            <a:r>
              <a:rPr lang="es-ES" sz="3200" dirty="0" err="1" smtClean="0"/>
              <a:t>manchmal</a:t>
            </a:r>
            <a:endParaRPr lang="es-ES" sz="3200" dirty="0" smtClean="0"/>
          </a:p>
          <a:p>
            <a:pPr algn="r"/>
            <a:r>
              <a:rPr lang="es-ES" sz="3200" dirty="0" err="1" smtClean="0"/>
              <a:t>mit</a:t>
            </a:r>
            <a:r>
              <a:rPr lang="es-ES" sz="3200" dirty="0" smtClean="0"/>
              <a:t> </a:t>
            </a:r>
            <a:r>
              <a:rPr lang="es-ES" sz="3200" dirty="0" err="1" smtClean="0"/>
              <a:t>meinem</a:t>
            </a:r>
            <a:r>
              <a:rPr lang="es-ES" sz="3200" dirty="0" smtClean="0"/>
              <a:t> </a:t>
            </a:r>
            <a:r>
              <a:rPr lang="es-ES" sz="3200" dirty="0" err="1" smtClean="0"/>
              <a:t>Freund</a:t>
            </a:r>
            <a:endParaRPr lang="es-ES" sz="3200" dirty="0" smtClean="0"/>
          </a:p>
          <a:p>
            <a:pPr algn="r"/>
            <a:r>
              <a:rPr lang="es-ES" sz="3200" dirty="0" err="1" smtClean="0"/>
              <a:t>mit</a:t>
            </a:r>
            <a:r>
              <a:rPr lang="es-ES" sz="3200" dirty="0" smtClean="0"/>
              <a:t> der </a:t>
            </a:r>
            <a:r>
              <a:rPr lang="es-ES" sz="3200" dirty="0" err="1" smtClean="0"/>
              <a:t>Familie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>
              <a:latin typeface="Tahoma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3600" dirty="0" err="1">
                <a:latin typeface="Tahoma" charset="0"/>
              </a:rPr>
              <a:t>Hier</a:t>
            </a:r>
            <a:r>
              <a:rPr lang="es-ES" sz="3600" dirty="0">
                <a:latin typeface="Tahoma" charset="0"/>
              </a:rPr>
              <a:t> </a:t>
            </a:r>
            <a:r>
              <a:rPr lang="es-ES" sz="3600" dirty="0" err="1">
                <a:latin typeface="Tahoma" charset="0"/>
              </a:rPr>
              <a:t>haben</a:t>
            </a:r>
            <a:r>
              <a:rPr lang="es-ES" sz="3600" dirty="0">
                <a:latin typeface="Tahoma" charset="0"/>
              </a:rPr>
              <a:t> </a:t>
            </a:r>
            <a:r>
              <a:rPr lang="es-ES" sz="3600" dirty="0" err="1">
                <a:latin typeface="Tahoma" charset="0"/>
              </a:rPr>
              <a:t>wir</a:t>
            </a:r>
            <a:r>
              <a:rPr lang="es-ES" sz="3600" dirty="0">
                <a:latin typeface="Tahoma" charset="0"/>
              </a:rPr>
              <a:t> </a:t>
            </a:r>
            <a:r>
              <a:rPr lang="es-ES" sz="3600" dirty="0" err="1">
                <a:latin typeface="Tahoma" charset="0"/>
              </a:rPr>
              <a:t>eine</a:t>
            </a:r>
            <a:r>
              <a:rPr lang="es-ES" sz="3600" dirty="0">
                <a:latin typeface="Tahoma" charset="0"/>
              </a:rPr>
              <a:t> Liste von </a:t>
            </a:r>
          </a:p>
          <a:p>
            <a:r>
              <a:rPr lang="es-ES" sz="3600" dirty="0" err="1">
                <a:latin typeface="Tahoma" charset="0"/>
              </a:rPr>
              <a:t>Hobbys</a:t>
            </a:r>
            <a:r>
              <a:rPr lang="es-ES" sz="3600" dirty="0">
                <a:latin typeface="Tahoma" charset="0"/>
              </a:rPr>
              <a:t> und </a:t>
            </a:r>
            <a:r>
              <a:rPr lang="es-ES" sz="3600" dirty="0" err="1">
                <a:latin typeface="Tahoma" charset="0"/>
              </a:rPr>
              <a:t>Freizeitaktivitäten</a:t>
            </a:r>
            <a:r>
              <a:rPr lang="es-ES" sz="3600" dirty="0">
                <a:latin typeface="Tahoma" charset="0"/>
              </a:rPr>
              <a:t> in </a:t>
            </a:r>
            <a:r>
              <a:rPr lang="es-ES" sz="3600" dirty="0" err="1">
                <a:latin typeface="Tahoma" charset="0"/>
              </a:rPr>
              <a:t>Infinitiven</a:t>
            </a:r>
            <a:r>
              <a:rPr lang="es-ES" sz="3600" dirty="0">
                <a:latin typeface="Tahoma" charset="0"/>
              </a:rPr>
              <a:t>:</a:t>
            </a:r>
            <a:r>
              <a:rPr lang="es-ES" dirty="0">
                <a:latin typeface="Tahoma" charset="0"/>
              </a:rPr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468560" y="1700808"/>
            <a:ext cx="4267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 smtClean="0">
                <a:latin typeface="Tahoma" charset="0"/>
              </a:rPr>
              <a:t>Handball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spielen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>
                <a:latin typeface="Tahoma" charset="0"/>
              </a:rPr>
              <a:t>Freunde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treffen</a:t>
            </a:r>
            <a:r>
              <a:rPr lang="es-ES" sz="3200" dirty="0">
                <a:latin typeface="Tahoma" charset="0"/>
              </a:rPr>
              <a:t>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>
                <a:latin typeface="Tahoma" charset="0"/>
              </a:rPr>
              <a:t>Musik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hören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latin typeface="Tahoma" charset="0"/>
              </a:rPr>
              <a:t>zum </a:t>
            </a:r>
            <a:r>
              <a:rPr lang="es-ES" sz="3200" dirty="0" err="1">
                <a:latin typeface="Tahoma" charset="0"/>
              </a:rPr>
              <a:t>Strand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fahren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>
                <a:latin typeface="Tahoma" charset="0"/>
              </a:rPr>
              <a:t>ins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Kino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gehen</a:t>
            </a:r>
            <a:endParaRPr lang="es-ES" sz="3200" dirty="0" smtClean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 smtClean="0">
                <a:latin typeface="Tahoma" charset="0"/>
              </a:rPr>
              <a:t>Walzer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tanzen</a:t>
            </a:r>
            <a:endParaRPr lang="es-ES" sz="3200" dirty="0">
              <a:latin typeface="Tahoma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" sz="2800" dirty="0">
                <a:latin typeface="Tahoma" charset="0"/>
              </a:rPr>
              <a:t>Der </a:t>
            </a:r>
            <a:r>
              <a:rPr lang="es-ES" sz="2800" dirty="0" err="1">
                <a:latin typeface="Tahoma" charset="0"/>
              </a:rPr>
              <a:t>Infinitv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steht</a:t>
            </a:r>
            <a:r>
              <a:rPr lang="es-ES" sz="2800" dirty="0">
                <a:latin typeface="Tahoma" charset="0"/>
              </a:rPr>
              <a:t> </a:t>
            </a:r>
            <a:r>
              <a:rPr lang="es-ES" sz="2800" dirty="0" err="1">
                <a:latin typeface="Tahoma" charset="0"/>
              </a:rPr>
              <a:t>immer</a:t>
            </a:r>
            <a:r>
              <a:rPr lang="es-ES" sz="2800" dirty="0">
                <a:latin typeface="Tahoma" charset="0"/>
              </a:rPr>
              <a:t> am Ende</a:t>
            </a:r>
            <a:r>
              <a:rPr lang="es-ES" sz="2800" dirty="0" smtClean="0">
                <a:latin typeface="Tahoma" charset="0"/>
              </a:rPr>
              <a:t>.   </a:t>
            </a:r>
            <a:endParaRPr lang="es-ES" sz="2800" dirty="0">
              <a:latin typeface="Tahoma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39952" y="1700808"/>
            <a:ext cx="4267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 smtClean="0">
                <a:latin typeface="Tahoma" charset="0"/>
              </a:rPr>
              <a:t>Kuchen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backen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>
                <a:latin typeface="Tahoma" charset="0"/>
              </a:rPr>
              <a:t>Freunde</a:t>
            </a:r>
            <a:r>
              <a:rPr lang="es-ES" sz="3200" dirty="0">
                <a:latin typeface="Tahoma" charset="0"/>
              </a:rPr>
              <a:t> </a:t>
            </a:r>
            <a:r>
              <a:rPr lang="es-ES" sz="3200" dirty="0" err="1">
                <a:latin typeface="Tahoma" charset="0"/>
              </a:rPr>
              <a:t>treffen</a:t>
            </a:r>
            <a:r>
              <a:rPr lang="es-ES" sz="3200" dirty="0">
                <a:latin typeface="Tahoma" charset="0"/>
              </a:rPr>
              <a:t>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smtClean="0">
                <a:latin typeface="Tahoma" charset="0"/>
              </a:rPr>
              <a:t>Deutsch </a:t>
            </a:r>
            <a:r>
              <a:rPr lang="es-ES" sz="3200" dirty="0" err="1" smtClean="0">
                <a:latin typeface="Tahoma" charset="0"/>
              </a:rPr>
              <a:t>lernen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 smtClean="0">
                <a:latin typeface="Tahoma" charset="0"/>
              </a:rPr>
              <a:t>im</a:t>
            </a:r>
            <a:r>
              <a:rPr lang="es-ES" sz="3200" dirty="0" smtClean="0">
                <a:latin typeface="Tahoma" charset="0"/>
              </a:rPr>
              <a:t> Internet </a:t>
            </a:r>
            <a:r>
              <a:rPr lang="es-ES" sz="3200" dirty="0" err="1" smtClean="0">
                <a:latin typeface="Tahoma" charset="0"/>
              </a:rPr>
              <a:t>surfen</a:t>
            </a:r>
            <a:endParaRPr lang="es-ES" sz="3200" dirty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 smtClean="0">
                <a:latin typeface="Tahoma" charset="0"/>
              </a:rPr>
              <a:t>Klavier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spielen</a:t>
            </a:r>
            <a:endParaRPr lang="es-ES" sz="3200" dirty="0" smtClean="0">
              <a:latin typeface="Tahoma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3200" dirty="0" err="1" smtClean="0">
                <a:latin typeface="Tahoma" charset="0"/>
              </a:rPr>
              <a:t>einen</a:t>
            </a:r>
            <a:r>
              <a:rPr lang="es-ES" sz="3200" dirty="0" smtClean="0">
                <a:latin typeface="Tahoma" charset="0"/>
              </a:rPr>
              <a:t> </a:t>
            </a:r>
            <a:r>
              <a:rPr lang="es-ES" sz="3200" dirty="0" err="1" smtClean="0">
                <a:latin typeface="Tahoma" charset="0"/>
              </a:rPr>
              <a:t>Ausflug</a:t>
            </a:r>
            <a:r>
              <a:rPr lang="es-ES" sz="3200" dirty="0" smtClean="0">
                <a:latin typeface="Tahoma" charset="0"/>
              </a:rPr>
              <a:t> machen</a:t>
            </a:r>
            <a:endParaRPr lang="es-ES" sz="3200" dirty="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453</Words>
  <Application>Microsoft Office PowerPoint</Application>
  <PresentationFormat>Presentación en pantalla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Satzstellung im Deutschen</dc:title>
  <dc:creator>BLACK</dc:creator>
  <cp:lastModifiedBy>BLACK</cp:lastModifiedBy>
  <cp:revision>37</cp:revision>
  <dcterms:created xsi:type="dcterms:W3CDTF">2017-10-30T17:52:20Z</dcterms:created>
  <dcterms:modified xsi:type="dcterms:W3CDTF">2018-12-16T16:22:11Z</dcterms:modified>
</cp:coreProperties>
</file>