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b6f80afcda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b6f80afcda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b6f80afcda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b6f80afcda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b6f80afcda_0_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b6f80afcda_0_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Taking the well-trodden path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118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 reading exercise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332"/>
              <a:t>(adapted from https://www.thestar.com)</a:t>
            </a:r>
            <a:endParaRPr sz="1332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" name="Google Shape;61;p14"/>
          <p:cNvSpPr txBox="1"/>
          <p:nvPr>
            <p:ph idx="1" type="subTitle"/>
          </p:nvPr>
        </p:nvSpPr>
        <p:spPr>
          <a:xfrm>
            <a:off x="311700" y="1637675"/>
            <a:ext cx="8520600" cy="181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770"/>
              <a:buNone/>
            </a:pPr>
            <a:r>
              <a:rPr lang="en-GB" sz="1760"/>
              <a:t>You are going to read a short text about travel trends. As you read, decide if statements 1-5 are TRUE or FALSE according to the information in the text. You will also have to indicate</a:t>
            </a:r>
            <a:r>
              <a:rPr b="1" lang="en-GB" sz="1760"/>
              <a:t> the first four letters of the sentence</a:t>
            </a:r>
            <a:r>
              <a:rPr lang="en-GB" sz="1760"/>
              <a:t> that justifies your choice of  a given statement being </a:t>
            </a:r>
            <a:r>
              <a:rPr b="1" lang="en-GB" sz="1760"/>
              <a:t>TRUE or FALSE</a:t>
            </a:r>
            <a:r>
              <a:rPr lang="en-GB" sz="1760"/>
              <a:t>.</a:t>
            </a:r>
            <a:endParaRPr sz="176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897675" y="3602875"/>
            <a:ext cx="8043900" cy="924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23144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1489"/>
              <a:buAutoNum type="arabicPeriod"/>
            </a:pPr>
            <a:r>
              <a:rPr lang="en-GB" sz="1488">
                <a:solidFill>
                  <a:srgbClr val="0000FF"/>
                </a:solidFill>
              </a:rPr>
              <a:t>The author used to be very knowledgeable about geography.</a:t>
            </a:r>
            <a:endParaRPr sz="1488">
              <a:solidFill>
                <a:srgbClr val="0000FF"/>
              </a:solidFill>
            </a:endParaRPr>
          </a:p>
          <a:p>
            <a:pPr indent="-323144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1489"/>
              <a:buAutoNum type="arabicPeriod"/>
            </a:pPr>
            <a:r>
              <a:rPr lang="en-GB" sz="1488">
                <a:solidFill>
                  <a:srgbClr val="0000FF"/>
                </a:solidFill>
              </a:rPr>
              <a:t>Holiday hotspots like Paris or L.A. are old-fashioned.</a:t>
            </a:r>
            <a:endParaRPr sz="1488">
              <a:solidFill>
                <a:srgbClr val="0000FF"/>
              </a:solidFill>
            </a:endParaRPr>
          </a:p>
          <a:p>
            <a:pPr indent="-323144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1489"/>
              <a:buAutoNum type="arabicPeriod"/>
            </a:pPr>
            <a:r>
              <a:rPr lang="en-GB" sz="1488">
                <a:solidFill>
                  <a:srgbClr val="0000FF"/>
                </a:solidFill>
              </a:rPr>
              <a:t>Crowded locations have lost their appeal for travellers.</a:t>
            </a:r>
            <a:endParaRPr sz="1488">
              <a:solidFill>
                <a:srgbClr val="0000FF"/>
              </a:solidFill>
            </a:endParaRPr>
          </a:p>
          <a:p>
            <a:pPr indent="-323144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1489"/>
              <a:buAutoNum type="arabicPeriod"/>
            </a:pPr>
            <a:r>
              <a:rPr lang="en-GB" sz="1488">
                <a:solidFill>
                  <a:srgbClr val="0000FF"/>
                </a:solidFill>
              </a:rPr>
              <a:t>All kinds of travellers will be willing to visit these new holiday destinations.</a:t>
            </a:r>
            <a:endParaRPr sz="1488">
              <a:solidFill>
                <a:srgbClr val="0000FF"/>
              </a:solidFill>
            </a:endParaRPr>
          </a:p>
          <a:p>
            <a:pPr indent="-323144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1489"/>
              <a:buAutoNum type="arabicPeriod"/>
            </a:pPr>
            <a:r>
              <a:rPr lang="en-GB" sz="1488">
                <a:solidFill>
                  <a:srgbClr val="0000FF"/>
                </a:solidFill>
              </a:rPr>
              <a:t>Some holidaymakers are travelling more now than in the past.</a:t>
            </a:r>
            <a:endParaRPr sz="1488">
              <a:solidFill>
                <a:srgbClr val="0000FF"/>
              </a:solidFill>
            </a:endParaRPr>
          </a:p>
        </p:txBody>
      </p:sp>
      <p:sp>
        <p:nvSpPr>
          <p:cNvPr id="67" name="Google Shape;67;p15"/>
          <p:cNvSpPr txBox="1"/>
          <p:nvPr>
            <p:ph idx="1" type="body"/>
          </p:nvPr>
        </p:nvSpPr>
        <p:spPr>
          <a:xfrm>
            <a:off x="311700" y="266900"/>
            <a:ext cx="8520600" cy="3469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53300"/>
              </a:lnSpc>
              <a:spcBef>
                <a:spcPts val="0"/>
              </a:spcBef>
              <a:spcAft>
                <a:spcPts val="1100"/>
              </a:spcAft>
              <a:buNone/>
            </a:pPr>
            <a:r>
              <a:rPr lang="en-GB" sz="1400" u="sng">
                <a:solidFill>
                  <a:srgbClr val="4A4A4A"/>
                </a:solidFill>
                <a:highlight>
                  <a:srgbClr val="FFFFFF"/>
                </a:highlight>
              </a:rPr>
              <a:t>So much for scoring</a:t>
            </a:r>
            <a:r>
              <a:rPr lang="en-GB" sz="1400">
                <a:solidFill>
                  <a:srgbClr val="4A4A4A"/>
                </a:solidFill>
                <a:highlight>
                  <a:srgbClr val="FFFFFF"/>
                </a:highlight>
              </a:rPr>
              <a:t> an A in Geography: I cannot put my finger on the map for nine out of the 10 hot new destinations!  </a:t>
            </a:r>
            <a:r>
              <a:rPr lang="en-GB" sz="1400" u="sng">
                <a:solidFill>
                  <a:srgbClr val="4A4A4A"/>
                </a:solidFill>
                <a:highlight>
                  <a:srgbClr val="FFFFFF"/>
                </a:highlight>
              </a:rPr>
              <a:t>Evergreens like Phuket in</a:t>
            </a:r>
            <a:r>
              <a:rPr lang="en-GB" sz="1400">
                <a:solidFill>
                  <a:srgbClr val="4A4A4A"/>
                </a:solidFill>
                <a:highlight>
                  <a:srgbClr val="FFFFFF"/>
                </a:highlight>
              </a:rPr>
              <a:t> Thailand, Bali in Indonesia and Paris, New York and Los Angeles are still desirable destinations, but they are </a:t>
            </a:r>
            <a:r>
              <a:rPr i="1" lang="en-GB" sz="1400">
                <a:solidFill>
                  <a:srgbClr val="4A4A4A"/>
                </a:solidFill>
                <a:highlight>
                  <a:srgbClr val="FFFFFF"/>
                </a:highlight>
              </a:rPr>
              <a:t>so </a:t>
            </a:r>
            <a:r>
              <a:rPr lang="en-GB" sz="1400">
                <a:solidFill>
                  <a:srgbClr val="4A4A4A"/>
                </a:solidFill>
                <a:highlight>
                  <a:srgbClr val="FFFFFF"/>
                </a:highlight>
              </a:rPr>
              <a:t>yesterday.</a:t>
            </a:r>
            <a:r>
              <a:rPr lang="en-GB" sz="1400" u="sng">
                <a:solidFill>
                  <a:srgbClr val="4A4A4A"/>
                </a:solidFill>
                <a:highlight>
                  <a:srgbClr val="FFFFFF"/>
                </a:highlight>
              </a:rPr>
              <a:t> Millions of tourists have </a:t>
            </a:r>
            <a:r>
              <a:rPr lang="en-GB" sz="1400">
                <a:solidFill>
                  <a:srgbClr val="4A4A4A"/>
                </a:solidFill>
                <a:highlight>
                  <a:srgbClr val="FFFFFF"/>
                </a:highlight>
              </a:rPr>
              <a:t>already been there and done that. </a:t>
            </a:r>
            <a:r>
              <a:rPr lang="en-GB" sz="1400" u="sng">
                <a:solidFill>
                  <a:srgbClr val="4A4A4A"/>
                </a:solidFill>
                <a:highlight>
                  <a:srgbClr val="FFFFFF"/>
                </a:highlight>
              </a:rPr>
              <a:t>Tomorrow’s travellers seek untouched</a:t>
            </a:r>
            <a:r>
              <a:rPr lang="en-GB" sz="1400">
                <a:solidFill>
                  <a:srgbClr val="4A4A4A"/>
                </a:solidFill>
                <a:highlight>
                  <a:srgbClr val="FFFFFF"/>
                </a:highlight>
              </a:rPr>
              <a:t>, unchanged localities – like Naxos or Soller – to which the term “exotic</a:t>
            </a:r>
            <a:r>
              <a:rPr i="1" lang="en-GB" sz="1400">
                <a:solidFill>
                  <a:srgbClr val="4A4A4A"/>
                </a:solidFill>
                <a:highlight>
                  <a:srgbClr val="FFFFFF"/>
                </a:highlight>
              </a:rPr>
              <a:t>”</a:t>
            </a:r>
            <a:r>
              <a:rPr lang="en-GB" sz="1400">
                <a:solidFill>
                  <a:srgbClr val="4A4A4A"/>
                </a:solidFill>
                <a:highlight>
                  <a:srgbClr val="FFFFFF"/>
                </a:highlight>
              </a:rPr>
              <a:t> can be justifiably applied. </a:t>
            </a:r>
            <a:r>
              <a:rPr lang="en-GB" sz="1400" u="sng">
                <a:solidFill>
                  <a:srgbClr val="4A4A4A"/>
                </a:solidFill>
                <a:highlight>
                  <a:srgbClr val="FFFFFF"/>
                </a:highlight>
              </a:rPr>
              <a:t>They are tired of</a:t>
            </a:r>
            <a:r>
              <a:rPr lang="en-GB" sz="1400">
                <a:solidFill>
                  <a:srgbClr val="4A4A4A"/>
                </a:solidFill>
                <a:highlight>
                  <a:srgbClr val="FFFFFF"/>
                </a:highlight>
              </a:rPr>
              <a:t> jostling with thousands of tourists to catch a glimpse of Cambodia's great religious complex, Angkor Wat, just as the sun rises. </a:t>
            </a:r>
            <a:r>
              <a:rPr lang="en-GB" sz="1400" u="sng">
                <a:solidFill>
                  <a:srgbClr val="4A4A4A"/>
                </a:solidFill>
                <a:highlight>
                  <a:srgbClr val="FFFFFF"/>
                </a:highlight>
              </a:rPr>
              <a:t>These new hotspots are</a:t>
            </a:r>
            <a:r>
              <a:rPr lang="en-GB" sz="1400">
                <a:solidFill>
                  <a:srgbClr val="4A4A4A"/>
                </a:solidFill>
                <a:highlight>
                  <a:srgbClr val="FFFFFF"/>
                </a:highlight>
              </a:rPr>
              <a:t> unlikely to attract the average tourist, but will appeal to independent travellers seeking unique experiences. </a:t>
            </a:r>
            <a:r>
              <a:rPr lang="en-GB" sz="1400" u="sng">
                <a:solidFill>
                  <a:srgbClr val="4A4A4A"/>
                </a:solidFill>
                <a:highlight>
                  <a:srgbClr val="FFFFFF"/>
                </a:highlight>
              </a:rPr>
              <a:t>Low-cost carriers have played</a:t>
            </a:r>
            <a:r>
              <a:rPr lang="en-GB" sz="1400">
                <a:solidFill>
                  <a:srgbClr val="4A4A4A"/>
                </a:solidFill>
                <a:highlight>
                  <a:srgbClr val="FFFFFF"/>
                </a:highlight>
              </a:rPr>
              <a:t> a big part in opening up travel possibilities for independent travellers. </a:t>
            </a:r>
            <a:r>
              <a:rPr lang="en-GB" sz="1400" u="sng">
                <a:solidFill>
                  <a:srgbClr val="4A4A4A"/>
                </a:solidFill>
                <a:highlight>
                  <a:srgbClr val="FFFFFF"/>
                </a:highlight>
              </a:rPr>
              <a:t>Many are taking shorter </a:t>
            </a:r>
            <a:r>
              <a:rPr lang="en-GB" sz="1400">
                <a:solidFill>
                  <a:srgbClr val="4A4A4A"/>
                </a:solidFill>
                <a:highlight>
                  <a:srgbClr val="FFFFFF"/>
                </a:highlight>
              </a:rPr>
              <a:t>but more frequent breaks throughout the year. </a:t>
            </a:r>
            <a:r>
              <a:rPr lang="en-GB" sz="1400" u="sng">
                <a:solidFill>
                  <a:srgbClr val="4A4A4A"/>
                </a:solidFill>
                <a:highlight>
                  <a:srgbClr val="FFFFFF"/>
                </a:highlight>
              </a:rPr>
              <a:t>The younger generation also</a:t>
            </a:r>
            <a:r>
              <a:rPr lang="en-GB" sz="1400">
                <a:solidFill>
                  <a:srgbClr val="4A4A4A"/>
                </a:solidFill>
                <a:highlight>
                  <a:srgbClr val="FFFFFF"/>
                </a:highlight>
              </a:rPr>
              <a:t> does the bulk of travel arrangements via the Internet, so that is an influential channel. 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>
            <p:ph type="title"/>
          </p:nvPr>
        </p:nvSpPr>
        <p:spPr>
          <a:xfrm>
            <a:off x="897675" y="3675650"/>
            <a:ext cx="8043900" cy="851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23144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1489"/>
              <a:buAutoNum type="arabicPeriod"/>
            </a:pPr>
            <a:r>
              <a:rPr lang="en-GB" sz="1488">
                <a:solidFill>
                  <a:srgbClr val="0000FF"/>
                </a:solidFill>
              </a:rPr>
              <a:t>The author used to be very knowledgeable about geography. </a:t>
            </a:r>
            <a:r>
              <a:rPr b="1" lang="en-GB" sz="1488">
                <a:solidFill>
                  <a:srgbClr val="9900FF"/>
                </a:solidFill>
              </a:rPr>
              <a:t>TRUE</a:t>
            </a:r>
            <a:endParaRPr b="1" sz="1488">
              <a:solidFill>
                <a:srgbClr val="9900FF"/>
              </a:solidFill>
            </a:endParaRPr>
          </a:p>
          <a:p>
            <a:pPr indent="-323144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155CC"/>
              </a:buClr>
              <a:buSzPts val="1489"/>
              <a:buAutoNum type="arabicPeriod"/>
            </a:pPr>
            <a:r>
              <a:rPr lang="en-GB" sz="1488">
                <a:solidFill>
                  <a:srgbClr val="0000FF"/>
                </a:solidFill>
              </a:rPr>
              <a:t>Holiday hotspots like Paris or L.A. are old-fashioned.</a:t>
            </a:r>
            <a:r>
              <a:rPr lang="en-GB" sz="1488">
                <a:solidFill>
                  <a:srgbClr val="1155CC"/>
                </a:solidFill>
              </a:rPr>
              <a:t> </a:t>
            </a:r>
            <a:r>
              <a:rPr b="1" lang="en-GB" sz="1488">
                <a:solidFill>
                  <a:srgbClr val="9900FF"/>
                </a:solidFill>
              </a:rPr>
              <a:t>TRUE</a:t>
            </a:r>
            <a:endParaRPr sz="1488">
              <a:solidFill>
                <a:srgbClr val="1155CC"/>
              </a:solidFill>
            </a:endParaRPr>
          </a:p>
          <a:p>
            <a:pPr indent="-323144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1489"/>
              <a:buAutoNum type="arabicPeriod"/>
            </a:pPr>
            <a:r>
              <a:rPr lang="en-GB" sz="1488">
                <a:solidFill>
                  <a:srgbClr val="0000FF"/>
                </a:solidFill>
              </a:rPr>
              <a:t>Crowded locations have lost their appeal for travellers. </a:t>
            </a:r>
            <a:r>
              <a:rPr b="1" lang="en-GB" sz="1488">
                <a:solidFill>
                  <a:srgbClr val="9900FF"/>
                </a:solidFill>
              </a:rPr>
              <a:t>TRUE</a:t>
            </a:r>
            <a:endParaRPr sz="1488">
              <a:solidFill>
                <a:srgbClr val="0000FF"/>
              </a:solidFill>
            </a:endParaRPr>
          </a:p>
          <a:p>
            <a:pPr indent="-323144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1489"/>
              <a:buAutoNum type="arabicPeriod"/>
            </a:pPr>
            <a:r>
              <a:rPr lang="en-GB" sz="1488">
                <a:solidFill>
                  <a:srgbClr val="0000FF"/>
                </a:solidFill>
              </a:rPr>
              <a:t>All kinds of travellers will be willing to visit these new holiday destinations. </a:t>
            </a:r>
            <a:r>
              <a:rPr b="1" lang="en-GB" sz="1488">
                <a:solidFill>
                  <a:srgbClr val="9900FF"/>
                </a:solidFill>
              </a:rPr>
              <a:t>FALSE</a:t>
            </a:r>
            <a:endParaRPr sz="1488">
              <a:solidFill>
                <a:srgbClr val="0000FF"/>
              </a:solidFill>
            </a:endParaRPr>
          </a:p>
          <a:p>
            <a:pPr indent="-323144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1489"/>
              <a:buAutoNum type="arabicPeriod"/>
            </a:pPr>
            <a:r>
              <a:rPr lang="en-GB" sz="1488">
                <a:solidFill>
                  <a:srgbClr val="0000FF"/>
                </a:solidFill>
              </a:rPr>
              <a:t>Some holidaymakers are travelling more now than in the past. </a:t>
            </a:r>
            <a:r>
              <a:rPr b="1" lang="en-GB" sz="1488">
                <a:solidFill>
                  <a:srgbClr val="9900FF"/>
                </a:solidFill>
              </a:rPr>
              <a:t>TRUE</a:t>
            </a:r>
            <a:endParaRPr sz="1488">
              <a:solidFill>
                <a:srgbClr val="0000FF"/>
              </a:solidFill>
            </a:endParaRPr>
          </a:p>
        </p:txBody>
      </p:sp>
      <p:sp>
        <p:nvSpPr>
          <p:cNvPr id="73" name="Google Shape;73;p16"/>
          <p:cNvSpPr txBox="1"/>
          <p:nvPr>
            <p:ph idx="1" type="body"/>
          </p:nvPr>
        </p:nvSpPr>
        <p:spPr>
          <a:xfrm>
            <a:off x="311700" y="266900"/>
            <a:ext cx="8520600" cy="356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lnSpc>
                <a:spcPct val="153300"/>
              </a:lnSpc>
              <a:spcBef>
                <a:spcPts val="0"/>
              </a:spcBef>
              <a:spcAft>
                <a:spcPts val="1100"/>
              </a:spcAft>
              <a:buNone/>
            </a:pPr>
            <a:r>
              <a:rPr b="1" lang="en-GB" sz="1400">
                <a:solidFill>
                  <a:srgbClr val="9900FF"/>
                </a:solidFill>
                <a:highlight>
                  <a:srgbClr val="FFFFFF"/>
                </a:highlight>
              </a:rPr>
              <a:t>(1) </a:t>
            </a:r>
            <a:r>
              <a:rPr b="1" lang="en-GB" sz="1400" u="sng">
                <a:solidFill>
                  <a:srgbClr val="9900FF"/>
                </a:solidFill>
                <a:highlight>
                  <a:srgbClr val="FFFFFF"/>
                </a:highlight>
              </a:rPr>
              <a:t>So much for scoring</a:t>
            </a:r>
            <a:r>
              <a:rPr b="1" lang="en-GB" sz="1400">
                <a:solidFill>
                  <a:srgbClr val="9900FF"/>
                </a:solidFill>
                <a:highlight>
                  <a:srgbClr val="FFFFFF"/>
                </a:highlight>
              </a:rPr>
              <a:t> </a:t>
            </a:r>
            <a:r>
              <a:rPr lang="en-GB" sz="1400">
                <a:solidFill>
                  <a:srgbClr val="4A4A4A"/>
                </a:solidFill>
                <a:highlight>
                  <a:srgbClr val="FFFFFF"/>
                </a:highlight>
              </a:rPr>
              <a:t>an A in Geography: I cannot put my finger on the map for nine out of the 10 hot new destinations! </a:t>
            </a:r>
            <a:r>
              <a:rPr b="1" lang="en-GB" sz="1400">
                <a:solidFill>
                  <a:srgbClr val="9900FF"/>
                </a:solidFill>
                <a:highlight>
                  <a:srgbClr val="FFFFFF"/>
                </a:highlight>
              </a:rPr>
              <a:t>(2)</a:t>
            </a:r>
            <a:r>
              <a:rPr lang="en-GB" sz="1400">
                <a:solidFill>
                  <a:srgbClr val="4A4A4A"/>
                </a:solidFill>
                <a:highlight>
                  <a:srgbClr val="FFFFFF"/>
                </a:highlight>
              </a:rPr>
              <a:t> </a:t>
            </a:r>
            <a:r>
              <a:rPr b="1" lang="en-GB" sz="1400" u="sng">
                <a:solidFill>
                  <a:srgbClr val="9900FF"/>
                </a:solidFill>
                <a:highlight>
                  <a:srgbClr val="FFFFFF"/>
                </a:highlight>
              </a:rPr>
              <a:t>Evergreens like Phuket in</a:t>
            </a:r>
            <a:r>
              <a:rPr lang="en-GB" sz="1400">
                <a:solidFill>
                  <a:srgbClr val="4A4A4A"/>
                </a:solidFill>
                <a:highlight>
                  <a:srgbClr val="FFFFFF"/>
                </a:highlight>
              </a:rPr>
              <a:t> Thailand, Bali in Indonesia and Paris, New York and Los Angeles are still desirable destinations, but they are </a:t>
            </a:r>
            <a:r>
              <a:rPr i="1" lang="en-GB" sz="1400">
                <a:solidFill>
                  <a:srgbClr val="4A4A4A"/>
                </a:solidFill>
                <a:highlight>
                  <a:srgbClr val="FFFFFF"/>
                </a:highlight>
              </a:rPr>
              <a:t>so </a:t>
            </a:r>
            <a:r>
              <a:rPr lang="en-GB" sz="1400">
                <a:solidFill>
                  <a:srgbClr val="4A4A4A"/>
                </a:solidFill>
                <a:highlight>
                  <a:srgbClr val="FFFFFF"/>
                </a:highlight>
              </a:rPr>
              <a:t>yesterday.</a:t>
            </a:r>
            <a:r>
              <a:rPr lang="en-GB" sz="1400" u="sng">
                <a:solidFill>
                  <a:srgbClr val="4A4A4A"/>
                </a:solidFill>
                <a:highlight>
                  <a:srgbClr val="FFFFFF"/>
                </a:highlight>
              </a:rPr>
              <a:t> Millions of tourists have </a:t>
            </a:r>
            <a:r>
              <a:rPr lang="en-GB" sz="1400">
                <a:solidFill>
                  <a:srgbClr val="4A4A4A"/>
                </a:solidFill>
                <a:highlight>
                  <a:srgbClr val="FFFFFF"/>
                </a:highlight>
              </a:rPr>
              <a:t>already been there and done that. </a:t>
            </a:r>
            <a:r>
              <a:rPr lang="en-GB" sz="1400" u="sng">
                <a:solidFill>
                  <a:srgbClr val="4A4A4A"/>
                </a:solidFill>
                <a:highlight>
                  <a:srgbClr val="FFFFFF"/>
                </a:highlight>
              </a:rPr>
              <a:t>Tomorrow’s travellers seek untouched</a:t>
            </a:r>
            <a:r>
              <a:rPr lang="en-GB" sz="1400">
                <a:solidFill>
                  <a:srgbClr val="4A4A4A"/>
                </a:solidFill>
                <a:highlight>
                  <a:srgbClr val="FFFFFF"/>
                </a:highlight>
              </a:rPr>
              <a:t>, unchanged localities – like Naxos or Soller – to which the term “exotic</a:t>
            </a:r>
            <a:r>
              <a:rPr i="1" lang="en-GB" sz="1400">
                <a:solidFill>
                  <a:srgbClr val="4A4A4A"/>
                </a:solidFill>
                <a:highlight>
                  <a:srgbClr val="FFFFFF"/>
                </a:highlight>
              </a:rPr>
              <a:t>”</a:t>
            </a:r>
            <a:r>
              <a:rPr lang="en-GB" sz="1400">
                <a:solidFill>
                  <a:srgbClr val="4A4A4A"/>
                </a:solidFill>
                <a:highlight>
                  <a:srgbClr val="FFFFFF"/>
                </a:highlight>
              </a:rPr>
              <a:t> can be justifiably applied.</a:t>
            </a:r>
            <a:r>
              <a:rPr b="1" lang="en-GB" sz="1400">
                <a:solidFill>
                  <a:srgbClr val="9900FF"/>
                </a:solidFill>
                <a:highlight>
                  <a:srgbClr val="FFFFFF"/>
                </a:highlight>
              </a:rPr>
              <a:t> (3) </a:t>
            </a:r>
            <a:r>
              <a:rPr b="1" lang="en-GB" sz="1400" u="sng">
                <a:solidFill>
                  <a:srgbClr val="9900FF"/>
                </a:solidFill>
                <a:highlight>
                  <a:srgbClr val="FFFFFF"/>
                </a:highlight>
              </a:rPr>
              <a:t>They are tired of</a:t>
            </a:r>
            <a:r>
              <a:rPr lang="en-GB" sz="1400">
                <a:solidFill>
                  <a:srgbClr val="4A4A4A"/>
                </a:solidFill>
                <a:highlight>
                  <a:srgbClr val="FFFFFF"/>
                </a:highlight>
              </a:rPr>
              <a:t> jostling with thousands of tourists to catch a glimpse of Cambodia's great religious complex, Angkor Wat, just as the sun rises. </a:t>
            </a:r>
            <a:r>
              <a:rPr b="1" lang="en-GB" sz="1400">
                <a:solidFill>
                  <a:srgbClr val="9900FF"/>
                </a:solidFill>
                <a:highlight>
                  <a:srgbClr val="FFFFFF"/>
                </a:highlight>
              </a:rPr>
              <a:t>(4) </a:t>
            </a:r>
            <a:r>
              <a:rPr b="1" lang="en-GB" sz="1400" u="sng">
                <a:solidFill>
                  <a:srgbClr val="9900FF"/>
                </a:solidFill>
                <a:highlight>
                  <a:srgbClr val="FFFFFF"/>
                </a:highlight>
              </a:rPr>
              <a:t>These new hotspots are</a:t>
            </a:r>
            <a:r>
              <a:rPr lang="en-GB" sz="1400">
                <a:solidFill>
                  <a:srgbClr val="4A4A4A"/>
                </a:solidFill>
                <a:highlight>
                  <a:srgbClr val="FFFFFF"/>
                </a:highlight>
              </a:rPr>
              <a:t> unlikely to attract the average tourist, but will appeal to independent travellers seeking unique experiences. </a:t>
            </a:r>
            <a:r>
              <a:rPr lang="en-GB" sz="1400" u="sng">
                <a:solidFill>
                  <a:srgbClr val="4A4A4A"/>
                </a:solidFill>
                <a:highlight>
                  <a:srgbClr val="FFFFFF"/>
                </a:highlight>
              </a:rPr>
              <a:t>Low-cost carriers have played</a:t>
            </a:r>
            <a:r>
              <a:rPr lang="en-GB" sz="1400">
                <a:solidFill>
                  <a:srgbClr val="4A4A4A"/>
                </a:solidFill>
                <a:highlight>
                  <a:srgbClr val="FFFFFF"/>
                </a:highlight>
              </a:rPr>
              <a:t> a big part in opening up travel possibilities for independent travellers. </a:t>
            </a:r>
            <a:r>
              <a:rPr b="1" lang="en-GB" sz="1400">
                <a:solidFill>
                  <a:srgbClr val="9900FF"/>
                </a:solidFill>
                <a:highlight>
                  <a:srgbClr val="FFFFFF"/>
                </a:highlight>
              </a:rPr>
              <a:t>(5)  </a:t>
            </a:r>
            <a:r>
              <a:rPr b="1" lang="en-GB" sz="1400" u="sng">
                <a:solidFill>
                  <a:srgbClr val="9900FF"/>
                </a:solidFill>
                <a:highlight>
                  <a:srgbClr val="FFFFFF"/>
                </a:highlight>
              </a:rPr>
              <a:t>Many are taking shorter</a:t>
            </a:r>
            <a:r>
              <a:rPr lang="en-GB" sz="1400" u="sng">
                <a:solidFill>
                  <a:srgbClr val="4A4A4A"/>
                </a:solidFill>
                <a:highlight>
                  <a:srgbClr val="FFFFFF"/>
                </a:highlight>
              </a:rPr>
              <a:t> </a:t>
            </a:r>
            <a:r>
              <a:rPr lang="en-GB" sz="1400">
                <a:solidFill>
                  <a:srgbClr val="4A4A4A"/>
                </a:solidFill>
                <a:highlight>
                  <a:srgbClr val="FFFFFF"/>
                </a:highlight>
              </a:rPr>
              <a:t>but more frequent breaks throughout the year. </a:t>
            </a:r>
            <a:r>
              <a:rPr lang="en-GB" sz="1400" u="sng">
                <a:solidFill>
                  <a:srgbClr val="4A4A4A"/>
                </a:solidFill>
                <a:highlight>
                  <a:srgbClr val="FFFFFF"/>
                </a:highlight>
              </a:rPr>
              <a:t>The younger generation also</a:t>
            </a:r>
            <a:r>
              <a:rPr lang="en-GB" sz="1400">
                <a:solidFill>
                  <a:srgbClr val="4A4A4A"/>
                </a:solidFill>
                <a:highlight>
                  <a:srgbClr val="FFFFFF"/>
                </a:highlight>
              </a:rPr>
              <a:t> does the bulk of travel arrangements via the Internet, so that is an influential channel. 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