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0" r:id="rId1"/>
  </p:sldMasterIdLst>
  <p:notesMasterIdLst>
    <p:notesMasterId r:id="rId33"/>
  </p:notesMasterIdLst>
  <p:handoutMasterIdLst>
    <p:handoutMasterId r:id="rId34"/>
  </p:handoutMasterIdLst>
  <p:sldIdLst>
    <p:sldId id="281" r:id="rId2"/>
    <p:sldId id="287" r:id="rId3"/>
    <p:sldId id="296" r:id="rId4"/>
    <p:sldId id="277" r:id="rId5"/>
    <p:sldId id="260" r:id="rId6"/>
    <p:sldId id="282" r:id="rId7"/>
    <p:sldId id="257" r:id="rId8"/>
    <p:sldId id="297" r:id="rId9"/>
    <p:sldId id="283" r:id="rId10"/>
    <p:sldId id="298" r:id="rId11"/>
    <p:sldId id="264" r:id="rId12"/>
    <p:sldId id="289" r:id="rId13"/>
    <p:sldId id="294" r:id="rId14"/>
    <p:sldId id="286" r:id="rId15"/>
    <p:sldId id="285" r:id="rId16"/>
    <p:sldId id="299" r:id="rId17"/>
    <p:sldId id="288" r:id="rId18"/>
    <p:sldId id="284" r:id="rId19"/>
    <p:sldId id="300" r:id="rId20"/>
    <p:sldId id="302" r:id="rId21"/>
    <p:sldId id="267" r:id="rId22"/>
    <p:sldId id="306" r:id="rId23"/>
    <p:sldId id="290" r:id="rId24"/>
    <p:sldId id="301" r:id="rId25"/>
    <p:sldId id="307" r:id="rId26"/>
    <p:sldId id="308" r:id="rId27"/>
    <p:sldId id="305" r:id="rId28"/>
    <p:sldId id="304" r:id="rId29"/>
    <p:sldId id="303" r:id="rId30"/>
    <p:sldId id="295" r:id="rId31"/>
    <p:sldId id="256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E98"/>
    <a:srgbClr val="0D3047"/>
    <a:srgbClr val="0B2B41"/>
    <a:srgbClr val="114263"/>
    <a:srgbClr val="401918"/>
    <a:srgbClr val="731F1C"/>
    <a:srgbClr val="AB678E"/>
    <a:srgbClr val="B2606E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notesViewPr>
    <p:cSldViewPr snapToGrid="0">
      <p:cViewPr varScale="1">
        <p:scale>
          <a:sx n="93" d="100"/>
          <a:sy n="93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2AE1FF-BE9B-4E68-9D25-908CB0350DF4}" type="datetime1">
              <a:rPr lang="es-ES" smtClean="0"/>
              <a:t>02/03/2023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3D57C9-54A6-4BAA-A5CD-C535F9370C4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B444A27-DE71-4A0F-8D3D-12432A943619}" type="datetime1">
              <a:rPr lang="es-ES" noProof="0" smtClean="0"/>
              <a:t>02/03/2023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F82289-BCFD-4053-9D06-A9140C63A457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953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2970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32527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752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0835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9710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46297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2289-BCFD-4053-9D06-A9140C63A45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67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36655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6716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19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8648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98988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2289-BCFD-4053-9D06-A9140C63A45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358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4055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89114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03780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2563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28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64209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2289-BCFD-4053-9D06-A9140C63A45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30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42353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F82289-BCFD-4053-9D06-A9140C63A457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34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1453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2150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4926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1242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9492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713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es-ES" noProof="0" smtClean="0"/>
              <a:t>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2568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11959-F668-2434-7D77-03475EAD6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275BAC-D917-ACB3-A473-759BDA0D7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gl-ES"/>
              <a:t>Preme para editar o estilo de subtítulo do padrón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122F6970-8B79-8AD0-2521-617B6FD5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246AF584-5382-44A9-7180-D33CF2B3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C065D1E-3834-8664-97A4-7076205F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536F-B0A2-44D8-9D8C-F42C23B93BC5}" type="slidenum">
              <a:rPr lang="gl-ES" smtClean="0"/>
              <a:t>‹#›</a:t>
            </a:fld>
            <a:endParaRPr lang="gl-ES"/>
          </a:p>
        </p:txBody>
      </p:sp>
      <p:grpSp>
        <p:nvGrpSpPr>
          <p:cNvPr id="7" name="Grupo 5">
            <a:extLst>
              <a:ext uri="{FF2B5EF4-FFF2-40B4-BE49-F238E27FC236}">
                <a16:creationId xmlns:a16="http://schemas.microsoft.com/office/drawing/2014/main" id="{8D5F0FC0-E2A7-C709-5095-B998079B257C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A72B52D-C95A-7A7C-686D-0D71C23B828D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197C989-2B4D-3A63-4C33-87CEB8BAE0F3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44061C7E-0B5B-FDE0-D443-0FCB3B833E09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580D3421-856C-D393-BCFC-C3AD24603FF1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12" name="Forma libre: Forma 12">
            <a:extLst>
              <a:ext uri="{FF2B5EF4-FFF2-40B4-BE49-F238E27FC236}">
                <a16:creationId xmlns:a16="http://schemas.microsoft.com/office/drawing/2014/main" id="{EEDEFC41-7880-FC42-E1C6-334C3E97E37F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670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FFD23-FEAF-E372-7ACF-DB397F62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3AE75F88-342C-6160-54D5-0E64DE6C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E5254F8D-135C-95DA-333F-63D35C24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4EEE8DCA-E130-5E3E-D767-F085832E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8FDB1B3-A38E-D5CC-DEFF-AC004A92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626032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D87B7D-BDFE-581E-D904-BDFB74ABF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01248282-1FA9-75BD-3C64-77B343D9B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4441711C-C329-D731-06E8-DAF752E3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046387AF-0B63-5EDB-B767-BD6C2376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52FB1F1-2660-B788-9B10-6F96F82E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915244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es-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59055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s" noProof="0"/>
              <a:t>Insertar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21281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gl-ES" noProof="0"/>
              <a:t>Preme para editar estilos do texto</a:t>
            </a:r>
          </a:p>
        </p:txBody>
      </p:sp>
    </p:spTree>
    <p:extLst>
      <p:ext uri="{BB962C8B-B14F-4D97-AF65-F5344CB8AC3E}">
        <p14:creationId xmlns:p14="http://schemas.microsoft.com/office/powerpoint/2010/main" val="1801080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ido_2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Insertar imagen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7" name="Marcador de contenido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8" name="Marcador de número de diapositiva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51509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Contenido_3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Insertar imagen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7" name="Marcador de contenido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10" name="Marcador de contenido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1" name="Marcador de número de diapositiva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6961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Contenido_2 colum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Insertar imagen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gl-ES" noProof="0"/>
              <a:t>Preme para editar estilos do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gl-ES" noProof="0"/>
              <a:t>Preme para editar estilos do texto</a:t>
            </a:r>
          </a:p>
        </p:txBody>
      </p:sp>
      <p:sp>
        <p:nvSpPr>
          <p:cNvPr id="12" name="Marcador de contenido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15" name="Marcador de número de diapositiva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1806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 Contenido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Insertar imagen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gl-ES" noProof="0"/>
              <a:t>Preme para editar estilos do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61962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gl-ES" noProof="0"/>
              <a:t>Preme para editar estilos do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Icono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3B07E-1569-D885-07C2-529D08B2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47485A8B-3232-4D36-C2DD-CF50B554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C8106748-05B7-B57C-F882-0BC43361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C9CFD257-4241-DA9B-5AE0-7B8381D9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D1AF3D4-24F0-B78E-907A-0A2ED7E2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7051068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ágenes_Texto import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noProof="0"/>
              <a:t>Insertar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gl-ES" noProof="0"/>
              <a:t>Preme para editar estilos do texto</a:t>
            </a:r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es-ES" noProof="0"/>
              <a:t>Insertar imagen</a:t>
            </a:r>
          </a:p>
        </p:txBody>
      </p:sp>
      <p:sp>
        <p:nvSpPr>
          <p:cNvPr id="20" name="Marcador de número de diapositiva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49045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es" noProof="0"/>
              <a:t>Insertar imagen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es" noProof="0"/>
              <a:t>TÍTULO</a:t>
            </a:r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" noProof="0"/>
              <a:t>Nombre</a:t>
            </a:r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" noProof="0"/>
              <a:t>Teléfono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" noProof="0"/>
              <a:t>Correo electrónico</a:t>
            </a: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" noProof="0"/>
              <a:t>Sitio web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es" noProof="0"/>
              <a:t>Icono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es" noProof="0"/>
              <a:t>Icono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es" noProof="0"/>
              <a:t>Icono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es" noProof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4057728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es-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es-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es-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gl-ES" noProof="0"/>
              <a:t>Preme para editar o estilo de título do padrón</a:t>
            </a:r>
            <a:endParaRPr lang="es-ES" noProof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l-ES" noProof="0"/>
              <a:t>Preme para editar estilos do texto</a:t>
            </a: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l-ES" noProof="0"/>
              <a:t>Preme para editar estilos do texto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gl-ES" noProof="0"/>
              <a:t>Preme para editar estilos do texto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gl-ES" noProof="0"/>
              <a:t>Preme para editar estilos do texto</a:t>
            </a:r>
          </a:p>
          <a:p>
            <a:pPr lvl="1" rtl="0"/>
            <a:r>
              <a:rPr lang="gl-ES" noProof="0"/>
              <a:t>Segundo nivel</a:t>
            </a:r>
          </a:p>
          <a:p>
            <a:pPr lvl="2" rtl="0"/>
            <a:r>
              <a:rPr lang="gl-ES" noProof="0"/>
              <a:t>Terceiro nivel</a:t>
            </a:r>
          </a:p>
          <a:p>
            <a:pPr lvl="3" rtl="0"/>
            <a:r>
              <a:rPr lang="gl-ES" noProof="0"/>
              <a:t>Cuarto nivel</a:t>
            </a:r>
          </a:p>
          <a:p>
            <a:pPr lvl="4" rtl="0"/>
            <a:r>
              <a:rPr lang="gl-ES" noProof="0"/>
              <a:t>Quinto nivel</a:t>
            </a:r>
            <a:endParaRPr lang="es-ES" noProof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gl-ES" noProof="0"/>
              <a:t>Preme para editar o estilo de título do padrón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00676-6F87-7C43-5EB7-1B4FE04B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F96DF60-0014-709C-E100-81DB22041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F40C3ACD-82F2-2F3C-B741-1394545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C54F05C9-4A17-0846-CC45-205B047E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BCC27B0-F8B8-3FAF-5DE6-E3A8B622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10250141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gl-ES" noProof="0"/>
              <a:t>Preme para editar o estilo de título do padrón</a:t>
            </a:r>
            <a:endParaRPr lang="es-ES" noProof="0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gl-ES" noProof="0"/>
              <a:t>Preme para editar estilos do texto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gl-ES" noProof="0"/>
              <a:t>Prema na icona para engadir unha imaxe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28455-A01D-62E7-BC40-BEA76173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340B03EC-59F4-5189-DBEF-D5A9DE69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contido 3">
            <a:extLst>
              <a:ext uri="{FF2B5EF4-FFF2-40B4-BE49-F238E27FC236}">
                <a16:creationId xmlns:a16="http://schemas.microsoft.com/office/drawing/2014/main" id="{2993BC52-9E65-A8AB-60CD-DF3F946F6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A6911C8D-86B4-B6E9-43EE-B51921AB9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1BE5665D-56E7-B49D-D8D2-FDCF6D5E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E644624-0D09-AAB6-2261-FD48A9DA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61885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4437B-72DA-7631-3DC6-88B52D7A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EBFCF3E-DC5E-B970-F3C0-D7D2FFA4B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Marcador de posición de contido 3">
            <a:extLst>
              <a:ext uri="{FF2B5EF4-FFF2-40B4-BE49-F238E27FC236}">
                <a16:creationId xmlns:a16="http://schemas.microsoft.com/office/drawing/2014/main" id="{BDA1EF9A-D3C0-3AA5-C7D8-F26DD038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79C16F29-F210-B11D-7023-8F8234C20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6" name="Marcador de posición de contido 5">
            <a:extLst>
              <a:ext uri="{FF2B5EF4-FFF2-40B4-BE49-F238E27FC236}">
                <a16:creationId xmlns:a16="http://schemas.microsoft.com/office/drawing/2014/main" id="{F8B340C5-984B-843E-AACC-A1894C2BE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7" name="Marcador de posición de data 6">
            <a:extLst>
              <a:ext uri="{FF2B5EF4-FFF2-40B4-BE49-F238E27FC236}">
                <a16:creationId xmlns:a16="http://schemas.microsoft.com/office/drawing/2014/main" id="{1F3F671D-C58F-0489-5B7E-AF03D44F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8" name="Marcador de posición de pé de páxina 7">
            <a:extLst>
              <a:ext uri="{FF2B5EF4-FFF2-40B4-BE49-F238E27FC236}">
                <a16:creationId xmlns:a16="http://schemas.microsoft.com/office/drawing/2014/main" id="{8C0FEAEF-DAFE-9039-82F0-E3DCE89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194F5EAF-B5EC-C7B4-7CAA-67EDDB3E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536F-B0A2-44D8-9D8C-F42C23B93BC5}" type="slidenum">
              <a:rPr lang="gl-ES" smtClean="0"/>
              <a:t>‹#›</a:t>
            </a:fld>
            <a:endParaRPr lang="gl-ES"/>
          </a:p>
        </p:txBody>
      </p:sp>
      <p:grpSp>
        <p:nvGrpSpPr>
          <p:cNvPr id="10" name="Grupo 3">
            <a:extLst>
              <a:ext uri="{FF2B5EF4-FFF2-40B4-BE49-F238E27FC236}">
                <a16:creationId xmlns:a16="http://schemas.microsoft.com/office/drawing/2014/main" id="{1C8BFF81-3F20-E802-B5F3-74D3C11DFBB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7D65191-7E39-8DBF-E5A3-61591B6704BB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4E1193D-A60B-35F6-9CDA-F7420B9E244E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16760421-FDC9-91BA-651D-E3BA95B93BA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es-ES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6D15C-BE43-D5FA-E146-E34BC250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data 2">
            <a:extLst>
              <a:ext uri="{FF2B5EF4-FFF2-40B4-BE49-F238E27FC236}">
                <a16:creationId xmlns:a16="http://schemas.microsoft.com/office/drawing/2014/main" id="{7596AC2F-DC6A-C9AB-C450-E027DB120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4" name="Marcador de posición de pé de páxina 3">
            <a:extLst>
              <a:ext uri="{FF2B5EF4-FFF2-40B4-BE49-F238E27FC236}">
                <a16:creationId xmlns:a16="http://schemas.microsoft.com/office/drawing/2014/main" id="{708C388C-1A59-FE7D-2DE5-A21116DA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475D7EC-7168-1FF5-02A3-77A2B468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636277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data 1">
            <a:extLst>
              <a:ext uri="{FF2B5EF4-FFF2-40B4-BE49-F238E27FC236}">
                <a16:creationId xmlns:a16="http://schemas.microsoft.com/office/drawing/2014/main" id="{3F5237A6-1A59-71A1-8387-975C52D6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3" name="Marcador de posición de pé de páxina 2">
            <a:extLst>
              <a:ext uri="{FF2B5EF4-FFF2-40B4-BE49-F238E27FC236}">
                <a16:creationId xmlns:a16="http://schemas.microsoft.com/office/drawing/2014/main" id="{B646716E-999E-1B66-B19E-78008931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9A4E4022-AA8C-6175-048F-BB49F504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681311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69909-9850-0A1B-D221-3CFE1239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7BCCAC69-0B9D-35C4-87A6-FEC1A2F95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70F75507-08BC-2D9F-ED3C-E9F0F3189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2AA9DC72-A25C-C5CB-2CC0-920DCB51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3CCC3C70-9721-BC52-8D8A-ADE0869F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A5A54D6D-B3F9-E253-9D0F-B02B72C4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48754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BE048-C640-044B-5636-BF92565C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imaxe 2">
            <a:extLst>
              <a:ext uri="{FF2B5EF4-FFF2-40B4-BE49-F238E27FC236}">
                <a16:creationId xmlns:a16="http://schemas.microsoft.com/office/drawing/2014/main" id="{AE83FCAE-E52D-6B34-43A5-3901DB9FA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4B756C79-F891-4ED2-15D1-1F8565B6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B1F7B824-B4B1-E3F4-4369-383E16DB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DBC4E4F8-862D-230F-3ABF-972F6222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CF482BC8-F081-ACEA-AB84-B4AEB0E9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265674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ACF0EB08-2366-5A0F-24C1-92634EB6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8323C70B-E2DD-EB5A-E939-113C9A96E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D89F338F-CB87-6771-1620-A0B55645A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4916C-454E-4FBA-A588-BE28B9ABCAA5}" type="datetimeFigureOut">
              <a:rPr lang="gl-ES" smtClean="0"/>
              <a:t>02/03/2023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5DAAFB3F-131A-1B01-56F2-AE985F340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959EAB1-629A-F5E4-E589-2209D883D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rtl="0"/>
            <a:fld id="{817179DE-9BF3-494C-804F-0C7C90AC8700}" type="slidenum">
              <a:rPr lang="es-ES" noProof="0" smtClean="0"/>
              <a:pPr algn="ctr"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0069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  <p:sldLayoutId id="2147484226" r:id="rId16"/>
    <p:sldLayoutId id="2147484227" r:id="rId17"/>
    <p:sldLayoutId id="2147484228" r:id="rId18"/>
    <p:sldLayoutId id="2147484229" r:id="rId19"/>
    <p:sldLayoutId id="2147484230" r:id="rId20"/>
    <p:sldLayoutId id="2147484231" r:id="rId21"/>
    <p:sldLayoutId id="2147484232" r:id="rId22"/>
    <p:sldLayoutId id="214748366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1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endire.com/" TargetMode="External"/><Relationship Id="rId13" Type="http://schemas.openxmlformats.org/officeDocument/2006/relationships/hyperlink" Target="http://www.nosidario.gal/" TargetMode="External"/><Relationship Id="rId18" Type="http://schemas.openxmlformats.org/officeDocument/2006/relationships/hyperlink" Target="http://www.visao.sapo.pt/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16.svg"/><Relationship Id="rId12" Type="http://schemas.openxmlformats.org/officeDocument/2006/relationships/hyperlink" Target="http://www.temposdixital.gal/" TargetMode="External"/><Relationship Id="rId17" Type="http://schemas.openxmlformats.org/officeDocument/2006/relationships/hyperlink" Target="http://www.focus.it/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://www.newyorker.com/" TargetMode="External"/><Relationship Id="rId20" Type="http://schemas.openxmlformats.org/officeDocument/2006/relationships/hyperlink" Target="http://www.elpais.com/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hyperlink" Target="http://www.luzes.gal/" TargetMode="External"/><Relationship Id="rId5" Type="http://schemas.openxmlformats.org/officeDocument/2006/relationships/image" Target="../media/image27.svg"/><Relationship Id="rId15" Type="http://schemas.openxmlformats.org/officeDocument/2006/relationships/hyperlink" Target="http://www.tienda.rba.es/revistas/speakup/revista-del-mes-speakup" TargetMode="External"/><Relationship Id="rId10" Type="http://schemas.openxmlformats.org/officeDocument/2006/relationships/hyperlink" Target="http://www.nouvelobs.com/" TargetMode="External"/><Relationship Id="rId19" Type="http://schemas.openxmlformats.org/officeDocument/2006/relationships/hyperlink" Target="http://www.lavozdegalicia.es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://www.caminteresse.fr/" TargetMode="External"/><Relationship Id="rId14" Type="http://schemas.openxmlformats.org/officeDocument/2006/relationships/hyperlink" Target="http://www.deutsch-perfekt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guardian.com/" TargetMode="External"/><Relationship Id="rId13" Type="http://schemas.openxmlformats.org/officeDocument/2006/relationships/hyperlink" Target="http://www.liberation.fr/" TargetMode="External"/><Relationship Id="rId18" Type="http://schemas.openxmlformats.org/officeDocument/2006/relationships/hyperlink" Target="http://www.corriere.it/" TargetMode="External"/><Relationship Id="rId3" Type="http://schemas.openxmlformats.org/officeDocument/2006/relationships/image" Target="../media/image31.jpeg"/><Relationship Id="rId21" Type="http://schemas.openxmlformats.org/officeDocument/2006/relationships/hyperlink" Target="http://www.jn.pt/" TargetMode="External"/><Relationship Id="rId7" Type="http://schemas.openxmlformats.org/officeDocument/2006/relationships/image" Target="../media/image16.svg"/><Relationship Id="rId12" Type="http://schemas.openxmlformats.org/officeDocument/2006/relationships/hyperlink" Target="http://www.lefigaro.fr/" TargetMode="External"/><Relationship Id="rId17" Type="http://schemas.openxmlformats.org/officeDocument/2006/relationships/hyperlink" Target="http://www.repubblica.it/" TargetMode="External"/><Relationship Id="rId2" Type="http://schemas.openxmlformats.org/officeDocument/2006/relationships/notesSlide" Target="../notesSlides/notesSlide25.xml"/><Relationship Id="rId16" Type="http://schemas.openxmlformats.org/officeDocument/2006/relationships/hyperlink" Target="http://www.zeit.de/" TargetMode="External"/><Relationship Id="rId20" Type="http://schemas.openxmlformats.org/officeDocument/2006/relationships/hyperlink" Target="http://www.dn.pt/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hyperlink" Target="http://www.standard.co.uk/" TargetMode="External"/><Relationship Id="rId5" Type="http://schemas.openxmlformats.org/officeDocument/2006/relationships/image" Target="../media/image27.svg"/><Relationship Id="rId15" Type="http://schemas.openxmlformats.org/officeDocument/2006/relationships/hyperlink" Target="http://www.spiegel.de/" TargetMode="External"/><Relationship Id="rId10" Type="http://schemas.openxmlformats.org/officeDocument/2006/relationships/hyperlink" Target="http://www.ft.com/" TargetMode="External"/><Relationship Id="rId19" Type="http://schemas.openxmlformats.org/officeDocument/2006/relationships/hyperlink" Target="http://www.publico.pt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://www.thetimes.co.uk/" TargetMode="External"/><Relationship Id="rId14" Type="http://schemas.openxmlformats.org/officeDocument/2006/relationships/hyperlink" Target="http://www.lemonde.fr/" TargetMode="External"/><Relationship Id="rId22" Type="http://schemas.openxmlformats.org/officeDocument/2006/relationships/hyperlink" Target="http://www.kiosko.ne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Tres personas sentadas en una mesa de picnic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2"/>
          <a:stretch/>
        </p:blipFill>
        <p:spPr/>
      </p:pic>
      <p:sp>
        <p:nvSpPr>
          <p:cNvPr id="2" name="Título 1" descr="título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b="0" i="0" dirty="0">
                <a:solidFill>
                  <a:srgbClr val="1D2228"/>
                </a:solidFill>
                <a:effectLst/>
                <a:latin typeface="Helvetica Neue"/>
              </a:rPr>
              <a:t>“Alfabetización informacional (ALFIN) para o uso eficaz da información"</a:t>
            </a:r>
            <a:endParaRPr lang="es-ES" dirty="0"/>
          </a:p>
        </p:txBody>
      </p:sp>
      <p:sp>
        <p:nvSpPr>
          <p:cNvPr id="12" name="Subtítulo 11" descr="subtítulo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Cando e por que precisamos información, onde </a:t>
            </a:r>
            <a:r>
              <a:rPr lang="es-ES" dirty="0" err="1"/>
              <a:t>atopala</a:t>
            </a:r>
            <a:r>
              <a:rPr lang="es-ES" dirty="0"/>
              <a:t> e como </a:t>
            </a:r>
            <a:r>
              <a:rPr lang="es-ES" dirty="0" err="1"/>
              <a:t>empregala</a:t>
            </a:r>
            <a:endParaRPr lang="es-E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388436"/>
            <a:ext cx="4937763" cy="2040564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sz="2800" dirty="0"/>
              <a:t>COMO BUSCA INFORMACIÓN O ALUMNADO?</a:t>
            </a:r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EXERCICIO 2</a:t>
            </a:r>
          </a:p>
        </p:txBody>
      </p:sp>
      <p:pic>
        <p:nvPicPr>
          <p:cNvPr id="35" name="Marcador de contenido 34" descr="Libro abierto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348" y="1230159"/>
            <a:ext cx="548640" cy="548640"/>
          </a:xfrm>
        </p:spPr>
      </p:pic>
      <p:pic>
        <p:nvPicPr>
          <p:cNvPr id="36" name="Marcador de contenido 35" descr="Medalla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3599" y="0"/>
            <a:ext cx="4040545" cy="6858000"/>
            <a:chOff x="1826589" y="0"/>
            <a:chExt cx="7388298" cy="6858000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7" name="Marcador de número de diapositiva 5" descr="Número de diapositiva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10</a:t>
            </a:fld>
            <a:endParaRPr lang="es-ES" sz="1200">
              <a:solidFill>
                <a:schemeClr val="bg1"/>
              </a:solidFill>
            </a:endParaRPr>
          </a:p>
        </p:txBody>
      </p:sp>
      <p:pic>
        <p:nvPicPr>
          <p:cNvPr id="5" name="Imaxe 4" descr="Thinking Gummy Monsters">
            <a:extLst>
              <a:ext uri="{FF2B5EF4-FFF2-40B4-BE49-F238E27FC236}">
                <a16:creationId xmlns:a16="http://schemas.microsoft.com/office/drawing/2014/main" id="{48A87A4B-808B-4000-AEBB-27D22BDD1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57" y="0"/>
            <a:ext cx="4901408" cy="6858000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1064DB0E-A356-AFDC-801D-4423F221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410692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Libro abierto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" r="74"/>
          <a:stretch>
            <a:fillRect/>
          </a:stretch>
        </p:blipFill>
        <p:spPr/>
      </p:pic>
      <p:sp>
        <p:nvSpPr>
          <p:cNvPr id="88" name="Marcador de texto 87" descr="bloque de contenido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198479"/>
            <a:ext cx="2988208" cy="1491877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sz="2800" dirty="0"/>
              <a:t>MEDIOS DE COMUNICACIÓN</a:t>
            </a:r>
          </a:p>
        </p:txBody>
      </p:sp>
      <p:sp>
        <p:nvSpPr>
          <p:cNvPr id="87" name="Marcador de texto 86" descr="bloque de contenido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1244597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sz="3600" dirty="0"/>
              <a:t>UNIVERSO DIXITAL</a:t>
            </a:r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324443"/>
            <a:ext cx="10206264" cy="814211"/>
          </a:xfrm>
          <a:solidFill>
            <a:schemeClr val="accent2">
              <a:alpha val="65000"/>
            </a:schemeClr>
          </a:solidFill>
        </p:spPr>
        <p:txBody>
          <a:bodyPr rtlCol="0"/>
          <a:lstStyle/>
          <a:p>
            <a:pPr rtl="0"/>
            <a:r>
              <a:rPr lang="es-ES" dirty="0"/>
              <a:t>ÁREAS CHAVE PARA A ALFIN</a:t>
            </a:r>
          </a:p>
        </p:txBody>
      </p:sp>
      <p:pic>
        <p:nvPicPr>
          <p:cNvPr id="83" name="Marcador de contenido 82" descr="Campana">
            <a:extLst>
              <a:ext uri="{FF2B5EF4-FFF2-40B4-BE49-F238E27FC236}">
                <a16:creationId xmlns:a16="http://schemas.microsoft.com/office/drawing/2014/main" id="{604095CF-E62F-46A4-A86C-5F465AE6E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pic>
        <p:nvPicPr>
          <p:cNvPr id="95" name="Marcador de contenido 94" descr="Microscopio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8630" y="1367481"/>
            <a:ext cx="547688" cy="547688"/>
          </a:xfrm>
        </p:spPr>
      </p:pic>
      <p:sp>
        <p:nvSpPr>
          <p:cNvPr id="90" name="Marcador de texto 89" descr="bloque de contenido 3">
            <a:extLst>
              <a:ext uri="{FF2B5EF4-FFF2-40B4-BE49-F238E27FC236}">
                <a16:creationId xmlns:a16="http://schemas.microsoft.com/office/drawing/2014/main" id="{AC38A326-FA47-4BD6-B27D-DEB6A4485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3396924"/>
            <a:ext cx="2988208" cy="1244597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sz="2800" dirty="0"/>
              <a:t>SOPORTES FÍSICOS</a:t>
            </a:r>
          </a:p>
        </p:txBody>
      </p:sp>
      <p:pic>
        <p:nvPicPr>
          <p:cNvPr id="97" name="Marcador de contenido 96" descr="Lápiz">
            <a:extLst>
              <a:ext uri="{FF2B5EF4-FFF2-40B4-BE49-F238E27FC236}">
                <a16:creationId xmlns:a16="http://schemas.microsoft.com/office/drawing/2014/main" id="{40D9C27B-A51D-4036-B3F9-56081BD60AB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31792" y="2529681"/>
            <a:ext cx="548640" cy="548640"/>
          </a:xfr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9" name="Marcador de número de diapositiva 5" descr="Número de diapositiva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11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chica con auriculares, mochila y una pila de libros y carpetas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" r="21"/>
          <a:stretch/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solidFill>
                  <a:schemeClr val="bg1"/>
                </a:solidFill>
              </a:rPr>
              <a:t>LOREM IPSUM DOLOR SIT AMET, CONSECTETUER ADIPISCING ELIT. 13</a:t>
            </a:r>
          </a:p>
        </p:txBody>
      </p:sp>
      <p:sp>
        <p:nvSpPr>
          <p:cNvPr id="34" name="Marcador de texto 33" descr="contenido de la diapositiva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s-ES" dirty="0" err="1">
                <a:solidFill>
                  <a:schemeClr val="bg1"/>
                </a:solidFill>
              </a:rPr>
              <a:t>Lorem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ipsum</a:t>
            </a:r>
            <a:r>
              <a:rPr lang="es-ES" dirty="0">
                <a:solidFill>
                  <a:schemeClr val="bg1"/>
                </a:solidFill>
              </a:rPr>
              <a:t> dolor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consectetuer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adipiscing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elit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Maecenas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porttitor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congue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massa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Fusce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posuere</a:t>
            </a:r>
            <a:r>
              <a:rPr lang="es-ES" dirty="0">
                <a:solidFill>
                  <a:schemeClr val="bg1"/>
                </a:solidFill>
              </a:rPr>
              <a:t>, magna sed pulvinar ultricies, </a:t>
            </a:r>
            <a:r>
              <a:rPr lang="es-ES" dirty="0" err="1">
                <a:solidFill>
                  <a:schemeClr val="bg1"/>
                </a:solidFill>
              </a:rPr>
              <a:t>purus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lectus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malesuada</a:t>
            </a:r>
            <a:r>
              <a:rPr lang="es-ES" dirty="0">
                <a:solidFill>
                  <a:schemeClr val="bg1"/>
                </a:solidFill>
              </a:rPr>
              <a:t> libero,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 commodo magna eros quis urna.</a:t>
            </a:r>
          </a:p>
        </p:txBody>
      </p:sp>
      <p:pic>
        <p:nvPicPr>
          <p:cNvPr id="17" name="Marcador de posición de imagen 16" descr="primer plano de reloj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009775"/>
            <a:ext cx="7833208" cy="4345985"/>
            <a:chOff x="0" y="2009775"/>
            <a:chExt cx="7833208" cy="4345985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2009775"/>
              <a:ext cx="7692571" cy="4345985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es-ES" sz="4000" u="sng" dirty="0"/>
                <a:t>NOS ANOS 90: </a:t>
              </a:r>
            </a:p>
            <a:p>
              <a:pPr algn="ctr" rtl="0"/>
              <a:r>
                <a:rPr lang="es-ES" sz="4000" dirty="0"/>
                <a:t>WORLD WIDE WEB</a:t>
              </a:r>
            </a:p>
            <a:p>
              <a:pPr algn="ctr" rtl="0"/>
              <a:endParaRPr lang="es-ES" sz="4000" dirty="0"/>
            </a:p>
            <a:p>
              <a:pPr algn="ctr" rtl="0"/>
              <a:r>
                <a:rPr lang="es-ES" sz="4000" u="sng" dirty="0"/>
                <a:t>HOXE:</a:t>
              </a:r>
            </a:p>
            <a:p>
              <a:pPr algn="ctr" rtl="0"/>
              <a:r>
                <a:rPr lang="es-ES" sz="4000" dirty="0"/>
                <a:t>CHAT GPT  (AI)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2" name="Marcador de número de diapositiva 5" descr="número de diapositiva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12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 descr="personas riéndose frente a la pantalla de un portátil">
            <a:extLst>
              <a:ext uri="{FF2B5EF4-FFF2-40B4-BE49-F238E27FC236}">
                <a16:creationId xmlns:a16="http://schemas.microsoft.com/office/drawing/2014/main" id="{9402120B-1989-41A6-9ED1-21A56316A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" r="48"/>
          <a:stretch/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solidFill>
                  <a:schemeClr val="bg1"/>
                </a:solidFill>
              </a:rPr>
              <a:t>LOREM IPSUM DOLOR SIT AMET, CONSECTETUER ADIPISCING ELIT. </a:t>
            </a:r>
          </a:p>
        </p:txBody>
      </p:sp>
      <p:sp>
        <p:nvSpPr>
          <p:cNvPr id="34" name="Marcador de texto 33" descr="contenido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s-ES" dirty="0" err="1">
                <a:solidFill>
                  <a:schemeClr val="bg1"/>
                </a:solidFill>
              </a:rPr>
              <a:t>Lorem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ipsum</a:t>
            </a:r>
            <a:r>
              <a:rPr lang="es-ES" dirty="0">
                <a:solidFill>
                  <a:schemeClr val="bg1"/>
                </a:solidFill>
              </a:rPr>
              <a:t> dolor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consectetuer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adipiscing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elit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Maecenas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porttitor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congue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massa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Fusce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posuere</a:t>
            </a:r>
            <a:r>
              <a:rPr lang="es-ES" dirty="0">
                <a:solidFill>
                  <a:schemeClr val="bg1"/>
                </a:solidFill>
              </a:rPr>
              <a:t>, magna sed pulvinar ultricies, </a:t>
            </a:r>
            <a:r>
              <a:rPr lang="es-ES" dirty="0" err="1">
                <a:solidFill>
                  <a:schemeClr val="bg1"/>
                </a:solidFill>
              </a:rPr>
              <a:t>purus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lectus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malesuada</a:t>
            </a:r>
            <a:r>
              <a:rPr lang="es-ES" dirty="0">
                <a:solidFill>
                  <a:schemeClr val="bg1"/>
                </a:solidFill>
              </a:rPr>
              <a:t> libero,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 commodo magna eros quis urna.</a:t>
            </a:r>
          </a:p>
        </p:txBody>
      </p:sp>
      <p:pic>
        <p:nvPicPr>
          <p:cNvPr id="5" name="Marcador de posición de imagen 4" descr="grupo de alumnos en la graduación">
            <a:extLst>
              <a:ext uri="{FF2B5EF4-FFF2-40B4-BE49-F238E27FC236}">
                <a16:creationId xmlns:a16="http://schemas.microsoft.com/office/drawing/2014/main" id="{BD0958B7-E663-4510-9C53-EE09FEEB73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" r="55"/>
          <a:stretch/>
        </p:blipFill>
        <p:spPr/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676650"/>
            <a:ext cx="11277600" cy="2679110"/>
            <a:chOff x="0" y="3676650"/>
            <a:chExt cx="11277600" cy="267911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676650"/>
              <a:ext cx="11277599" cy="267911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es-ES" sz="2800" dirty="0"/>
                <a:t>O UNIVERSO DIXITAL: O PRINCIPAL CALADOIRO</a:t>
              </a:r>
            </a:p>
            <a:p>
              <a:pPr algn="ctr" rtl="0"/>
              <a:r>
                <a:rPr lang="es-ES" dirty="0"/>
                <a:t>FACEBOOK          YOUTUBE</a:t>
              </a:r>
            </a:p>
            <a:p>
              <a:pPr algn="ctr" rtl="0"/>
              <a:r>
                <a:rPr lang="es-ES" dirty="0"/>
                <a:t>INSTAGRAM (STORIES-ENLACES)                 NEWSLETTER</a:t>
              </a:r>
            </a:p>
            <a:p>
              <a:pPr algn="ctr" rtl="0"/>
              <a:r>
                <a:rPr lang="es-ES" dirty="0"/>
                <a:t>                                                    TWITTER</a:t>
              </a:r>
            </a:p>
            <a:p>
              <a:pPr algn="ctr" rtl="0"/>
              <a:r>
                <a:rPr lang="es-ES" dirty="0"/>
                <a:t>TIK TOK                       WHATSAPP        </a:t>
              </a:r>
            </a:p>
            <a:p>
              <a:pPr algn="ctr" rtl="0"/>
              <a:r>
                <a:rPr lang="es-ES" dirty="0"/>
                <a:t>                                                                               LINKEDIN</a:t>
              </a:r>
            </a:p>
            <a:p>
              <a:pPr algn="ctr" rtl="0"/>
              <a:r>
                <a:rPr lang="es-ES" dirty="0"/>
                <a:t>TWICH           ALEXA/SIRI      GOOGLE</a:t>
              </a:r>
            </a:p>
            <a:p>
              <a:pPr algn="ctr" rtl="0"/>
              <a:r>
                <a:rPr lang="es-ES" dirty="0"/>
                <a:t>‘INFLUENCERS’ E CREADORES DE CONTIDO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2" name="Marcador de número de diapositiva 5" descr="número de diapositiva">
            <a:extLst>
              <a:ext uri="{FF2B5EF4-FFF2-40B4-BE49-F238E27FC236}">
                <a16:creationId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13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 descr="contenido de la diapositiva">
            <a:extLst>
              <a:ext uri="{FF2B5EF4-FFF2-40B4-BE49-F238E27FC236}">
                <a16:creationId xmlns:a16="http://schemas.microsoft.com/office/drawing/2014/main" id="{5336101E-D654-46D8-A983-BF46C5D86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rtl="0"/>
            <a:r>
              <a:rPr lang="es" dirty="0"/>
              <a:t>Nunc viverra imperdiet enim. Fusce est. Vivamus a tellus.</a:t>
            </a:r>
          </a:p>
          <a:p>
            <a:pPr rtl="0"/>
            <a:r>
              <a:rPr lang="es" dirty="0"/>
              <a:t>Pellentesque habitant morbi tristique senectus et netus et malesuada fames ac turpis egestas. Proin pharetra nonummy pede. Mauris et orci.</a:t>
            </a:r>
          </a:p>
          <a:p>
            <a:pPr rtl="0"/>
            <a:r>
              <a:rPr lang="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rtl="0"/>
            <a:r>
              <a:rPr lang="es" dirty="0"/>
              <a:t>Nunc viverra imperdiet enim. Fusce est. Vivamus a tellus.</a:t>
            </a:r>
          </a:p>
          <a:p>
            <a:pPr rtl="0"/>
            <a:r>
              <a:rPr lang="es" dirty="0"/>
              <a:t>Pellentesque habitant morbi tristique senectus et netus et malesuada fames ac turpis egestas. Proin pharetra nonummy pede. Mauris et orci.</a:t>
            </a:r>
          </a:p>
          <a:p>
            <a:pPr rtl="0"/>
            <a:r>
              <a:rPr lang="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rtl="0"/>
            <a:r>
              <a:rPr lang="es" dirty="0"/>
              <a:t>Nunc viverra imperdiet enim. Fusce est. Vivamus a tellus.</a:t>
            </a:r>
          </a:p>
          <a:p>
            <a:pPr rtl="0"/>
            <a:r>
              <a:rPr lang="es" dirty="0"/>
              <a:t>Pellentesque habitant morbi tristique senectus et netus et malesuada fames ac turpis egestas. Proin pharetra nonummy pede. Mauris et orci.</a:t>
            </a:r>
          </a:p>
          <a:p>
            <a:pPr rtl="0"/>
            <a:endParaRPr lang="es" dirty="0"/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USUARIOS</a:t>
            </a:r>
          </a:p>
        </p:txBody>
      </p:sp>
      <p:pic>
        <p:nvPicPr>
          <p:cNvPr id="27" name="Marcador de contenido 79" descr="Libro abierto">
            <a:extLst>
              <a:ext uri="{FF2B5EF4-FFF2-40B4-BE49-F238E27FC236}">
                <a16:creationId xmlns:a16="http://schemas.microsoft.com/office/drawing/2014/main" id="{EBEE0E99-191F-4498-9399-4BA8BCD3E6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pic>
        <p:nvPicPr>
          <p:cNvPr id="3" name="Imaxe 2">
            <a:extLst>
              <a:ext uri="{FF2B5EF4-FFF2-40B4-BE49-F238E27FC236}">
                <a16:creationId xmlns:a16="http://schemas.microsoft.com/office/drawing/2014/main" id="{5C826D0A-99FF-539C-68FC-8777538E4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86" y="1423987"/>
            <a:ext cx="10637788" cy="47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texto 30" descr="Contenido de la diapositiva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porttitor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, magna sed pulvinar ultricies,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libero,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commodo magna eros quis urna.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rtl="0"/>
            <a:endParaRPr lang="es-ES" dirty="0"/>
          </a:p>
          <a:p>
            <a:pPr rtl="0"/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</a:t>
            </a:r>
          </a:p>
          <a:p>
            <a:pPr rtl="0"/>
            <a:endParaRPr lang="es-ES" dirty="0"/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O UNIVERSO DIXITAL: PRINCIPAL SUMINISTRADOR</a:t>
            </a:r>
          </a:p>
        </p:txBody>
      </p:sp>
      <p:pic>
        <p:nvPicPr>
          <p:cNvPr id="40" name="Marcador de contenido 79" descr="Libro abierto">
            <a:extLst>
              <a:ext uri="{FF2B5EF4-FFF2-40B4-BE49-F238E27FC236}">
                <a16:creationId xmlns:a16="http://schemas.microsoft.com/office/drawing/2014/main" id="{C997398D-3BA0-47F4-93CE-55576CE45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6" name="Marcador de número de diapositiva 5" descr="Número de diapositiva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15</a:t>
            </a:fld>
            <a:endParaRPr lang="es-ES" sz="1200">
              <a:solidFill>
                <a:schemeClr val="bg1"/>
              </a:solidFill>
            </a:endParaRPr>
          </a:p>
        </p:txBody>
      </p:sp>
      <p:pic>
        <p:nvPicPr>
          <p:cNvPr id="3" name="Imaxe 2" descr="EXERCICIO 3&#10;&#10;é FIABLE A INFORMACIÓN ">
            <a:extLst>
              <a:ext uri="{FF2B5EF4-FFF2-40B4-BE49-F238E27FC236}">
                <a16:creationId xmlns:a16="http://schemas.microsoft.com/office/drawing/2014/main" id="{50986C20-F1D2-EF1D-5E41-CDC335193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1091209" cy="5684203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D5D0BB4C-0858-1768-162A-8E3CFA4D11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6253" y="-699419"/>
            <a:ext cx="12584506" cy="6858000"/>
          </a:xfrm>
        </p:spPr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230159"/>
            <a:ext cx="4937763" cy="4856319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endParaRPr lang="es-ES" sz="2400" dirty="0"/>
          </a:p>
          <a:p>
            <a:pPr rtl="0"/>
            <a:r>
              <a:rPr lang="es-ES" sz="2400" dirty="0"/>
              <a:t>É FIABLE A INFORMACIÓN QUE CHEGA A TRAVÉS DAS REDES SOCIAIS?</a:t>
            </a:r>
          </a:p>
          <a:p>
            <a:pPr rtl="0"/>
            <a:endParaRPr lang="es-ES" sz="2400" dirty="0"/>
          </a:p>
          <a:p>
            <a:pPr rtl="0"/>
            <a:r>
              <a:rPr lang="es-ES" sz="2400" dirty="0"/>
              <a:t>POR QUE?</a:t>
            </a:r>
          </a:p>
          <a:p>
            <a:pPr rtl="0"/>
            <a:endParaRPr lang="es-ES" sz="2400" dirty="0"/>
          </a:p>
          <a:p>
            <a:pPr rtl="0"/>
            <a:r>
              <a:rPr lang="es-ES" sz="2400" dirty="0"/>
              <a:t>5 POR ORDE DE FIABILIDADE</a:t>
            </a:r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EXERCICIO 3</a:t>
            </a:r>
          </a:p>
        </p:txBody>
      </p:sp>
      <p:pic>
        <p:nvPicPr>
          <p:cNvPr id="35" name="Marcador de contenido 34" descr="Libro abierto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348" y="1230159"/>
            <a:ext cx="548640" cy="548640"/>
          </a:xfrm>
        </p:spPr>
      </p:pic>
      <p:pic>
        <p:nvPicPr>
          <p:cNvPr id="36" name="Marcador de contenido 35" descr="Medalla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3599" y="0"/>
            <a:ext cx="4040545" cy="6858000"/>
            <a:chOff x="1826589" y="0"/>
            <a:chExt cx="7388298" cy="6858000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número de diapositiva 5" descr="Número de diapositiva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A4EEE-49CE-4F6C-BF32-B7FCC5EBBF4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xe 4" descr="Thinking Gummy Monsters">
            <a:extLst>
              <a:ext uri="{FF2B5EF4-FFF2-40B4-BE49-F238E27FC236}">
                <a16:creationId xmlns:a16="http://schemas.microsoft.com/office/drawing/2014/main" id="{48A87A4B-808B-4000-AEBB-27D22BDD1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57" y="0"/>
            <a:ext cx="4901408" cy="6858000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1064DB0E-A356-AFDC-801D-4423F221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65870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grupo de alumnos corriendo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solidFill>
                  <a:schemeClr val="tx1"/>
                </a:solidFill>
              </a:rPr>
              <a:t>LOREM IPSUM DOLOR SIT AMET, CONSECTETUER ADIPISCING ELIT.15 </a:t>
            </a:r>
          </a:p>
        </p:txBody>
      </p:sp>
      <p:sp>
        <p:nvSpPr>
          <p:cNvPr id="34" name="Marcador de texto 33" descr="contenido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s-ES" dirty="0" err="1">
                <a:solidFill>
                  <a:schemeClr val="tx1"/>
                </a:solidFill>
              </a:rPr>
              <a:t>Lorem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ipsum</a:t>
            </a:r>
            <a:r>
              <a:rPr lang="es-ES" dirty="0">
                <a:solidFill>
                  <a:schemeClr val="tx1"/>
                </a:solidFill>
              </a:rPr>
              <a:t> dolor </a:t>
            </a:r>
            <a:r>
              <a:rPr lang="es-ES" dirty="0" err="1">
                <a:solidFill>
                  <a:schemeClr val="tx1"/>
                </a:solidFill>
              </a:rPr>
              <a:t>sit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amet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consectetuer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adipiscing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elit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 err="1">
                <a:solidFill>
                  <a:schemeClr val="tx1"/>
                </a:solidFill>
              </a:rPr>
              <a:t>Maecenas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porttitor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congue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massa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 err="1">
                <a:solidFill>
                  <a:schemeClr val="tx1"/>
                </a:solidFill>
              </a:rPr>
              <a:t>Fusce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posuere</a:t>
            </a:r>
            <a:r>
              <a:rPr lang="es-ES" dirty="0">
                <a:solidFill>
                  <a:schemeClr val="tx1"/>
                </a:solidFill>
              </a:rPr>
              <a:t>, magna sed pulvinar ultricies, </a:t>
            </a:r>
            <a:r>
              <a:rPr lang="es-ES" dirty="0" err="1">
                <a:solidFill>
                  <a:schemeClr val="tx1"/>
                </a:solidFill>
              </a:rPr>
              <a:t>purus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lectus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malesuada</a:t>
            </a:r>
            <a:r>
              <a:rPr lang="es-ES" dirty="0">
                <a:solidFill>
                  <a:schemeClr val="tx1"/>
                </a:solidFill>
              </a:rPr>
              <a:t> libero, </a:t>
            </a:r>
            <a:r>
              <a:rPr lang="es-ES" dirty="0" err="1">
                <a:solidFill>
                  <a:schemeClr val="tx1"/>
                </a:solidFill>
              </a:rPr>
              <a:t>sit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amet</a:t>
            </a:r>
            <a:r>
              <a:rPr lang="es-ES" dirty="0">
                <a:solidFill>
                  <a:schemeClr val="tx1"/>
                </a:solidFill>
              </a:rPr>
              <a:t> commodo magna eros quis urna.</a:t>
            </a:r>
          </a:p>
        </p:txBody>
      </p:sp>
      <p:pic>
        <p:nvPicPr>
          <p:cNvPr id="16" name="Marcador de posición de imagen 15" descr="pila de libros en el suelo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395330"/>
            <a:ext cx="7833208" cy="3960430"/>
            <a:chOff x="0" y="3808320"/>
            <a:chExt cx="7833208" cy="254744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03690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es-ES" sz="3600" dirty="0"/>
                <a:t>FAKE NEWS </a:t>
              </a:r>
            </a:p>
            <a:p>
              <a:pPr algn="ctr" rtl="0"/>
              <a:endParaRPr lang="es-ES" dirty="0"/>
            </a:p>
            <a:p>
              <a:pPr algn="ctr" rtl="0"/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As </a:t>
              </a:r>
              <a:r>
                <a:rPr lang="es-ES" b="0" i="1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fake</a:t>
              </a:r>
              <a:r>
                <a:rPr lang="es-ES" b="0" i="1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b="0" i="1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news</a:t>
              </a:r>
              <a:r>
                <a:rPr lang="es-ES" b="0" i="1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ou</a:t>
              </a:r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noticias falsas son </a:t>
              </a:r>
              <a:r>
                <a:rPr lang="es-ES" b="0" i="0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aquelas</a:t>
              </a:r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que </a:t>
              </a:r>
              <a:r>
                <a:rPr lang="es-ES" b="0" i="0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inclúen</a:t>
              </a:r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información non veraz </a:t>
              </a:r>
              <a:r>
                <a:rPr lang="es-ES" b="0" i="0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ou</a:t>
              </a:r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manipulada</a:t>
              </a:r>
            </a:p>
            <a:p>
              <a:pPr algn="ctr" rtl="0"/>
              <a:endParaRPr lang="es-E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endParaRPr>
            </a:p>
            <a:p>
              <a:pPr algn="ctr" rtl="0"/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Poden ter apariencia de noticias clásicas, pero o 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seu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 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contido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 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persegue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 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enganar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 </a:t>
              </a:r>
              <a:r>
                <a:rPr lang="es-ES" dirty="0" err="1">
                  <a:solidFill>
                    <a:srgbClr val="404040"/>
                  </a:solidFill>
                  <a:latin typeface="arial" panose="020B0604020202020204" pitchFamily="34" charset="0"/>
                </a:rPr>
                <a:t>ao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 público</a:t>
              </a:r>
              <a:endParaRPr lang="es-ES"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3" name="Marcador de número de diapositiva 5" descr="número de diapositiva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17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grupo de alumnos lanzando los sombreros de graduación al aire al anochecer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>
            <a:fillRect/>
          </a:stretch>
        </p:blipFill>
        <p:spPr/>
      </p:pic>
      <p:sp>
        <p:nvSpPr>
          <p:cNvPr id="4" name="Título 3" descr="título de la diapositiva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COMO COMBATER AS FAKE NEWS?</a:t>
            </a:r>
          </a:p>
        </p:txBody>
      </p:sp>
      <p:pic>
        <p:nvPicPr>
          <p:cNvPr id="80" name="Marcador de contenido 79" descr="Libro abierto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93" y="2305050"/>
            <a:ext cx="547688" cy="547688"/>
          </a:xfrm>
        </p:spPr>
      </p:pic>
      <p:pic>
        <p:nvPicPr>
          <p:cNvPr id="95" name="Marcador de contenido 94" descr="Microscopio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493" y="4505325"/>
            <a:ext cx="547688" cy="547688"/>
          </a:xfrm>
        </p:spPr>
      </p:pic>
      <p:cxnSp>
        <p:nvCxnSpPr>
          <p:cNvPr id="65" name="Conector recto 64" descr="elemento decorativo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8" name="Marcador de número de diapositiva 5" descr="Número de diapositiva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18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Marcador de posición de texto 2">
            <a:extLst>
              <a:ext uri="{FF2B5EF4-FFF2-40B4-BE49-F238E27FC236}">
                <a16:creationId xmlns:a16="http://schemas.microsoft.com/office/drawing/2014/main" id="{A84D8DB4-BAF3-DC64-573A-1BA2349F9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172819"/>
            <a:ext cx="8775424" cy="4651719"/>
          </a:xfrm>
          <a:solidFill>
            <a:schemeClr val="bg2"/>
          </a:solidFill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EMPREGAR MEDIOS DE COMUNICACIÓN TRADICIONAIS OU CON CABECEIRA DE PRESTIXIO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EVITAR PÁXINAS NON FIABLES OU BLOGUES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COMPROBAR A URL SEMPRE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QUEN FIRMA ESA INFORMACIÓN? QUEN A ELABORA? DE ONDE SAE?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EVITAR O CLICKBAIT. As </a:t>
            </a:r>
            <a:r>
              <a:rPr lang="es-ES" sz="2400" dirty="0" err="1">
                <a:solidFill>
                  <a:srgbClr val="404040"/>
                </a:solidFill>
              </a:rPr>
              <a:t>páxinas</a:t>
            </a:r>
            <a:r>
              <a:rPr lang="es-ES" sz="2400" dirty="0">
                <a:solidFill>
                  <a:srgbClr val="404040"/>
                </a:solidFill>
              </a:rPr>
              <a:t> web reciben un </a:t>
            </a:r>
            <a:r>
              <a:rPr lang="es-ES" sz="2400" dirty="0" err="1">
                <a:solidFill>
                  <a:srgbClr val="404040"/>
                </a:solidFill>
              </a:rPr>
              <a:t>mellor</a:t>
            </a:r>
            <a:r>
              <a:rPr lang="es-ES" sz="2400" dirty="0">
                <a:solidFill>
                  <a:srgbClr val="404040"/>
                </a:solidFill>
              </a:rPr>
              <a:t> </a:t>
            </a:r>
            <a:r>
              <a:rPr lang="es-ES" sz="2400" dirty="0" err="1">
                <a:solidFill>
                  <a:srgbClr val="404040"/>
                </a:solidFill>
              </a:rPr>
              <a:t>posicionamento</a:t>
            </a:r>
            <a:r>
              <a:rPr lang="es-ES" sz="2400" dirty="0">
                <a:solidFill>
                  <a:srgbClr val="404040"/>
                </a:solidFill>
              </a:rPr>
              <a:t> en GOOGLE segundo a </a:t>
            </a:r>
            <a:r>
              <a:rPr lang="es-ES" sz="2400" dirty="0" err="1">
                <a:solidFill>
                  <a:srgbClr val="404040"/>
                </a:solidFill>
              </a:rPr>
              <a:t>cantidade</a:t>
            </a:r>
            <a:r>
              <a:rPr lang="es-ES" sz="2400" dirty="0">
                <a:solidFill>
                  <a:srgbClr val="404040"/>
                </a:solidFill>
              </a:rPr>
              <a:t> de CLICKS nos </a:t>
            </a:r>
            <a:r>
              <a:rPr lang="es-ES" sz="2400" dirty="0" err="1">
                <a:solidFill>
                  <a:srgbClr val="404040"/>
                </a:solidFill>
              </a:rPr>
              <a:t>seus</a:t>
            </a:r>
            <a:r>
              <a:rPr lang="es-ES" sz="2400" dirty="0">
                <a:solidFill>
                  <a:srgbClr val="404040"/>
                </a:solidFill>
              </a:rPr>
              <a:t> enlaces. RISCO DE TITULARES CHAMATIVOS QUE DESPOIS NON SE CORRESPONDEN COA INFORMACIÓN QUE SE ATOPA NO TEXTO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CANDO ATOPEMOS ALGO SOSPEITOSO, FACER UNHA BUSCA PARA VER SE ESTÁ NUN MEDIO CON REPUTACIÓN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grupo de alumnos lanzando los sombreros de graduación al aire al anochecer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>
            <a:fillRect/>
          </a:stretch>
        </p:blipFill>
        <p:spPr/>
      </p:pic>
      <p:sp>
        <p:nvSpPr>
          <p:cNvPr id="4" name="Título 3" descr="título de la diapositiva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EVITAR MANIPULACIÓN, BULOS E DESINFORMACIÓN… NON REENVIAR</a:t>
            </a:r>
          </a:p>
        </p:txBody>
      </p:sp>
      <p:pic>
        <p:nvPicPr>
          <p:cNvPr id="80" name="Marcador de contenido 79" descr="Libro abierto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93" y="2305050"/>
            <a:ext cx="547688" cy="547688"/>
          </a:xfrm>
        </p:spPr>
      </p:pic>
      <p:pic>
        <p:nvPicPr>
          <p:cNvPr id="95" name="Marcador de contenido 94" descr="Microscopio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493" y="4505325"/>
            <a:ext cx="547688" cy="547688"/>
          </a:xfrm>
        </p:spPr>
      </p:pic>
      <p:cxnSp>
        <p:nvCxnSpPr>
          <p:cNvPr id="65" name="Conector recto 64" descr="elemento decorativo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8" name="Marcador de número de diapositiva 5" descr="Número de diapositiva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19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Marcador de posición de texto 2">
            <a:extLst>
              <a:ext uri="{FF2B5EF4-FFF2-40B4-BE49-F238E27FC236}">
                <a16:creationId xmlns:a16="http://schemas.microsoft.com/office/drawing/2014/main" id="{A84D8DB4-BAF3-DC64-573A-1BA2349F9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172819"/>
            <a:ext cx="8775424" cy="4651719"/>
          </a:xfrm>
          <a:solidFill>
            <a:schemeClr val="bg2"/>
          </a:solidFill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EMPREGAR MEDIOS DE COMUNICACIÓN TRADICIONAIS OU CON CABECEIRA DE PRESTIXIO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EVITAR PÁXINAS NON FIABLES OU BLOGUES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COMPROBAR A URL SEMPRE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QUEN FIRMA ESA INFORMACIÓN? QUEN A ELABORA? DE ONDE SAE?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</a:rPr>
              <a:t>EVITAR O CLICKBAIT. As </a:t>
            </a:r>
            <a:r>
              <a:rPr lang="es-ES" sz="2400" dirty="0" err="1">
                <a:solidFill>
                  <a:srgbClr val="404040"/>
                </a:solidFill>
              </a:rPr>
              <a:t>páxinas</a:t>
            </a:r>
            <a:r>
              <a:rPr lang="es-ES" sz="2400" dirty="0">
                <a:solidFill>
                  <a:srgbClr val="404040"/>
                </a:solidFill>
              </a:rPr>
              <a:t> web reciben un </a:t>
            </a:r>
            <a:r>
              <a:rPr lang="es-ES" sz="2400" dirty="0" err="1">
                <a:solidFill>
                  <a:srgbClr val="404040"/>
                </a:solidFill>
              </a:rPr>
              <a:t>mellor</a:t>
            </a:r>
            <a:r>
              <a:rPr lang="es-ES" sz="2400" dirty="0">
                <a:solidFill>
                  <a:srgbClr val="404040"/>
                </a:solidFill>
              </a:rPr>
              <a:t> </a:t>
            </a:r>
            <a:r>
              <a:rPr lang="es-ES" sz="2400" dirty="0" err="1">
                <a:solidFill>
                  <a:srgbClr val="404040"/>
                </a:solidFill>
              </a:rPr>
              <a:t>posicionamento</a:t>
            </a:r>
            <a:r>
              <a:rPr lang="es-ES" sz="2400" dirty="0">
                <a:solidFill>
                  <a:srgbClr val="404040"/>
                </a:solidFill>
              </a:rPr>
              <a:t> en GOOGLE segundo a </a:t>
            </a:r>
            <a:r>
              <a:rPr lang="es-ES" sz="2400" dirty="0" err="1">
                <a:solidFill>
                  <a:srgbClr val="404040"/>
                </a:solidFill>
              </a:rPr>
              <a:t>cantidade</a:t>
            </a:r>
            <a:r>
              <a:rPr lang="es-ES" sz="2400" dirty="0">
                <a:solidFill>
                  <a:srgbClr val="404040"/>
                </a:solidFill>
              </a:rPr>
              <a:t> de CLICKS nos </a:t>
            </a:r>
            <a:r>
              <a:rPr lang="es-ES" sz="2400" dirty="0" err="1">
                <a:solidFill>
                  <a:srgbClr val="404040"/>
                </a:solidFill>
              </a:rPr>
              <a:t>seus</a:t>
            </a:r>
            <a:r>
              <a:rPr lang="es-ES" sz="2400" dirty="0">
                <a:solidFill>
                  <a:srgbClr val="404040"/>
                </a:solidFill>
              </a:rPr>
              <a:t> enlaces. RISCO DE TITULARES CHAMATIVOS QUE DESPOIS NON SE CORRESPONDEN COA INFORMACIÓN QUE SE ATOPA NO TEXTO</a:t>
            </a:r>
          </a:p>
          <a:p>
            <a:pPr algn="l">
              <a:buFont typeface="+mj-lt"/>
              <a:buAutoNum type="arabicPeriod"/>
            </a:pPr>
            <a:r>
              <a:rPr lang="es-ES" sz="2400" dirty="0">
                <a:solidFill>
                  <a:srgbClr val="404040"/>
                </a:solidFill>
                <a:effectLst/>
              </a:rPr>
              <a:t>CANDO ATOPEMOS ALGO SOSPEITOSO, FACER UNHA BUSCA PARA VER SE ESTÁ NUN MEDIO CON REPUTACIÓN</a:t>
            </a:r>
          </a:p>
          <a:p>
            <a:endParaRPr lang="gl-ES" dirty="0"/>
          </a:p>
        </p:txBody>
      </p:sp>
      <p:pic>
        <p:nvPicPr>
          <p:cNvPr id="3" name="Imaxe 2" descr="Unha imaxe na que se mostra texto, raíña, caixa&#10;&#10;Descrición xerada automaticamente">
            <a:extLst>
              <a:ext uri="{FF2B5EF4-FFF2-40B4-BE49-F238E27FC236}">
                <a16:creationId xmlns:a16="http://schemas.microsoft.com/office/drawing/2014/main" id="{1408A275-1A36-5302-56DB-A95821BED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72818"/>
            <a:ext cx="12192000" cy="56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sala de sillas rojas delante de una ventana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2"/>
          <a:stretch/>
        </p:blipFill>
        <p:spPr/>
      </p:pic>
      <p:sp>
        <p:nvSpPr>
          <p:cNvPr id="2" name="Título 1" descr="título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255640"/>
            <a:ext cx="4379976" cy="801327"/>
          </a:xfrm>
        </p:spPr>
        <p:txBody>
          <a:bodyPr rtlCol="0"/>
          <a:lstStyle/>
          <a:p>
            <a:pPr rtl="0"/>
            <a:r>
              <a:rPr lang="es-ES" dirty="0" err="1">
                <a:solidFill>
                  <a:srgbClr val="C00000"/>
                </a:solidFill>
              </a:rPr>
              <a:t>Definicións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12" name="Subtítulo 11" descr="subtítulo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1317523"/>
            <a:ext cx="4178808" cy="4483510"/>
          </a:xfrm>
        </p:spPr>
        <p:txBody>
          <a:bodyPr rtlCol="0"/>
          <a:lstStyle/>
          <a:p>
            <a:pPr rtl="0"/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ALFIN é o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conxunto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habilidades, actitudes e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coñecementos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necesarios para saber cando se precisa información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ou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tomar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unha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decisión, como articular esa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necesidade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informativa en buscas efectivas,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atopar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información,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interpretala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comprendela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organizala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avaliar a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súa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credibilidade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autenticidade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valorar a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súa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relevancia e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utilizala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para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cumprir</a:t>
            </a:r>
            <a:r>
              <a:rPr lang="es-E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cos propósitos </a:t>
            </a:r>
            <a:r>
              <a:rPr lang="es-E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propostos</a:t>
            </a:r>
            <a:endParaRPr lang="es-ES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rtl="0"/>
            <a:endParaRPr lang="es-ES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rtl="0"/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Universidade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Ciencias Médicas. Cuba</a:t>
            </a:r>
            <a:endParaRPr lang="es-E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230159"/>
            <a:ext cx="4937763" cy="4856319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EN GRUPOS DE DOUS OU TRES:</a:t>
            </a:r>
          </a:p>
          <a:p>
            <a:pPr rtl="0"/>
            <a:endParaRPr lang="es-ES" sz="2000" dirty="0"/>
          </a:p>
          <a:p>
            <a:pPr rtl="0"/>
            <a:r>
              <a:rPr lang="es-ES" sz="2400" dirty="0"/>
              <a:t>CADA UN DE VÓS: CREAR UNHA INFORMACIÓN, ALGO QUE VOS PASARA</a:t>
            </a:r>
          </a:p>
          <a:p>
            <a:pPr rtl="0"/>
            <a:endParaRPr lang="es-ES" sz="2400" dirty="0"/>
          </a:p>
          <a:p>
            <a:pPr rtl="0"/>
            <a:r>
              <a:rPr lang="es-ES" sz="2400" dirty="0"/>
              <a:t>ESCRIBIR UN TITULAR</a:t>
            </a:r>
          </a:p>
          <a:p>
            <a:pPr rtl="0"/>
            <a:endParaRPr lang="es-ES" sz="2400" dirty="0"/>
          </a:p>
          <a:p>
            <a:pPr rtl="0"/>
            <a:r>
              <a:rPr lang="es-ES" sz="2400" dirty="0"/>
              <a:t>MOSTRAR OS TITULARES</a:t>
            </a:r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EXERCICIO 4</a:t>
            </a:r>
          </a:p>
        </p:txBody>
      </p:sp>
      <p:pic>
        <p:nvPicPr>
          <p:cNvPr id="35" name="Marcador de contenido 34" descr="Libro abierto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348" y="1230159"/>
            <a:ext cx="548640" cy="548640"/>
          </a:xfrm>
        </p:spPr>
      </p:pic>
      <p:pic>
        <p:nvPicPr>
          <p:cNvPr id="36" name="Marcador de contenido 35" descr="Medalla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3599" y="0"/>
            <a:ext cx="4040545" cy="6858000"/>
            <a:chOff x="1826589" y="0"/>
            <a:chExt cx="7388298" cy="6858000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número de diapositiva 5" descr="Número de diapositiva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A4EEE-49CE-4F6C-BF32-B7FCC5EBBF4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xe 4" descr="Thinking Gummy Monsters">
            <a:extLst>
              <a:ext uri="{FF2B5EF4-FFF2-40B4-BE49-F238E27FC236}">
                <a16:creationId xmlns:a16="http://schemas.microsoft.com/office/drawing/2014/main" id="{48A87A4B-808B-4000-AEBB-27D22BDD1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57" y="0"/>
            <a:ext cx="4901408" cy="6858000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1064DB0E-A356-AFDC-801D-4423F221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28803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libro abierto con público viendo una obra en segundo plano">
            <a:extLst>
              <a:ext uri="{FF2B5EF4-FFF2-40B4-BE49-F238E27FC236}">
                <a16:creationId xmlns:a16="http://schemas.microsoft.com/office/drawing/2014/main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" r="32"/>
          <a:stretch>
            <a:fillRect/>
          </a:stretch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1620078"/>
            <a:ext cx="5005614" cy="3284350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PRIMEIRO… DETECTALAS</a:t>
            </a:r>
            <a:br>
              <a:rPr lang="es-ES" dirty="0">
                <a:solidFill>
                  <a:schemeClr val="bg1"/>
                </a:solidFill>
              </a:rPr>
            </a:b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FUNDAMENTAL</a:t>
            </a:r>
            <a:br>
              <a:rPr lang="es-ES" dirty="0">
                <a:solidFill>
                  <a:schemeClr val="bg1"/>
                </a:solidFill>
              </a:rPr>
            </a:b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	ALFIN</a:t>
            </a:r>
            <a:br>
              <a:rPr lang="es-ES" dirty="0">
                <a:solidFill>
                  <a:schemeClr val="bg1"/>
                </a:solidFill>
              </a:rPr>
            </a:b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	CONTEXTO</a:t>
            </a:r>
            <a:br>
              <a:rPr lang="es-ES" dirty="0">
                <a:solidFill>
                  <a:schemeClr val="bg1"/>
                </a:solidFill>
              </a:rPr>
            </a:b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	PENSAMENTO CRÍTICO</a:t>
            </a:r>
          </a:p>
        </p:txBody>
      </p:sp>
      <p:sp>
        <p:nvSpPr>
          <p:cNvPr id="34" name="Marcador de texto 33" descr="bloque de contenido de la diapositiva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4790661"/>
            <a:ext cx="6132049" cy="1262286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/>
          <a:p>
            <a:pPr rtl="0"/>
            <a:r>
              <a:rPr lang="es-ES" sz="2400" dirty="0">
                <a:solidFill>
                  <a:schemeClr val="bg1"/>
                </a:solidFill>
              </a:rPr>
              <a:t>ESTABLECER O HÁBITO DE INFORMARSE A TRAVÉS DOS MEDIOS DE COMUNICACIÓN DE PRESTIXIO, CUNHA TRAXECTORIA CERTIFICADA</a:t>
            </a:r>
          </a:p>
        </p:txBody>
      </p:sp>
      <p:pic>
        <p:nvPicPr>
          <p:cNvPr id="13" name="Marcador de posición de imagen 12" descr="vista arial de escalera en espiral">
            <a:extLst>
              <a:ext uri="{FF2B5EF4-FFF2-40B4-BE49-F238E27FC236}">
                <a16:creationId xmlns:a16="http://schemas.microsoft.com/office/drawing/2014/main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" b="55"/>
          <a:stretch/>
        </p:blipFill>
        <p:spPr/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E4A96D9-2D70-4D9E-B61C-9B23F3FD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7" name="Marcador de número de diapositiva 5" descr="número de diapositiva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21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xe 6" descr="Unha imaxe na que se mostra texto, interior&#10;&#10;Descrición xerada automaticamente">
            <a:extLst>
              <a:ext uri="{FF2B5EF4-FFF2-40B4-BE49-F238E27FC236}">
                <a16:creationId xmlns:a16="http://schemas.microsoft.com/office/drawing/2014/main" id="{5D3C1466-58F1-4EA1-7E85-D459545EB5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521" r="20521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A6F5C4F-0B31-75B9-4C3B-D4222C1A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1"/>
            <a:ext cx="5727700" cy="33793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gl-ES" b="1" dirty="0"/>
              <a:t>OUTROS RISCOS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B0925839-21B8-B8F3-0114-E0AA37EC4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9" name="Marcador de posición de imaxe 8" descr="Unha imaxe na que se mostra texto, portátil&#10;&#10;Descrición xerada automaticamente">
            <a:extLst>
              <a:ext uri="{FF2B5EF4-FFF2-40B4-BE49-F238E27FC236}">
                <a16:creationId xmlns:a16="http://schemas.microsoft.com/office/drawing/2014/main" id="{1837ED19-9A44-F4FE-72D4-0670871086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175" r="22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27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persona leyendo un libro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" r="48"/>
          <a:stretch/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solidFill>
                  <a:schemeClr val="bg1"/>
                </a:solidFill>
              </a:rPr>
              <a:t>LOREM IPSUM DOLOR SIT AMET, CONSECTETUER ADIPISCING ELIT. 14</a:t>
            </a:r>
          </a:p>
        </p:txBody>
      </p:sp>
      <p:sp>
        <p:nvSpPr>
          <p:cNvPr id="34" name="Marcador de texto 33" descr="contenido de la diapositiva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es-ES" dirty="0" err="1">
                <a:solidFill>
                  <a:schemeClr val="bg1"/>
                </a:solidFill>
              </a:rPr>
              <a:t>Lorem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ipsum</a:t>
            </a:r>
            <a:r>
              <a:rPr lang="es-ES" dirty="0">
                <a:solidFill>
                  <a:schemeClr val="bg1"/>
                </a:solidFill>
              </a:rPr>
              <a:t> dolor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consectetuer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adipiscing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elit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Maecenas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porttitor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congue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massa</a:t>
            </a:r>
            <a:r>
              <a:rPr lang="es-ES" dirty="0">
                <a:solidFill>
                  <a:schemeClr val="bg1"/>
                </a:solidFill>
              </a:rPr>
              <a:t>. </a:t>
            </a:r>
            <a:r>
              <a:rPr lang="es-ES" dirty="0" err="1">
                <a:solidFill>
                  <a:schemeClr val="bg1"/>
                </a:solidFill>
              </a:rPr>
              <a:t>Fusce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posuere</a:t>
            </a:r>
            <a:r>
              <a:rPr lang="es-ES" dirty="0">
                <a:solidFill>
                  <a:schemeClr val="bg1"/>
                </a:solidFill>
              </a:rPr>
              <a:t>, magna sed pulvinar ultricies, </a:t>
            </a:r>
            <a:r>
              <a:rPr lang="es-ES" dirty="0" err="1">
                <a:solidFill>
                  <a:schemeClr val="bg1"/>
                </a:solidFill>
              </a:rPr>
              <a:t>purus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lectus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malesuada</a:t>
            </a:r>
            <a:r>
              <a:rPr lang="es-ES" dirty="0">
                <a:solidFill>
                  <a:schemeClr val="bg1"/>
                </a:solidFill>
              </a:rPr>
              <a:t> libero, </a:t>
            </a:r>
            <a:r>
              <a:rPr lang="es-ES" dirty="0" err="1">
                <a:solidFill>
                  <a:schemeClr val="bg1"/>
                </a:solidFill>
              </a:rPr>
              <a:t>sit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amet</a:t>
            </a:r>
            <a:r>
              <a:rPr lang="es-ES" dirty="0">
                <a:solidFill>
                  <a:schemeClr val="bg1"/>
                </a:solidFill>
              </a:rPr>
              <a:t> commodo magna eros quis urna.</a:t>
            </a:r>
          </a:p>
        </p:txBody>
      </p:sp>
      <p:pic>
        <p:nvPicPr>
          <p:cNvPr id="16" name="Marcador de posición de imagen 15" descr="chico frente a los estantes de una biblioteca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/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63069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es-ES" sz="2400" dirty="0"/>
                <a:t>FICHAS, EXAMES, TEXTOS PARA O ESTUDO DA LINGUA</a:t>
              </a:r>
            </a:p>
            <a:p>
              <a:pPr algn="ctr" rtl="0"/>
              <a:r>
                <a:rPr lang="es-ES" sz="2400" dirty="0"/>
                <a:t>“O TRATAMENTO QUE FACEMOS DA INFORMACIÓN E DOS MEDIOS ESTÁ PENSADO PARA O COÑECEMENTO E A PRÁCTICA DA LINGUA”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2" name="Marcador de número de diapositiva 5" descr="número de diapositiva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23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grupo de alumnos corriendo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/>
      </p:pic>
      <p:sp>
        <p:nvSpPr>
          <p:cNvPr id="33" name="Título 32" descr="título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solidFill>
                  <a:schemeClr val="tx1"/>
                </a:solidFill>
              </a:rPr>
              <a:t>LOREM IPSUM DOLOR SIT AMET, CONSECTETUER ADIPISCING ELIT.15 </a:t>
            </a:r>
          </a:p>
        </p:txBody>
      </p:sp>
      <p:sp>
        <p:nvSpPr>
          <p:cNvPr id="34" name="Marcador de texto 33" descr="contenido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s-ES" dirty="0" err="1">
                <a:solidFill>
                  <a:schemeClr val="tx1"/>
                </a:solidFill>
              </a:rPr>
              <a:t>Lorem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ipsum</a:t>
            </a:r>
            <a:r>
              <a:rPr lang="es-ES" dirty="0">
                <a:solidFill>
                  <a:schemeClr val="tx1"/>
                </a:solidFill>
              </a:rPr>
              <a:t> dolor </a:t>
            </a:r>
            <a:r>
              <a:rPr lang="es-ES" dirty="0" err="1">
                <a:solidFill>
                  <a:schemeClr val="tx1"/>
                </a:solidFill>
              </a:rPr>
              <a:t>sit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amet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consectetuer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adipiscing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elit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 err="1">
                <a:solidFill>
                  <a:schemeClr val="tx1"/>
                </a:solidFill>
              </a:rPr>
              <a:t>Maecenas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porttitor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congue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massa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 err="1">
                <a:solidFill>
                  <a:schemeClr val="tx1"/>
                </a:solidFill>
              </a:rPr>
              <a:t>Fusce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posuere</a:t>
            </a:r>
            <a:r>
              <a:rPr lang="es-ES" dirty="0">
                <a:solidFill>
                  <a:schemeClr val="tx1"/>
                </a:solidFill>
              </a:rPr>
              <a:t>, magna sed pulvinar ultricies, </a:t>
            </a:r>
            <a:r>
              <a:rPr lang="es-ES" dirty="0" err="1">
                <a:solidFill>
                  <a:schemeClr val="tx1"/>
                </a:solidFill>
              </a:rPr>
              <a:t>purus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lectus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malesuada</a:t>
            </a:r>
            <a:r>
              <a:rPr lang="es-ES" dirty="0">
                <a:solidFill>
                  <a:schemeClr val="tx1"/>
                </a:solidFill>
              </a:rPr>
              <a:t> libero, </a:t>
            </a:r>
            <a:r>
              <a:rPr lang="es-ES" dirty="0" err="1">
                <a:solidFill>
                  <a:schemeClr val="tx1"/>
                </a:solidFill>
              </a:rPr>
              <a:t>sit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amet</a:t>
            </a:r>
            <a:r>
              <a:rPr lang="es-ES" dirty="0">
                <a:solidFill>
                  <a:schemeClr val="tx1"/>
                </a:solidFill>
              </a:rPr>
              <a:t> commodo magna eros quis urna.</a:t>
            </a:r>
          </a:p>
        </p:txBody>
      </p:sp>
      <p:pic>
        <p:nvPicPr>
          <p:cNvPr id="16" name="Marcador de posición de imagen 15" descr="pila de libros en el suelo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395330"/>
            <a:ext cx="7833208" cy="3960430"/>
            <a:chOff x="0" y="3808320"/>
            <a:chExt cx="7833208" cy="254744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03690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es-ES" sz="3600" dirty="0"/>
                <a:t>IR MÁIS ALÁ</a:t>
              </a:r>
            </a:p>
            <a:p>
              <a:pPr algn="ctr" rtl="0"/>
              <a:endParaRPr lang="es-ES" dirty="0"/>
            </a:p>
            <a:p>
              <a:pPr algn="ctr" rtl="0"/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-EMPREGAR OS MEDIOS DE COMUNICACIÓN PARA INFORMACIÓN DIARIA</a:t>
              </a:r>
            </a:p>
            <a:p>
              <a:pPr algn="ctr" rtl="0"/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-CREAR </a:t>
              </a:r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HÁBITO</a:t>
              </a:r>
            </a:p>
            <a:p>
              <a:pPr algn="ctr" rtl="0"/>
              <a:r>
                <a:rPr lang="es-E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-CONSULTAR A ACTUALIDADE DOS PAÍSES DAS LINGUAS QUE ESTAMOS APRENDENDO</a:t>
              </a:r>
            </a:p>
            <a:p>
              <a:pPr algn="ctr" rtl="0"/>
              <a:r>
                <a:rPr lang="es-ES" dirty="0">
                  <a:solidFill>
                    <a:srgbClr val="404040"/>
                  </a:solidFill>
                  <a:latin typeface="arial" panose="020B0604020202020204" pitchFamily="34" charset="0"/>
                </a:rPr>
                <a:t>-INTEGRAR</a:t>
              </a:r>
              <a:endParaRPr lang="es-E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3" name="Marcador de número de diapositiva 5" descr="número de diapositiva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24</a:t>
            </a:fld>
            <a:endParaRPr lang="es-E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91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64390ED-CABF-0BED-F3E3-08C6CCBE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4549143"/>
            <a:ext cx="4284417" cy="166349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>
                <a:solidFill>
                  <a:schemeClr val="bg1"/>
                </a:solidFill>
                <a:latin typeface="+mj-lt"/>
              </a:rPr>
              <a:t>POR QUE?</a:t>
            </a:r>
            <a:br>
              <a:rPr lang="en-US" sz="1900">
                <a:solidFill>
                  <a:schemeClr val="bg1"/>
                </a:solidFill>
                <a:latin typeface="+mj-lt"/>
              </a:rPr>
            </a:br>
            <a:r>
              <a:rPr lang="en-US" sz="1900">
                <a:solidFill>
                  <a:schemeClr val="bg1"/>
                </a:solidFill>
                <a:latin typeface="+mj-lt"/>
              </a:rPr>
              <a:t>FONTES, CREDIBILIDADE, INFORMACIÓN CONTRASTADA</a:t>
            </a: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Marcador de posición de imaxe 26">
            <a:extLst>
              <a:ext uri="{FF2B5EF4-FFF2-40B4-BE49-F238E27FC236}">
                <a16:creationId xmlns:a16="http://schemas.microsoft.com/office/drawing/2014/main" id="{3640C67A-4BB8-9650-A5C9-47FCFEE5EB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r="-2" b="14337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64390ED-CABF-0BED-F3E3-08C6CCBE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4559523"/>
            <a:ext cx="10901471" cy="1236440"/>
          </a:xfrm>
          <a:prstGeom prst="ellipse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FIRMAS, NOMES, DATAS, CONTEXTO, TESTEMUÑAS, VARIEDADE DE FONTES</a:t>
            </a:r>
          </a:p>
        </p:txBody>
      </p:sp>
      <p:pic>
        <p:nvPicPr>
          <p:cNvPr id="14" name="Marcador de posición de imaxe 13" descr="Unha imaxe na que se mostra texto, persoa, home, masculino">
            <a:extLst>
              <a:ext uri="{FF2B5EF4-FFF2-40B4-BE49-F238E27FC236}">
                <a16:creationId xmlns:a16="http://schemas.microsoft.com/office/drawing/2014/main" id="{63B5C44A-870C-10FC-0F29-21B9DE486A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5420" b="5420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96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grupo de alumnos lanzando los sombreros de graduación al aire al anochecer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>
            <a:fillRect/>
          </a:stretch>
        </p:blipFill>
        <p:spPr/>
      </p:pic>
      <p:sp>
        <p:nvSpPr>
          <p:cNvPr id="4" name="Título 3" descr="título de la diapositiva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MEDIOS QUE CONSULTADES NA EOI</a:t>
            </a:r>
          </a:p>
        </p:txBody>
      </p:sp>
      <p:pic>
        <p:nvPicPr>
          <p:cNvPr id="80" name="Marcador de contenido 79" descr="Libro abierto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93" y="2305050"/>
            <a:ext cx="547688" cy="547688"/>
          </a:xfrm>
        </p:spPr>
      </p:pic>
      <p:pic>
        <p:nvPicPr>
          <p:cNvPr id="95" name="Marcador de contenido 94" descr="Microscopio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493" y="4505325"/>
            <a:ext cx="547688" cy="547688"/>
          </a:xfrm>
        </p:spPr>
      </p:pic>
      <p:cxnSp>
        <p:nvCxnSpPr>
          <p:cNvPr id="65" name="Conector recto 64" descr="elemento decorativo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8" name="Marcador de número de diapositiva 5" descr="Número de diapositiva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27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Marcador de posición de texto 2">
            <a:extLst>
              <a:ext uri="{FF2B5EF4-FFF2-40B4-BE49-F238E27FC236}">
                <a16:creationId xmlns:a16="http://schemas.microsoft.com/office/drawing/2014/main" id="{A84D8DB4-BAF3-DC64-573A-1BA2349F9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172819"/>
            <a:ext cx="8775424" cy="4651719"/>
          </a:xfrm>
          <a:solidFill>
            <a:schemeClr val="bg2"/>
          </a:solidFill>
        </p:spPr>
        <p:txBody>
          <a:bodyPr/>
          <a:lstStyle/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Bien </a:t>
            </a:r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Dire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8"/>
              </a:rPr>
              <a:t>www.biendire.com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Ça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</a:t>
            </a:r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m'intéresse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9"/>
              </a:rPr>
              <a:t>www.caminteresse.fr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L’Obs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0"/>
              </a:rPr>
              <a:t>www.nouvelobs.com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Luzes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1"/>
              </a:rPr>
              <a:t>www.luzes.gal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Tempos </a:t>
            </a:r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Novos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2"/>
              </a:rPr>
              <a:t>www.temposdixital.gal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Nós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Diario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3"/>
              </a:rPr>
              <a:t>www.nosdiario.gal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Deutsch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</a:t>
            </a:r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Perfekt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4"/>
              </a:rPr>
              <a:t>www.deutsch-perfekt.com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Speak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Up 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5"/>
              </a:rPr>
              <a:t>www.tienda.rba.es/revistas/speakup/revista-del-mes-speakup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New </a:t>
            </a:r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Yorker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6"/>
              </a:rPr>
              <a:t>www.newyorker.com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Focus Italia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7"/>
              </a:rPr>
              <a:t>www.focus.it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 err="1">
                <a:solidFill>
                  <a:srgbClr val="1D2228"/>
                </a:solidFill>
                <a:effectLst/>
                <a:latin typeface="Helvetica Neue"/>
              </a:rPr>
              <a:t>Visão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 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8"/>
              </a:rPr>
              <a:t>www.visao.sapo.pt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La Voz de Galicia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19"/>
              </a:rPr>
              <a:t>www.lavozdegalicia.es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</a:rPr>
              <a:t>El País  </a:t>
            </a:r>
            <a:r>
              <a:rPr lang="es-ES" sz="1600" b="0" i="0" dirty="0">
                <a:solidFill>
                  <a:srgbClr val="1D2228"/>
                </a:solidFill>
                <a:effectLst/>
                <a:latin typeface="Helvetica Neue"/>
                <a:hlinkClick r:id="rId20"/>
              </a:rPr>
              <a:t>www.elpais.com</a:t>
            </a:r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pPr algn="l"/>
            <a:endParaRPr lang="es-ES" sz="1600" b="0" i="0" dirty="0">
              <a:solidFill>
                <a:srgbClr val="1D2228"/>
              </a:solidFill>
              <a:effectLst/>
              <a:latin typeface="Helvetica Neue"/>
            </a:endParaRP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25038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grupo de alumnos lanzando los sombreros de graduación al aire al anochecer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>
            <a:fillRect/>
          </a:stretch>
        </p:blipFill>
        <p:spPr/>
      </p:pic>
      <p:sp>
        <p:nvSpPr>
          <p:cNvPr id="4" name="Título 3" descr="título de la diapositiva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MÁIS MEDIOS DE COMUNICACIÓN DE REFERENCIA</a:t>
            </a:r>
          </a:p>
        </p:txBody>
      </p:sp>
      <p:pic>
        <p:nvPicPr>
          <p:cNvPr id="80" name="Marcador de contenido 79" descr="Libro abierto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93" y="2305050"/>
            <a:ext cx="547688" cy="547688"/>
          </a:xfrm>
        </p:spPr>
      </p:pic>
      <p:pic>
        <p:nvPicPr>
          <p:cNvPr id="95" name="Marcador de contenido 94" descr="Microscopio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493" y="4505325"/>
            <a:ext cx="547688" cy="547688"/>
          </a:xfrm>
        </p:spPr>
      </p:pic>
      <p:cxnSp>
        <p:nvCxnSpPr>
          <p:cNvPr id="65" name="Conector recto 64" descr="elemento decorativo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8" name="Marcador de número de diapositiva 5" descr="Número de diapositiva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28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Marcador de posición de texto 2">
            <a:extLst>
              <a:ext uri="{FF2B5EF4-FFF2-40B4-BE49-F238E27FC236}">
                <a16:creationId xmlns:a16="http://schemas.microsoft.com/office/drawing/2014/main" id="{A84D8DB4-BAF3-DC64-573A-1BA2349F9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81469" y="1172819"/>
            <a:ext cx="8775424" cy="4913660"/>
          </a:xfrm>
          <a:solidFill>
            <a:schemeClr val="bg2"/>
          </a:solidFill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The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Guardian 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8"/>
              </a:rPr>
              <a:t>www.theguardian.com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The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 Times 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hlinkClick r:id="rId9"/>
              </a:rPr>
              <a:t>www.thetimes.co.u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9"/>
              </a:rPr>
              <a:t>k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Financial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 Times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  <a:hlinkClick r:id="rId10"/>
              </a:rPr>
              <a:t>www.ft.com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D2228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Evening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Standard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1"/>
              </a:rPr>
              <a:t>www.standard.co.uk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Le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Figaro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  <a:hlinkClick r:id="rId12"/>
              </a:rPr>
              <a:t>www.lefigaro.fr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D2228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Libération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3"/>
              </a:rPr>
              <a:t>www.liberation.fr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Le Monde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  <a:hlinkClick r:id="rId14"/>
              </a:rPr>
              <a:t>www.lemonde.fr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D2228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rgbClr val="1D2228"/>
                </a:solidFill>
                <a:latin typeface="Helvetica Neue"/>
              </a:rPr>
              <a:t>Der Spiegel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5"/>
              </a:rPr>
              <a:t>www.spiegel.de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Die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Zeit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 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Helvetica Neue"/>
                <a:hlinkClick r:id="rId16"/>
              </a:rPr>
              <a:t>www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6"/>
              </a:rPr>
              <a:t>.</a:t>
            </a:r>
            <a:r>
              <a:rPr lang="es-ES" sz="1600" dirty="0" err="1">
                <a:solidFill>
                  <a:srgbClr val="1D2228"/>
                </a:solidFill>
                <a:latin typeface="Helvetica Neue"/>
                <a:hlinkClick r:id="rId16"/>
              </a:rPr>
              <a:t>zeit.de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rgbClr val="1D2228"/>
                </a:solidFill>
                <a:latin typeface="Helvetica Neue"/>
              </a:rPr>
              <a:t>La </a:t>
            </a: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Repubblica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7"/>
              </a:rPr>
              <a:t>www.repubblica.it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rgbClr val="1D2228"/>
                </a:solidFill>
                <a:latin typeface="Helvetica Neue"/>
              </a:rPr>
              <a:t>Corriere </a:t>
            </a: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della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Sera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8"/>
              </a:rPr>
              <a:t>www.corriere.it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rgbClr val="1D2228"/>
                </a:solidFill>
                <a:latin typeface="Helvetica Neue"/>
              </a:rPr>
              <a:t>Público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19"/>
              </a:rPr>
              <a:t>www.publico.pt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Diário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de </a:t>
            </a: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Notícias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20"/>
              </a:rPr>
              <a:t>www.dn.pt</a:t>
            </a:r>
            <a:endParaRPr lang="es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rgbClr val="1D2228"/>
                </a:solidFill>
                <a:latin typeface="Helvetica Neue"/>
              </a:rPr>
              <a:t>Jornal de </a:t>
            </a:r>
            <a:r>
              <a:rPr lang="es-ES" sz="1600" dirty="0" err="1">
                <a:solidFill>
                  <a:srgbClr val="1D2228"/>
                </a:solidFill>
                <a:latin typeface="Helvetica Neue"/>
              </a:rPr>
              <a:t>Notícias</a:t>
            </a:r>
            <a:r>
              <a:rPr lang="es-ES" sz="1600" dirty="0">
                <a:solidFill>
                  <a:srgbClr val="1D2228"/>
                </a:solidFill>
                <a:latin typeface="Helvetica Neue"/>
              </a:rPr>
              <a:t> </a:t>
            </a:r>
            <a:r>
              <a:rPr lang="es-ES" sz="1600" dirty="0">
                <a:solidFill>
                  <a:srgbClr val="1D2228"/>
                </a:solidFill>
                <a:latin typeface="Helvetica Neue"/>
                <a:hlinkClick r:id="rId21"/>
              </a:rPr>
              <a:t>www.jn.pt</a:t>
            </a:r>
            <a:r>
              <a:rPr lang="gl-ES" sz="1600" dirty="0">
                <a:solidFill>
                  <a:srgbClr val="1D2228"/>
                </a:solidFill>
                <a:latin typeface="Helvetica Neue"/>
              </a:rPr>
              <a:t>                                                   </a:t>
            </a:r>
            <a:r>
              <a:rPr lang="gl-ES" sz="1600" dirty="0">
                <a:solidFill>
                  <a:srgbClr val="1D2228"/>
                </a:solidFill>
                <a:latin typeface="Helvetica Neue"/>
                <a:hlinkClick r:id="rId22"/>
              </a:rPr>
              <a:t>www.kiosko.net</a:t>
            </a:r>
            <a:endParaRPr lang="gl-ES" sz="1600" dirty="0">
              <a:solidFill>
                <a:srgbClr val="1D2228"/>
              </a:solidFill>
              <a:latin typeface="Helvetica Neue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600" dirty="0">
              <a:solidFill>
                <a:srgbClr val="1D2228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4803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230159"/>
            <a:ext cx="4937763" cy="4856319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A TRAVÉS DO MÓBIL OU DO ORDENADOR: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-Buscade </a:t>
            </a:r>
            <a:r>
              <a:rPr lang="es-ES" sz="2000" dirty="0" err="1"/>
              <a:t>unha</a:t>
            </a:r>
            <a:r>
              <a:rPr lang="es-ES" sz="2000" dirty="0"/>
              <a:t> noticia de </a:t>
            </a:r>
            <a:r>
              <a:rPr lang="es-ES" sz="2000" dirty="0" err="1"/>
              <a:t>actualidade</a:t>
            </a:r>
            <a:r>
              <a:rPr lang="es-ES" sz="2000" dirty="0"/>
              <a:t> que vos guste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-Medio no que está publicada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-Por que </a:t>
            </a:r>
            <a:r>
              <a:rPr lang="es-ES" sz="2000" dirty="0" err="1"/>
              <a:t>credes</a:t>
            </a:r>
            <a:r>
              <a:rPr lang="es-ES" sz="2000" dirty="0"/>
              <a:t> que é auténtica, </a:t>
            </a:r>
            <a:r>
              <a:rPr lang="es-ES" sz="2000" dirty="0" err="1"/>
              <a:t>verdadeira</a:t>
            </a:r>
            <a:r>
              <a:rPr lang="es-ES" sz="2000" dirty="0"/>
              <a:t>… 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-Características</a:t>
            </a:r>
            <a:endParaRPr lang="es-ES" sz="2400" dirty="0"/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EXERCICIO 5</a:t>
            </a:r>
          </a:p>
        </p:txBody>
      </p:sp>
      <p:pic>
        <p:nvPicPr>
          <p:cNvPr id="35" name="Marcador de contenido 34" descr="Libro abierto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348" y="1230159"/>
            <a:ext cx="548640" cy="548640"/>
          </a:xfrm>
        </p:spPr>
      </p:pic>
      <p:pic>
        <p:nvPicPr>
          <p:cNvPr id="36" name="Marcador de contenido 35" descr="Medalla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3599" y="0"/>
            <a:ext cx="4040545" cy="6858000"/>
            <a:chOff x="1826589" y="0"/>
            <a:chExt cx="7388298" cy="6858000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número de diapositiva 5" descr="Número de diapositiva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A4EEE-49CE-4F6C-BF32-B7FCC5EBBF4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xe 4" descr="Thinking Gummy Monsters">
            <a:extLst>
              <a:ext uri="{FF2B5EF4-FFF2-40B4-BE49-F238E27FC236}">
                <a16:creationId xmlns:a16="http://schemas.microsoft.com/office/drawing/2014/main" id="{48A87A4B-808B-4000-AEBB-27D22BDD1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57" y="0"/>
            <a:ext cx="4901408" cy="6858000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1064DB0E-A356-AFDC-801D-4423F221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8751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sala de sillas rojas delante de una ventana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2"/>
          <a:stretch/>
        </p:blipFill>
        <p:spPr/>
      </p:pic>
      <p:sp>
        <p:nvSpPr>
          <p:cNvPr id="2" name="Título 1" descr="título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243191"/>
            <a:ext cx="4379976" cy="1429966"/>
          </a:xfrm>
        </p:spPr>
        <p:txBody>
          <a:bodyPr rtlCol="0"/>
          <a:lstStyle/>
          <a:p>
            <a:pPr rtl="0"/>
            <a:r>
              <a:rPr lang="es-ES" dirty="0" err="1">
                <a:solidFill>
                  <a:srgbClr val="C00000"/>
                </a:solidFill>
              </a:rPr>
              <a:t>Information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literacy</a:t>
            </a:r>
            <a:r>
              <a:rPr lang="es-ES" dirty="0">
                <a:solidFill>
                  <a:srgbClr val="C00000"/>
                </a:solidFill>
              </a:rPr>
              <a:t>, 1974</a:t>
            </a:r>
          </a:p>
        </p:txBody>
      </p:sp>
      <p:sp>
        <p:nvSpPr>
          <p:cNvPr id="12" name="Subtítulo 11" descr="subtítulo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1857983"/>
            <a:ext cx="4178808" cy="5000017"/>
          </a:xfrm>
        </p:spPr>
        <p:txBody>
          <a:bodyPr rtlCol="0"/>
          <a:lstStyle/>
          <a:p>
            <a:pPr rtl="0"/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capacidade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comprender e un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conxunto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habilidades que capacitan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individuos para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recoñecer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cando se necesita información e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posuír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capacidade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localizar, avaliar e utilizar eficazmente a información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requirida</a:t>
            </a:r>
            <a:endParaRPr lang="es-ES" dirty="0">
              <a:solidFill>
                <a:srgbClr val="000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ALA (American Library Association Committee on Information Literacy)</a:t>
            </a:r>
          </a:p>
          <a:p>
            <a:pPr rtl="0"/>
            <a:endParaRPr lang="es-ES" b="0" i="1" dirty="0">
              <a:solidFill>
                <a:srgbClr val="333333"/>
              </a:solidFill>
              <a:effectLst/>
              <a:latin typeface="Verdana "/>
            </a:endParaRPr>
          </a:p>
          <a:p>
            <a:pPr rtl="0"/>
            <a:endParaRPr lang="es-ES" dirty="0">
              <a:solidFill>
                <a:srgbClr val="333333"/>
              </a:solidFill>
              <a:latin typeface="Verdana "/>
            </a:endParaRPr>
          </a:p>
          <a:p>
            <a:pPr rtl="0"/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Saber cando e por que necesitas información, onde </a:t>
            </a:r>
            <a:r>
              <a:rPr lang="es-ES" b="0" dirty="0" err="1">
                <a:solidFill>
                  <a:srgbClr val="333333"/>
                </a:solidFill>
                <a:effectLst/>
                <a:latin typeface="Verdana "/>
              </a:rPr>
              <a:t>atopala</a:t>
            </a:r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 e como </a:t>
            </a:r>
            <a:r>
              <a:rPr lang="es-ES" b="0" dirty="0" err="1">
                <a:solidFill>
                  <a:srgbClr val="333333"/>
                </a:solidFill>
                <a:effectLst/>
                <a:latin typeface="Verdana "/>
              </a:rPr>
              <a:t>avaliala</a:t>
            </a:r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, </a:t>
            </a:r>
            <a:r>
              <a:rPr lang="es-ES" b="0" dirty="0" err="1">
                <a:solidFill>
                  <a:srgbClr val="333333"/>
                </a:solidFill>
                <a:effectLst/>
                <a:latin typeface="Verdana "/>
              </a:rPr>
              <a:t>utilizala</a:t>
            </a:r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 e </a:t>
            </a:r>
            <a:r>
              <a:rPr lang="es-ES" b="0" dirty="0" err="1">
                <a:solidFill>
                  <a:srgbClr val="333333"/>
                </a:solidFill>
                <a:effectLst/>
                <a:latin typeface="Verdana "/>
              </a:rPr>
              <a:t>comunicala</a:t>
            </a:r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 de </a:t>
            </a:r>
            <a:r>
              <a:rPr lang="es-ES" b="0" dirty="0" err="1">
                <a:solidFill>
                  <a:srgbClr val="333333"/>
                </a:solidFill>
                <a:effectLst/>
                <a:latin typeface="Verdana "/>
              </a:rPr>
              <a:t>maneira</a:t>
            </a:r>
            <a:r>
              <a:rPr lang="es-ES" b="0" dirty="0">
                <a:solidFill>
                  <a:srgbClr val="333333"/>
                </a:solidFill>
                <a:effectLst/>
                <a:latin typeface="Verdana "/>
              </a:rPr>
              <a:t> ética</a:t>
            </a:r>
          </a:p>
          <a:p>
            <a:r>
              <a:rPr lang="es-E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Colexio</a:t>
            </a:r>
            <a:r>
              <a:rPr lang="es-E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Bibliotecarios e </a:t>
            </a:r>
            <a:r>
              <a:rPr lang="es-E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Profesionais</a:t>
            </a:r>
            <a:r>
              <a:rPr lang="es-E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Información británico (CILIP)</a:t>
            </a:r>
            <a:endParaRPr lang="es-ES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es-ES" dirty="0">
              <a:latin typeface="Verdana 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006091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Un grupo de personas sentados alrededor de una mesa de madera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17"/>
          <a:stretch/>
        </p:blipFill>
        <p:spPr/>
      </p:pic>
      <p:sp>
        <p:nvSpPr>
          <p:cNvPr id="42" name="Título 41" descr="título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 rtlCol="0"/>
          <a:lstStyle/>
          <a:p>
            <a:pPr rtl="0"/>
            <a:r>
              <a:rPr lang="es-ES" b="0"/>
              <a:t>MUCHAS GRACIAS</a:t>
            </a:r>
          </a:p>
        </p:txBody>
      </p:sp>
      <p:sp>
        <p:nvSpPr>
          <p:cNvPr id="80" name="Marcador de texto 79" descr="nombre del usuario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s-ES"/>
              <a:t>Nombre</a:t>
            </a:r>
          </a:p>
        </p:txBody>
      </p:sp>
      <p:sp>
        <p:nvSpPr>
          <p:cNvPr id="86" name="Marcador de texto 85" descr="teléfono del usuario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s-ES"/>
              <a:t>Teléfono</a:t>
            </a:r>
          </a:p>
        </p:txBody>
      </p:sp>
      <p:sp>
        <p:nvSpPr>
          <p:cNvPr id="87" name="Marcador de texto 86" descr="correo electrónico del usuario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s-ES"/>
              <a:t>Correo electrónico</a:t>
            </a:r>
          </a:p>
        </p:txBody>
      </p:sp>
      <p:sp>
        <p:nvSpPr>
          <p:cNvPr id="88" name="Marcador de texto 87" descr="sitio web del usuario">
            <a:extLst>
              <a:ext uri="{FF2B5EF4-FFF2-40B4-BE49-F238E27FC236}">
                <a16:creationId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es-ES"/>
              <a:t>Sitio web</a:t>
            </a:r>
          </a:p>
        </p:txBody>
      </p:sp>
      <p:pic>
        <p:nvPicPr>
          <p:cNvPr id="96" name="Marcador de contenido 95" descr="Destinatario">
            <a:extLst>
              <a:ext uri="{FF2B5EF4-FFF2-40B4-BE49-F238E27FC236}">
                <a16:creationId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pic>
        <p:nvPicPr>
          <p:cNvPr id="98" name="Marcador de contenido 97" descr="Sobre">
            <a:extLst>
              <a:ext uri="{FF2B5EF4-FFF2-40B4-BE49-F238E27FC236}">
                <a16:creationId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pic>
        <p:nvPicPr>
          <p:cNvPr id="100" name="Marcador de contenido 99" descr="Vínculo">
            <a:extLst>
              <a:ext uri="{FF2B5EF4-FFF2-40B4-BE49-F238E27FC236}">
                <a16:creationId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/>
      </p:pic>
      <p:pic>
        <p:nvPicPr>
          <p:cNvPr id="94" name="Marcador de contenido 93" descr="Usuario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/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5625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4000" dirty="0"/>
              <a:t>MOITAS GRAZAS</a:t>
            </a:r>
          </a:p>
          <a:p>
            <a:pPr algn="ctr" rtl="0"/>
            <a:endParaRPr lang="es-ES" sz="4000" dirty="0"/>
          </a:p>
          <a:p>
            <a:pPr algn="ctr" rtl="0"/>
            <a:endParaRPr lang="es-ES" sz="4000" dirty="0"/>
          </a:p>
          <a:p>
            <a:pPr algn="ctr" rtl="0"/>
            <a:r>
              <a:rPr lang="es-ES" sz="4000" dirty="0"/>
              <a:t>			Selina Otero Verdes, </a:t>
            </a:r>
            <a:r>
              <a:rPr lang="es-ES" sz="4000" dirty="0" err="1"/>
              <a:t>xornalista</a:t>
            </a:r>
            <a:endParaRPr lang="es-ES" sz="4000" dirty="0"/>
          </a:p>
          <a:p>
            <a:pPr algn="ctr" rtl="0"/>
            <a:r>
              <a:rPr lang="es-ES" sz="4000" dirty="0"/>
              <a:t>		@SelinaOtero</a:t>
            </a:r>
          </a:p>
          <a:p>
            <a:pPr algn="ctr" rtl="0"/>
            <a:r>
              <a:rPr lang="es-ES" sz="4000" dirty="0"/>
              <a:t>				seliotero@yahoo.com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</p:grp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7" name="Elipse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8" name="Elipse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FORMACIÓN ALFIN                                                                                                            02-03-2023</a:t>
            </a:r>
          </a:p>
        </p:txBody>
      </p:sp>
      <p:sp>
        <p:nvSpPr>
          <p:cNvPr id="8" name="Cuadro de texto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3252247" y="2336956"/>
            <a:ext cx="6081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6000" u="sng" dirty="0">
                <a:solidFill>
                  <a:srgbClr val="0070C0"/>
                </a:solidFill>
              </a:rPr>
              <a:t>Biblioteca da EOI da Coruña</a:t>
            </a: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 descr="grupo de alumnos en una mesa estudiando en la biblioteca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1" name="Título 30" descr="título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20" y="389107"/>
            <a:ext cx="5330038" cy="2441642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s-ES" dirty="0"/>
              <a:t>Un </a:t>
            </a:r>
            <a:r>
              <a:rPr lang="es-ES" dirty="0" err="1"/>
              <a:t>exemplo</a:t>
            </a:r>
            <a:r>
              <a:rPr lang="es-ES" dirty="0"/>
              <a:t> inicial:          o que acabamos de </a:t>
            </a:r>
            <a:r>
              <a:rPr lang="es-ES" dirty="0" err="1"/>
              <a:t>facer</a:t>
            </a:r>
            <a:r>
              <a:rPr lang="es-ES" dirty="0"/>
              <a:t> </a:t>
            </a:r>
            <a:r>
              <a:rPr lang="es-ES" dirty="0" err="1"/>
              <a:t>agora</a:t>
            </a:r>
            <a:r>
              <a:rPr lang="es-ES" dirty="0"/>
              <a:t> con ALFIN</a:t>
            </a:r>
          </a:p>
        </p:txBody>
      </p:sp>
      <p:sp>
        <p:nvSpPr>
          <p:cNvPr id="12" name="Subtítulo 11" descr="subtítulo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80" y="3501957"/>
            <a:ext cx="5049510" cy="2966937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s-ES" sz="2400" dirty="0"/>
              <a:t>-Que significa este termo?</a:t>
            </a:r>
          </a:p>
          <a:p>
            <a:pPr rtl="0"/>
            <a:r>
              <a:rPr lang="es-ES" sz="2400" dirty="0"/>
              <a:t>-Buscamos en Internet</a:t>
            </a:r>
          </a:p>
          <a:p>
            <a:pPr rtl="0"/>
            <a:r>
              <a:rPr lang="es-ES" sz="2400" dirty="0"/>
              <a:t>-Referencias</a:t>
            </a:r>
          </a:p>
          <a:p>
            <a:pPr rtl="0"/>
            <a:r>
              <a:rPr lang="es-ES" sz="2400" dirty="0"/>
              <a:t>-Bibliografía</a:t>
            </a:r>
          </a:p>
          <a:p>
            <a:pPr rtl="0"/>
            <a:r>
              <a:rPr lang="es-ES" sz="2400" dirty="0"/>
              <a:t>-</a:t>
            </a:r>
            <a:r>
              <a:rPr lang="es-ES" sz="2400" dirty="0" err="1"/>
              <a:t>Exemplos</a:t>
            </a:r>
            <a:endParaRPr lang="es-ES" sz="2400" dirty="0"/>
          </a:p>
          <a:p>
            <a:pPr rtl="0"/>
            <a:r>
              <a:rPr lang="es-ES" sz="2400" dirty="0"/>
              <a:t>-Verificar e ordenar información</a:t>
            </a:r>
          </a:p>
          <a:p>
            <a:pPr rtl="0"/>
            <a:r>
              <a:rPr lang="es-ES" sz="2400" dirty="0"/>
              <a:t>-Exposición</a:t>
            </a:r>
          </a:p>
          <a:p>
            <a:pPr rtl="0"/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5719" cy="6858000"/>
            <a:chOff x="0" y="0"/>
            <a:chExt cx="6957056" cy="6858000"/>
          </a:xfrm>
        </p:grpSpPr>
        <p:sp>
          <p:nvSpPr>
            <p:cNvPr id="33" name="Paralelogramo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ítulo 33" descr="título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5"/>
            <a:ext cx="4565585" cy="284480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Moito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máis</a:t>
            </a:r>
            <a:r>
              <a:rPr lang="en-US" sz="2800" b="1" dirty="0">
                <a:solidFill>
                  <a:schemeClr val="tx1"/>
                </a:solidFill>
              </a:rPr>
              <a:t> que </a:t>
            </a:r>
            <a:r>
              <a:rPr lang="en-US" sz="2800" b="1" dirty="0" err="1">
                <a:solidFill>
                  <a:schemeClr val="tx1"/>
                </a:solidFill>
              </a:rPr>
              <a:t>ensinar</a:t>
            </a:r>
            <a:r>
              <a:rPr lang="en-US" sz="2800" b="1" dirty="0">
                <a:solidFill>
                  <a:schemeClr val="tx1"/>
                </a:solidFill>
              </a:rPr>
              <a:t> a usar a </a:t>
            </a:r>
            <a:r>
              <a:rPr lang="en-US" sz="2800" b="1" dirty="0" err="1">
                <a:solidFill>
                  <a:schemeClr val="tx1"/>
                </a:solidFill>
              </a:rPr>
              <a:t>biblioteca</a:t>
            </a:r>
            <a:r>
              <a:rPr lang="en-US" sz="2800" b="1" dirty="0">
                <a:solidFill>
                  <a:schemeClr val="tx1"/>
                </a:solidFill>
              </a:rPr>
              <a:t>…</a:t>
            </a:r>
            <a:br>
              <a:rPr lang="en-US" sz="2800" b="1" dirty="0">
                <a:solidFill>
                  <a:schemeClr val="tx1"/>
                </a:solidFill>
              </a:rPr>
            </a:b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-</a:t>
            </a:r>
            <a:r>
              <a:rPr lang="en-US" sz="2800" b="1" dirty="0" err="1">
                <a:solidFill>
                  <a:schemeClr val="tx1"/>
                </a:solidFill>
              </a:rPr>
              <a:t>Aprendizaxe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longo</a:t>
            </a:r>
            <a:r>
              <a:rPr lang="en-US" sz="2800" b="1" dirty="0">
                <a:solidFill>
                  <a:schemeClr val="tx1"/>
                </a:solidFill>
              </a:rPr>
              <a:t> da </a:t>
            </a:r>
            <a:r>
              <a:rPr lang="en-US" sz="2800" b="1" dirty="0" err="1">
                <a:solidFill>
                  <a:schemeClr val="tx1"/>
                </a:solidFill>
              </a:rPr>
              <a:t>vida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-</a:t>
            </a:r>
            <a:r>
              <a:rPr lang="en-US" sz="2800" b="1" dirty="0" err="1">
                <a:solidFill>
                  <a:schemeClr val="tx1"/>
                </a:solidFill>
              </a:rPr>
              <a:t>Pensamento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crítico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-</a:t>
            </a:r>
            <a:r>
              <a:rPr lang="en-US" sz="2800" b="1" dirty="0" err="1">
                <a:solidFill>
                  <a:schemeClr val="tx1"/>
                </a:solidFill>
              </a:rPr>
              <a:t>Formación</a:t>
            </a:r>
            <a:r>
              <a:rPr lang="en-US" sz="2800" b="1" dirty="0">
                <a:solidFill>
                  <a:schemeClr val="tx1"/>
                </a:solidFill>
              </a:rPr>
              <a:t> integral</a:t>
            </a:r>
          </a:p>
        </p:txBody>
      </p:sp>
      <p:pic>
        <p:nvPicPr>
          <p:cNvPr id="5" name="Marcador de posición de imagen 4" descr="primer plano de páginas de un libro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261" r="3570"/>
          <a:stretch/>
        </p:blipFill>
        <p:spPr>
          <a:xfrm>
            <a:off x="21" y="3648075"/>
            <a:ext cx="4879890" cy="3209924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35" name="Marcador de texto 34" descr="subtítulo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5975" y="628650"/>
            <a:ext cx="6029325" cy="584835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Crear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hábitos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busca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aprendices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ao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longo</a:t>
            </a:r>
            <a:r>
              <a:rPr lang="en-US" sz="2000" dirty="0">
                <a:solidFill>
                  <a:schemeClr val="tx1"/>
                </a:solidFill>
                <a:effectLst/>
              </a:rPr>
              <a:t> da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vida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persoas</a:t>
            </a:r>
            <a:r>
              <a:rPr lang="en-US" sz="2000" dirty="0">
                <a:solidFill>
                  <a:schemeClr val="tx1"/>
                </a:solidFill>
                <a:effectLst/>
              </a:rPr>
              <a:t> que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sexan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quen</a:t>
            </a:r>
            <a:r>
              <a:rPr lang="en-US" sz="2000" dirty="0">
                <a:solidFill>
                  <a:schemeClr val="tx1"/>
                </a:solidFill>
                <a:effectLst/>
              </a:rPr>
              <a:t> de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atopar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avaliar</a:t>
            </a:r>
            <a:r>
              <a:rPr lang="en-US" sz="2000" dirty="0">
                <a:solidFill>
                  <a:schemeClr val="tx1"/>
                </a:solidFill>
                <a:effectLst/>
              </a:rPr>
              <a:t> e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utilizar</a:t>
            </a:r>
            <a:r>
              <a:rPr lang="en-US" sz="2000" dirty="0">
                <a:solidFill>
                  <a:schemeClr val="tx1"/>
                </a:solidFill>
                <a:effectLst/>
              </a:rPr>
              <a:t> a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información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eficazmente</a:t>
            </a:r>
            <a:r>
              <a:rPr lang="en-US" sz="2000" dirty="0">
                <a:solidFill>
                  <a:schemeClr val="tx1"/>
                </a:solidFill>
                <a:effectLst/>
              </a:rPr>
              <a:t> para resolver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problemas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ou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tomar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decisións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sexa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ou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 non a 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través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 da 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biblioteca</a:t>
            </a:r>
            <a:r>
              <a:rPr lang="en-US" sz="2000" dirty="0">
                <a:solidFill>
                  <a:schemeClr val="tx1"/>
                </a:solidFill>
                <a:effectLst/>
              </a:rPr>
              <a:t>.</a:t>
            </a:r>
          </a:p>
          <a:p>
            <a:br>
              <a:rPr lang="en-US" sz="2000" dirty="0">
                <a:solidFill>
                  <a:schemeClr val="tx1"/>
                </a:solidFill>
                <a:effectLst/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A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información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pódese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obter</a:t>
            </a:r>
            <a:r>
              <a:rPr lang="en-US" sz="2000" dirty="0">
                <a:solidFill>
                  <a:schemeClr val="tx1"/>
                </a:solidFill>
                <a:effectLst/>
              </a:rPr>
              <a:t>: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ordenador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err="1">
                <a:solidFill>
                  <a:schemeClr val="tx1"/>
                </a:solidFill>
              </a:rPr>
              <a:t>móbil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err="1">
                <a:solidFill>
                  <a:schemeClr val="tx1"/>
                </a:solidFill>
              </a:rPr>
              <a:t>dispositivos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electrónicos</a:t>
            </a:r>
            <a:r>
              <a:rPr lang="en-US" sz="2000" dirty="0">
                <a:solidFill>
                  <a:schemeClr val="tx1"/>
                </a:solidFill>
              </a:rPr>
              <a:t>  (UNIVERSO DIXITAL)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biblioteca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effectLst/>
              </a:rPr>
              <a:t>museo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institución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err="1">
                <a:solidFill>
                  <a:schemeClr val="tx1"/>
                </a:solidFill>
              </a:rPr>
              <a:t>arquivo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conversa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carteis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películas</a:t>
            </a:r>
            <a:r>
              <a:rPr lang="en-US" sz="2000" dirty="0">
                <a:solidFill>
                  <a:schemeClr val="tx1"/>
                </a:solidFill>
              </a:rPr>
              <a:t>/series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podcast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redes </a:t>
            </a:r>
            <a:r>
              <a:rPr lang="en-US" sz="2000" dirty="0" err="1">
                <a:solidFill>
                  <a:schemeClr val="tx1"/>
                </a:solidFill>
              </a:rPr>
              <a:t>sociais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-107005" y="0"/>
            <a:ext cx="107003" cy="6858000"/>
            <a:chOff x="0" y="0"/>
            <a:chExt cx="4750604" cy="6858000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libros en una estantería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" b="69"/>
          <a:stretch>
            <a:fillRect/>
          </a:stretch>
        </p:blipFill>
        <p:spPr/>
      </p:pic>
      <p:sp>
        <p:nvSpPr>
          <p:cNvPr id="34" name="Título 33" descr="título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84" y="1307690"/>
            <a:ext cx="7378028" cy="3057833"/>
          </a:xfrm>
        </p:spPr>
        <p:txBody>
          <a:bodyPr rtlCol="0"/>
          <a:lstStyle/>
          <a:p>
            <a:pPr rtl="0"/>
            <a:r>
              <a:rPr lang="es-ES" dirty="0"/>
              <a:t>TAMÉN SOMOS ALFABETIZADORES MEDIÁTICOS</a:t>
            </a:r>
          </a:p>
        </p:txBody>
      </p:sp>
      <p:sp>
        <p:nvSpPr>
          <p:cNvPr id="35" name="Marcador de texto 34" descr="subtítulo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5084" y="4365523"/>
            <a:ext cx="7595733" cy="1806677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FUNDAMENTAL: A</a:t>
            </a:r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capacidade</a:t>
            </a:r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examinar e de comprender </a:t>
            </a:r>
          </a:p>
          <a:p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 que se observa</a:t>
            </a:r>
          </a:p>
          <a:p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 que se </a:t>
            </a:r>
            <a:r>
              <a:rPr lang="es-ES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escoita</a:t>
            </a:r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s-ES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 que se le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vista aérea de un chico sentado con su portátil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" b="10"/>
          <a:stretch>
            <a:fillRect/>
          </a:stretch>
        </p:blipFill>
        <p:spPr/>
      </p:pic>
      <p:sp>
        <p:nvSpPr>
          <p:cNvPr id="24" name="Marcador de texto 23" descr="bloque de contenido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079556" cy="3368675"/>
          </a:xfrm>
        </p:spPr>
        <p:txBody>
          <a:bodyPr rtlCol="0"/>
          <a:lstStyle/>
          <a:p>
            <a:pPr rt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porttitor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, magna sed pulvinar ultricies,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libero,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commodo magna eros quis urna.</a:t>
            </a:r>
          </a:p>
          <a:p>
            <a:pPr rtl="0"/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rtl="0"/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</a:p>
          <a:p>
            <a:pPr rtl="0"/>
            <a:endParaRPr lang="es-ES" dirty="0"/>
          </a:p>
        </p:txBody>
      </p:sp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981200"/>
            <a:ext cx="6014358" cy="4374559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Acceso á información</a:t>
            </a:r>
          </a:p>
          <a:p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-Inmediatez</a:t>
            </a:r>
          </a:p>
          <a:p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-Cantidade</a:t>
            </a:r>
          </a:p>
          <a:p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</a:t>
            </a:r>
            <a:r>
              <a:rPr lang="es-ES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Variedade</a:t>
            </a:r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formatos</a:t>
            </a:r>
          </a:p>
          <a:p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</a:t>
            </a:r>
            <a:r>
              <a:rPr lang="es-E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Multiplícanse</a:t>
            </a:r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as </a:t>
            </a:r>
            <a:r>
              <a:rPr lang="es-E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canles</a:t>
            </a:r>
            <a:endParaRPr lang="es-ES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es-ES" sz="1800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es-E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Estratexias</a:t>
            </a:r>
            <a:endParaRPr lang="es-ES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-A importancia das </a:t>
            </a:r>
            <a:r>
              <a:rPr lang="es-ES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fontes</a:t>
            </a:r>
            <a:endParaRPr lang="es-ES" sz="1800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-Saber discernir</a:t>
            </a:r>
          </a:p>
          <a:p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</a:t>
            </a:r>
            <a:r>
              <a:rPr lang="es-E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Veracidade</a:t>
            </a:r>
            <a:endParaRPr lang="es-ES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-Cambios continuos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496111"/>
            <a:ext cx="3539980" cy="1347701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dirty="0">
                <a:latin typeface="Cabri Light"/>
              </a:rPr>
              <a:t>A SOCIEDADE DA INFORMACIÓN: </a:t>
            </a:r>
            <a:br>
              <a:rPr lang="es-ES" dirty="0">
                <a:latin typeface="Cabri Light"/>
              </a:rPr>
            </a:br>
            <a:r>
              <a:rPr lang="es-ES" dirty="0">
                <a:latin typeface="Cabri Light"/>
              </a:rPr>
              <a:t>UN ANTES E UN DESPOIS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4" name="Marcador de número de diapositiva 5" descr="Número de diapositiva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7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CE0C2737-B147-A33E-9370-0E06C8F4108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5" name="Marcador de posición de contido 4">
            <a:extLst>
              <a:ext uri="{FF2B5EF4-FFF2-40B4-BE49-F238E27FC236}">
                <a16:creationId xmlns:a16="http://schemas.microsoft.com/office/drawing/2014/main" id="{16910293-9140-1260-BD41-BF93A539E0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5750" y="1981200"/>
            <a:ext cx="952499" cy="548640"/>
          </a:xfrm>
        </p:spPr>
        <p:txBody>
          <a:bodyPr/>
          <a:lstStyle/>
          <a:p>
            <a:endParaRPr lang="gl-ES" dirty="0"/>
          </a:p>
        </p:txBody>
      </p:sp>
      <p:sp>
        <p:nvSpPr>
          <p:cNvPr id="6" name="Frecha: cara abaixo 5">
            <a:extLst>
              <a:ext uri="{FF2B5EF4-FFF2-40B4-BE49-F238E27FC236}">
                <a16:creationId xmlns:a16="http://schemas.microsoft.com/office/drawing/2014/main" id="{6872CC00-E31D-EBA0-7E9A-3B83F555DDD6}"/>
              </a:ext>
            </a:extLst>
          </p:cNvPr>
          <p:cNvSpPr/>
          <p:nvPr/>
        </p:nvSpPr>
        <p:spPr>
          <a:xfrm rot="10800000" flipV="1">
            <a:off x="1257126" y="3933370"/>
            <a:ext cx="317241" cy="166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vista aérea de un chico sentado con su portátil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" b="10"/>
          <a:stretch>
            <a:fillRect/>
          </a:stretch>
        </p:blipFill>
        <p:spPr>
          <a:xfrm>
            <a:off x="7805442" y="2635071"/>
            <a:ext cx="3738858" cy="3480436"/>
          </a:xfr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4" name="Marcador de número de diapositiva 5" descr="Número de diapositiva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8</a:t>
            </a:fld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CE0C2737-B147-A33E-9370-0E06C8F4108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gl-ES" dirty="0"/>
          </a:p>
        </p:txBody>
      </p:sp>
      <p:graphicFrame>
        <p:nvGraphicFramePr>
          <p:cNvPr id="17" name="Táboa 17">
            <a:extLst>
              <a:ext uri="{FF2B5EF4-FFF2-40B4-BE49-F238E27FC236}">
                <a16:creationId xmlns:a16="http://schemas.microsoft.com/office/drawing/2014/main" id="{6EAB94DA-6A6E-1EC1-4FF5-140DC9D8EFE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5686554"/>
              </p:ext>
            </p:extLst>
          </p:nvPr>
        </p:nvGraphicFramePr>
        <p:xfrm>
          <a:off x="1906588" y="1981199"/>
          <a:ext cx="5160962" cy="35718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160962">
                  <a:extLst>
                    <a:ext uri="{9D8B030D-6E8A-4147-A177-3AD203B41FA5}">
                      <a16:colId xmlns:a16="http://schemas.microsoft.com/office/drawing/2014/main" val="1547932966"/>
                    </a:ext>
                  </a:extLst>
                </a:gridCol>
              </a:tblGrid>
              <a:tr h="1190625">
                <a:tc>
                  <a:txBody>
                    <a:bodyPr/>
                    <a:lstStyle/>
                    <a:p>
                      <a:r>
                        <a:rPr lang="gl-ES" sz="2800" dirty="0"/>
                        <a:t>SOCIEDADE DA INFORMACIÓN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06917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endParaRPr lang="gl-ES" sz="2800" b="1" dirty="0"/>
                    </a:p>
                    <a:p>
                      <a:r>
                        <a:rPr lang="gl-ES" sz="2800" b="1" dirty="0"/>
                        <a:t>REVOLUCIÓN TECNOLÓXICA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65764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endParaRPr lang="gl-ES" sz="2800" b="1" dirty="0"/>
                    </a:p>
                    <a:p>
                      <a:r>
                        <a:rPr lang="gl-ES" sz="2800" b="1" dirty="0"/>
                        <a:t>INTELIXENCIA ARTIFICIAL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665638"/>
                  </a:ext>
                </a:extLst>
              </a:tr>
            </a:tbl>
          </a:graphicData>
        </a:graphic>
      </p:graphicFrame>
      <p:sp>
        <p:nvSpPr>
          <p:cNvPr id="6" name="Frecha: cara abaixo 5">
            <a:extLst>
              <a:ext uri="{FF2B5EF4-FFF2-40B4-BE49-F238E27FC236}">
                <a16:creationId xmlns:a16="http://schemas.microsoft.com/office/drawing/2014/main" id="{6872CC00-E31D-EBA0-7E9A-3B83F555DDD6}"/>
              </a:ext>
            </a:extLst>
          </p:cNvPr>
          <p:cNvSpPr/>
          <p:nvPr/>
        </p:nvSpPr>
        <p:spPr>
          <a:xfrm rot="10800000" flipV="1">
            <a:off x="4078968" y="3193004"/>
            <a:ext cx="317241" cy="220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D7AED495-835E-EB3E-D1ED-1AA88AE6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z="4000" b="1" dirty="0"/>
              <a:t>VELOCIDADE DOS CAMBIOS</a:t>
            </a:r>
          </a:p>
        </p:txBody>
      </p:sp>
      <p:sp>
        <p:nvSpPr>
          <p:cNvPr id="18" name="Frecha: cara abaixo 17">
            <a:extLst>
              <a:ext uri="{FF2B5EF4-FFF2-40B4-BE49-F238E27FC236}">
                <a16:creationId xmlns:a16="http://schemas.microsoft.com/office/drawing/2014/main" id="{37DC3E57-7708-6276-9209-103F69ABC4FF}"/>
              </a:ext>
            </a:extLst>
          </p:cNvPr>
          <p:cNvSpPr/>
          <p:nvPr/>
        </p:nvSpPr>
        <p:spPr>
          <a:xfrm rot="10800000" flipV="1">
            <a:off x="4078967" y="4373039"/>
            <a:ext cx="317241" cy="220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2056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2" descr="bloque de contenido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230159"/>
            <a:ext cx="4937763" cy="4856319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s-ES" sz="2000" dirty="0"/>
              <a:t>NO TEU DÍA A DÍA…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NON COMO DOCENTE, EN XERAL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COMO CAMBIOU O TEU XEITO DE BUSCAR INFORMACIÓN?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Apunta:</a:t>
            </a:r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COMO BUSCABAS HAI 20 ANOS?</a:t>
            </a:r>
          </a:p>
          <a:p>
            <a:pPr rtl="0"/>
            <a:r>
              <a:rPr lang="es-ES" sz="2000" dirty="0"/>
              <a:t>COMO BUSCAS AGORA?</a:t>
            </a:r>
          </a:p>
          <a:p>
            <a:pPr rtl="0"/>
            <a:endParaRPr lang="es-ES" dirty="0"/>
          </a:p>
        </p:txBody>
      </p:sp>
      <p:sp>
        <p:nvSpPr>
          <p:cNvPr id="4" name="Título 3" descr="Título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EXERCICIO 1</a:t>
            </a:r>
          </a:p>
        </p:txBody>
      </p:sp>
      <p:pic>
        <p:nvPicPr>
          <p:cNvPr id="35" name="Marcador de contenido 34" descr="Libro abierto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348" y="1230159"/>
            <a:ext cx="548640" cy="548640"/>
          </a:xfrm>
        </p:spPr>
      </p:pic>
      <p:pic>
        <p:nvPicPr>
          <p:cNvPr id="36" name="Marcador de contenido 35" descr="Medalla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3599" y="0"/>
            <a:ext cx="4040545" cy="6858000"/>
            <a:chOff x="1826589" y="0"/>
            <a:chExt cx="7388298" cy="6858000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7" name="Marcador de número de diapositiva 5" descr="Número de diapositiva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es-ES" sz="1200" smtClean="0">
                <a:solidFill>
                  <a:schemeClr val="bg1"/>
                </a:solidFill>
              </a:rPr>
              <a:pPr algn="ctr" rtl="0"/>
              <a:t>9</a:t>
            </a:fld>
            <a:endParaRPr lang="es-ES" sz="1200">
              <a:solidFill>
                <a:schemeClr val="bg1"/>
              </a:solidFill>
            </a:endParaRPr>
          </a:p>
        </p:txBody>
      </p:sp>
      <p:pic>
        <p:nvPicPr>
          <p:cNvPr id="5" name="Imaxe 4" descr="Thinking Gummy Monsters">
            <a:extLst>
              <a:ext uri="{FF2B5EF4-FFF2-40B4-BE49-F238E27FC236}">
                <a16:creationId xmlns:a16="http://schemas.microsoft.com/office/drawing/2014/main" id="{48A87A4B-808B-4000-AEBB-27D22BDD1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57" y="0"/>
            <a:ext cx="4901408" cy="6858000"/>
          </a:xfrm>
          <a:prstGeom prst="rect">
            <a:avLst/>
          </a:prstGeom>
        </p:spPr>
      </p:pic>
      <p:sp>
        <p:nvSpPr>
          <p:cNvPr id="8" name="Marcador de posición de imaxe 7">
            <a:extLst>
              <a:ext uri="{FF2B5EF4-FFF2-40B4-BE49-F238E27FC236}">
                <a16:creationId xmlns:a16="http://schemas.microsoft.com/office/drawing/2014/main" id="{1064DB0E-A356-AFDC-801D-4423F221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1800</Words>
  <Application>Microsoft Office PowerPoint</Application>
  <PresentationFormat>Pantalla panorámica</PresentationFormat>
  <Paragraphs>269</Paragraphs>
  <Slides>31</Slides>
  <Notes>28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das diapositivas</vt:lpstr>
      </vt:variant>
      <vt:variant>
        <vt:i4>31</vt:i4>
      </vt:variant>
    </vt:vector>
  </HeadingPairs>
  <TitlesOfParts>
    <vt:vector size="42" baseType="lpstr">
      <vt:lpstr>arial</vt:lpstr>
      <vt:lpstr>arial</vt:lpstr>
      <vt:lpstr>Cabri Light</vt:lpstr>
      <vt:lpstr>Calibri</vt:lpstr>
      <vt:lpstr>Calibri Light</vt:lpstr>
      <vt:lpstr>Corbel</vt:lpstr>
      <vt:lpstr>Helvetica Neue</vt:lpstr>
      <vt:lpstr>Times New Roman</vt:lpstr>
      <vt:lpstr>Verdana</vt:lpstr>
      <vt:lpstr>Verdana </vt:lpstr>
      <vt:lpstr>Tema de Office</vt:lpstr>
      <vt:lpstr>“Alfabetización informacional (ALFIN) para o uso eficaz da información"</vt:lpstr>
      <vt:lpstr>Definicións</vt:lpstr>
      <vt:lpstr>Information literacy, 1974</vt:lpstr>
      <vt:lpstr>Un exemplo inicial:          o que acabamos de facer agora con ALFIN</vt:lpstr>
      <vt:lpstr>Moito máis que ensinar a usar a biblioteca…  -Aprendizaxe ao longo da vida -Pensamento crítico -Formación integral</vt:lpstr>
      <vt:lpstr>TAMÉN SOMOS ALFABETIZADORES MEDIÁTICOS</vt:lpstr>
      <vt:lpstr>A SOCIEDADE DA INFORMACIÓN:  UN ANTES E UN DESPOIS</vt:lpstr>
      <vt:lpstr>VELOCIDADE DOS CAMBIOS</vt:lpstr>
      <vt:lpstr>EXERCICIO 1</vt:lpstr>
      <vt:lpstr>EXERCICIO 2</vt:lpstr>
      <vt:lpstr>ÁREAS CHAVE PARA A ALFIN</vt:lpstr>
      <vt:lpstr>LOREM IPSUM DOLOR SIT AMET, CONSECTETUER ADIPISCING ELIT. 13</vt:lpstr>
      <vt:lpstr>LOREM IPSUM DOLOR SIT AMET, CONSECTETUER ADIPISCING ELIT. </vt:lpstr>
      <vt:lpstr>USUARIOS</vt:lpstr>
      <vt:lpstr>O UNIVERSO DIXITAL: PRINCIPAL SUMINISTRADOR</vt:lpstr>
      <vt:lpstr>EXERCICIO 3</vt:lpstr>
      <vt:lpstr>LOREM IPSUM DOLOR SIT AMET, CONSECTETUER ADIPISCING ELIT.15 </vt:lpstr>
      <vt:lpstr>COMO COMBATER AS FAKE NEWS?</vt:lpstr>
      <vt:lpstr>EVITAR MANIPULACIÓN, BULOS E DESINFORMACIÓN… NON REENVIAR</vt:lpstr>
      <vt:lpstr>EXERCICIO 4</vt:lpstr>
      <vt:lpstr>PRIMEIRO… DETECTALAS  FUNDAMENTAL   ALFIN   CONTEXTO   PENSAMENTO CRÍTICO</vt:lpstr>
      <vt:lpstr>OUTROS RISCOS</vt:lpstr>
      <vt:lpstr>LOREM IPSUM DOLOR SIT AMET, CONSECTETUER ADIPISCING ELIT. 14</vt:lpstr>
      <vt:lpstr>LOREM IPSUM DOLOR SIT AMET, CONSECTETUER ADIPISCING ELIT.15 </vt:lpstr>
      <vt:lpstr>POR QUE? FONTES, CREDIBILIDADE, INFORMACIÓN CONTRASTADA</vt:lpstr>
      <vt:lpstr>FIRMAS, NOMES, DATAS, CONTEXTO, TESTEMUÑAS, VARIEDADE DE FONTES</vt:lpstr>
      <vt:lpstr>MEDIOS QUE CONSULTADES NA EOI</vt:lpstr>
      <vt:lpstr>MÁIS MEDIOS DE COMUNICACIÓN DE REFERENCIA</vt:lpstr>
      <vt:lpstr>EXERCICIO 5</vt:lpstr>
      <vt:lpstr>MUCHAS GRACIAS</vt:lpstr>
      <vt:lpstr>FORMACIÓN ALFIN                                                                                                            02-03-2023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“Alfabetización informacional (ALFIN) para o uso eficaz da información"</dc:title>
  <dc:creator>Ártabra Comunicación</dc:creator>
  <cp:lastModifiedBy>Ártabra Comunicación</cp:lastModifiedBy>
  <cp:revision>4</cp:revision>
  <dcterms:created xsi:type="dcterms:W3CDTF">2023-02-28T21:49:24Z</dcterms:created>
  <dcterms:modified xsi:type="dcterms:W3CDTF">2023-03-02T00:15:27Z</dcterms:modified>
</cp:coreProperties>
</file>