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8"/>
  </p:notesMasterIdLst>
  <p:sldIdLst>
    <p:sldId id="256" r:id="rId2"/>
    <p:sldId id="388" r:id="rId3"/>
    <p:sldId id="389" r:id="rId4"/>
    <p:sldId id="390" r:id="rId5"/>
    <p:sldId id="360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62" r:id="rId27"/>
    <p:sldId id="363" r:id="rId28"/>
    <p:sldId id="364" r:id="rId29"/>
    <p:sldId id="365" r:id="rId30"/>
    <p:sldId id="330" r:id="rId31"/>
    <p:sldId id="275" r:id="rId32"/>
    <p:sldId id="276" r:id="rId33"/>
    <p:sldId id="277" r:id="rId34"/>
    <p:sldId id="366" r:id="rId35"/>
    <p:sldId id="278" r:id="rId36"/>
    <p:sldId id="279" r:id="rId37"/>
    <p:sldId id="280" r:id="rId38"/>
    <p:sldId id="341" r:id="rId39"/>
    <p:sldId id="337" r:id="rId40"/>
    <p:sldId id="391" r:id="rId41"/>
    <p:sldId id="392" r:id="rId42"/>
    <p:sldId id="393" r:id="rId43"/>
    <p:sldId id="281" r:id="rId44"/>
    <p:sldId id="265" r:id="rId45"/>
    <p:sldId id="343" r:id="rId46"/>
    <p:sldId id="266" r:id="rId47"/>
    <p:sldId id="282" r:id="rId48"/>
    <p:sldId id="287" r:id="rId49"/>
    <p:sldId id="298" r:id="rId50"/>
    <p:sldId id="289" r:id="rId51"/>
    <p:sldId id="290" r:id="rId52"/>
    <p:sldId id="344" r:id="rId53"/>
    <p:sldId id="291" r:id="rId54"/>
    <p:sldId id="292" r:id="rId55"/>
    <p:sldId id="345" r:id="rId56"/>
    <p:sldId id="367" r:id="rId57"/>
    <p:sldId id="293" r:id="rId58"/>
    <p:sldId id="294" r:id="rId59"/>
    <p:sldId id="295" r:id="rId60"/>
    <p:sldId id="296" r:id="rId61"/>
    <p:sldId id="332" r:id="rId62"/>
    <p:sldId id="334" r:id="rId63"/>
    <p:sldId id="346" r:id="rId64"/>
    <p:sldId id="347" r:id="rId65"/>
    <p:sldId id="348" r:id="rId66"/>
    <p:sldId id="336" r:id="rId67"/>
  </p:sldIdLst>
  <p:sldSz cx="9144000" cy="6858000" type="screen4x3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38" autoAdjust="0"/>
    <p:restoredTop sz="94624" autoAdjust="0"/>
  </p:normalViewPr>
  <p:slideViewPr>
    <p:cSldViewPr>
      <p:cViewPr>
        <p:scale>
          <a:sx n="50" d="100"/>
          <a:sy n="50" d="100"/>
        </p:scale>
        <p:origin x="-122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79432-6982-4CC8-830F-10BBBC0D8DC4}" type="datetimeFigureOut">
              <a:rPr lang="gl-ES" smtClean="0"/>
              <a:pPr/>
              <a:t>21/02/2016</a:t>
            </a:fld>
            <a:endParaRPr lang="gl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l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DD8E7-A6F0-440A-AF32-F0D03758F8C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s imágenes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612141" y="384724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3136900" y="3448512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3318326" y="3619783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B8B1-7679-445C-8397-BFA3C39C3717}" type="datetimeFigureOut">
              <a:rPr lang="gl-ES" smtClean="0"/>
              <a:pPr/>
              <a:t>21/02/2016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9F0-1E05-4F3E-8C2E-D99E392E4740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=""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B8B1-7679-445C-8397-BFA3C39C3717}" type="datetimeFigureOut">
              <a:rPr lang="gl-ES" smtClean="0"/>
              <a:pPr/>
              <a:t>21/02/2016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9F0-1E05-4F3E-8C2E-D99E392E4740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=""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B8B1-7679-445C-8397-BFA3C39C3717}" type="datetimeFigureOut">
              <a:rPr lang="gl-ES" smtClean="0"/>
              <a:pPr/>
              <a:t>21/02/2016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9F0-1E05-4F3E-8C2E-D99E392E4740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=""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B8B1-7679-445C-8397-BFA3C39C3717}" type="datetimeFigureOut">
              <a:rPr lang="gl-ES" smtClean="0"/>
              <a:pPr/>
              <a:t>21/02/2016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9F0-1E05-4F3E-8C2E-D99E392E4740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=""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28800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B8B1-7679-445C-8397-BFA3C39C3717}" type="datetimeFigureOut">
              <a:rPr lang="gl-ES" smtClean="0"/>
              <a:pPr/>
              <a:t>21/02/2016</a:t>
            </a:fld>
            <a:endParaRPr lang="gl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9F0-1E05-4F3E-8C2E-D99E392E4740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=""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B8B1-7679-445C-8397-BFA3C39C3717}" type="datetimeFigureOut">
              <a:rPr lang="gl-ES" smtClean="0"/>
              <a:pPr/>
              <a:t>21/02/2016</a:t>
            </a:fld>
            <a:endParaRPr lang="gl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9F0-1E05-4F3E-8C2E-D99E392E4740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=""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B8B1-7679-445C-8397-BFA3C39C3717}" type="datetimeFigureOut">
              <a:rPr lang="gl-ES" smtClean="0"/>
              <a:pPr/>
              <a:t>21/02/2016</a:t>
            </a:fld>
            <a:endParaRPr lang="gl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9F0-1E05-4F3E-8C2E-D99E392E4740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=""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B8B1-7679-445C-8397-BFA3C39C3717}" type="datetimeFigureOut">
              <a:rPr lang="gl-ES" smtClean="0"/>
              <a:pPr/>
              <a:t>21/02/2016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9F0-1E05-4F3E-8C2E-D99E392E4740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=""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B8B1-7679-445C-8397-BFA3C39C3717}" type="datetimeFigureOut">
              <a:rPr lang="gl-ES" smtClean="0"/>
              <a:pPr/>
              <a:t>21/02/2016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9F0-1E05-4F3E-8C2E-D99E392E4740}" type="slidenum">
              <a:rPr lang="gl-ES" smtClean="0"/>
              <a:pPr/>
              <a:t>‹Nº›</a:t>
            </a:fld>
            <a:endParaRPr lang="gl-E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B7B8B1-7679-445C-8397-BFA3C39C3717}" type="datetimeFigureOut">
              <a:rPr lang="gl-ES" smtClean="0"/>
              <a:pPr/>
              <a:t>21/02/2016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4619F0-1E05-4F3E-8C2E-D99E392E4740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=""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55.xml"/><Relationship Id="rId4" Type="http://schemas.openxmlformats.org/officeDocument/2006/relationships/slide" Target="slide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6.xml"/><Relationship Id="rId4" Type="http://schemas.openxmlformats.org/officeDocument/2006/relationships/slide" Target="slide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slide" Target="slide36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slide" Target="slide35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0.xml"/><Relationship Id="rId4" Type="http://schemas.openxmlformats.org/officeDocument/2006/relationships/slide" Target="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uario\Desktop\CURSO%20ED.EMOCIONAL-CONTOS\CONTO%20COA%20T&#218;A%20EMOCI&#211;N%201\Redes%20130%20Aprender%20a%20gestionar%20las%20emociones%20%20%20emociones.wmv" TargetMode="External"/><Relationship Id="rId5" Type="http://schemas.openxmlformats.org/officeDocument/2006/relationships/image" Target="../media/image49.png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uario\Desktop\CURSO%20EMOCIONARTE%20MUSICOTERAPIA\EMOCIONARTE%201\Redes%2020%20%20%20M&#250;sica,%20emociones%20y%20neurociencia.wmv" TargetMode="External"/><Relationship Id="rId5" Type="http://schemas.openxmlformats.org/officeDocument/2006/relationships/image" Target="../media/image50.png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54.xml"/><Relationship Id="rId7" Type="http://schemas.openxmlformats.org/officeDocument/2006/relationships/slide" Target="slide60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9.xml"/><Relationship Id="rId5" Type="http://schemas.openxmlformats.org/officeDocument/2006/relationships/slide" Target="slide58.xml"/><Relationship Id="rId10" Type="http://schemas.openxmlformats.org/officeDocument/2006/relationships/slide" Target="slide46.xml"/><Relationship Id="rId4" Type="http://schemas.openxmlformats.org/officeDocument/2006/relationships/slide" Target="slide57.xml"/><Relationship Id="rId9" Type="http://schemas.openxmlformats.org/officeDocument/2006/relationships/slide" Target="slide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slide" Target="slide49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file:///C:\Users\Usuario\Desktop\CURSO%20EMOCIONARTE%20MUSICOTERAPIA\Beny%20Hill.mp3" TargetMode="External"/><Relationship Id="rId7" Type="http://schemas.openxmlformats.org/officeDocument/2006/relationships/image" Target="../media/image62.png"/><Relationship Id="rId2" Type="http://schemas.openxmlformats.org/officeDocument/2006/relationships/audio" Target="file:///C:\Users\Usuario\Desktop\CURSO%20EMOCIONARTE%20MUSICOTERAPIA\Pista%2004.mp3" TargetMode="External"/><Relationship Id="rId1" Type="http://schemas.openxmlformats.org/officeDocument/2006/relationships/audio" Target="file:///C:\Users\Usuario\Desktop\CURSO%20EMOCIONARTE%20MUSICOTERAPIA\Horror%20Piano%20Theme%5b1%5d.mp3" TargetMode="External"/><Relationship Id="rId6" Type="http://schemas.openxmlformats.org/officeDocument/2006/relationships/image" Target="../media/image61.png"/><Relationship Id="rId5" Type="http://schemas.openxmlformats.org/officeDocument/2006/relationships/slide" Target="slide49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uario\Desktop\CURSO%20EMOCIONARTE%20MUSICOTERAPIA\EMOCIONARTE%201\Jim%20Jam%20%20Sunny%20%20%20La%20canci&#243;n%20de%20las%20emociones.wmv" TargetMode="External"/><Relationship Id="rId5" Type="http://schemas.openxmlformats.org/officeDocument/2006/relationships/image" Target="../media/image65.png"/><Relationship Id="rId4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uario\Desktop\CURSO%20EMOCIONARTE%20MUSICOTERAPIA\EMOCIONARTE%201\LAS%20EMOCIONES%20EN%20SITUACIONES.wmv" TargetMode="External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slide" Target="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7183710" cy="1959496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rgbClr val="0070C0"/>
                </a:solidFill>
              </a:rPr>
              <a:t>EMOCION</a:t>
            </a:r>
            <a:r>
              <a:rPr lang="es-ES" sz="60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ARTE</a:t>
            </a:r>
            <a:endParaRPr lang="gl-ES" sz="6000" i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Estrella de 5 puntas">
            <a:hlinkClick r:id="rId2" action="ppaction://hlinksldjump"/>
          </p:cNvPr>
          <p:cNvSpPr/>
          <p:nvPr/>
        </p:nvSpPr>
        <p:spPr>
          <a:xfrm>
            <a:off x="395536" y="260648"/>
            <a:ext cx="1368152" cy="108012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4" name="3 CuadroTexto"/>
          <p:cNvSpPr txBox="1"/>
          <p:nvPr/>
        </p:nvSpPr>
        <p:spPr>
          <a:xfrm>
            <a:off x="467544" y="6211669"/>
            <a:ext cx="8135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Mª ARÁNZAZU FOLGAR CASTELO. </a:t>
            </a:r>
          </a:p>
          <a:p>
            <a:r>
              <a:rPr lang="es-ES" b="1" dirty="0" err="1" smtClean="0"/>
              <a:t>Mestra</a:t>
            </a:r>
            <a:r>
              <a:rPr lang="es-ES" b="1" dirty="0" smtClean="0"/>
              <a:t> de Ed. Musical e Ed. Especial. Psicopedagoga. </a:t>
            </a:r>
            <a:r>
              <a:rPr lang="es-ES" b="1" dirty="0" err="1" smtClean="0"/>
              <a:t>Musicoterapeuta</a:t>
            </a:r>
            <a:endParaRPr lang="gl-E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sabiduria.com/images/conoD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209313" cy="6858000"/>
          </a:xfrm>
          <a:prstGeom prst="rect">
            <a:avLst/>
          </a:prstGeom>
          <a:noFill/>
        </p:spPr>
      </p:pic>
      <p:sp>
        <p:nvSpPr>
          <p:cNvPr id="5" name="4 Flecha izquierda">
            <a:hlinkClick r:id="rId3" action="ppaction://hlinksldjump"/>
          </p:cNvPr>
          <p:cNvSpPr/>
          <p:nvPr/>
        </p:nvSpPr>
        <p:spPr>
          <a:xfrm rot="10800000">
            <a:off x="7929586" y="357166"/>
            <a:ext cx="857256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trella de 5 puntas">
            <a:hlinkClick r:id="rId2" action="ppaction://hlinksldjump"/>
          </p:cNvPr>
          <p:cNvSpPr/>
          <p:nvPr/>
        </p:nvSpPr>
        <p:spPr>
          <a:xfrm rot="408656">
            <a:off x="6112500" y="-153292"/>
            <a:ext cx="3635710" cy="3305532"/>
          </a:xfrm>
          <a:prstGeom prst="star5">
            <a:avLst>
              <a:gd name="adj" fmla="val 272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 </a:t>
            </a:r>
            <a:r>
              <a:rPr lang="es-ES" b="1" dirty="0" err="1" smtClean="0"/>
              <a:t>Novos</a:t>
            </a:r>
            <a:r>
              <a:rPr lang="es-ES" b="1" dirty="0" smtClean="0"/>
              <a:t> recursos (</a:t>
            </a:r>
            <a:r>
              <a:rPr lang="es-ES" b="1" dirty="0" err="1" smtClean="0"/>
              <a:t>TICs</a:t>
            </a:r>
            <a:r>
              <a:rPr lang="es-ES" b="1" dirty="0" smtClean="0"/>
              <a:t>)</a:t>
            </a:r>
            <a:endParaRPr lang="es-ES" sz="1400" b="1" dirty="0" smtClean="0"/>
          </a:p>
        </p:txBody>
      </p:sp>
      <p:pic>
        <p:nvPicPr>
          <p:cNvPr id="33794" name="Picture 2" descr="https://s-media-cache-ak0.pinimg.com/236x/91/96/fe/9196fedf8955d28a5eb58521b8b555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5453">
            <a:off x="3297560" y="147319"/>
            <a:ext cx="2803078" cy="2921854"/>
          </a:xfrm>
          <a:prstGeom prst="rect">
            <a:avLst/>
          </a:prstGeom>
          <a:noFill/>
        </p:spPr>
      </p:pic>
      <p:pic>
        <p:nvPicPr>
          <p:cNvPr id="33798" name="Picture 6" descr="https://e1trajede1emperador.files.wordpress.com/2011/09/aulavirtu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85532">
            <a:off x="354934" y="2258258"/>
            <a:ext cx="5000628" cy="4053471"/>
          </a:xfrm>
          <a:prstGeom prst="rect">
            <a:avLst/>
          </a:prstGeom>
          <a:noFill/>
        </p:spPr>
      </p:pic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8072462" y="5786454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trella de 5 puntas">
            <a:hlinkClick r:id="rId2" action="ppaction://hlinksldjump"/>
          </p:cNvPr>
          <p:cNvSpPr/>
          <p:nvPr/>
        </p:nvSpPr>
        <p:spPr>
          <a:xfrm>
            <a:off x="6429388" y="142852"/>
            <a:ext cx="3228155" cy="2820226"/>
          </a:xfrm>
          <a:prstGeom prst="star5">
            <a:avLst>
              <a:gd name="adj" fmla="val 272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 Educación holística. </a:t>
            </a:r>
          </a:p>
        </p:txBody>
      </p:sp>
      <p:pic>
        <p:nvPicPr>
          <p:cNvPr id="30722" name="Picture 2" descr="http://ahorasoymama.com/wp-content/uploads/frato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16691"/>
            <a:ext cx="5072065" cy="6041308"/>
          </a:xfrm>
          <a:prstGeom prst="rect">
            <a:avLst/>
          </a:prstGeom>
          <a:noFill/>
        </p:spPr>
      </p:pic>
      <p:sp>
        <p:nvSpPr>
          <p:cNvPr id="7" name="6 Flecha derecha">
            <a:hlinkClick r:id="rId4" action="ppaction://hlinksldjump"/>
          </p:cNvPr>
          <p:cNvSpPr/>
          <p:nvPr/>
        </p:nvSpPr>
        <p:spPr>
          <a:xfrm>
            <a:off x="8072462" y="5857892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trella de 5 puntas">
            <a:hlinkClick r:id="rId2" action="ppaction://hlinksldjump"/>
          </p:cNvPr>
          <p:cNvSpPr/>
          <p:nvPr/>
        </p:nvSpPr>
        <p:spPr>
          <a:xfrm>
            <a:off x="6429388" y="0"/>
            <a:ext cx="3299592" cy="2842760"/>
          </a:xfrm>
          <a:prstGeom prst="star5">
            <a:avLst>
              <a:gd name="adj" fmla="val 272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Importancia das </a:t>
            </a:r>
            <a:r>
              <a:rPr lang="es-ES" sz="1600" b="1" dirty="0" err="1" smtClean="0"/>
              <a:t>linguas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nun</a:t>
            </a:r>
            <a:r>
              <a:rPr lang="es-ES" sz="1600" b="1" dirty="0" smtClean="0"/>
              <a:t> mundo globalizado. </a:t>
            </a:r>
          </a:p>
        </p:txBody>
      </p:sp>
      <p:pic>
        <p:nvPicPr>
          <p:cNvPr id="1026" name="Picture 2" descr="C:\Users\Marian\Desktop\viñetascurso proxectos\idiomas 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36825"/>
            <a:ext cx="7200900" cy="4321175"/>
          </a:xfrm>
          <a:prstGeom prst="rect">
            <a:avLst/>
          </a:prstGeom>
          <a:noFill/>
        </p:spPr>
      </p:pic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8072462" y="5857892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trella de 5 puntas">
            <a:hlinkClick r:id="rId2" action="ppaction://hlinksldjump"/>
          </p:cNvPr>
          <p:cNvSpPr/>
          <p:nvPr/>
        </p:nvSpPr>
        <p:spPr>
          <a:xfrm>
            <a:off x="6357950" y="214290"/>
            <a:ext cx="3299592" cy="2842760"/>
          </a:xfrm>
          <a:prstGeom prst="star5">
            <a:avLst>
              <a:gd name="adj" fmla="val 272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Aplicación das </a:t>
            </a:r>
            <a:r>
              <a:rPr lang="es-ES" sz="1600" b="1" dirty="0" err="1" smtClean="0"/>
              <a:t>aprendizaxes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na</a:t>
            </a:r>
            <a:r>
              <a:rPr lang="es-ES" sz="1600" b="1" dirty="0" smtClean="0"/>
              <a:t>  vida real (competencias)</a:t>
            </a:r>
          </a:p>
        </p:txBody>
      </p:sp>
      <p:pic>
        <p:nvPicPr>
          <p:cNvPr id="5" name="Picture 2" descr="http://4.bp.blogspot.com/-sTdlb7k6XcE/TdvR9a30YDI/AAAAAAAAABk/gX5GLWkaZRw/s1600/MundialyEduc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6440502" cy="5286388"/>
          </a:xfrm>
          <a:prstGeom prst="rect">
            <a:avLst/>
          </a:prstGeom>
          <a:noFill/>
        </p:spPr>
      </p:pic>
      <p:sp>
        <p:nvSpPr>
          <p:cNvPr id="7" name="6 Flecha derecha">
            <a:hlinkClick r:id="rId4" action="ppaction://hlinksldjump"/>
          </p:cNvPr>
          <p:cNvSpPr/>
          <p:nvPr/>
        </p:nvSpPr>
        <p:spPr>
          <a:xfrm>
            <a:off x="7929586" y="5857892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trella de 5 puntas">
            <a:hlinkClick r:id="rId2" action="ppaction://hlinksldjump"/>
          </p:cNvPr>
          <p:cNvSpPr/>
          <p:nvPr/>
        </p:nvSpPr>
        <p:spPr>
          <a:xfrm>
            <a:off x="6058754" y="-118397"/>
            <a:ext cx="3635710" cy="3305532"/>
          </a:xfrm>
          <a:prstGeom prst="star5">
            <a:avLst>
              <a:gd name="adj" fmla="val 272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 motivación, as ideas previas e o </a:t>
            </a:r>
            <a:r>
              <a:rPr lang="es-ES" b="1" dirty="0" err="1" smtClean="0"/>
              <a:t>aprendizaxe</a:t>
            </a:r>
            <a:r>
              <a:rPr lang="es-ES" b="1" dirty="0" smtClean="0"/>
              <a:t> significativo</a:t>
            </a:r>
            <a:r>
              <a:rPr lang="es-ES" sz="1400" b="1" dirty="0" smtClean="0"/>
              <a:t>.</a:t>
            </a:r>
          </a:p>
        </p:txBody>
      </p:sp>
      <p:pic>
        <p:nvPicPr>
          <p:cNvPr id="24580" name="Picture 4" descr="https://dimequeescribes.files.wordpress.com/2011/03/21suma-gra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905206"/>
          </a:xfrm>
          <a:prstGeom prst="rect">
            <a:avLst/>
          </a:prstGeom>
          <a:noFill/>
        </p:spPr>
      </p:pic>
      <p:sp>
        <p:nvSpPr>
          <p:cNvPr id="6" name="5 Flecha derecha">
            <a:hlinkClick r:id="rId4" action="ppaction://hlinksldjump"/>
          </p:cNvPr>
          <p:cNvSpPr/>
          <p:nvPr/>
        </p:nvSpPr>
        <p:spPr>
          <a:xfrm>
            <a:off x="8072462" y="5857892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noticiasusodidactico.com/ojopedagogico/files/Reactor-Superson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4746787"/>
          </a:xfrm>
          <a:prstGeom prst="rect">
            <a:avLst/>
          </a:prstGeom>
          <a:noFill/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5786446" y="5643578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educartesvisuales.files.wordpress.com/2014/11/2bd8a-tonucc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15656" cy="3643314"/>
          </a:xfrm>
          <a:prstGeom prst="rect">
            <a:avLst/>
          </a:prstGeom>
          <a:noFill/>
        </p:spPr>
      </p:pic>
      <p:pic>
        <p:nvPicPr>
          <p:cNvPr id="4" name="Picture 8" descr="http://api.ning.com/files/HczC2Wh*hEmD7*Svzy7udr8K5DowTvbWRU6V0*WvZrOesxFjd65bDeK05s2NDi8E8-ZI9LFWmCZ0bmD**ng-pkwPCg5h0Ft9/Nuevaimage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643182"/>
            <a:ext cx="4143372" cy="4320104"/>
          </a:xfrm>
          <a:prstGeom prst="rect">
            <a:avLst/>
          </a:prstGeom>
          <a:noFill/>
        </p:spPr>
      </p:pic>
      <p:sp>
        <p:nvSpPr>
          <p:cNvPr id="6" name="5 Flecha izquierda">
            <a:hlinkClick r:id="rId4" action="ppaction://hlinksldjump"/>
          </p:cNvPr>
          <p:cNvSpPr/>
          <p:nvPr/>
        </p:nvSpPr>
        <p:spPr>
          <a:xfrm>
            <a:off x="142844" y="285728"/>
            <a:ext cx="857256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Pergamino horizontal">
            <a:hlinkClick r:id="rId5" action="ppaction://hlinksldjump"/>
          </p:cNvPr>
          <p:cNvSpPr/>
          <p:nvPr/>
        </p:nvSpPr>
        <p:spPr>
          <a:xfrm>
            <a:off x="1285852" y="6286496"/>
            <a:ext cx="1928826" cy="57150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hlinkClick r:id="rId6" action="ppaction://hlinksldjump"/>
              </a:rPr>
              <a:t>LEXISLACIÓN</a:t>
            </a:r>
            <a:endParaRPr lang="es-ES" sz="1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trella de 5 puntas">
            <a:hlinkClick r:id="rId2" action="ppaction://hlinksldjump"/>
          </p:cNvPr>
          <p:cNvSpPr/>
          <p:nvPr/>
        </p:nvSpPr>
        <p:spPr>
          <a:xfrm>
            <a:off x="6572264" y="500042"/>
            <a:ext cx="2928958" cy="2286016"/>
          </a:xfrm>
          <a:prstGeom prst="star5">
            <a:avLst>
              <a:gd name="adj" fmla="val 272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 </a:t>
            </a:r>
            <a:r>
              <a:rPr lang="es-ES" b="1" dirty="0" err="1" smtClean="0"/>
              <a:t>creatividade</a:t>
            </a:r>
            <a:r>
              <a:rPr lang="es-ES" sz="1400" b="1" dirty="0" smtClean="0"/>
              <a:t>.</a:t>
            </a:r>
          </a:p>
        </p:txBody>
      </p:sp>
      <p:pic>
        <p:nvPicPr>
          <p:cNvPr id="22530" name="Picture 2" descr="http://1.bp.blogspot.com/__PAT4LqyV7A/TNKwqD5r9-I/AAAAAAAAABU/3aICTnZLsrQ/s1600/MAR%C3%8DA+F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290"/>
            <a:ext cx="3328436" cy="4958966"/>
          </a:xfrm>
          <a:prstGeom prst="rect">
            <a:avLst/>
          </a:prstGeom>
          <a:noFill/>
        </p:spPr>
      </p:pic>
      <p:sp>
        <p:nvSpPr>
          <p:cNvPr id="7" name="6 Flecha derecha">
            <a:hlinkClick r:id="rId4" action="ppaction://hlinksldjump"/>
          </p:cNvPr>
          <p:cNvSpPr/>
          <p:nvPr/>
        </p:nvSpPr>
        <p:spPr>
          <a:xfrm>
            <a:off x="8001024" y="5857892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 descr="2014 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7232"/>
            <a:ext cx="2714612" cy="2714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trella de 5 puntas">
            <a:hlinkClick r:id="rId2" action="ppaction://hlinksldjump"/>
          </p:cNvPr>
          <p:cNvSpPr/>
          <p:nvPr/>
        </p:nvSpPr>
        <p:spPr>
          <a:xfrm>
            <a:off x="6058754" y="-118397"/>
            <a:ext cx="3635710" cy="3305532"/>
          </a:xfrm>
          <a:prstGeom prst="star5">
            <a:avLst>
              <a:gd name="adj" fmla="val 272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Os valores democráticos e o </a:t>
            </a:r>
            <a:r>
              <a:rPr lang="es-ES" b="1" dirty="0" err="1" smtClean="0"/>
              <a:t>pensamento</a:t>
            </a:r>
            <a:r>
              <a:rPr lang="es-ES" b="1" dirty="0" smtClean="0"/>
              <a:t> crítico</a:t>
            </a:r>
            <a:r>
              <a:rPr lang="es-ES" sz="1400" b="1" dirty="0" smtClean="0"/>
              <a:t>.</a:t>
            </a:r>
          </a:p>
        </p:txBody>
      </p:sp>
      <p:pic>
        <p:nvPicPr>
          <p:cNvPr id="5" name="4 Imagen" descr="G:\a3a399cf-5fd0-4bca-8107-7af46b9ff6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19948">
            <a:off x="2473844" y="-274923"/>
            <a:ext cx="300046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2.bp.blogspot.com/-4MKR4Y2idR4/T7j-AwZcs1I/AAAAAAAAAQA/NsrGPOFPOaY/s1600/Frato+-+Eleg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1434">
            <a:off x="107132" y="3575608"/>
            <a:ext cx="5378421" cy="3137412"/>
          </a:xfrm>
          <a:prstGeom prst="rect">
            <a:avLst/>
          </a:prstGeom>
          <a:noFill/>
        </p:spPr>
      </p:pic>
      <p:sp>
        <p:nvSpPr>
          <p:cNvPr id="7" name="6 Flecha derecha">
            <a:hlinkClick r:id="rId5" action="ppaction://hlinksldjump"/>
          </p:cNvPr>
          <p:cNvSpPr/>
          <p:nvPr/>
        </p:nvSpPr>
        <p:spPr>
          <a:xfrm>
            <a:off x="8143900" y="5786454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836712"/>
            <a:ext cx="5568652" cy="1180728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70C0"/>
                </a:solidFill>
                <a:hlinkClick r:id="rId2" action="ppaction://hlinksldjump"/>
              </a:rPr>
              <a:t>PRESENTACIÓN</a:t>
            </a:r>
            <a:endParaRPr lang="gl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2736304" cy="5760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b="1" dirty="0" smtClean="0"/>
              <a:t>COÑECÉNDONOS</a:t>
            </a:r>
            <a:endParaRPr lang="gl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0" y="5661025"/>
            <a:ext cx="2427288" cy="854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800" b="1" dirty="0" smtClean="0">
                <a:solidFill>
                  <a:schemeClr val="tx1">
                    <a:lumMod val="75000"/>
                  </a:schemeClr>
                </a:solidFill>
              </a:rPr>
              <a:t>PATATÍN     PATATERO</a:t>
            </a:r>
            <a:endParaRPr lang="gl-ES" sz="1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4 Corazón"/>
          <p:cNvSpPr/>
          <p:nvPr/>
        </p:nvSpPr>
        <p:spPr>
          <a:xfrm>
            <a:off x="179512" y="3717032"/>
            <a:ext cx="576064" cy="50405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err="1" smtClean="0"/>
              <a:t>Xan</a:t>
            </a:r>
            <a:endParaRPr lang="gl-ES" sz="800" dirty="0"/>
          </a:p>
        </p:txBody>
      </p:sp>
      <p:pic>
        <p:nvPicPr>
          <p:cNvPr id="1026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645024"/>
            <a:ext cx="702568" cy="747121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QQDxQPDw8PDg8UDw8PDxAUFBQPFA8QFBQWFhQUFRYYHSggGBolGxQUITEhJjUrLi4uFx8zODMtNygtLisBCgoKDg0OGhAQGiwkHyQsLCwsLCwsLCwsLCwsLCwsLCwsLCwsLCwsLCwsLCwsLCwsLCwsLCwsLCwsLCwsLCwsLP/AABEIAL8BCAMBEQACEQEDEQH/xAAcAAEAAQUBAQAAAAAAAAAAAAAAAQMEBQYHAgj/xABBEAABAwIDBQQHBwMDAwUAAAABAAIDBBESITEFBkFRYRMicYEHMkJSYpGhFCMzcrHB0VOS8YLh8CTC0kNjc6Ky/8QAGgEBAAIDAQAAAAAAAAAAAAAAAAECAwQFBv/EACwRAQACAgIBBAICAQUBAQEAAAABAgMRBCExBRJBUSJhMnGREyNCgaGx0RT/2gAMAwEAAhEDEQA/AO4oCAghAQEBAQEBAQEBAQEBAQEBAQEBAQEBAQEBAQEBAQSgICAgIIQEBAQEBAQEBAQEEoIQEBAQEBAQEEoIQEBBKAgICAgICAgIIQEBAQEBAQEBAQEBAQRdBAchp6ugICAgICAgICAglAQEBAQEBAQQgICAgICAgICAgFB5LkHPN9fSfDSYoaTDU1IuCdYoj1I9Y9AsF8sR4dPi+nWyflk6hyKt3gra2bE+oqJJDctaxzmBv5WtyAsta2SfMy7WPi4qRqKrZlZU078pqiGQWPrvafHXMKsZJ8xLN/8Az47R3ENt2J6U62CwmLKtg4SDC+3R7f3BWWue0NTN6Rhv/HqXQdielSins2YvpHn+oLs/vGQ87LNXPWfLlZvSs1O69x+m70tWyVofE9kjDo5rg4HzCzRMS51q2rOphVupVSEBAQEBAQSgICCEEoCAgIIQEBAQEBAQEBAugxu3NuQUURmqZGxt4DVzzya3UlVteKx2y4cGTNb20hw/fX0kz1uKGnvTUuhAP3ko+Nw0Hwj6rVvlm3h6Di+n0w927t/5DTYKW4xvOCPnqXdGDj+iwTb4h0YhVbNHp2T2jQOa+ziPiuCD5AKs7Xisvf2lgzbG5zuBkdjDfBoAHzuFGpXiqPtDXfiRN/Mz7t3y9X6Jr6Wisp7BrvUkAPuvGA/3aH6KJmY8wncx5V6OrqKN2OGSWnPvMcQ13jbuu87q1bzHiWO+DFljVoiW77D9LdTFZtVFHVM99v3Ug65d0/ILYryZjy5ef0THbvHOnQthekKiqrNE3YSH/wBOb7s35A+qfIrYrmrZxs/pufF5jcfptTX3FxmOBWVoz09AoCAglBCCUBAQEBAQQgICAgICAgICDyXINB329JcNHihpsNRUi4Of3cR+Ij1j0CwZM0R1DqcT0y+T88nVf/ZcT2vteetm7SeR80jjZo4Nv7LGjQdAtW077l3seOmOvtpGoUxG2L17SSe5q1h+Ij1j0HnyVJmZZYhRlkLzicbnTwHAAcAnhkiqLKNsmhQslBITadKsM7meq4jmOB8RoVExEp9sK3bMd68YB96Pu/NpyPlZR38I9sn2UO/De1/wnuO+RyPknu+07+2T2PvPWUJtDPIwDWJ/fZblgdp5WWSuW0eJaubgYM38odC2D6Xmmza6Dsz/AFYrub4lhzHldbVOTH/JxuR6FaO8U7/t0TZO3IKtuOnnjlHHCcx4t1Czxesx1Li5ePkxTq9ZhkAVdhSglAQEBAQEBBCAgICAghAQSgsNsbYhpIjNUStiYOJ1ceTRqT0Cra0Vjtlw4L5re2kbcU329Jk1XihpsVNT5gkG0ko+Ij1R0HzWnfNNuoej4vpuPBHuyd2aJBTl9ySGsHrPOQb/ACegzWPcQ3ZmZVHThoww3AtZ0h9d/wD4joPMquvmV4r9rcBNssQ9WUL6SoSIlKhKQiREpUJSidLhlU4DC60jfdeMQHgdR5KNQiaPWGN2hMR5O7zf7hmPMHxTuDuF5serfRVDJy12GzmksIOJp5O0OdjZVvX31msTpgz4/wDVrqIdV3f9IDZLN7Rsh909yQf6Tr5XWKvK5OD+X5Q8/n9NrvrqW5UG3Ypcg7C7i06hdDB6hjy9eJcnNxMmPzDJsdfMG44Hmt6J3G4az0rCUEICCUBAQQgIIJQEEoIQaTvn6Q4aG8UVqiq0wA92M/G79hmsOTNFeo8unw/TMmf8rdVcP2/t+etl7WokMjtGjRrByY3gFqTM2ndnosePHgr7ccLRtOGd6a99REMnH8x9kfVU39J8vE0xfa9gBk1oya0dAkdMlavAChkiEqFtJRJZEvShYRKUSKBKLaSidCgSFKdMhqGPDe0iY0B7B7Ls8RcBwJzv5KjH43HyqQUX2pzWxRhjh672gtaBwyuc9VS+WMUbtLFkmtI/J1TY1H9mEbn45qjC1sMWrnECwc/5LQxVmcnv1+U+Ief5GWLxNY6r8y3jYlM+OICUgyEue62jS43wjoF6Ti4rY8cRae3DzXra+6+GQWyxJQQgIJQEBBBKDygAIJQW1fXxwRulme2KNou5zjYD/dRa0RG5Xx47ZLe2sblxvfb0nyT4oaHFBBoZtJJB8PuD6+C08mebdVek4fpVMX55u5+nOGNdK4hufFzibADiXE6LDqI7l0b5N9QqiRsX4XefxlI0/IDp4nPwTz58KxVbHPM5nU9VEssVSFDJEJUJSiU2ULaSiREpUJETp6ROhQkRKQiVaCAvOVgBm5x0aOv8JM6RNohcgXHZxA4TqfakPC/TooiO9ypMfMt43Cc1sLY2R9pU9q6PO1hIT62WRABGfRaWXFkvyNRH9fpxOffX8p6/+uq7I2Q2C7nHtJnevKdT0HJq7nG4lcMfufMvNZ89sk/UfTKALbYEoCAghBKAg8uKDygkBBKDWd799INnNs89pOR3IGnvHq4+yFiyZa1bvE4GTkT11H24VvRvXPXyY6h/dBPZwtyZGOg4nqVpXta/l6jj8bFxa6rHf2xDKfIPlJYw+qB6z/yjgOpy8VXeuoTMzZE1QXDCAGRjRg583H2j1KnWlq1UgFDLEPShbSVCwiU2RKVCREpRKVCUosKBKJLIlcwU9xjecLL2vqXHk0cT+iiZ+lZt8QumRmTIAMjbna+TficeJ6qYhXqnlmdkbHdN6ocyHi/1Xyjk33W/Uq0Q5XM9QjH1XuXUdydiNiOINDQxtmgC1idfpf5rb49I3t5jk5rXnuW5rcaiUBAQEEIJQEFMoPQCCHOAGeXVDy5bvz6UBHiptnESSZtfUasYeIZ7x66eK1sufXVXb4Ppc31fL4+nJJDLO50lpZ3k4pH2dISTzK1Jnv8AKXem1aR7appGNwOeLPmbcljh3WNuBiA9o56HTkUtPevhjnuVrI8uOJxJJ1JzU+GWKgCqyRCVC0QlEiJTZQnSUSlEgUJSidJRIoWSESlBeR04bnILnVsehPV/IdNSq7+lJmZ8LpkBdZ8hIB7rQBm48GxtVorDHfJFIbPsfd8yWdK3C0Zsh1APvPPtO+gV4jbhcv1GZ3XH/lvezdl24WHNZqY3EtdtWzGNazCLXuSea26aiNQ1r7mV4Csqj0gICAghBKCCg8gIJKDiPpf33kdM/Z9O/s4I7NqXjIySHVl/dGVxxN1r5LTM6h2ODhrjrGW//Tm2E4A4hzWnR+E4Xea1vbry7VeTW0arL3G97B3XENviBBuMWlweBVZjflkrESuKWZmBzCCxzsnSjv3be+EjgLjUKs73tk9rw+jcBibaRvFzO8B4jVvmnu2vEqFkX0lQlNlCUosIlKCQFC0QInSVCREpRL3HGXENaC4nQDik9ImdL2GMMPds+T3tWx/l5nqq+VJmZX9LRHEG4TLMcwzlf2pDwH1KyRENfPyK469zqG47D3ewntJO/La2K1gwe6wcArRXbzfK51svUdQ3Oh2cALkWH6rYpjjTmzdfPf7LBn+gWT9QqwG8NaaaSIMlvM+47IZuLRnj6AaX6hcvn1vT/crbTo8KtckTW0dfbN7P2s8PhilzfJixM1LABcOPy481l4nKyTatL+Z/8a2bj01a1fEeP22MLsNBKAgIIQSggoCCjWTiON8h0Yxzz4NF/wBlEz0mtfdaIfI+36kyHG/15XyVMn5nuNv3+a16fbtcnrVY+HSdk7MP2GBuHE3sySL49T+lgFr5t+7pp47a8MVXbstJLoSYXchm0+IWOLz8t7Hy7V6t2wFZQPi/FjIH9WPvN8xw+it1LpYuXE/Kgxrh343XA9phNx48QomG7XJWyp9pDvxWB3xtsx/nwd5qmteF9fSfsmL8Jwk+H1Xj/SdfK6b+0715W5bbI5HiNLIvHYiwoSkIlKJFCU2ROiyJ0rU9OX6ZNHrOOjf9+iiZ0rNohfwR3+7iBscnO9qTx5N6fNIiZ8qTMR3ZlNlbOdI7DDY2Nnz2u1nMM953XQLI0OVzK447/wAN62JsFsLbNGZzc45ueeZPEq9a7ebz8m2Wd2bTSUQaMxny5LYrTTTtK5OeQ8zyV1Wqbzb3sp5BR0uGWtecJvmyC4vikI1dbPD87LFly1xUm0t7i8O2XueoWmzaP7Me2lLqqulIILu84u4OdyA4N0C4cZL57xPmfiPr9t3JNYr7Y6rHn9tv3e2M5jjPMcUz9TyHIdF3eLxYwxue7T5lyORyJv8AjXqsfDY1uNYQEBBCCUEFBBKDB77TFuzKtw1FLNb+0hUyfxlscSN5q/2+WdtD7xo5Qwj/AOoP7rDXw6fI7vLvOwKX/pIsvY5YeJ4LHLnT5VKjZwdqPPiqTSJTFphi6rZJGmY/VYpxzHhkrkaztHdljjiaHQSa4md3PqNEi8x5beLlWqwFdsuWO5kj7Vv9WIWcPzN4/wDM1bdbOlh50T8rBsOLONwktw0ePFv8Ks1l0KZ628qgqye7K0SgZd7JzfB2vkbhU19M3t34T9na/wDDdn7j7Nd5HR30Ub15TuY8qD4y02cC08iLFT5ZI1KEWFAkImE2RK6hpsg+S4b7IHrP8OQ6/qqzb4hSbfEL2OEvF3Wjibw0a0fufqrVqpNor/bP7G2I6ceq6Knyy9WScfF7reivEOPy/UIp1Xuf/jfdl7KawBrGgAAAACwAWatHAyZZtO58s9BThvjzWeK6a8yrHS5yHE6KyIhzPfP0gFxNJs03ObZKkfVsPX4+HDmsN8kR1Ds8H02cn55OoaZu/QySVLG013StkDpJbktbf1m39om5uf8AKwTinLExPy6nK5GLBT2w7ru9sARfey9+U8T7I5BbHE4dOPXUeXl+RybZZ/TYgFuNVKAgICAgIIKCm9yga5v06+zKtvE0s30aSqZP4y2uJ1mrP7fMm2Rd7TzhiPybb9lhr4dTPH5y+jd3YL0cJH9McCOJ4FREOTbyunwJpG1vJT9LjiNVGk7aVvftxlI8RxtMsmr2HNjB+bUHosN9Orw+BfNHunqGP2dvBTz2a4/ZpD7LzdhPR/Dzssft34WzcHJj7juHvam7ccneczA7USMyPjcZFN2qwY89qdNertjTR6tFWzmO5K0ePH6q0TEulh5sMWIA42jd3uMb+48dLHIqJr9Onj5MW8vQnc3uSNxgey8G7fA6hY5q2IiJ7hIga/8ADdhd7jyB/a7Q+dk3PymJmPJ9jLc5CIujrlx8GjPzUb+k+/6BAw+rML/E1zR8803P0n3T9KzIWx5kte/lcFjOpOjj00Ud28Imd/pexQZh8hc9zj3GjN8h5NHLroFesQw3yxWOm27E3bLy2SoAyzjhGbI+p953VXiu3B5fqG/xx/5bvQ0PIWHNZ6Uca12VjjDRYLNEaY9vNXUshjdLK9scbQXOe42DQpK1m06hx/fDfWTaDjT0uKGjzxO9R87Rq559iPpx48lgvl+Ieg4PpsVj35WJ2DsR9W/sqcER+rJNa2Pm1nJv/OipTHNpbXM51cMaj/DuG6W60dFEA1oxW5cf5W9WkVh5XNntltu0tjV2FKAgICAgICDy/RBZzSWULMFt09pDJF78b2f3Aj91S3hlxTq0S+adoglsdx3gHxOHItdf/uWCrt5o3O4fQ+49SHbPgdlbANNB0OZU18OPlrq0s+Wg9VZj2tqlmFrncmudbwF1Ex0tTU2iJcJdVdqS95u55LnHmTmVpT299iiK0isfCk3ZgkdZuQ1NuSQwcu9cWObuo7F2P2dNEGEj7tpcx13sNxfTVuvD5LP7enjcuWb3m0vc+zAeGA9M2n/nkqTjhEXYHa27jJPxIw7k8ZOHmM1TVqtnFyLVnqWEZu7Z2GSR8tPY2Fh2jDws4jRYc2S8U/CO3Tw8776XZ3Nhkb/087sXuuIvfqDb9loRzckTq0NyObePPhh6ndyeneCYxMGkHDpitwIPD5rPHKx2jU9NqnJpeFen2TNVENfEI7O9fA1ryD7Ia3XxKrbkUx/xnc/Ss560jcS2yi2JDSgNcwSzkZRZOPjI7gOiwf7uS3f+HNy8u1+4nUff/wCMpSbMxP7V7WY7YRYABjfdb0XT4+CaR3Pbl5uTNo9sT02Glo8rnIfqt2tWjNl+1vBZVFjtzbMNFCZ6h4YwZNGrpHcGsHEqNsmPHa86q4vvJvFPtSQukPYUjDiZFfusHB8h9t/T5LXvk31D0nD9Pphj338rjdzdx9a4NY1zKW4JJydORxPIdP8AKY8e1eb6hGPqPLtu7uwI6WMNa0AgWyFrLdrWIeYyZLXncs0rsaUBAQEBAQQglBBCCyqYbqJTDAbSiIuqSy1lxHe/d6SGWWZgDoTIZbD1m4tcuQKwWq7GDk1nUT8Mfu5vJUUD+0pZLNcR2kTu9HLb3hz6jNViZhs5sFM0bh1ndj0kUtVaOY/Yqg2GF5vE8/C/TyNvNZInbkZeJejdnNxNI4OBFxmCCFLWr+NofNz7xvcw6tc5h8Wm37LSny9xivusS2TdBnaukHENb9Sf4SHP9WtP+nEOwinwgAZWAHTILa9vTy/ypPj5jz1UaSouhB0zUaNrGp2c13Cx5hUtjiV62mGJqtkkZgXtoRkQtbLxot5hs4+Ravh4irJmAg4ZmAZtkF7ea0bcOf8Aj/62Yz0nzGv6XUVZLIMMUUdKD6z2i7yOhOivi41/Goj+lb5Mcd7m39shs7ZoZoCScyTmXHqV0cWGtY1DUy5pv5Z2npQMz5DktitdNabLoBZFWC3t3qh2dFikPaTOB7GBp70h5n3W8yotMRDPg49sttQ4ztPaE1dKaqsks0ZNA9SIe5E3i7/JWre826h6ji8SnGr35Z/dbdV9a5rpGGOnBvHF73xP5lZMeLbQ53qOvxr5dp2NsllOwNaADZbla6edtebeWTVlEoCAgICAgIIQSgIIIQW09I12oUaTEtf2tuyJAbKs1ZIyTHhzDeP0flpL4QY3ZkgC7XeLVjtRuYuXNWiV+zXxEiVhZ8Qu5h8eLVimkx4dLHyqXjUsvu5vbWUBa2GTtYL/AIMn3kZHwG92eR8lHv8Ab5TfhVzfwY/aUplmkmw4O0kklwg3w43F2G/G11rzaJl26YLY6RE/ENh9G8n/AFvZn22EebSD/KtWNy5/qdd4du5ELbeWeHRBNI2t5KbjoeYyVZhaJW74yOGIdMiqpU8IPjy0KJWVfSA4RYZnE7rbID9VjvC1ZXNHR8APL+VNaItZloYA3qeazRGmOZVeg/wpQ1HfjfdlAOxhDZ61w7rNWwg+3Jb/APOp8FW1orDc4vEvmtqHJJHPmeauskfK9511fKeDIx7LRpyC1ptNpemw4cfGrqPLdN0t0H1L2zVDQ1o/ChHqxD9ys+PF9uNzvUN7rT/Lr2zaBsLQ1oA6raiHDtaZX4CsqkIJQEBAQEBAQEBAQEBBCCjPTteLOAKg20TffZlNDEZJCxl9AbXd4Disd5ivlt8bDlzW1jjbilW0B7jE3A0nIaedlpXtFpew4nEvx6Rvy8RyXNrXJyHUrDNPpvRnj/kv6Paj6GVs9O1kkjb4nuGOMcCzI69fks9KzXy4/MvTkRNa+HSd3vSpTzWZVtNHJpj9eFx/Nq3z+a2ItEuBl4V6eG+QTNkaHxvbIwi7XNIc0joQrNOYmJ1L3ZQh4cy6ChLTA6i/6qJqnag2k72pOQzPDoq+1b3L6OMNFgrxGlZSDfTTn/CQhoG/m/4p8VJQFr6nMSzes2n5ge8/6D6Kt7xWHS4XAvmtuY6c1gpjftJcc0shxNYSXPmcfaedQ39Vqzu09vRR/p8emq9fcuibnbmue8VFTZ0mWEW7sQ91oW1jxa7l57m8/wB/408Oo0VI2Ntmiy2dOTMrxoUqvSCUBAQEBAQEBBCCUBAQEHklBpO+fpBio7wwYaiq0wg3ZEfjI4/CM/BYcmaK+HX9P9JvyJ91+quYy0dXXvdU1DnEZkyPyaxvJo4Bak1tfuXpo5XF4dYx4+5/TBzxtxEMJcL2B949AsU/UOpSZtT3X6bdupuFLNaeRvZtt3Lj69StnFinzLzPqnqeON48flU2x6M5GXkpyWu5tyB8W6FZ5o4OPlWrLSNp7IkhJFRA5n/uxtuP9Uf8LDbG6eHmVt5RsjaNTRntaKocGanszjYf/kjOnmFXcw2LYcWWHQN3/S002ZXwmM6dvDdzfF0eo8rq8Xhzsvp1q91dD2btSKpZ2lNNHOzmxwJb0I1B8bK7QtS1Z7hdBw048tCpUSctVA8DvZ6M+Vx+wTylzDfv0gF+Kj2c+zc2TVTePAshP/d8uax5MkV6dfgenTkn3W8NLoKAtc1jY+1qHZsi1DPjl/hYIibS7d8mPDTUdQ6fubuX2f3057SZ2bnn9G8gtvHj15ea5fNtlnUeHRKanDRYCwWeHNmV00KUPSCUBAQEBAQEBAQEBAQEEIMXtzY/2pnZmeohboeyf2eIdVW1dwzYc3+lb3a2wuyPR7R07sXZulde95DizVK4aw283qnIyR7d6j9NY9L20OzEVDAMOMY5A0Wu0GzW2HM3+SxZ511DpehYYm1s2T4XW4O4IjDamsaHSEBzIiMm9T1TFh13KvqnrFsn+3j6h0hrAMgLDhbKy2nnt7CxBY1+xophaRjXdbKNJ3pz/eD0VscTLSuMMmZBb3T/ALrHbHttYuXejne2926imJ+005e3+tEMLvFzdCsFscw62Dn1t1LDU2OJ4lpJpA8e1FjY9tuD2jQfRYpt7fMt21cWWO277H9JlTBZm0Kc1LNO0DexltzsRhcfkr1zVt8ufm9N+aS37Yu9VFVtxR1LRhaXOikPZvYBqSHagdLhZepc2+C9J1MNG3t3sl2m91Hs/E2kBwzTZt7fpfgzpq7wWvn5NcUdy6XD4cfzuo0O45jsTMe2c0iKNrGkgnR5voAtCnIvktEVr5b9+bFI1H8Yb9uhuWylbicMcrs3vObnO6rtUxxDz/J5ds1u/Dco4rLK01YBSh6AQSgICAgICAgICAghBKAgICAghBrE26zZtqGvms5scUccDNe+MRc8/wBwssc0ibblvV5lqcf/AEa/M9tmAWRopsgICAQgoVNI2QWe0OHUXUDWKzcmMPMtKRBKfWIAs62l+a1OVw6Z66luYOZfH+4YLaOzJGXFTSiZn9SPXzb/AJXGyem5sfde4/Xl0sXNpbxOv7a/LuvQTOveOM6lrw6IjyasMZs9Ovdr+21OWZjc13/TPbF2awWhoWNkIyMxbaGHqB7bllw8W+a25nf7+P8AprZ+RMR+fUfXz/23XZOxGwDESZJTm+R2Zcf46LvYONTFXUOPmz2yT+mVaxbDA9WQSEEoCAgICAgICAgICCEEoCAgIIQSgiyAglBCAgICCEEObfXNBYVGw4JDd8LHHwVJx1nzEL1yXr4ld09M2NuFjQ1o4AWUxWI8QrNpt3KtZWQICCUBAQEBAQEBAQEBAQQglAQEBAQEBAQEBAQEEICCUBAQEBAQEBAQEBAQEBAQEBA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  <p:pic>
        <p:nvPicPr>
          <p:cNvPr id="10" name="9 Imagen" descr="LIBRO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002182">
            <a:off x="7545141" y="911617"/>
            <a:ext cx="1340888" cy="1568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Marian\Desktop\viñetascurso proxectos\familia profe politico c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05500"/>
            <a:ext cx="6786578" cy="4752500"/>
          </a:xfrm>
          <a:prstGeom prst="rect">
            <a:avLst/>
          </a:prstGeom>
          <a:noFill/>
        </p:spPr>
      </p:pic>
      <p:sp>
        <p:nvSpPr>
          <p:cNvPr id="4" name="3 Estrella de 5 puntas">
            <a:hlinkClick r:id="rId3" action="ppaction://hlinksldjump"/>
          </p:cNvPr>
          <p:cNvSpPr/>
          <p:nvPr/>
        </p:nvSpPr>
        <p:spPr>
          <a:xfrm>
            <a:off x="6215074" y="0"/>
            <a:ext cx="3429024" cy="2786083"/>
          </a:xfrm>
          <a:prstGeom prst="star5">
            <a:avLst>
              <a:gd name="adj" fmla="val 272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 Familia ,</a:t>
            </a:r>
          </a:p>
          <a:p>
            <a:pPr algn="ctr"/>
            <a:r>
              <a:rPr lang="es-ES" b="1" dirty="0" smtClean="0"/>
              <a:t> a </a:t>
            </a:r>
            <a:r>
              <a:rPr lang="es-ES" b="1" dirty="0" err="1" smtClean="0"/>
              <a:t>escola</a:t>
            </a:r>
            <a:r>
              <a:rPr lang="es-ES" b="1" dirty="0" smtClean="0"/>
              <a:t> </a:t>
            </a:r>
          </a:p>
          <a:p>
            <a:pPr algn="ctr"/>
            <a:r>
              <a:rPr lang="es-ES" b="1" dirty="0" smtClean="0"/>
              <a:t> e a </a:t>
            </a:r>
            <a:r>
              <a:rPr lang="es-ES" b="1" dirty="0" err="1" smtClean="0"/>
              <a:t>sociedade</a:t>
            </a:r>
            <a:endParaRPr lang="es-ES" b="1" dirty="0" smtClean="0"/>
          </a:p>
        </p:txBody>
      </p:sp>
      <p:sp>
        <p:nvSpPr>
          <p:cNvPr id="6" name="5 Flecha derecha">
            <a:hlinkClick r:id="rId4" action="ppaction://hlinksldjump"/>
          </p:cNvPr>
          <p:cNvSpPr/>
          <p:nvPr/>
        </p:nvSpPr>
        <p:spPr>
          <a:xfrm>
            <a:off x="8072462" y="5857892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trella de 5 puntas">
            <a:hlinkClick r:id="rId2" action="ppaction://hlinksldjump"/>
          </p:cNvPr>
          <p:cNvSpPr/>
          <p:nvPr/>
        </p:nvSpPr>
        <p:spPr>
          <a:xfrm>
            <a:off x="6058754" y="-118397"/>
            <a:ext cx="3635710" cy="3305532"/>
          </a:xfrm>
          <a:prstGeom prst="star5">
            <a:avLst>
              <a:gd name="adj" fmla="val 272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Importancia dos </a:t>
            </a:r>
            <a:r>
              <a:rPr lang="es-ES" b="1" dirty="0" err="1" smtClean="0"/>
              <a:t>espazos</a:t>
            </a:r>
            <a:r>
              <a:rPr lang="es-ES" b="1" dirty="0" smtClean="0"/>
              <a:t>. A </a:t>
            </a:r>
            <a:r>
              <a:rPr lang="es-ES" b="1" dirty="0" err="1" smtClean="0"/>
              <a:t>nosa</a:t>
            </a:r>
            <a:r>
              <a:rPr lang="es-ES" b="1" dirty="0" smtClean="0"/>
              <a:t> aula</a:t>
            </a:r>
            <a:r>
              <a:rPr lang="es-ES" sz="1400" b="1" dirty="0" smtClean="0"/>
              <a:t>.</a:t>
            </a:r>
          </a:p>
        </p:txBody>
      </p:sp>
      <p:pic>
        <p:nvPicPr>
          <p:cNvPr id="16387" name="Picture 3" descr="C:\Users\Marian\Desktop\viñetascurso proxectos\querida pared 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2" cy="6940626"/>
          </a:xfrm>
          <a:prstGeom prst="rect">
            <a:avLst/>
          </a:prstGeom>
          <a:noFill/>
        </p:spPr>
      </p:pic>
      <p:sp>
        <p:nvSpPr>
          <p:cNvPr id="6" name="5 Flecha derecha">
            <a:hlinkClick r:id="rId4" action="ppaction://hlinksldjump"/>
          </p:cNvPr>
          <p:cNvSpPr/>
          <p:nvPr/>
        </p:nvSpPr>
        <p:spPr>
          <a:xfrm>
            <a:off x="8001024" y="5786454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214554"/>
            <a:ext cx="6143636" cy="4643446"/>
          </a:xfrm>
        </p:spPr>
        <p:txBody>
          <a:bodyPr/>
          <a:lstStyle/>
          <a:p>
            <a:r>
              <a:rPr lang="es-ES" dirty="0" smtClean="0"/>
              <a:t>viñeta</a:t>
            </a:r>
            <a:endParaRPr lang="es-ES" dirty="0"/>
          </a:p>
        </p:txBody>
      </p:sp>
      <p:sp>
        <p:nvSpPr>
          <p:cNvPr id="4" name="3 Estrella de 5 puntas">
            <a:hlinkClick r:id="rId2" action="ppaction://hlinksldjump"/>
          </p:cNvPr>
          <p:cNvSpPr/>
          <p:nvPr/>
        </p:nvSpPr>
        <p:spPr>
          <a:xfrm>
            <a:off x="6058754" y="-118397"/>
            <a:ext cx="3635710" cy="3305532"/>
          </a:xfrm>
          <a:prstGeom prst="star5">
            <a:avLst>
              <a:gd name="adj" fmla="val 272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Respetar as etapas evolutivas</a:t>
            </a:r>
            <a:r>
              <a:rPr lang="es-ES" sz="1400" b="1" dirty="0" smtClean="0"/>
              <a:t>.</a:t>
            </a:r>
          </a:p>
        </p:txBody>
      </p:sp>
      <p:pic>
        <p:nvPicPr>
          <p:cNvPr id="11266" name="Picture 2" descr="https://s-media-cache-ak0.pinimg.com/736x/05/a4/37/05a4373a9fa19e79bdf8a4e57eb29d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7656"/>
            <a:ext cx="5357818" cy="6100343"/>
          </a:xfrm>
          <a:prstGeom prst="rect">
            <a:avLst/>
          </a:prstGeom>
          <a:noFill/>
        </p:spPr>
      </p:pic>
      <p:pic>
        <p:nvPicPr>
          <p:cNvPr id="11268" name="Picture 4" descr="https://s-media-cache-ak0.pinimg.com/236x/df/d3/dc/dfd3dc272e3caf83efa5d5b77ebb62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6883" y="3286124"/>
            <a:ext cx="1527117" cy="1785950"/>
          </a:xfrm>
          <a:prstGeom prst="rect">
            <a:avLst/>
          </a:prstGeom>
          <a:noFill/>
        </p:spPr>
      </p:pic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8072462" y="5857892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1.bp.blogspot.com/-WpUsF5Fy_WA/TdvRFATFSpI/AAAAAAAAACw/vCLh9Z1NdFk/s1600/vi%25C3%25B1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6506" cy="3580456"/>
          </a:xfrm>
          <a:prstGeom prst="rect">
            <a:avLst/>
          </a:prstGeom>
          <a:noFill/>
        </p:spPr>
      </p:pic>
      <p:sp>
        <p:nvSpPr>
          <p:cNvPr id="4" name="3 Estrella de 5 puntas">
            <a:hlinkClick r:id="rId3" action="ppaction://hlinksldjump"/>
          </p:cNvPr>
          <p:cNvSpPr/>
          <p:nvPr/>
        </p:nvSpPr>
        <p:spPr>
          <a:xfrm>
            <a:off x="6058754" y="-118397"/>
            <a:ext cx="3635710" cy="3305532"/>
          </a:xfrm>
          <a:prstGeom prst="star5">
            <a:avLst>
              <a:gd name="adj" fmla="val 272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Contacto </a:t>
            </a:r>
            <a:r>
              <a:rPr lang="es-ES" b="1" dirty="0" err="1" smtClean="0"/>
              <a:t>có</a:t>
            </a:r>
            <a:r>
              <a:rPr lang="es-ES" b="1" dirty="0" smtClean="0"/>
              <a:t> exterior como </a:t>
            </a:r>
            <a:r>
              <a:rPr lang="es-ES" b="1" dirty="0" err="1" smtClean="0"/>
              <a:t>fonte</a:t>
            </a:r>
            <a:r>
              <a:rPr lang="es-ES" b="1" dirty="0" smtClean="0"/>
              <a:t> de </a:t>
            </a:r>
            <a:r>
              <a:rPr lang="es-ES" b="1" dirty="0" err="1" smtClean="0"/>
              <a:t>aprendizaxe</a:t>
            </a:r>
            <a:r>
              <a:rPr lang="es-ES" b="1" dirty="0" smtClean="0"/>
              <a:t>.</a:t>
            </a:r>
            <a:endParaRPr lang="es-ES" sz="1400" b="1" dirty="0" smtClean="0"/>
          </a:p>
        </p:txBody>
      </p:sp>
      <p:pic>
        <p:nvPicPr>
          <p:cNvPr id="9220" name="Picture 4" descr="http://jaio.net/dibujos/ojosdeninhio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95723"/>
            <a:ext cx="4143404" cy="6362277"/>
          </a:xfrm>
          <a:prstGeom prst="rect">
            <a:avLst/>
          </a:prstGeom>
          <a:noFill/>
        </p:spPr>
      </p:pic>
      <p:sp>
        <p:nvSpPr>
          <p:cNvPr id="8" name="7 Flecha derecha">
            <a:hlinkClick r:id="rId5" action="ppaction://hlinksldjump"/>
          </p:cNvPr>
          <p:cNvSpPr/>
          <p:nvPr/>
        </p:nvSpPr>
        <p:spPr>
          <a:xfrm>
            <a:off x="8072462" y="5786454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strella de 5 puntas">
            <a:hlinkClick r:id="rId2" action="ppaction://hlinksldjump"/>
          </p:cNvPr>
          <p:cNvSpPr/>
          <p:nvPr/>
        </p:nvSpPr>
        <p:spPr>
          <a:xfrm>
            <a:off x="6357950" y="214290"/>
            <a:ext cx="3189259" cy="2646611"/>
          </a:xfrm>
          <a:prstGeom prst="star5">
            <a:avLst>
              <a:gd name="adj" fmla="val 272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O VALOR POSITIVO DO ERRO NA APRENDIZAXE.</a:t>
            </a:r>
          </a:p>
        </p:txBody>
      </p:sp>
      <p:sp>
        <p:nvSpPr>
          <p:cNvPr id="76802" name="AutoShape 2" descr="Educacion transformad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5 Imagen" descr="Educacion_transformadora_-_Frato_-_Redaccion_pobre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14596"/>
            <a:ext cx="7102978" cy="4143404"/>
          </a:xfrm>
          <a:prstGeom prst="rect">
            <a:avLst/>
          </a:prstGeom>
        </p:spPr>
      </p:pic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8001024" y="5500702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an\Desktop\Nueva carpeta\qQyhajwOLroKw7TbDv6tyjl72eJkfbmt4t8yenImKBV9ip2J1EIeUzA9paTSgKm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922777" cy="6858000"/>
          </a:xfrm>
          <a:prstGeom prst="rect">
            <a:avLst/>
          </a:prstGeom>
          <a:noFill/>
        </p:spPr>
      </p:pic>
      <p:sp>
        <p:nvSpPr>
          <p:cNvPr id="5" name="4 Estrella de 5 puntas">
            <a:hlinkClick r:id="rId3" action="ppaction://hlinksldjump"/>
          </p:cNvPr>
          <p:cNvSpPr/>
          <p:nvPr/>
        </p:nvSpPr>
        <p:spPr>
          <a:xfrm>
            <a:off x="6500826" y="214290"/>
            <a:ext cx="3046383" cy="2646611"/>
          </a:xfrm>
          <a:prstGeom prst="star5">
            <a:avLst>
              <a:gd name="adj" fmla="val 272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A </a:t>
            </a:r>
            <a:r>
              <a:rPr lang="es-ES" sz="2400" b="1" dirty="0" err="1" smtClean="0"/>
              <a:t>avaliación</a:t>
            </a:r>
            <a:endParaRPr lang="es-ES" sz="2400" b="1" dirty="0" smtClean="0"/>
          </a:p>
        </p:txBody>
      </p:sp>
      <p:sp>
        <p:nvSpPr>
          <p:cNvPr id="6" name="5 Flecha izquierda">
            <a:hlinkClick r:id="rId4" action="ppaction://hlinksldjump"/>
          </p:cNvPr>
          <p:cNvSpPr/>
          <p:nvPr/>
        </p:nvSpPr>
        <p:spPr>
          <a:xfrm>
            <a:off x="7358082" y="5500702"/>
            <a:ext cx="1571636" cy="11429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err="1" smtClean="0"/>
              <a:t>É</a:t>
            </a:r>
            <a:r>
              <a:rPr lang="es-ES" sz="1000" b="1" dirty="0" err="1" smtClean="0">
                <a:hlinkClick r:id="rId5" action="ppaction://hlinksldjump"/>
              </a:rPr>
              <a:t>Diapositiva</a:t>
            </a:r>
            <a:r>
              <a:rPr lang="es-ES" sz="1000" b="1" dirty="0" smtClean="0">
                <a:hlinkClick r:id="rId5" action="ppaction://hlinksldjump"/>
              </a:rPr>
              <a:t> 24</a:t>
            </a:r>
            <a:r>
              <a:rPr lang="es-ES" sz="1000" b="1" dirty="0" smtClean="0"/>
              <a:t> POSIBLE?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7643842" cy="777858"/>
          </a:xfrm>
        </p:spPr>
        <p:txBody>
          <a:bodyPr/>
          <a:lstStyle/>
          <a:p>
            <a:endParaRPr lang="es-ES"/>
          </a:p>
        </p:txBody>
      </p:sp>
      <p:pic>
        <p:nvPicPr>
          <p:cNvPr id="7" name="Picture 2" descr="http://elmeme.me/static/uploads/images/2013/11/13762/13762_main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8" name="7 Llamada de nube">
            <a:hlinkClick r:id="rId3" action="ppaction://hlinksldjump"/>
          </p:cNvPr>
          <p:cNvSpPr/>
          <p:nvPr/>
        </p:nvSpPr>
        <p:spPr>
          <a:xfrm>
            <a:off x="6929454" y="0"/>
            <a:ext cx="2214546" cy="1928826"/>
          </a:xfrm>
          <a:prstGeom prst="cloudCallout">
            <a:avLst>
              <a:gd name="adj1" fmla="val -75739"/>
              <a:gd name="adj2" fmla="val 3807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 smtClean="0"/>
              <a:t>Adáptase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algunha</a:t>
            </a:r>
            <a:r>
              <a:rPr lang="es-ES" sz="1200" b="1" dirty="0" smtClean="0"/>
              <a:t> “</a:t>
            </a:r>
            <a:r>
              <a:rPr lang="es-ES" sz="1200" b="1" dirty="0" err="1" smtClean="0"/>
              <a:t>metodoloxía”ou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xeito</a:t>
            </a:r>
            <a:r>
              <a:rPr lang="es-ES" sz="1200" b="1" dirty="0" smtClean="0"/>
              <a:t> de </a:t>
            </a:r>
            <a:r>
              <a:rPr lang="es-ES" sz="1200" b="1" dirty="0" err="1" smtClean="0"/>
              <a:t>traballar</a:t>
            </a:r>
            <a:r>
              <a:rPr lang="es-ES" sz="1200" b="1" dirty="0" smtClean="0"/>
              <a:t> a estas ideas?</a:t>
            </a:r>
            <a:endParaRPr lang="es-ES" sz="12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encrypted-tbn2.gstatic.com/images?q=tbn:ANd9GcSPfXCWZThJHP1WF9E_Y-tFQKXC3-Cl3_vTdYRzarhssZ5UVlVU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07" y="0"/>
            <a:ext cx="9166003" cy="6858000"/>
          </a:xfrm>
          <a:prstGeom prst="rect">
            <a:avLst/>
          </a:prstGeom>
          <a:noFill/>
        </p:spPr>
      </p:pic>
      <p:sp>
        <p:nvSpPr>
          <p:cNvPr id="7" name="6 Llamada de nube">
            <a:hlinkClick r:id="rId3" action="ppaction://hlinksldjump"/>
          </p:cNvPr>
          <p:cNvSpPr/>
          <p:nvPr/>
        </p:nvSpPr>
        <p:spPr>
          <a:xfrm>
            <a:off x="0" y="142852"/>
            <a:ext cx="4000496" cy="1357322"/>
          </a:xfrm>
          <a:prstGeom prst="cloudCallout">
            <a:avLst>
              <a:gd name="adj1" fmla="val 55934"/>
              <a:gd name="adj2" fmla="val 4714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XA O TEÑO!</a:t>
            </a:r>
          </a:p>
          <a:p>
            <a:pPr algn="ctr"/>
            <a:r>
              <a:rPr lang="es-ES" b="1" dirty="0" smtClean="0"/>
              <a:t>O TRABALLO POR PROXECTOS!</a:t>
            </a:r>
            <a:endParaRPr lang="es-ES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blogs.21rs.es/uncandilenelpatio/files/2014/09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743" cy="6858000"/>
          </a:xfrm>
          <a:prstGeom prst="rect">
            <a:avLst/>
          </a:prstGeom>
          <a:noFill/>
        </p:spPr>
      </p:pic>
      <p:sp>
        <p:nvSpPr>
          <p:cNvPr id="4" name="3 Llamada rectangular redondeada"/>
          <p:cNvSpPr/>
          <p:nvPr/>
        </p:nvSpPr>
        <p:spPr>
          <a:xfrm>
            <a:off x="4000496" y="214290"/>
            <a:ext cx="1214446" cy="1357322"/>
          </a:xfrm>
          <a:prstGeom prst="wedgeRoundRectCallout">
            <a:avLst>
              <a:gd name="adj1" fmla="val -49353"/>
              <a:gd name="adj2" fmla="val 982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hlinkClick r:id="rId3" action="ppaction://hlinksldjump"/>
              </a:rPr>
              <a:t>POR FIN!</a:t>
            </a:r>
          </a:p>
          <a:p>
            <a:pPr algn="ctr"/>
            <a:r>
              <a:rPr lang="es-ES" sz="1200" b="1" dirty="0" smtClean="0">
                <a:hlinkClick r:id="rId3" action="ppaction://hlinksldjump"/>
              </a:rPr>
              <a:t>UNHA BOA IDEA!</a:t>
            </a:r>
            <a:endParaRPr lang="es-ES" sz="1200" b="1" dirty="0"/>
          </a:p>
        </p:txBody>
      </p:sp>
      <p:sp>
        <p:nvSpPr>
          <p:cNvPr id="5" name="4 Rectángulo">
            <a:hlinkClick r:id="rId3" action="ppaction://hlinksldjump"/>
          </p:cNvPr>
          <p:cNvSpPr/>
          <p:nvPr/>
        </p:nvSpPr>
        <p:spPr>
          <a:xfrm>
            <a:off x="7072330" y="428604"/>
            <a:ext cx="1714512" cy="642942"/>
          </a:xfrm>
          <a:prstGeom prst="rect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hlinkClick r:id="rId3" action="ppaction://hlinksldjump"/>
              </a:rPr>
              <a:t>ED. EMOCIONAL</a:t>
            </a:r>
            <a:endParaRPr lang="es-ES" sz="1200" b="1" dirty="0"/>
          </a:p>
        </p:txBody>
      </p:sp>
      <p:sp>
        <p:nvSpPr>
          <p:cNvPr id="6" name="5 Rectángulo"/>
          <p:cNvSpPr/>
          <p:nvPr/>
        </p:nvSpPr>
        <p:spPr>
          <a:xfrm>
            <a:off x="7072330" y="1071546"/>
            <a:ext cx="1714512" cy="642942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CREATIVIDADE</a:t>
            </a:r>
            <a:endParaRPr lang="es-ES" sz="1200" b="1" dirty="0"/>
          </a:p>
        </p:txBody>
      </p:sp>
      <p:sp>
        <p:nvSpPr>
          <p:cNvPr id="7" name="6 Rectángulo"/>
          <p:cNvSpPr/>
          <p:nvPr/>
        </p:nvSpPr>
        <p:spPr>
          <a:xfrm>
            <a:off x="7072330" y="1714488"/>
            <a:ext cx="1714512" cy="642942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TRABALLO COOPERATIVO</a:t>
            </a:r>
            <a:endParaRPr lang="es-ES" sz="12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8229630" cy="1466840"/>
          </a:xfrm>
        </p:spPr>
        <p:txBody>
          <a:bodyPr/>
          <a:lstStyle/>
          <a:p>
            <a:r>
              <a:rPr lang="es-ES" b="1" dirty="0" smtClean="0">
                <a:hlinkClick r:id="rId2" action="ppaction://hlinksldjump"/>
              </a:rPr>
              <a:t>EDUCACIÓN EMOCIONAL</a:t>
            </a:r>
            <a:endParaRPr lang="es-ES" b="1" dirty="0">
              <a:hlinkClick r:id="rId2" action="ppaction://hlinksldjump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547664" y="0"/>
            <a:ext cx="6597352" cy="951384"/>
          </a:xfrm>
        </p:spPr>
        <p:txBody>
          <a:bodyPr/>
          <a:lstStyle/>
          <a:p>
            <a:r>
              <a:rPr lang="es-ES" dirty="0" smtClean="0"/>
              <a:t> </a:t>
            </a:r>
            <a:endParaRPr lang="gl-ES" dirty="0"/>
          </a:p>
        </p:txBody>
      </p:sp>
      <p:pic>
        <p:nvPicPr>
          <p:cNvPr id="6" name="5 Imagen" descr="Bebe Asust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7 Llamada de nube">
            <a:hlinkClick r:id="rId3" action="ppaction://hlinksldjump"/>
          </p:cNvPr>
          <p:cNvSpPr/>
          <p:nvPr/>
        </p:nvSpPr>
        <p:spPr>
          <a:xfrm>
            <a:off x="0" y="0"/>
            <a:ext cx="3203848" cy="2420888"/>
          </a:xfrm>
          <a:prstGeom prst="cloudCallout">
            <a:avLst>
              <a:gd name="adj1" fmla="val 54369"/>
              <a:gd name="adj2" fmla="val 349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dirty="0" smtClean="0"/>
              <a:t>POR ONDE COMEZO?</a:t>
            </a:r>
            <a:endParaRPr lang="gl-E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7372350" cy="759618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rgbClr val="0070C0"/>
                </a:solidFill>
              </a:rPr>
              <a:t>EMOCION</a:t>
            </a:r>
            <a:r>
              <a:rPr lang="es-ES" sz="40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ARTE</a:t>
            </a:r>
            <a:endParaRPr lang="gl-ES" sz="40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484784"/>
            <a:ext cx="7848872" cy="511404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es-ES" sz="2800" dirty="0" smtClean="0"/>
          </a:p>
        </p:txBody>
      </p:sp>
      <p:pic>
        <p:nvPicPr>
          <p:cNvPr id="4" name="3 Imagen" descr="cuadr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98543" y="417682"/>
            <a:ext cx="3229882" cy="3923927"/>
          </a:xfrm>
          <a:prstGeom prst="rect">
            <a:avLst/>
          </a:prstGeom>
        </p:spPr>
      </p:pic>
      <p:pic>
        <p:nvPicPr>
          <p:cNvPr id="5" name="4 Imagen" descr="cuadro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351072" y="417681"/>
            <a:ext cx="3229882" cy="3923927"/>
          </a:xfrm>
          <a:prstGeom prst="rect">
            <a:avLst/>
          </a:prstGeom>
        </p:spPr>
      </p:pic>
      <p:pic>
        <p:nvPicPr>
          <p:cNvPr id="6" name="5 Imagen" descr="cuadro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093350" y="3543653"/>
            <a:ext cx="2992797" cy="3635896"/>
          </a:xfrm>
          <a:prstGeom prst="rect">
            <a:avLst/>
          </a:prstGeom>
        </p:spPr>
      </p:pic>
      <p:sp>
        <p:nvSpPr>
          <p:cNvPr id="7" name="6 CuadroTexto">
            <a:hlinkClick r:id="rId2" action="ppaction://hlinksldjump"/>
          </p:cNvPr>
          <p:cNvSpPr txBox="1"/>
          <p:nvPr/>
        </p:nvSpPr>
        <p:spPr>
          <a:xfrm>
            <a:off x="1403648" y="20608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hlinkClick r:id="rId2" action="ppaction://hlinksldjump"/>
              </a:rPr>
              <a:t>LEGAL</a:t>
            </a:r>
            <a:r>
              <a:rPr lang="es-ES" dirty="0" smtClean="0">
                <a:hlinkClick r:id="rId2" action="ppaction://hlinksldjump"/>
              </a:rPr>
              <a:t>.</a:t>
            </a:r>
            <a:endParaRPr lang="es-ES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5868144" y="1772816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 smtClean="0">
              <a:hlinkClick r:id="rId4" action="ppaction://hlinksldjump"/>
            </a:endParaRPr>
          </a:p>
          <a:p>
            <a:pPr algn="ctr"/>
            <a:r>
              <a:rPr lang="es-ES" sz="2400" b="1" dirty="0" smtClean="0">
                <a:hlinkClick r:id="rId4" action="ppaction://hlinksldjump"/>
              </a:rPr>
              <a:t>EVOLUTIVO</a:t>
            </a:r>
            <a:endParaRPr lang="es-ES" sz="2400" b="1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3563888" y="4941168"/>
            <a:ext cx="20470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hlinkClick r:id="rId7" action="ppaction://hlinksldjump"/>
              </a:rPr>
              <a:t> TEÓRICO</a:t>
            </a:r>
          </a:p>
          <a:p>
            <a:r>
              <a:rPr lang="es-ES" sz="1400" b="1" dirty="0" smtClean="0">
                <a:hlinkClick r:id="rId7" action="ppaction://hlinksldjump"/>
              </a:rPr>
              <a:t> DA ED. EMOCIONAL</a:t>
            </a:r>
            <a:r>
              <a:rPr lang="es-ES" dirty="0" smtClean="0">
                <a:hlinkClick r:id="rId7" action="ppaction://hlinksldjump"/>
              </a:rPr>
              <a:t>.</a:t>
            </a:r>
            <a:endParaRPr lang="es-ES" dirty="0" smtClean="0"/>
          </a:p>
          <a:p>
            <a:endParaRPr lang="gl-E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500042"/>
            <a:ext cx="9144000" cy="4025038"/>
          </a:xfrm>
        </p:spPr>
        <p:txBody>
          <a:bodyPr>
            <a:normAutofit/>
          </a:bodyPr>
          <a:lstStyle/>
          <a:p>
            <a:r>
              <a:rPr lang="es-ES" b="1" dirty="0" smtClean="0"/>
              <a:t>CONTEXTO DETERMINADO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1571604" y="1000108"/>
            <a:ext cx="6357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</a:rPr>
              <a:t>	</a:t>
            </a:r>
          </a:p>
          <a:p>
            <a:pPr algn="ctr">
              <a:buFontTx/>
              <a:buChar char="-"/>
            </a:pPr>
            <a:endParaRPr lang="es-ES" b="1" dirty="0" smtClean="0">
              <a:solidFill>
                <a:srgbClr val="FF0000"/>
              </a:solidFill>
            </a:endParaRPr>
          </a:p>
          <a:p>
            <a:pPr algn="ctr"/>
            <a:endParaRPr lang="es-ES" b="1" dirty="0" smtClean="0">
              <a:solidFill>
                <a:srgbClr val="FF0000"/>
              </a:solidFill>
            </a:endParaRPr>
          </a:p>
          <a:p>
            <a:pPr algn="ctr">
              <a:buFontTx/>
              <a:buChar char="-"/>
            </a:pPr>
            <a:endParaRPr lang="es-ES" b="1" dirty="0" smtClean="0">
              <a:solidFill>
                <a:srgbClr val="FF0000"/>
              </a:solidFill>
            </a:endParaRP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 </a:t>
            </a:r>
            <a:endParaRPr lang="gl-ES" b="1" dirty="0">
              <a:solidFill>
                <a:srgbClr val="FF0000"/>
              </a:solidFill>
            </a:endParaRPr>
          </a:p>
        </p:txBody>
      </p:sp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7308304" y="5877272"/>
            <a:ext cx="1224136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8" name="7 CuadroTexto"/>
          <p:cNvSpPr txBox="1"/>
          <p:nvPr/>
        </p:nvSpPr>
        <p:spPr>
          <a:xfrm>
            <a:off x="4857752" y="571480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MARCO LEXISLATIVO</a:t>
            </a:r>
            <a:endParaRPr lang="es-ES" sz="2400" b="1" dirty="0">
              <a:latin typeface="+mj-lt"/>
            </a:endParaRPr>
          </a:p>
        </p:txBody>
      </p:sp>
      <p:pic>
        <p:nvPicPr>
          <p:cNvPr id="35842" name="Picture 2" descr="http://www.oikosambiental.org/files/1-123633-imatge/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714744" cy="3714776"/>
          </a:xfrm>
          <a:prstGeom prst="rect">
            <a:avLst/>
          </a:prstGeom>
          <a:noFill/>
        </p:spPr>
      </p:pic>
      <p:pic>
        <p:nvPicPr>
          <p:cNvPr id="35844" name="Picture 4" descr="http://e-ducativa.catedu.es/44700165/sitio/upload/img/colegi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00174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309320" cy="1828800"/>
          </a:xfrm>
        </p:spPr>
        <p:txBody>
          <a:bodyPr/>
          <a:lstStyle/>
          <a:p>
            <a:r>
              <a:rPr lang="es-ES" b="1" dirty="0" smtClean="0">
                <a:hlinkClick r:id="rId2" action="ppaction://hlinksldjump"/>
              </a:rPr>
              <a:t>MARCO EVOLUTIVO</a:t>
            </a:r>
            <a:endParaRPr lang="gl-ES" b="1" dirty="0">
              <a:hlinkClick r:id="rId2" action="ppaction://hlinksldjump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>
          <a:xfrm>
            <a:off x="323528" y="6360580"/>
            <a:ext cx="8820472" cy="497420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ALGUNHAS CARACTERÍSTICAS EMOCIONAIS DO ALUMNADO DE ED. INFANTIL</a:t>
            </a:r>
            <a:endParaRPr lang="gl-ES" b="1" dirty="0"/>
          </a:p>
        </p:txBody>
      </p:sp>
      <p:sp>
        <p:nvSpPr>
          <p:cNvPr id="8" name="7 Rectángulo"/>
          <p:cNvSpPr/>
          <p:nvPr/>
        </p:nvSpPr>
        <p:spPr>
          <a:xfrm>
            <a:off x="683568" y="980728"/>
            <a:ext cx="374441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gl-ES" sz="1200" b="1" dirty="0" smtClean="0"/>
          </a:p>
          <a:p>
            <a:pPr algn="ctr">
              <a:buNone/>
            </a:pPr>
            <a:r>
              <a:rPr lang="gl-ES" sz="1400" b="1" u="sng" dirty="0" smtClean="0">
                <a:solidFill>
                  <a:srgbClr val="0070C0"/>
                </a:solidFill>
              </a:rPr>
              <a:t>CONCIENCIA EMOCIONAL</a:t>
            </a:r>
          </a:p>
          <a:p>
            <a:pPr algn="ctr">
              <a:buNone/>
            </a:pPr>
            <a:endParaRPr lang="gl-ES" sz="1400" b="1" dirty="0" smtClean="0"/>
          </a:p>
          <a:p>
            <a:pPr algn="just"/>
            <a:r>
              <a:rPr lang="gl-ES" sz="1400" dirty="0" smtClean="0"/>
              <a:t>-  </a:t>
            </a:r>
            <a:r>
              <a:rPr lang="gl-ES" sz="1400" b="1" dirty="0" smtClean="0"/>
              <a:t>Asocia</a:t>
            </a:r>
            <a:r>
              <a:rPr lang="gl-ES" sz="1400" dirty="0" smtClean="0"/>
              <a:t> determinados </a:t>
            </a:r>
            <a:r>
              <a:rPr lang="gl-ES" sz="1400" b="1" dirty="0" smtClean="0"/>
              <a:t>acontecementos con emocións concretas </a:t>
            </a:r>
            <a:r>
              <a:rPr lang="gl-ES" sz="1400" dirty="0" smtClean="0"/>
              <a:t>( so a partir dos 6 anos entenden que isto non é así)</a:t>
            </a:r>
          </a:p>
          <a:p>
            <a:pPr algn="just"/>
            <a:r>
              <a:rPr lang="gl-ES" sz="1400" dirty="0" smtClean="0"/>
              <a:t>- É capaz de </a:t>
            </a:r>
            <a:r>
              <a:rPr lang="gl-ES" sz="1400" b="1" dirty="0" smtClean="0"/>
              <a:t>lembrar experiencias pasadas </a:t>
            </a:r>
            <a:r>
              <a:rPr lang="gl-ES" sz="1400" dirty="0" smtClean="0"/>
              <a:t>e emocións vividas que afloran ante situacións semellantes (nenos maltratados)</a:t>
            </a:r>
          </a:p>
          <a:p>
            <a:pPr algn="just"/>
            <a:r>
              <a:rPr lang="gl-ES" sz="1400" dirty="0" smtClean="0"/>
              <a:t>- Ten a capacidade para </a:t>
            </a:r>
            <a:r>
              <a:rPr lang="gl-ES" sz="1400" b="1" dirty="0" smtClean="0"/>
              <a:t>recoñecer os sentimentos dos demais</a:t>
            </a:r>
            <a:r>
              <a:rPr lang="gl-ES" sz="1400" dirty="0" smtClean="0"/>
              <a:t>.</a:t>
            </a:r>
          </a:p>
          <a:p>
            <a:pPr algn="just"/>
            <a:r>
              <a:rPr lang="gl-ES" sz="1400" dirty="0" smtClean="0"/>
              <a:t>- </a:t>
            </a:r>
            <a:r>
              <a:rPr lang="gl-ES" sz="1400" b="1" dirty="0" smtClean="0"/>
              <a:t>Xogo simbólico</a:t>
            </a:r>
            <a:r>
              <a:rPr lang="gl-ES" sz="1400" dirty="0" smtClean="0"/>
              <a:t>: axuda a acceder a sentimentos reprimidos e a afrontar a moitas das ansiedades e medos. A </a:t>
            </a:r>
            <a:r>
              <a:rPr lang="gl-ES" sz="1400" b="1" dirty="0" smtClean="0"/>
              <a:t>capacidade proxectiva </a:t>
            </a:r>
            <a:r>
              <a:rPr lang="gl-ES" sz="1400" dirty="0" smtClean="0"/>
              <a:t>axuda a poñerse no lugar do outro.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60032" y="980728"/>
            <a:ext cx="2088232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gl-ES" sz="1050" b="1" dirty="0" smtClean="0"/>
          </a:p>
          <a:p>
            <a:pPr algn="just"/>
            <a:r>
              <a:rPr lang="gl-ES" sz="1050" b="1" dirty="0" smtClean="0"/>
              <a:t> </a:t>
            </a:r>
            <a:r>
              <a:rPr lang="gl-ES" sz="1050" b="1" dirty="0" smtClean="0">
                <a:solidFill>
                  <a:srgbClr val="0070C0"/>
                </a:solidFill>
              </a:rPr>
              <a:t>REGULACIÓN EMOCIONAL</a:t>
            </a:r>
          </a:p>
          <a:p>
            <a:pPr algn="just">
              <a:buFontTx/>
              <a:buChar char="-"/>
            </a:pPr>
            <a:r>
              <a:rPr lang="gl-ES" sz="1050" dirty="0" smtClean="0"/>
              <a:t>Pensa que a </a:t>
            </a:r>
            <a:r>
              <a:rPr lang="gl-ES" sz="1050" b="1" dirty="0" smtClean="0"/>
              <a:t>emoción é froito da situación</a:t>
            </a:r>
            <a:r>
              <a:rPr lang="gl-ES" sz="1050" dirty="0" smtClean="0"/>
              <a:t>, non dun mesmo. Non entende que somos nos os que debemos regular esa emoción.</a:t>
            </a:r>
          </a:p>
          <a:p>
            <a:pPr algn="just">
              <a:buFontTx/>
              <a:buChar char="-"/>
            </a:pPr>
            <a:r>
              <a:rPr lang="gl-ES" sz="1050" dirty="0" smtClean="0"/>
              <a:t> </a:t>
            </a:r>
            <a:r>
              <a:rPr lang="gl-ES" sz="1050" b="1" dirty="0" smtClean="0"/>
              <a:t>Estratexias reguladoras </a:t>
            </a:r>
            <a:r>
              <a:rPr lang="gl-ES" sz="1050" dirty="0" smtClean="0"/>
              <a:t>que poden servir nesta etapa son: a nai (familia), distracción </a:t>
            </a:r>
            <a:r>
              <a:rPr lang="gl-ES" sz="1050" dirty="0" err="1" smtClean="0"/>
              <a:t>conductual</a:t>
            </a:r>
            <a:r>
              <a:rPr lang="gl-ES" sz="1050" dirty="0" smtClean="0"/>
              <a:t> </a:t>
            </a:r>
            <a:r>
              <a:rPr lang="gl-ES" sz="1050" dirty="0" smtClean="0"/>
              <a:t>ou visual.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788024" y="3068960"/>
            <a:ext cx="2141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70C0"/>
                </a:solidFill>
              </a:rPr>
              <a:t>RELACIÓNS SOCIAIS</a:t>
            </a:r>
          </a:p>
          <a:p>
            <a:pPr algn="just"/>
            <a:r>
              <a:rPr lang="gl-ES" sz="800" dirty="0" smtClean="0"/>
              <a:t>- Vai </a:t>
            </a:r>
            <a:r>
              <a:rPr lang="gl-ES" sz="800" b="1" dirty="0" smtClean="0"/>
              <a:t>abandonando o egocentrismo </a:t>
            </a:r>
            <a:r>
              <a:rPr lang="gl-ES" sz="800" dirty="0" smtClean="0"/>
              <a:t>para desenvolver a relación e o xogo cós demais. Substituíndo o xogo solitario pola actividade lúdica compartida.</a:t>
            </a:r>
          </a:p>
          <a:p>
            <a:pPr algn="just"/>
            <a:r>
              <a:rPr lang="gl-ES" sz="800" dirty="0" smtClean="0"/>
              <a:t>- O </a:t>
            </a:r>
            <a:r>
              <a:rPr lang="gl-ES" sz="800" b="1" dirty="0" smtClean="0"/>
              <a:t>desenvolvemento das habilidades </a:t>
            </a:r>
            <a:r>
              <a:rPr lang="gl-ES" sz="800" b="1" dirty="0" err="1" smtClean="0"/>
              <a:t>lingüístico-comunicativas</a:t>
            </a:r>
            <a:r>
              <a:rPr lang="gl-ES" sz="800" b="1" dirty="0" smtClean="0"/>
              <a:t> </a:t>
            </a:r>
            <a:r>
              <a:rPr lang="gl-ES" sz="800" dirty="0" smtClean="0"/>
              <a:t>e a conciencia dos propios estados de ánimo axudan a recoñecer as emocións dos demais, a empatía …</a:t>
            </a:r>
          </a:p>
          <a:p>
            <a:pPr algn="just"/>
            <a:r>
              <a:rPr lang="gl-ES" sz="800" dirty="0" smtClean="0"/>
              <a:t>- O principio </a:t>
            </a:r>
            <a:r>
              <a:rPr lang="gl-ES" sz="800" b="1" dirty="0" smtClean="0"/>
              <a:t>as relacións serán custosas </a:t>
            </a:r>
            <a:r>
              <a:rPr lang="gl-ES" sz="800" dirty="0" smtClean="0"/>
              <a:t>(cústalles compartir, manter unha relación estable …)</a:t>
            </a:r>
          </a:p>
          <a:p>
            <a:pPr algn="just"/>
            <a:r>
              <a:rPr lang="gl-ES" sz="800" b="1" dirty="0" smtClean="0"/>
              <a:t>- Expresará emocións que viu </a:t>
            </a:r>
            <a:r>
              <a:rPr lang="gl-ES" sz="800" dirty="0" smtClean="0"/>
              <a:t>en adultos (por imitación)</a:t>
            </a:r>
          </a:p>
        </p:txBody>
      </p:sp>
      <p:sp>
        <p:nvSpPr>
          <p:cNvPr id="7" name="6 Flecha derecha">
            <a:hlinkClick r:id="rId2" action="ppaction://hlinksldjump"/>
          </p:cNvPr>
          <p:cNvSpPr/>
          <p:nvPr/>
        </p:nvSpPr>
        <p:spPr>
          <a:xfrm>
            <a:off x="7500958" y="5429264"/>
            <a:ext cx="1192722" cy="77038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714348" y="5786454"/>
            <a:ext cx="6572296" cy="4968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dirty="0" smtClean="0"/>
              <a:t>ALGUNHAS CARACTERÍSTICAS EMOCIONAIS DO ALUMNADO DE ED. PRIMARIA</a:t>
            </a:r>
            <a:endParaRPr lang="gl-ES" b="1" dirty="0"/>
          </a:p>
        </p:txBody>
      </p:sp>
      <p:sp>
        <p:nvSpPr>
          <p:cNvPr id="8" name="7 Rectángulo"/>
          <p:cNvSpPr/>
          <p:nvPr/>
        </p:nvSpPr>
        <p:spPr>
          <a:xfrm>
            <a:off x="357158" y="0"/>
            <a:ext cx="374441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gl-ES" sz="1200" b="1" dirty="0" smtClean="0"/>
          </a:p>
          <a:p>
            <a:pPr algn="ctr">
              <a:buNone/>
            </a:pPr>
            <a:r>
              <a:rPr lang="gl-ES" sz="1400" b="1" u="sng" dirty="0" smtClean="0">
                <a:solidFill>
                  <a:srgbClr val="0070C0"/>
                </a:solidFill>
              </a:rPr>
              <a:t>CONCIENCIA EMOCIONAL</a:t>
            </a:r>
          </a:p>
          <a:p>
            <a:pPr algn="ctr">
              <a:buNone/>
            </a:pPr>
            <a:endParaRPr lang="gl-ES" sz="1400" b="1" dirty="0" smtClean="0"/>
          </a:p>
          <a:p>
            <a:pPr algn="just"/>
            <a:r>
              <a:rPr lang="gl-ES" sz="1400" dirty="0" smtClean="0"/>
              <a:t>-  </a:t>
            </a:r>
            <a:r>
              <a:rPr lang="gl-ES" sz="1400" b="1" dirty="0" smtClean="0"/>
              <a:t>Ós 6 </a:t>
            </a:r>
            <a:r>
              <a:rPr lang="gl-ES" sz="1400" dirty="0" smtClean="0"/>
              <a:t>anos, comezan a comprender que a manifestación das súas</a:t>
            </a:r>
            <a:r>
              <a:rPr lang="gl-ES" sz="1400" b="1" dirty="0" smtClean="0"/>
              <a:t> emocións son coñecidas polos demais.</a:t>
            </a:r>
            <a:endParaRPr lang="gl-ES" sz="1400" dirty="0" smtClean="0"/>
          </a:p>
          <a:p>
            <a:pPr algn="just"/>
            <a:r>
              <a:rPr lang="gl-ES" sz="1400" dirty="0" smtClean="0"/>
              <a:t>- </a:t>
            </a:r>
            <a:r>
              <a:rPr lang="gl-ES" sz="1400" b="1" dirty="0" smtClean="0"/>
              <a:t>Ós 7</a:t>
            </a:r>
            <a:r>
              <a:rPr lang="gl-ES" sz="1400" dirty="0" smtClean="0"/>
              <a:t> anos toman conciencia de que </a:t>
            </a:r>
            <a:r>
              <a:rPr lang="gl-ES" sz="1400" b="1" dirty="0" smtClean="0"/>
              <a:t>a emoción non perdura</a:t>
            </a:r>
            <a:r>
              <a:rPr lang="gl-ES" sz="1400" dirty="0" smtClean="0"/>
              <a:t>, </a:t>
            </a:r>
            <a:r>
              <a:rPr lang="gl-ES" sz="1400" dirty="0" err="1" smtClean="0"/>
              <a:t>senon</a:t>
            </a:r>
            <a:r>
              <a:rPr lang="gl-ES" sz="1400" dirty="0" smtClean="0"/>
              <a:t> que </a:t>
            </a:r>
            <a:r>
              <a:rPr lang="gl-ES" sz="1400" b="1" dirty="0" smtClean="0"/>
              <a:t>mingua</a:t>
            </a:r>
            <a:r>
              <a:rPr lang="gl-ES" sz="1400" dirty="0" smtClean="0"/>
              <a:t> co tempo a súa intensidade.</a:t>
            </a:r>
          </a:p>
          <a:p>
            <a:pPr algn="just"/>
            <a:r>
              <a:rPr lang="gl-ES" sz="1400" dirty="0" smtClean="0"/>
              <a:t>- </a:t>
            </a:r>
            <a:r>
              <a:rPr lang="gl-ES" sz="1400" b="1" dirty="0" smtClean="0"/>
              <a:t>As emocións </a:t>
            </a:r>
            <a:r>
              <a:rPr lang="gl-ES" sz="1400" dirty="0" smtClean="0"/>
              <a:t>toman forma de vocabulario, </a:t>
            </a:r>
            <a:r>
              <a:rPr lang="gl-ES" sz="1400" b="1" dirty="0" smtClean="0"/>
              <a:t>exprésanse</a:t>
            </a:r>
            <a:r>
              <a:rPr lang="gl-ES" sz="1400" dirty="0" smtClean="0"/>
              <a:t> con </a:t>
            </a:r>
            <a:r>
              <a:rPr lang="gl-ES" sz="1400" b="1" dirty="0" smtClean="0"/>
              <a:t>palabras.</a:t>
            </a:r>
          </a:p>
          <a:p>
            <a:pPr algn="just">
              <a:buFontTx/>
              <a:buChar char="-"/>
            </a:pPr>
            <a:r>
              <a:rPr lang="gl-ES" sz="1400" dirty="0" smtClean="0"/>
              <a:t>As lembranzas son fonte de emoción e afloran ante situacións similares. Se a lembranza suscita </a:t>
            </a:r>
            <a:r>
              <a:rPr lang="gl-ES" sz="1400" b="1" dirty="0" smtClean="0"/>
              <a:t>emocións  agradables mostrarase máis seguridade na vida</a:t>
            </a:r>
            <a:r>
              <a:rPr lang="gl-ES" sz="1400" dirty="0" smtClean="0"/>
              <a:t>. Se acontece o </a:t>
            </a:r>
            <a:r>
              <a:rPr lang="gl-ES" sz="1400" b="1" dirty="0" smtClean="0"/>
              <a:t>contrario…débese vencer o medo </a:t>
            </a:r>
            <a:r>
              <a:rPr lang="gl-ES" sz="1400" dirty="0" smtClean="0"/>
              <a:t>e amosarnos ante </a:t>
            </a:r>
            <a:r>
              <a:rPr lang="gl-ES" sz="1400" dirty="0" err="1" smtClean="0"/>
              <a:t>él</a:t>
            </a:r>
            <a:r>
              <a:rPr lang="gl-ES" sz="1400" dirty="0" smtClean="0"/>
              <a:t> cunha  actitude positiva. </a:t>
            </a:r>
            <a:r>
              <a:rPr lang="gl-ES" sz="1400" b="1" dirty="0" smtClean="0"/>
              <a:t>O mestre debe ofrecer esta actitude de superación</a:t>
            </a:r>
            <a:r>
              <a:rPr lang="gl-ES" sz="1400" dirty="0" smtClean="0"/>
              <a:t>.</a:t>
            </a:r>
          </a:p>
          <a:p>
            <a:pPr algn="just">
              <a:buFontTx/>
              <a:buChar char="-"/>
            </a:pPr>
            <a:r>
              <a:rPr lang="gl-ES" sz="1400" dirty="0" smtClean="0"/>
              <a:t>Nesta etapa son quen de </a:t>
            </a:r>
            <a:r>
              <a:rPr lang="gl-ES" sz="1400" b="1" dirty="0" smtClean="0"/>
              <a:t>poñerse no lugar do outro.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286248" y="214290"/>
            <a:ext cx="2357454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gl-ES" sz="1050" b="1" dirty="0" smtClean="0"/>
          </a:p>
          <a:p>
            <a:pPr algn="just"/>
            <a:r>
              <a:rPr lang="gl-ES" sz="1050" b="1" dirty="0" smtClean="0"/>
              <a:t> </a:t>
            </a:r>
            <a:r>
              <a:rPr lang="gl-ES" sz="1200" b="1" dirty="0" smtClean="0">
                <a:solidFill>
                  <a:srgbClr val="0070C0"/>
                </a:solidFill>
              </a:rPr>
              <a:t>REGULACIÓN EMOCIONAL</a:t>
            </a:r>
          </a:p>
          <a:p>
            <a:pPr algn="just"/>
            <a:endParaRPr lang="gl-ES" sz="1200" b="1" dirty="0" smtClean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gl-ES" sz="1200" b="1" dirty="0" smtClean="0"/>
              <a:t>Ós 8 </a:t>
            </a:r>
            <a:r>
              <a:rPr lang="gl-ES" sz="1200" dirty="0" smtClean="0"/>
              <a:t>anos poden manifestar a a distracción cognitiva. Poden </a:t>
            </a:r>
            <a:r>
              <a:rPr lang="gl-ES" sz="1200" b="1" dirty="0" smtClean="0"/>
              <a:t>modificar a interpretación </a:t>
            </a:r>
            <a:r>
              <a:rPr lang="gl-ES" sz="1200" dirty="0" smtClean="0"/>
              <a:t>dun acontecemento que suscita a emoción.</a:t>
            </a:r>
          </a:p>
          <a:p>
            <a:pPr algn="just">
              <a:buFontTx/>
              <a:buChar char="-"/>
            </a:pPr>
            <a:r>
              <a:rPr lang="gl-ES" sz="1200" dirty="0" smtClean="0"/>
              <a:t>Débese traballar a regulación emocional para que o alumno/a asimile o </a:t>
            </a:r>
            <a:r>
              <a:rPr lang="gl-ES" sz="1200" b="1" dirty="0" smtClean="0"/>
              <a:t>concepto</a:t>
            </a:r>
            <a:r>
              <a:rPr lang="gl-ES" sz="1200" dirty="0" smtClean="0"/>
              <a:t>,busque </a:t>
            </a:r>
            <a:r>
              <a:rPr lang="gl-ES" sz="1200" b="1" dirty="0" smtClean="0"/>
              <a:t>estratexias de regulación</a:t>
            </a:r>
            <a:r>
              <a:rPr lang="gl-ES" sz="1200" dirty="0" smtClean="0"/>
              <a:t>, a súa </a:t>
            </a:r>
            <a:r>
              <a:rPr lang="gl-ES" sz="1200" b="1" dirty="0" smtClean="0"/>
              <a:t>utilidade</a:t>
            </a:r>
            <a:r>
              <a:rPr lang="gl-ES" sz="1200" dirty="0" smtClean="0"/>
              <a:t> e </a:t>
            </a:r>
            <a:r>
              <a:rPr lang="gl-ES" sz="1200" b="1" dirty="0" smtClean="0"/>
              <a:t>consecuencias.</a:t>
            </a:r>
          </a:p>
          <a:p>
            <a:pPr algn="just">
              <a:buFontTx/>
              <a:buChar char="-"/>
            </a:pPr>
            <a:r>
              <a:rPr lang="gl-ES" sz="1200" dirty="0" smtClean="0"/>
              <a:t>Favorece a </a:t>
            </a:r>
            <a:r>
              <a:rPr lang="gl-ES" sz="1200" b="1" dirty="0" smtClean="0"/>
              <a:t>interacción social.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14810" y="3714752"/>
            <a:ext cx="2357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DESARROLLO DA EMPATÍA</a:t>
            </a:r>
          </a:p>
          <a:p>
            <a:pPr algn="ctr"/>
            <a:endParaRPr lang="es-ES" sz="1200" b="1" dirty="0" smtClean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es-ES" sz="1200" b="1" dirty="0" smtClean="0"/>
              <a:t>A partir dos </a:t>
            </a:r>
            <a:r>
              <a:rPr lang="es-ES" sz="1200" dirty="0" smtClean="0"/>
              <a:t>9 anos é cando </a:t>
            </a:r>
            <a:r>
              <a:rPr lang="es-ES" sz="1200" b="1" dirty="0" smtClean="0"/>
              <a:t>son capaces de </a:t>
            </a:r>
            <a:r>
              <a:rPr lang="es-ES" sz="1200" b="1" dirty="0" err="1" smtClean="0"/>
              <a:t>poñerse</a:t>
            </a:r>
            <a:r>
              <a:rPr lang="es-ES" sz="1200" b="1" dirty="0" smtClean="0"/>
              <a:t> no lugar do </a:t>
            </a:r>
            <a:r>
              <a:rPr lang="es-ES" sz="1200" b="1" dirty="0" err="1" smtClean="0"/>
              <a:t>outro</a:t>
            </a:r>
            <a:r>
              <a:rPr lang="es-ES" sz="1200" b="1" dirty="0" smtClean="0"/>
              <a:t>.</a:t>
            </a:r>
          </a:p>
          <a:p>
            <a:pPr algn="just">
              <a:buFontTx/>
              <a:buChar char="-"/>
            </a:pPr>
            <a:r>
              <a:rPr lang="es-ES" sz="1200" dirty="0" smtClean="0"/>
              <a:t>A comprensión das </a:t>
            </a:r>
            <a:r>
              <a:rPr lang="es-ES" sz="1200" dirty="0" err="1" smtClean="0"/>
              <a:t>emocións</a:t>
            </a:r>
            <a:r>
              <a:rPr lang="es-ES" sz="1200" dirty="0" smtClean="0"/>
              <a:t> </a:t>
            </a:r>
            <a:r>
              <a:rPr lang="es-ES" sz="1200" dirty="0" err="1" smtClean="0"/>
              <a:t>alleas</a:t>
            </a:r>
            <a:r>
              <a:rPr lang="es-ES" sz="1200" dirty="0" smtClean="0"/>
              <a:t> é </a:t>
            </a:r>
            <a:r>
              <a:rPr lang="es-ES" sz="1200" b="1" dirty="0" smtClean="0"/>
              <a:t>básico  para as </a:t>
            </a:r>
            <a:r>
              <a:rPr lang="es-ES" sz="1200" b="1" dirty="0" err="1" smtClean="0"/>
              <a:t>relacións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sociais</a:t>
            </a:r>
            <a:r>
              <a:rPr lang="es-ES" sz="1200" b="1" dirty="0" smtClean="0"/>
              <a:t>.</a:t>
            </a:r>
          </a:p>
        </p:txBody>
      </p:sp>
      <p:sp>
        <p:nvSpPr>
          <p:cNvPr id="11" name="10 Flecha izquierda">
            <a:hlinkClick r:id="rId2" action="ppaction://hlinksldjump"/>
          </p:cNvPr>
          <p:cNvSpPr/>
          <p:nvPr/>
        </p:nvSpPr>
        <p:spPr>
          <a:xfrm>
            <a:off x="7812360" y="5517232"/>
            <a:ext cx="1008112" cy="72008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ÍNDICE</a:t>
            </a:r>
            <a:endParaRPr lang="gl-ES" sz="1400" dirty="0"/>
          </a:p>
        </p:txBody>
      </p:sp>
      <p:sp>
        <p:nvSpPr>
          <p:cNvPr id="16" name="15 Rectángulo"/>
          <p:cNvSpPr/>
          <p:nvPr/>
        </p:nvSpPr>
        <p:spPr>
          <a:xfrm>
            <a:off x="6786578" y="2071678"/>
            <a:ext cx="221454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gl-ES" sz="900" b="1" dirty="0" smtClean="0">
                <a:solidFill>
                  <a:srgbClr val="0070C0"/>
                </a:solidFill>
              </a:rPr>
              <a:t>HABILIDADES SOCIO-EMOCIONAIS</a:t>
            </a:r>
          </a:p>
          <a:p>
            <a:pPr algn="just"/>
            <a:endParaRPr lang="gl-ES" sz="900" b="1" dirty="0" smtClean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gl-ES" sz="1200" dirty="0" smtClean="0"/>
              <a:t>A capacidade  de querer e ser querido polos seus iguais é básica para o  </a:t>
            </a:r>
            <a:r>
              <a:rPr lang="gl-ES" sz="1200" b="1" dirty="0" smtClean="0"/>
              <a:t>desenvolvemento da </a:t>
            </a:r>
            <a:r>
              <a:rPr lang="gl-ES" sz="1200" b="1" dirty="0" err="1" smtClean="0"/>
              <a:t>autoestima</a:t>
            </a:r>
            <a:r>
              <a:rPr lang="gl-ES" sz="1200" b="1" dirty="0" smtClean="0"/>
              <a:t> </a:t>
            </a:r>
            <a:r>
              <a:rPr lang="gl-ES" sz="1200" dirty="0" smtClean="0"/>
              <a:t>e para </a:t>
            </a:r>
            <a:r>
              <a:rPr lang="gl-ES" sz="1200" b="1" dirty="0" smtClean="0"/>
              <a:t>o benestar social</a:t>
            </a:r>
            <a:r>
              <a:rPr lang="gl-ES" sz="1200" dirty="0" smtClean="0"/>
              <a:t>.</a:t>
            </a:r>
          </a:p>
          <a:p>
            <a:pPr algn="just">
              <a:buFontTx/>
              <a:buChar char="-"/>
            </a:pPr>
            <a:r>
              <a:rPr lang="gl-ES" sz="1200" dirty="0" smtClean="0"/>
              <a:t>Para ter bos amigos cómpre </a:t>
            </a:r>
            <a:r>
              <a:rPr lang="gl-ES" sz="1200" b="1" dirty="0" smtClean="0"/>
              <a:t>coñecer ós demais, comunicarse</a:t>
            </a:r>
            <a:r>
              <a:rPr lang="gl-ES" sz="1200" dirty="0" smtClean="0"/>
              <a:t>, ser capaz de </a:t>
            </a:r>
            <a:r>
              <a:rPr lang="gl-ES" sz="1200" b="1" dirty="0" smtClean="0"/>
              <a:t>expresar sentimentos positivos </a:t>
            </a:r>
            <a:r>
              <a:rPr lang="gl-ES" sz="1200" dirty="0" smtClean="0"/>
              <a:t>e ter a capacidade de </a:t>
            </a:r>
            <a:r>
              <a:rPr lang="gl-ES" sz="1200" dirty="0" err="1" smtClean="0"/>
              <a:t>averiguar</a:t>
            </a:r>
            <a:r>
              <a:rPr lang="gl-ES" sz="1200" dirty="0" smtClean="0"/>
              <a:t> o que </a:t>
            </a:r>
            <a:r>
              <a:rPr lang="gl-ES" sz="1200" dirty="0" err="1" smtClean="0"/>
              <a:t>sinten</a:t>
            </a:r>
            <a:r>
              <a:rPr lang="gl-ES" sz="1200" dirty="0" smtClean="0"/>
              <a:t> os outros (</a:t>
            </a:r>
            <a:r>
              <a:rPr lang="gl-ES" sz="1200" b="1" dirty="0" smtClean="0"/>
              <a:t>empatía)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715140" y="571480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gl-ES" sz="1200" b="1" dirty="0" smtClean="0"/>
          </a:p>
          <a:p>
            <a:pPr algn="ctr"/>
            <a:r>
              <a:rPr lang="gl-ES" sz="1200" b="1" dirty="0" smtClean="0"/>
              <a:t> </a:t>
            </a:r>
            <a:r>
              <a:rPr lang="gl-ES" sz="1200" b="1" dirty="0" smtClean="0">
                <a:solidFill>
                  <a:srgbClr val="0070C0"/>
                </a:solidFill>
              </a:rPr>
              <a:t>HABILIDADES DE VIDA</a:t>
            </a:r>
          </a:p>
          <a:p>
            <a:pPr algn="ctr"/>
            <a:endParaRPr lang="gl-ES" sz="1200" b="1" dirty="0" smtClean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gl-ES" sz="1200" dirty="0" smtClean="0"/>
              <a:t>A educación emocional prepara ás persoas para </a:t>
            </a:r>
            <a:r>
              <a:rPr lang="gl-ES" sz="1200" b="1" dirty="0" smtClean="0"/>
              <a:t>ser felices.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16824" cy="1656184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hlinkClick r:id="rId2" action="ppaction://hlinksldjump"/>
              </a:rPr>
              <a:t>MARCO TEÓRICO  DA EDUCACIÓN EMOCIONAL</a:t>
            </a:r>
            <a:endParaRPr lang="gl-ES" b="1" dirty="0">
              <a:hlinkClick r:id="rId2" action="ppaction://hlinksldjump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91822" cy="615602"/>
          </a:xfrm>
        </p:spPr>
        <p:txBody>
          <a:bodyPr/>
          <a:lstStyle/>
          <a:p>
            <a:r>
              <a:rPr lang="es-ES" b="1" dirty="0" smtClean="0"/>
              <a:t>MARCO TEÓRICO DA ED. EMOCIONAL</a:t>
            </a:r>
            <a:endParaRPr lang="gl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3960440" cy="27363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gl-ES" sz="2000" b="1" dirty="0" smtClean="0">
                <a:hlinkClick r:id="rId2" action="ppaction://hlinksldjump"/>
              </a:rPr>
              <a:t>Xustificación da necesidade dun Programa de Ed. Emocional.</a:t>
            </a:r>
            <a:endParaRPr lang="gl-ES" sz="2000" b="1" dirty="0" smtClean="0"/>
          </a:p>
          <a:p>
            <a:pPr marL="457200" indent="-457200" algn="just"/>
            <a:endParaRPr lang="gl-ES" sz="2000" b="1" dirty="0" smtClean="0"/>
          </a:p>
          <a:p>
            <a:pPr marL="457200" indent="-457200" algn="just"/>
            <a:endParaRPr lang="gl-ES" sz="2000" b="1" dirty="0" smtClean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059832" y="2852936"/>
            <a:ext cx="3672408" cy="2736304"/>
          </a:xfrm>
        </p:spPr>
        <p:txBody>
          <a:bodyPr>
            <a:normAutofit/>
          </a:bodyPr>
          <a:lstStyle/>
          <a:p>
            <a:pPr marL="578358" indent="-514350" algn="just"/>
            <a:r>
              <a:rPr lang="gl-ES" sz="2000" b="1" dirty="0" smtClean="0">
                <a:hlinkClick r:id="rId3" action="ppaction://hlinksldjump"/>
              </a:rPr>
              <a:t>3. Elementos dun Programa de Ed. Emocional en Ed. Infantil y primaria.</a:t>
            </a:r>
            <a:endParaRPr lang="gl-ES" sz="2000" b="1" dirty="0" smtClean="0"/>
          </a:p>
          <a:p>
            <a:endParaRPr lang="gl-ES" sz="2000" dirty="0"/>
          </a:p>
        </p:txBody>
      </p:sp>
      <p:sp>
        <p:nvSpPr>
          <p:cNvPr id="7" name="6 Flecha izquierda">
            <a:hlinkClick r:id="rId4" action="ppaction://hlinksldjump"/>
          </p:cNvPr>
          <p:cNvSpPr/>
          <p:nvPr/>
        </p:nvSpPr>
        <p:spPr>
          <a:xfrm>
            <a:off x="3707904" y="5589240"/>
            <a:ext cx="1008112" cy="72008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ÍNDICE</a:t>
            </a:r>
            <a:endParaRPr lang="gl-ES" sz="1400" dirty="0"/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5183560" y="1268760"/>
            <a:ext cx="396044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gl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 </a:t>
            </a:r>
            <a:r>
              <a:rPr kumimoji="0" lang="gl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5" action="ppaction://hlinksldjump"/>
              </a:rPr>
              <a:t>O Arte como terapia</a:t>
            </a:r>
            <a:endParaRPr kumimoji="0" lang="gl-E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gl-E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gl-E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543594"/>
          </a:xfrm>
        </p:spPr>
        <p:txBody>
          <a:bodyPr>
            <a:normAutofit/>
          </a:bodyPr>
          <a:lstStyle/>
          <a:p>
            <a:pPr algn="ctr"/>
            <a:r>
              <a:rPr lang="gl-ES" sz="2400" b="1" dirty="0" smtClean="0"/>
              <a:t>Xustificación da necesidade dun Programa de Ed. Emocional.</a:t>
            </a:r>
            <a:endParaRPr lang="gl-ES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136904" cy="1008112"/>
          </a:xfrm>
        </p:spPr>
        <p:txBody>
          <a:bodyPr>
            <a:normAutofit/>
          </a:bodyPr>
          <a:lstStyle/>
          <a:p>
            <a:pPr algn="just"/>
            <a:r>
              <a:rPr lang="gl-ES" sz="1600" dirty="0" smtClean="0">
                <a:solidFill>
                  <a:schemeClr val="tx1"/>
                </a:solidFill>
              </a:rPr>
              <a:t>Se queremos apostar por un desenvolvemento integral, a </a:t>
            </a:r>
            <a:r>
              <a:rPr lang="gl-ES" sz="1600" b="1" dirty="0" smtClean="0">
                <a:solidFill>
                  <a:schemeClr val="tx1"/>
                </a:solidFill>
              </a:rPr>
              <a:t>Ed. Emocional </a:t>
            </a:r>
            <a:r>
              <a:rPr lang="gl-ES" sz="1600" dirty="0" smtClean="0">
                <a:solidFill>
                  <a:schemeClr val="tx1"/>
                </a:solidFill>
              </a:rPr>
              <a:t>é o ingrediente base que </a:t>
            </a:r>
            <a:r>
              <a:rPr lang="gl-ES" sz="1600" b="1" dirty="0" smtClean="0">
                <a:solidFill>
                  <a:schemeClr val="tx1"/>
                </a:solidFill>
              </a:rPr>
              <a:t>posibilitará o progreso </a:t>
            </a:r>
            <a:r>
              <a:rPr lang="gl-ES" sz="1600" dirty="0" smtClean="0">
                <a:solidFill>
                  <a:schemeClr val="tx1"/>
                </a:solidFill>
              </a:rPr>
              <a:t>do neno nas diferentes áreas.</a:t>
            </a:r>
            <a:endParaRPr lang="gl-ES" sz="1600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3419872" y="2348880"/>
            <a:ext cx="1368152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Cognitiva</a:t>
            </a:r>
            <a:endParaRPr lang="gl-ES" sz="1100" dirty="0"/>
          </a:p>
        </p:txBody>
      </p:sp>
      <p:sp>
        <p:nvSpPr>
          <p:cNvPr id="8" name="7 Corazón"/>
          <p:cNvSpPr/>
          <p:nvPr/>
        </p:nvSpPr>
        <p:spPr>
          <a:xfrm>
            <a:off x="3419872" y="3356992"/>
            <a:ext cx="1440160" cy="10801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Afectivo-emocional</a:t>
            </a:r>
            <a:endParaRPr lang="gl-ES" sz="1200" b="1" dirty="0"/>
          </a:p>
        </p:txBody>
      </p:sp>
      <p:sp>
        <p:nvSpPr>
          <p:cNvPr id="9" name="8 Elipse"/>
          <p:cNvSpPr/>
          <p:nvPr/>
        </p:nvSpPr>
        <p:spPr>
          <a:xfrm>
            <a:off x="1475656" y="3573016"/>
            <a:ext cx="1310394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err="1" smtClean="0"/>
              <a:t>Ps</a:t>
            </a:r>
            <a:r>
              <a:rPr lang="es-ES" sz="1100" dirty="0" err="1" smtClean="0"/>
              <a:t>icolóxica</a:t>
            </a:r>
            <a:endParaRPr lang="gl-ES" sz="1100" dirty="0"/>
          </a:p>
        </p:txBody>
      </p:sp>
      <p:sp>
        <p:nvSpPr>
          <p:cNvPr id="10" name="9 Elipse"/>
          <p:cNvSpPr/>
          <p:nvPr/>
        </p:nvSpPr>
        <p:spPr>
          <a:xfrm>
            <a:off x="5364088" y="3429000"/>
            <a:ext cx="2636936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Físico- motora</a:t>
            </a:r>
            <a:endParaRPr lang="gl-ES" sz="1100" dirty="0"/>
          </a:p>
        </p:txBody>
      </p:sp>
      <p:sp>
        <p:nvSpPr>
          <p:cNvPr id="11" name="10 Elipse"/>
          <p:cNvSpPr/>
          <p:nvPr/>
        </p:nvSpPr>
        <p:spPr>
          <a:xfrm>
            <a:off x="3419872" y="4869160"/>
            <a:ext cx="1368152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Social</a:t>
            </a:r>
            <a:endParaRPr lang="gl-ES" sz="1100" dirty="0"/>
          </a:p>
        </p:txBody>
      </p:sp>
      <p:sp>
        <p:nvSpPr>
          <p:cNvPr id="12" name="11 CuadroTexto"/>
          <p:cNvSpPr txBox="1"/>
          <p:nvPr/>
        </p:nvSpPr>
        <p:spPr>
          <a:xfrm rot="19703911">
            <a:off x="104389" y="2823484"/>
            <a:ext cx="268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0070C0"/>
                </a:solidFill>
              </a:rPr>
              <a:t>Concepto holístico da </a:t>
            </a:r>
            <a:r>
              <a:rPr lang="es-ES" sz="1400" b="1" dirty="0" err="1" smtClean="0">
                <a:solidFill>
                  <a:srgbClr val="0070C0"/>
                </a:solidFill>
              </a:rPr>
              <a:t>persoa</a:t>
            </a:r>
            <a:endParaRPr lang="gl-ES" sz="1400" b="1" dirty="0">
              <a:solidFill>
                <a:srgbClr val="0070C0"/>
              </a:solidFill>
            </a:endParaRPr>
          </a:p>
        </p:txBody>
      </p:sp>
      <p:pic>
        <p:nvPicPr>
          <p:cNvPr id="63490" name="Picture 2" descr="https://encrypted-tbn0.gstatic.com/images?q=tbn:ANd9GcQQg3CWIPpWvrV6K5X55pbtap_eZs73P2r8yaEt2yJ81CwpGTcM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293096"/>
            <a:ext cx="1702163" cy="25649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e08595.medialib.glogster.com/amigodeperrocoleta/media/da/daebb729ec585a8b044403a9aac2f73cb9e33203/television-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39" y="548680"/>
            <a:ext cx="6816757" cy="5112568"/>
          </a:xfrm>
          <a:prstGeom prst="rect">
            <a:avLst/>
          </a:prstGeom>
          <a:noFill/>
        </p:spPr>
      </p:pic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3563888" y="6093296"/>
            <a:ext cx="1584176" cy="764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6" name="5 Rectángulo"/>
          <p:cNvSpPr/>
          <p:nvPr/>
        </p:nvSpPr>
        <p:spPr>
          <a:xfrm>
            <a:off x="1643042" y="550070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dirty="0" smtClean="0"/>
              <a:t>Redes: aprender a </a:t>
            </a:r>
            <a:r>
              <a:rPr lang="gl-ES" dirty="0" err="1" smtClean="0"/>
              <a:t>gestionar</a:t>
            </a:r>
            <a:r>
              <a:rPr lang="gl-ES" dirty="0" smtClean="0"/>
              <a:t> las emociones</a:t>
            </a:r>
          </a:p>
          <a:p>
            <a:r>
              <a:rPr lang="gl-ES" dirty="0" smtClean="0"/>
              <a:t>http://www.youtube.com/watch?v=LYcHxr4PZQg</a:t>
            </a:r>
            <a:endParaRPr lang="gl-ES" dirty="0"/>
          </a:p>
        </p:txBody>
      </p:sp>
      <p:pic>
        <p:nvPicPr>
          <p:cNvPr id="9" name="Redes 130 Aprender a gestionar las emociones   emocion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28794" y="1071546"/>
            <a:ext cx="4876800" cy="357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332656"/>
            <a:ext cx="6552728" cy="6237312"/>
          </a:xfrm>
        </p:spPr>
        <p:txBody>
          <a:bodyPr>
            <a:normAutofit lnSpcReduction="10000"/>
          </a:bodyPr>
          <a:lstStyle/>
          <a:p>
            <a:pPr algn="just"/>
            <a:r>
              <a:rPr lang="gl-ES" sz="1600" b="1" dirty="0" smtClean="0"/>
              <a:t>Dende a finalidade da educación</a:t>
            </a:r>
            <a:r>
              <a:rPr lang="gl-ES" sz="1600" dirty="0" smtClean="0"/>
              <a:t>: xa que o que buscamos é o pleno </a:t>
            </a:r>
            <a:r>
              <a:rPr lang="gl-ES" sz="1600" i="1" dirty="0" smtClean="0"/>
              <a:t>desenvolvemento</a:t>
            </a:r>
            <a:r>
              <a:rPr lang="gl-ES" sz="1600" dirty="0" smtClean="0"/>
              <a:t> da personalidade </a:t>
            </a:r>
            <a:r>
              <a:rPr lang="gl-ES" sz="1600" i="1" dirty="0" smtClean="0"/>
              <a:t>integral</a:t>
            </a:r>
            <a:r>
              <a:rPr lang="gl-ES" sz="1600" dirty="0" smtClean="0"/>
              <a:t> do alumno/a.</a:t>
            </a:r>
          </a:p>
          <a:p>
            <a:pPr algn="just"/>
            <a:r>
              <a:rPr lang="gl-ES" sz="1600" b="1" dirty="0" smtClean="0"/>
              <a:t>Dende o proceso educativo</a:t>
            </a:r>
            <a:r>
              <a:rPr lang="gl-ES" sz="1600" dirty="0" smtClean="0"/>
              <a:t>: a educación é un proceso caracterizado pola </a:t>
            </a:r>
            <a:r>
              <a:rPr lang="gl-ES" sz="1600" i="1" dirty="0" smtClean="0"/>
              <a:t>relación </a:t>
            </a:r>
            <a:r>
              <a:rPr lang="gl-ES" sz="1600" i="1" dirty="0" err="1" smtClean="0"/>
              <a:t>interpersoal</a:t>
            </a:r>
            <a:r>
              <a:rPr lang="gl-ES" sz="1600" i="1" dirty="0" smtClean="0"/>
              <a:t> </a:t>
            </a:r>
            <a:r>
              <a:rPr lang="gl-ES" sz="1600" dirty="0" smtClean="0"/>
              <a:t>e toda relación entre persoas está caracterizado por </a:t>
            </a:r>
            <a:r>
              <a:rPr lang="gl-ES" sz="1600" i="1" dirty="0" smtClean="0"/>
              <a:t>fenómenos emocionais</a:t>
            </a:r>
            <a:r>
              <a:rPr lang="gl-ES" sz="1600" dirty="0" smtClean="0"/>
              <a:t>. Isto exerce unha enorme influencia das emocións sobre os procesos de aprendizaxe.</a:t>
            </a:r>
          </a:p>
          <a:p>
            <a:pPr algn="just"/>
            <a:r>
              <a:rPr lang="gl-ES" sz="1600" b="1" dirty="0" smtClean="0"/>
              <a:t>Dende o </a:t>
            </a:r>
            <a:r>
              <a:rPr lang="gl-ES" sz="1600" b="1" dirty="0" err="1" smtClean="0"/>
              <a:t>autocoñecemento</a:t>
            </a:r>
            <a:r>
              <a:rPr lang="gl-ES" sz="1600" dirty="0" smtClean="0"/>
              <a:t>: obxectivo do ser humano.</a:t>
            </a:r>
          </a:p>
          <a:p>
            <a:pPr algn="just"/>
            <a:r>
              <a:rPr lang="gl-ES" sz="1600" b="1" dirty="0" smtClean="0"/>
              <a:t>Dende o fracaso escolar</a:t>
            </a:r>
            <a:r>
              <a:rPr lang="gl-ES" sz="1600" dirty="0" smtClean="0"/>
              <a:t>: observamos un alto índice de fracaso escolar, dificultades de aprendizaxe, </a:t>
            </a:r>
            <a:r>
              <a:rPr lang="gl-ES" sz="1600" dirty="0" err="1" smtClean="0"/>
              <a:t>estrés</a:t>
            </a:r>
            <a:r>
              <a:rPr lang="gl-ES" sz="1600" dirty="0" smtClean="0"/>
              <a:t> ante os exames, abandono dos estudos, indisciplina … Urxe abordar </a:t>
            </a:r>
            <a:r>
              <a:rPr lang="gl-ES" sz="1600" i="1" dirty="0" smtClean="0"/>
              <a:t>aspectos preventivos</a:t>
            </a:r>
            <a:r>
              <a:rPr lang="gl-ES" sz="1600" dirty="0" smtClean="0"/>
              <a:t> dende a Ed. Emocional.</a:t>
            </a:r>
          </a:p>
          <a:p>
            <a:pPr algn="just"/>
            <a:r>
              <a:rPr lang="gl-ES" sz="1600" b="1" dirty="0" smtClean="0"/>
              <a:t>Dende as relacións sociais</a:t>
            </a:r>
            <a:r>
              <a:rPr lang="gl-ES" sz="1600" dirty="0" smtClean="0"/>
              <a:t>: as relacións </a:t>
            </a:r>
            <a:r>
              <a:rPr lang="gl-ES" sz="1600" dirty="0" err="1" smtClean="0"/>
              <a:t>interpersonais</a:t>
            </a:r>
            <a:r>
              <a:rPr lang="gl-ES" sz="1600" dirty="0" smtClean="0"/>
              <a:t> </a:t>
            </a:r>
            <a:r>
              <a:rPr lang="gl-ES" sz="1600" dirty="0" smtClean="0"/>
              <a:t>son unha </a:t>
            </a:r>
            <a:r>
              <a:rPr lang="gl-ES" sz="1600" i="1" dirty="0" smtClean="0"/>
              <a:t>fonte de conflitos </a:t>
            </a:r>
            <a:r>
              <a:rPr lang="gl-ES" sz="1600" dirty="0" smtClean="0"/>
              <a:t>en calquera contexto da vida social. Os conflitos afectan ó mundo emocional e as veces son provocados por unha inadecuada expresión das emocións ou unha falsa interpretación dos sinais non verbais dos demais.</a:t>
            </a:r>
            <a:r>
              <a:rPr lang="gl-ES" sz="1600" b="1" dirty="0" smtClean="0">
                <a:solidFill>
                  <a:srgbClr val="0070C0"/>
                </a:solidFill>
              </a:rPr>
              <a:t> </a:t>
            </a:r>
            <a:r>
              <a:rPr lang="gl-ES" sz="1600" dirty="0" smtClean="0"/>
              <a:t>Debemos preparar ós nenos para afrontar situacións adversas con máis posibilidades de éxito o traballar  estratexias de afrontamento (separacións dos pais, morte de familiares, fracaso escolar …)</a:t>
            </a:r>
          </a:p>
          <a:p>
            <a:pPr algn="just"/>
            <a:r>
              <a:rPr lang="gl-ES" sz="1600" b="1" dirty="0" smtClean="0"/>
              <a:t>Dende a saúde emocional: </a:t>
            </a:r>
            <a:r>
              <a:rPr lang="gl-ES" sz="1600" dirty="0" smtClean="0"/>
              <a:t>recentes investigacións da </a:t>
            </a:r>
            <a:r>
              <a:rPr lang="gl-ES" sz="1600" dirty="0" err="1" smtClean="0"/>
              <a:t>neurociencia</a:t>
            </a:r>
            <a:r>
              <a:rPr lang="gl-ES" sz="1600" dirty="0" smtClean="0"/>
              <a:t> destacan a estreita relación entre as </a:t>
            </a:r>
            <a:r>
              <a:rPr lang="gl-ES" sz="1600" i="1" dirty="0" smtClean="0"/>
              <a:t>emocións e a saúde.</a:t>
            </a:r>
            <a:endParaRPr lang="gl-ES" sz="1600" i="1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7884368" y="3140968"/>
            <a:ext cx="125963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hlinkClick r:id="rId2" action="ppaction://hlinksldjump"/>
              </a:rPr>
              <a:t>MARCO</a:t>
            </a:r>
            <a:r>
              <a:rPr lang="es-ES" sz="1000" dirty="0" smtClean="0"/>
              <a:t> TEÓRICO</a:t>
            </a:r>
            <a:endParaRPr lang="gl-ES" sz="1000" dirty="0"/>
          </a:p>
        </p:txBody>
      </p:sp>
      <p:sp>
        <p:nvSpPr>
          <p:cNvPr id="5" name="4 CuadroTexto"/>
          <p:cNvSpPr txBox="1"/>
          <p:nvPr/>
        </p:nvSpPr>
        <p:spPr>
          <a:xfrm rot="16557995">
            <a:off x="-1576880" y="2341076"/>
            <a:ext cx="438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POR QUE É PRECISO NA ESCOLA?</a:t>
            </a:r>
            <a:endParaRPr lang="gl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 rot="3650942">
            <a:off x="6244486" y="1783183"/>
            <a:ext cx="4345160" cy="445389"/>
          </a:xfrm>
        </p:spPr>
        <p:txBody>
          <a:bodyPr>
            <a:normAutofit/>
          </a:bodyPr>
          <a:lstStyle/>
          <a:p>
            <a:r>
              <a:rPr lang="es-ES" sz="2400" b="1" u="sng" dirty="0" smtClean="0">
                <a:solidFill>
                  <a:srgbClr val="00B050"/>
                </a:solidFill>
              </a:rPr>
              <a:t>ENFOQUE DO CURSO</a:t>
            </a:r>
            <a:endParaRPr lang="gl-ES" sz="2400" b="1" u="sng" dirty="0">
              <a:solidFill>
                <a:srgbClr val="00B050"/>
              </a:solidFill>
            </a:endParaRPr>
          </a:p>
        </p:txBody>
      </p:sp>
      <p:pic>
        <p:nvPicPr>
          <p:cNvPr id="88068" name="Picture 4" descr="https://encrypted-tbn0.gstatic.com/images?q=tbn:ANd9GcTQ0NVEV8TBo5zE8m685VLs4d_i4LZ9f930pMUNGmPyS9r0sSyMyQ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 cstate="print"/>
          <a:srcRect l="12334" r="12334"/>
          <a:stretch>
            <a:fillRect/>
          </a:stretch>
        </p:blipFill>
        <p:spPr bwMode="auto">
          <a:xfrm>
            <a:off x="3857620" y="214290"/>
            <a:ext cx="2449512" cy="2051050"/>
          </a:xfrm>
          <a:prstGeom prst="rect">
            <a:avLst/>
          </a:prstGeom>
          <a:noFill/>
        </p:spPr>
      </p:pic>
      <p:sp>
        <p:nvSpPr>
          <p:cNvPr id="9" name="8 Elipse"/>
          <p:cNvSpPr/>
          <p:nvPr/>
        </p:nvSpPr>
        <p:spPr>
          <a:xfrm>
            <a:off x="1071538" y="2571744"/>
            <a:ext cx="1979712" cy="1152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Ser “Pacientes”</a:t>
            </a:r>
            <a:endParaRPr lang="gl-ES" dirty="0"/>
          </a:p>
        </p:txBody>
      </p:sp>
      <p:sp>
        <p:nvSpPr>
          <p:cNvPr id="10" name="9 Elipse"/>
          <p:cNvSpPr/>
          <p:nvPr/>
        </p:nvSpPr>
        <p:spPr>
          <a:xfrm>
            <a:off x="857224" y="571480"/>
            <a:ext cx="2195736" cy="1152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Ser “Terapeutas”</a:t>
            </a:r>
            <a:endParaRPr lang="gl-ES" dirty="0"/>
          </a:p>
        </p:txBody>
      </p:sp>
      <p:sp>
        <p:nvSpPr>
          <p:cNvPr id="11" name="10 Elipse"/>
          <p:cNvSpPr/>
          <p:nvPr/>
        </p:nvSpPr>
        <p:spPr>
          <a:xfrm>
            <a:off x="0" y="3929066"/>
            <a:ext cx="3428960" cy="29289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Por un lado: </a:t>
            </a:r>
          </a:p>
          <a:p>
            <a:pPr algn="ctr"/>
            <a:r>
              <a:rPr lang="es-ES" sz="1400" dirty="0" smtClean="0"/>
              <a:t>- Crear un </a:t>
            </a:r>
            <a:r>
              <a:rPr lang="es-ES" sz="1400" b="1" dirty="0" err="1" smtClean="0"/>
              <a:t>espazo</a:t>
            </a:r>
            <a:r>
              <a:rPr lang="es-ES" sz="1400" dirty="0" smtClean="0"/>
              <a:t> de </a:t>
            </a:r>
            <a:r>
              <a:rPr lang="es-ES" sz="1400" b="1" dirty="0" smtClean="0"/>
              <a:t>reflexión</a:t>
            </a:r>
            <a:r>
              <a:rPr lang="es-ES" sz="1400" dirty="0" smtClean="0"/>
              <a:t> da </a:t>
            </a:r>
            <a:r>
              <a:rPr lang="es-ES" sz="1400" dirty="0" err="1" smtClean="0"/>
              <a:t>nosa</a:t>
            </a:r>
            <a:r>
              <a:rPr lang="es-ES" sz="1400" dirty="0" smtClean="0"/>
              <a:t> práctica docente.</a:t>
            </a:r>
          </a:p>
          <a:p>
            <a:pPr algn="ctr"/>
            <a:r>
              <a:rPr lang="es-ES" sz="1400" dirty="0" smtClean="0"/>
              <a:t>-  Ofrecer  diferentes tipos de </a:t>
            </a:r>
            <a:r>
              <a:rPr lang="es-ES" sz="1400" b="1" dirty="0" smtClean="0"/>
              <a:t>actividades</a:t>
            </a:r>
            <a:r>
              <a:rPr lang="es-ES" sz="1400" dirty="0" smtClean="0"/>
              <a:t> (</a:t>
            </a:r>
            <a:r>
              <a:rPr lang="es-ES" sz="1400" dirty="0" err="1" smtClean="0"/>
              <a:t>ferramentas</a:t>
            </a:r>
            <a:r>
              <a:rPr lang="es-ES" sz="1400" dirty="0" smtClean="0"/>
              <a:t>) para  </a:t>
            </a:r>
            <a:r>
              <a:rPr lang="es-ES" sz="1400" b="1" dirty="0" err="1" smtClean="0"/>
              <a:t>traballar</a:t>
            </a:r>
            <a:r>
              <a:rPr lang="es-ES" sz="1400" dirty="0" smtClean="0"/>
              <a:t> as </a:t>
            </a:r>
            <a:r>
              <a:rPr lang="es-ES" sz="1400" b="1" dirty="0" err="1" smtClean="0"/>
              <a:t>emocións</a:t>
            </a:r>
            <a:r>
              <a:rPr lang="es-ES" sz="1400" b="1" dirty="0" smtClean="0"/>
              <a:t> .</a:t>
            </a:r>
            <a:endParaRPr lang="gl-ES" sz="1400" b="1" dirty="0"/>
          </a:p>
        </p:txBody>
      </p:sp>
      <p:pic>
        <p:nvPicPr>
          <p:cNvPr id="88070" name="Picture 6" descr="http://1.bp.blogspot.com/-CzcV04dpklI/T1fnkHPLzlI/AAAAAAAAAQY/XJZjU4_CLI4/s1600/logo%2Bblog%2B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2648" y="4929198"/>
            <a:ext cx="5151311" cy="1928802"/>
          </a:xfrm>
          <a:prstGeom prst="rect">
            <a:avLst/>
          </a:prstGeom>
          <a:noFill/>
        </p:spPr>
      </p:pic>
      <p:sp>
        <p:nvSpPr>
          <p:cNvPr id="88072" name="AutoShape 8" descr="data:image/jpeg;base64,/9j/4AAQSkZJRgABAQAAAQABAAD/2wCEAAkGBhQSERUUEhQWFRUVGBoXFxcVGBQWFxQUFBUXFxQXFBcXHSceFxkjGRQUHy8gIycpLCwsFR4xNTAqNSYrLCkBCQoKDgwOGg8PGiwfHyQtKSwpKSwsLCwsKSwsLCkpKSkpLCwpKSksKSksLCwsLCkpLCwpLCksKSwpLiwsLCwsLP/AABEIANwA5QMBIgACEQEDEQH/xAAbAAACAgMBAAAAAAAAAAAAAAAEBQMGAQIHAP/EAEUQAAIBAgMEBwMJBAoDAQEAAAECEQADBBIhBTFBUQYTImFxgbEykaEUI0JSYnKywdEHM5LwFSRTc4Kis8LS4RZDY/El/8QAGgEAAgMBAQAAAAAAAAAAAAAAAwQBAgUABv/EADERAAICAQQBAwMDAQkBAAAAAAABAgMRBBIhMSIFQVETMmEzQnFSIzRigpGhscHwFP/aAAwDAQACEQMRAD8AvO0LsXG72Pqah6899EbSQG43iffNBhtN1eZm/Jm7BeKN8x76lSajVZFF2rUiq7mczKipLZPOt7dip7NnzqyywbkkYWpFtmpLNii1t0eMG+wErEgdLZom2KzFbW1o0VgBKWTdRW9xtKxWt7dRs4QH3NrDSKnFD4f2RRApmnopLszWlzca3rS5uNGl0yprhmlRPKpagwfsL4VPXQfiiX2YrS23qa3NQ4c6eZ9arN4aORLNYrNYJqmTsGJrxqNLk1vQIyyWxgVYq1qaWYm4EUsxgDfJp5ibW+qj0xWcOAPpMB7gT+VJ2R5NPS+clEVY7psqyLYk8zMUR0exz3eszE6QfCZ3VT0wBnWrX0QMi54r6GgZN7UUV1VPahyb/wDMms1uMNXqhNmPhHtpHttHM+tBpaJNE7Scm4QPrH1rOHtkVSf3MtH7UeZ8vAV7D7RkHLBE8K9tHDSI3SKV7NwHVq7ls8/V5frWHqL5qckpfGEWSTWRta2xJhSpNG4XGk7wK55tDF5SfkzT9sxoeOQd31jx3DjSK90gxCNJvXMw45m+HCnqdJqZtS34Az2+yO24rGdWqnST7t2tLG6QOfZZY5xpXMbP7Q75hbx61AfpABuRAYfnVp2ZirWKs9ggQe0u5lM6T3d9bFsZwXZh6jepZ9i0JtW4DqZB3aD8qzb24S5QOuYakQNKVWyEWADG/eTSjYoV8Q7qW0kie/Q+tL1Tm+Wzqq96lLL4R0y1qAeYr14V6z7I8B6VriGiK0ZfaGjybWCIAnyqcGklle2SN8wCTu05caOtXiD2nHeCPzo9c0jpJh9aXNxqP5Yn1hWlzGJB14UaVkcdlMM2wJ+bXwqegsHi1CLrw76m+Wrz+BqqthhcktMnNDYE9gT3+prB2gnP4GoMJjlCLM7uRoc7Y7lyck8DCsNQ/wDSCc/gayMWp4+tRvi/cnDMWBUwM0LhnkUUlLUyyWkQ37ehqo9KU+btgcGn4Grjf9k+FU3pNhrjqnVjNB1HiKi4f0H6iyV29hxE0f0VQxc72/Ks4XYLsBnbJ3Lv99OcHgFtDKg7z3nmaUwbeo1EXBwTySLpvr1bgCvVyMsgxCRcc8Sx90mp7K1pf/eN94+tEWRUNeTIz4oH2nhMy+VU/pFtNcPgwlptb0757KbmjiJOnkauu18ossXbKqqSWmIA1J+FcN2xtM33JJJA0UHgoJgfH4mldNo/q6iUpdJ5BStwsEmA2mykngN4jfVovYbrsMrKFLEGRxEb9KoiOf550fs3a1y0TlJE7wOQ763bKfdFY2cckmL2aUPakHlWmF2g9hw9swRp3EciOI7qf4jpBZxAXOuRohm4E8Ao3DfvNJrmyM1zLaOZSQAdwBMwsnjAmui31MicVJHRNg9IUxNuVGV1Esp3jvHNa22PZti/cKsJg9kTpz37658lq9hXzgFSpIkajkVPdwq99HbHZF7fnSR/i1juNJWVqD8ehN1KuM/LGV18nS7B7K+A9Kgxr7h41PZ9keA9KHxi6jz/ACpi37CK10JsFjCb0HcWIHcQD61YcPbBEkCdaT4bZgD9ZPEmOROm/wA6d4cdmrUvdItPo26schWty2IOg3GpK0vnsnwPpTUorD4ArJphkGRdOAqXIOQrTD+wvgPSpa6KW1cEvs0cCN1QYEfNr4VNeOh8D6VFgf3a+AoMsbiSbIOVauuh8K3rW4dDXPGDkDYf2RRAfSg1apw/ZHj+dJ0SwEkiW+NDSdhTm97JqrdJdrthkXIAWckCdwAGp0376Lf8l6pbUF9TWSBw1rnmK2rdun5x2I5DRfcKunRm3/VLfi34jScZZfAeNrbJK9RgsTWKnAfciK7a7bfePrU1m3U1xe0fE+teTSruPkC3eKKF+1XbWRUwy/SGe4e6SEX3gnyFcwKV0f8Aar0euG6MSqlrZRVcjXIyyAW5AyNedc4rSqiorgA3wetrrR2EwJuOttd7kAfzyoNDoauXQTAh8RMewhPm0KPU1FsmlkLUkwhf2Zyf3xjjCD4SaGx3Qq7aIyAOsyLauQ7RMMxYAfw7pgc66jbw2kRuobE4BcxciTlAOp0XMAcv1ZBO6gpy9y89q6OX7Dd797qEm6Li5CI0QtJJ19kKxmTvy94rqWF6KG2gRWWAANQeAinuHwiW5CIqfdUCY3TA1qeukoy7M+z+0xk8o0oXG7x4GiooPaJ3edVtfiWh2Ywx7MUdZOlLcO3Zo/Dns1TTyxItYiaosS3YbwPpUlQ4o9hvA+lNSm8AkjbCnsL4CpTUOFPYXwFSzXKfiiMckd89k+B9K1wg7C+Ar2LPYbwPpWcP7I8B6UPPkT7EtR3zCmpKixXsmum/FnLsCU6VP9FPEUNaPrRKeyniKz9O8sPYE3txqodLcKLhtKTEBjpv4Crfd3VVukidu3GnZbw3r+lM6zrgpDoomLwxRiu/iDzFXzozZK4S13gt/ExNVfaNrmOevOrvsyzFi0OSL6UlRzkJHhkq25416pOqr1OJBGzF1dT4n1rXdRV8b6RdItsjD2yRq50Ud/M9worjydWnPEURdLNsi3a6sZWa4IKt2otn2iV48hPPurmu0Oh5dA+E7UfvLZIzWyNZE+0jQY4jdW13GM7FmYszGSTx/wCu7hRWHxz2yGUwRuI5cjzHca5W4fBtv0rFOf3f+4Km2Fi3bYfSZ0P3gynXyYVev2bYYi/cB35F3/eNa7Q2WuKwzvbCq2bOzLplvQApdDqAw0LCdwPAii9tbDxWDxC4tDlS5k63LDdU7kdYGG5kDSc3fwphxc1kxHL6cnFl52gDZZbmderMKyNvJJheqje5JjLx0qX5Hdf2iqq29IJZRIIGYGC2mvCua4jGX7ue9iCWuYS+ucRAS2QIKqNAMyHX7c11yzdDKGUyGAII4giRUz4XQtLK9zaKyBWa9QsAzFAbSOq+dMKW7W4edDuXgEh2RYfVRRlrDSPaPlQOFMLTWz7IoFEcsvY+CMYT7RqLFYbsN2juPpRtAbaxgtWyYLZjlAEDUg6yTu0pt1ZXAHJvYsSo7R3Ctvkx+saS2ulKgAdU+gHG1H4qk/8AKRv6m5Hja/51H0OOjsjDFYYhGOYnSt0sGB2jSbEdK0ZWAtXZjlbPo9Sf+ULA+av/AMCn0eqfRal0TngarYP1zXrthgplye6gbfSW19Jbifetv6gGirO07d5GNszEA6MCCd2jAVE68ReTovkit7qMw+oX+eFBLR1jeP54UjpfuQezonu7qAv4NHIzCY3b+O+ee6mFwaUOFrSuXIKHQIcBa/s081B9amImpclYig7S6aNQteqRRXqtgjJrfFch6RbW66/cYHsg5F+6kifMyave2um9i0HBzhhmUdkxmAPwkVyfDHQVe3GODc9Iqf1G5LpBNs1nE3YjkdPOJFaZqgxTbjyYfpS6WT0k+shDXDkYAmCNYMEjl4d1dP8A2Z4p7mCIuNmCuyKD2iFAHZJO/efI1y1KvH7KsdluX7BPtRdUeHZePetMUTaeDD9YoTq3pF//AKMt9YbmQZ2XIxj2k4K3MeNS2bCoAqgKoEADQADcAOAqWvRTMss8qYrxrMV6KHg4xSvbLRHn+VNaT7d+jQNUsVsvX9xHhrvYH88acYf2RSOx7Ip3hT2B4UDScthLeiWqTtfGXMV2VJCCWQLkDGMyic+pkFjpA0q53bgUEncBJ8BqaozC4VQCMjgMsGGEksoB4wGA5QK04z2iVuccAZ6O5UJuNdOm7MoAJIGuSSd593fUd3ZYW4UD3LcDskuHD/WhWE8edOXzNpcZjoQwSFG4zAIM7uPPhQGIWSC49jNlYkZlye0DAEyNRp+tD1Nks4jxgDDdjOc5EUA3IS7cPtSTAOYERpujU++mLYS51eZrqgLMnKxMAnmf130tGJz3+KwNxEt7WpA3bhTfaF/+qNrIZHg8wWIFLO2xctmjoqZWW4muAbD2UeerxbEgZjATQDjED1ovYG13VmVbtu9MaRcRoSZgxGbXdVW6LEh7m/tWyvhMb/17jT63hSO3bKBlslAFnV8sAgEDTTQ1yscotNmtqNNXXZsSLrgcWt22lxPZdZE79eB7wZFMcO3aFKtiWEXD2Vt6qLa5Z3kZQZPfTXDjtDwNKVRxYsdZMyb4DDUYWt2rQGtWxcgEYivFa9NZoLRYwEr1eDV6u2o44z0x+l/euPi1JsOdKddMFBLf3lw+YJqu4docrz1FDmj12kliePwv+AkmosQOye7X3EVOBUd5ZUjmD6aUJdmrP7WSWxoKe9E8T1WKtXNwDZG+7c7J+JB8qruAxEoBx3+VHWLkK0HnHu0+NWjxIVvStpcfwd4FZpLgeklo20LMwbKsyj74E8OdSv0msDe5/guf8a1MHgmsDWvUqt9JsOd1w/wXP+NSDpBY+uf4Ln/GuwcMTSTbzwV8Pzosbesf2g8ww9RSrbO0LTEFbinSN/fSeri3AJW+Ta0/ZFM8PtBAqgnh30hs7QtQJuJ/EKIGMtmIuJ/Gv60hVvr5SDySkOb2Ot5WJIIgyOYgyKrGHdbKqXJXOFAaC6wUGVDl1WOB3GTzpnZIO4g+BBrFrCBYyllHIQRHISNB4UZ37ltmiirXaAcZjltWnY5HMQAGALMdIIABCz7qUttS69mbdkFs+Vyq511WRv1k6Du91Mzs/FMpVrisDoZykEd6m2Y99TYfCYm0MqEZeS9Svjpkq8KaccshtoX4PYNo3yhQaIsjvE8fKn1zYaOuUgld0TAiq1hL19sXcW2X6xR25GHiRBIUx9um/wAnxTAi413uCDDR566004QJja4vjgS43ZNm1dIsTJ0OVs3sjXTXnRIsgISEl8rGcx1KjsqY7+PfU1rYl9nCvATXVlSRA09hpma22lhfktok3FJMwAkEk8TruEjhyG81WTht6Lqc3ZucskOJ2jkw1nD2TnuPbUabwGXgeBOu/cATyqwdHdntZXK7ZmksYEKsgdlB9UR8aXdFtgdSgdxFxhuO9F00+8YE+AHCtOlOHvXQLeHvG247bEDQL9GWHaUkgxHCZpSDzPgiXPCHz7dsw8Opa3OZQe2MokjJvO7zr2D2tbu21uI6lHjK0iCW3Dx7t9cI2ol1LxGJDFyZzOSS43AgnWN1MsFs57lubLkCVJUMy6gyCRuJBjWmZ2pPovHTZXDO4Fq1zVyax0rx2HLdYcxZlJLD6kAiNwzKAD766Rsna9vEJntNIBAPcSoaD5H1qFJPoHKtx7GIavV5axVkihx3pEma5cH/ANLvxmqviNCrD+Z3fn76sO27n9ZcTHzl34Mf1pLicPKAcx7iCY9BSzfkz0tDzc4/4YhVm5mAP8zUjLS/Zt/gePwI3imDseAn4VV8M3K5KUciu9NtwOB1Hv1B8/Wi0xuhBGpGnjwofFBmjs7idB3j48KGcmOUEeUHd40RLIhKW3MfYt46SHUQwjiLhkkgc1PZ0MAU8tWL16eoLNmXQiQqNAOpdIUGRvk91c4XGkNrroB61eeiXSR7dodoATuZbuoUnKVZQQdCBEcKchOTPPa3T11pSgxzdsGwR1t+Xygm3bVXy7gWZzECe7you3j70jKigSZLCSoHEAMJndHCgcbtUOcxbCKftWrhaDvzuVgaTSa5sbDlWdcehMkraDG0mp3TE7jwUUWKb7MttY4LXa29cnVFXMdCZi2on95DmSdIy86l2ntW4BGH6kmPbuXIg8gpGvmaql7ZuMuCFxFnKNezfUFY3SYBNQ4fY2NYhWcqW3RdW4WgfQVDrw1MAcTVnErknxlvaNxpW7BJGi37YXXcAA0fCiLezMb/AO6+LajezdXdk8lWDmPdTfCYA4dALjm9dGvaPZQnieZ79/KN9aElmliWbdJ4D7I3KPCuOB8SR1TAKAoUnPlRbjQCZYoAEGnsr76tNgHKsmTlWfHKJ+NVXG4gPNhGBu3AVCgydV1J5ACTrVrDcOWnupTUpYQWskBrV7taKTW3VmktvwMCPo2ZxWJb7dz8ar/tqzC7rVd2BaIu3jza4ffiLg/208u3AiMx1gExxJ4Ad5MDzolmd2AKxjJHtLaRtKpCZyzBFGYLJIJ3nuU0k2Rh2xFwYm/Mb7S7h3ORyH0RzluVS/0Xdvvbe4zKyMHCxlVOagSc3IzB9KN2SZtIZ4GPDMYodzcIrBaKQ1LgAsTAGtAYRQQTqGYlm056KNfqgAf/ALUGJtk4hDvHVsYOoUqy9oDmc+/7IqTrTNEpxtyWjW2zm37SLR69eWXmDuJ1K8PzqsWcSy6SfIwI766J0s6MtiMUjCApWGczC5JMt3RAFVnpF0dbDEAkMCMysPpLMbjuPdUy6G65Lr3M2iz2yOtU5gZDbzGsCd27fT39lm1AGu2TAzEMo4kqpzdwWI8zVGVDpGnfVt/Z3gpvvcFwApEqB2mB3SeCzvHGBVK3tbJvWYnVA1eqJGr1MqQjtOO9IbP9Yf7938dL8mhB5mnfSXR3PHrXHvJOvupVbt9kNvzSf8x/Slp/cz0Gk/vX+VCa/byt3H4HgaMw2LnQ1pjIJig8pHf6+dExuRouTqk2uhowmoMRggwPAnj+ooZMdHh40YmLUjfrVPJBt1dqwzXB7IE/OFddxZnUeeVSRVvwmwbpEW7WFuDT91eSQOH0Qaq7YiF1iBWmCuxBHZY6yDBk67xry91GjfJLoydR6UrH4y/1Lta2JiFGuEY8wLqn/eKHubMg9rB4lSBwDsPL5w0V0cxOKa2GNx3Vmyqskv2QSzA/VnTWrbs/A4htbtxra/VXKWj7TEEL4D30WN089HnrqFW2myhMEGjWsQsa62rh1mddDUKY+yju3zisw0JR1KgA6g6cdfKrntYlLsIZVpBztdYh1EkRmiCpBB7jVQ2vcGIuLbtg3LmolQqqFO/v8WJoiu5wwX0njJti+mMnLYtktuBeZJ3CEXUk79TTDDdGsVeAOJvdUp1yIBm8GA0HmWqfYeykwvahXu/WMws7wn67/DdTr+kieA+NAt1XOIBY6eXbMbG6OWcNraUBogue0556ndPIRR5mdKCO0T9Ue+s/0ieK/H/qlHPPYRVNewxUmvYlrnVt1UdZlOSd2bh/JoNMf9n40Rax+7Q10ZcnOEsCbojjS7XVYnMpIM5ZPzlwuezyLQfLnTXpBgrt2zkslZLAsGJWVBnRhqCDB74iqkwZWN+0SHQ7uDJmcwRx3+Y8BVgwHSgXFDBPiNDyq03iRVVtrKJNnY9cPZNp2PWIWUbyzHUqVG9gQQZE/CpdnYtTlthHQhQFD5RmygAgQTrxg61SMPtO5cvO10nrAxDdwmVC8ljUeNP7OJDLBnmCvtAjcR3isvUa3FirkuBxaR7N6fI52js4XGthmK6kSpg6w0d47BHnPCiXVV8t1IMR0ibKBdttv0uap2hubs6ox5bpmgr/AEgUDs3LrN9FVZXJPCQE3d81oV3R2YyAjCSfQ32tjerts+hCgsQdxA4d3CufdINrviHzMIgBQo1AAM7zvkn0q6JtFnXtKqz9Egt5HUUrsbBsM+R80lSVZWYahpZYMjcRHgaDDVVTlsjLkZ2Sj5NFRt2ySiASzEKAOZrpPRHYfyeyucDrSWJPEByDlnyB8an2XsWzajIgBEwx1YTvMnjGlNJFNRWFwCnJyCkavUrfbtgGDetgjm6/rXqOlwAcZfBz/pV7TxwvMfdmpSuJJtqoOgkf5jTPpK/buH/7N8SwquBt4B+lr7hFCly2bWnko6pZ/pRFcOtYipUsEmFEnu19/Kj7WzCCuYSSRpwHceek0auqc+hjVa2qjOXl/AnGDLGFUk/ZE+/hUlzYt4CcsjlpPuFXKzb00Gvwo7CYLNqw38tKdWmSXLMCXqk5SzFYOZs3DUdxozDYwCAQdN0fCuh3NgW3EMvjIHrSjFdBUBlGI7jr60KWmfsO1erJdrks1vHHCCwihSVsiZbLDOZOpEa6byN1FXukF0/vQBZKMGABfNIgAMNFpBbc2wesFzcAXJLzAjU7wI7orN3Ztu4vcdQUOh93ZNXenecpmNK9NvKNB8pxrBVGW2oUM5+sqlZkas0MdPCTVgwex0sJlQb9WY6s55k/luFewWPNtQrWwUGnzQggfcJ18j5Uyw+Kt3QerYNG8bmX7ynVfOlLoTXGOBiqcPkCNkVkYYUX8mrcW+FJ7BrcgIW44VKbdSO6hxbAzXCMwWQDlmCxJ3Ca2uW7h4W18S5PwAFXVbKOzkhK8qibHIm90DDgWG8btKzjtn32XKjWxqJPbkjiBwE8+VDf0hdwy/OWFCje9swvnAOXzipjD3IlZ7Iruy9oXAVztaVIE5iFaY7zrRlxRZYXE1tsYYKQQM24iPh5jiKZv0vU6ELHJntn45vyoLGbYwl5WXqgGG8jLrB1EpqRV5KM3krFyisEW2Nll4u2vbA0j/2Jvyz6HhPfQmB2iCBEjhyII3g99R7MxmTIbihrV1iVuBu0qmAGYqZWDEgjQmsbXwxW82SJgEsSIuKRChgN1yQ3a4gCaztZpYzjlvlD2mvaeMcMcWsaedazyqsXdslNHDIe8Bh71o/CbbVo1Xw3etYU9LZFZXRoeGeBwKG2hiOqUPvIYZR9Y8R3DLmk1Phr4fdSzpC03UXkubzYx6L8ajRVt3pfBO1TkoP3PX+lOI+i1teQCltO8sdfhQW0ul164jWXIMqCSgKGA2qnXcRy51LcwdvqhcuXCpYuFAWQck74E8PjSKPnxxm2p/i1r1cLc5x7CupjRGtuv7kaompDBTEcIiRur1a3NHby/CK9V1loLQ3KtNjzpAO3cB/tW/E5pSuUOmZQVzCeUTBJ7uPkKP28/wA9cmSOtbQb/bbdQy7M6zXrrdtTzJn3R+dRKSjPczN1tU3KLiv2oY3bQU5liNxUQJHAiOI199S2GDakQeHA67yaGtWHQAKyXgukhlBjx41Jbxyj2kuLH2cw961q1amua4ZjTqmnyhrbXlR+Cf4UmtbRtadsDuaV9YplhMQh1BB8CD6UffFrhgsNdjm2QeFR3LeulQDFQd9TDEVOCVIycNQ1zY43oSjHiu4/eX2W9e+jDiQRrXlu1xPAu65rZ7e76yzEfaB9n076NNtLkNvI3MCVdfusuo8KlLUk2nZNoF7WiyM6jQKCYleQ11Huq2M9kPjosWExjKIuHOu4XIhh/eAaEfaHmBvow1XhiCcO5YyzKVA+04gAe8VYurgCd4A94EVnamtQeUN6exyXJSuk21Li4uUAAWLeumbTPGaR2gS24g68Zphf6QPZHzjMwMDs5WIkSDldVaI7z40n6WmXvgsAOy4Qj95EJOo0OVp74Na4r5uxbe0XQ9kSrGIymYUmN/dS03GOMhoKTTwNV6a5yFTPJ5iwvxJpdtza2JZSGARCp7buSu4g5VAUFuA36kUNsfC3L9y294ubZDKrBok+0FkAHgTUOJ6tsSy5m0DBDLOxPsqssdATJPcDUYUZYZLb25Bdo4VlZetXN2F0NxxAI9kyCZ863wOHK2rt1GCIgk22zuCzEgKJIkGBvnjU+3r2e4TxULu4xrRBxLYh1V0IUlM6pAZbdkSdOGrfGurnlM6UcMY4HYGbDxmghmOgDLqBw4ASVIGh5TSrHYc4dsrvmJVIYiJAkQOcc++r7h7ShQEjIB2e8VNcwiMuVlVhyYAj40vdH6uYsYql9PDRyTat4MABzj3wPzpzsvZGdQx1B4U66V9HbCWRct2lVusQHLI0JPCY5cKmwFjKoA4RWRrW6IKMWaVdu9ORts7Zq2xoAPCarvSS9GIPcqD8R/Ordwqj7buhsRc7io/yj/ug+n5drb+A+l8rlk9d2keqRSo7GciN5LmdZ/KlWabumkW0EeAAP899SXzJoeyfnj9wflW4opJ4K+paaFVUpx7Zm6nbfxH4Vr1bP7b+I/CKzRo9Hab9KP8AA02ofn7v94/4zWLA01jun/up8aF668zbg9wnyZppt0awKvhw7KCzMxkqNO1AUHkAKrZw2xueoVVUFjPCEZsrvKr4iPyrfJp41af6KT+zQ/4V/SsPsK2R7EfdJHoaDvXwKvVVv7oIpcncDA5c60XCAkGB5g/rRu3rHU3gqfVDEGG1zEa8dwHGosPjRcG7KeIG7y7qKsroYrr0t/7AO/iHtNCuVEAiC2kzwOnvrex0xup7QV+89k/5dPhUW0BLnwH51v0Z2GmJxIt3GyqASY0ZuSqeZ1PgDTdVsl7mdrNHRWs4HGzulJunL1blvsdv0g07w+0hmKtKlTqGEEHjod/lVo2Tsq1YXLaQIO7efEnU1WOktpPlLZddF6wbxnYaafdCz4im6b3N4Z56+uMeYjQPMfyKA26f6vc5lfjIimWAt/NgARQnSDCgWG5sVGnJriim84FQXo6pu3FB9i32z3ufYHfBGbyFWrEXFUdogeJAnw50tsYPqMM8aMEdiR9fKTPlAA8KpWC2vct6hySd5aGM8ZLCfjWTqLNzybGi0c7ViPsWTpPZtXrDkpLqjZH1WCBMAnVhpugjWqkuNzYVRyYR4dr8jTa50muEQ6o/LQqfgaU3OraRka2CZItOInnlYRSTbkvId/8Ahvg34hOxtoMiQNBbmNT2i0kE8iBp5mg9n2WzdauUmCsHlvJB1gzNHYHDYaMrXb0HeGAAPcSmpFb3dv2bWmHTMAIB9lfIbzUOcm89gVpbM7VHAC2zL7uWFsQY4nhvO7urazjFsuWLEvBEITpJlhmBEzA38t1D39oYjEsFzM2bcijSO8Dh41vb2Ottyt9lWPo5xM98bo5CiU1Tk+eC064VLM3n8DfZfSNjdTtG1aziQWLAqTLSW/KrD/5lazZcrwdATkE+ALT8Krlk4ZAABbnn2Pzon5VbI7ISP8O/dWjDTQS5eTOu1Dk/COETdJNsLfayltuySxYd4jITEg/SprhLHYH8zVaxSksGA1G4bgV4ju5g91G4DbbLABnub2h4jeKwPVdLJST/AGj+kt317V2OMRchfCufY1pu3Cfr+iiatGP2hn45RxE6d9VC8852+tmYecxSWgrcZSkzc0cGpZ/AS2y7oXObbZYBzabjxie+g8vz7fdH5U72pi2JZUuHILdtYUgrJUTpSlIN1+4Ae6Na1K5NwbkZ2s1LvpkpezBx7b/e/wBor1Yc9t/vf7RXqZXQ3pv0o/wPNtrriO9n+LkVcOiOHAwdvmc597tVL26e3e/vG/1Kv/RC1OCszxUn3u1S1uyhbXSxCH8IMWxpoKjxGkKvtenfW52grKOqIYndG4CSJPmCPKt8NajfqTvPEn9KrsUezL3N9HPOmGCyXhrJyAk95ZjSTY+rEH6s+4/91Y+nVyMQfuL8c1VnYft/4PzFT8m5pHiMMBG0lAuGOS+lWDo/sUnDfKLY7a3TPM20C7u8GT76rm0Z6xvAfhrpPQEgYEE6DPcJJ3QGMk92lEr7BeqP+yS/JJtDpCtrDdYpBuN2VX7cSSfsga+YFVjYF03LjltSxViTvJIIJPfpS/EXFuX7jIDkLHIDOludI046nzHKmPR63F1xyKj3LJ/FWrVUoLg8lZNyZcLKdnwqDH2syTye3/qpR9u3Kx3UPjBksv3ZSfK4pqZdM6PaI9svGHvd9t/wkVzbHXMqgjeTl8IBMx5V0vpEn9Xu/dYe+uW7ReY/xen/AHWPJcnqtA2q5tfguNjogjKp6y4CQN4TeRruAqK70McezcU/eUr8QT6VcbSdldOA9BWTY5VDiKx1l0epM5g+FKXCriCpKkciO/iNx86H2Ls837i21MBpJPJRqT47gPGn3ShIxN3/AA/6Sz6Vp+zazmusY1FoeWZhPoKjbzg1bdTJ6dWPvAwxeHTA2rhtCGfq0U7zmbMSx5wJPlVOz6k6TMksJJPEknfVl6Y4vOQV1XPC+CqwZ/Mn3Ac6rBWuuzHCLekVwsrc5LLybhFbeonwqQ2V5CoE31LloSk/k15UVvuKNWwwPEjwJqN7AEat/EalrLVbe2sZBPSUf0ognTtEt4kkDyrFSFJNTW8JJA3aj4mKpwkFUYUptIFtqAd3rHu3VjC/vLnlT/aXR8WlzBp1iIiJnUGe6klpPnLkcx6VSM1ODaMH1Gdc6HKtY5Abhh3+9/tWvVteWHf735CsU1F8FtP+lH+B5txO3e++/wDqGr7sJC2z7CKWDG0IKmCDqZnlNVDbGGBu3Rze58GNXzo9aC4axH9mtXjxJiXqDTrrf4/6IdmdHupYtmLMVVSd2qmWMzxNNBZohhWCNKtKOWZClg5l0/EX2+6ke4/nVf6OWQXb+7EfxD9Ktv7QrQ61TzUfnVX6NaXnH2B+I0P3Zv6Z+EGabVEOR930qzWNof8A86xYSZcMbn3DdaF/xEa9w76rm2h86f8AD+GrTsfDhcPhmG90Mzr7NxlEctPSmdLFOXIv6xJ/Sj/IsTC5PHyph0fSGJ+s7Hx1gelE7VwwCoR9I61N0dsA5J5/lWq3weVLXaSAKC28v9Xu96ge91o4Ghtq2gbbA8vQg0u+UEQN0oU/JrpHL/cK5TtH6Pn7+zXVOmVwrhbsdw97CuWXGl7c/wA9sCsufaR6rQfoSZ2a1a7I8B6V6KnjWtWFWcTG3HPelpHyh+8L+AD8qTdHDcDHqzAhAxDlTlMyBA13n3U66XIPlL/dX8NA9G8CGt3nlgyZYIMaEPoeY0FBabeEa+rytAnH4RDtZH6wKTK5WyndoMoAI3Tu1FBfIniQDHdzqRca9y72zOVSBoB9IcvCpc5GgJHDTlv9arPc/u7HPRd8dKsd5YOmEf6posMyrBtggGZIPHT3RpWyuwWQx+FaXcY7aE6cuGlVSNSW+fDwbkkgMLY0JaRyBKkfzyrN4krAtQTOupJnx/nSoVxDDcxqZMQ2ssTHOKkp9KSft/uQ29nsAJUjd8d3qKktJGpU6Q2umikHf5UK+Of650OnlUd3Gu29jqII+FR+ArrsmtrxyS43GC5cLEAFruY8YA3doCDIAqCyO3cO/tR8B+tD3Kl2QJLz9b8qFJKEGkYWv0i09DSecsGxYi4/j+Qr1Y2tpdaO78IrNHim4oPRJfTj/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  <p:pic>
        <p:nvPicPr>
          <p:cNvPr id="14" name="13 Imagen" descr="mu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2420888"/>
            <a:ext cx="2181225" cy="209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0"/>
            <a:ext cx="7372350" cy="615602"/>
          </a:xfrm>
        </p:spPr>
        <p:txBody>
          <a:bodyPr/>
          <a:lstStyle/>
          <a:p>
            <a:r>
              <a:rPr lang="es-ES" b="1" dirty="0" smtClean="0"/>
              <a:t>O ARTE COMO TERAPIA</a:t>
            </a:r>
            <a:endParaRPr lang="gl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3602712"/>
          </a:xfrm>
        </p:spPr>
        <p:txBody>
          <a:bodyPr/>
          <a:lstStyle/>
          <a:p>
            <a:pPr>
              <a:buNone/>
            </a:pPr>
            <a:r>
              <a:rPr lang="gl-ES" dirty="0" smtClean="0"/>
              <a:t>	Son </a:t>
            </a:r>
            <a:r>
              <a:rPr lang="gl-ES" i="1" dirty="0" smtClean="0"/>
              <a:t>linguaxes</a:t>
            </a:r>
            <a:r>
              <a:rPr lang="gl-ES" dirty="0" smtClean="0"/>
              <a:t> mais abstractos que teñen </a:t>
            </a:r>
            <a:r>
              <a:rPr lang="gl-ES" i="1" dirty="0" smtClean="0"/>
              <a:t>menos barreiras psicolóxicas </a:t>
            </a:r>
            <a:r>
              <a:rPr lang="gl-ES" dirty="0" smtClean="0"/>
              <a:t>a hora de expresar.</a:t>
            </a:r>
          </a:p>
          <a:p>
            <a:pPr>
              <a:buNone/>
            </a:pPr>
            <a:r>
              <a:rPr lang="gl-ES" dirty="0" smtClean="0"/>
              <a:t>	O arte non cura. O que </a:t>
            </a:r>
            <a:r>
              <a:rPr lang="gl-ES" i="1" dirty="0" smtClean="0"/>
              <a:t>cura</a:t>
            </a:r>
            <a:r>
              <a:rPr lang="gl-ES" dirty="0" smtClean="0"/>
              <a:t> é </a:t>
            </a:r>
            <a:r>
              <a:rPr lang="gl-ES" i="1" dirty="0" smtClean="0"/>
              <a:t>o vínculo </a:t>
            </a:r>
            <a:r>
              <a:rPr lang="gl-ES" dirty="0" smtClean="0"/>
              <a:t>que podemos crear a través dela.</a:t>
            </a:r>
          </a:p>
          <a:p>
            <a:pPr algn="ctr">
              <a:buNone/>
            </a:pPr>
            <a:r>
              <a:rPr lang="gl-ES" b="1" dirty="0" smtClean="0"/>
              <a:t>As terapias Artístico- creativas</a:t>
            </a:r>
          </a:p>
          <a:p>
            <a:pPr algn="just">
              <a:buNone/>
            </a:pPr>
            <a:r>
              <a:rPr lang="gl-ES" dirty="0" smtClean="0"/>
              <a:t>	Teñen en común o elemento creativo, enfocado dende ferramentas específicas como o propio corpo, o movemento, a pintura ou o drama.</a:t>
            </a:r>
            <a:endParaRPr lang="gl-ES" dirty="0"/>
          </a:p>
        </p:txBody>
      </p:sp>
      <p:sp>
        <p:nvSpPr>
          <p:cNvPr id="4" name="3 Elipse"/>
          <p:cNvSpPr/>
          <p:nvPr/>
        </p:nvSpPr>
        <p:spPr>
          <a:xfrm>
            <a:off x="1907704" y="4221088"/>
            <a:ext cx="1656184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 smtClean="0"/>
              <a:t>Arteterapia</a:t>
            </a:r>
            <a:endParaRPr lang="gl-ES" sz="1200" dirty="0"/>
          </a:p>
        </p:txBody>
      </p:sp>
      <p:sp>
        <p:nvSpPr>
          <p:cNvPr id="5" name="4 Elipse"/>
          <p:cNvSpPr/>
          <p:nvPr/>
        </p:nvSpPr>
        <p:spPr>
          <a:xfrm>
            <a:off x="3131840" y="3501008"/>
            <a:ext cx="2520280" cy="7920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Danza-</a:t>
            </a:r>
            <a:r>
              <a:rPr lang="es-ES" sz="1200" dirty="0" err="1" smtClean="0"/>
              <a:t>movemeto</a:t>
            </a:r>
            <a:r>
              <a:rPr lang="es-ES" sz="1200" dirty="0" smtClean="0"/>
              <a:t> terapia</a:t>
            </a:r>
            <a:endParaRPr lang="gl-ES" sz="1200" dirty="0"/>
          </a:p>
        </p:txBody>
      </p:sp>
      <p:sp>
        <p:nvSpPr>
          <p:cNvPr id="6" name="5 Elipse"/>
          <p:cNvSpPr/>
          <p:nvPr/>
        </p:nvSpPr>
        <p:spPr>
          <a:xfrm>
            <a:off x="2195736" y="5373216"/>
            <a:ext cx="1944216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 smtClean="0"/>
              <a:t>Psicomotricidade</a:t>
            </a:r>
            <a:endParaRPr lang="gl-ES" sz="1200" dirty="0"/>
          </a:p>
        </p:txBody>
      </p:sp>
      <p:sp>
        <p:nvSpPr>
          <p:cNvPr id="7" name="6 Elipse"/>
          <p:cNvSpPr/>
          <p:nvPr/>
        </p:nvSpPr>
        <p:spPr>
          <a:xfrm>
            <a:off x="4355976" y="5373216"/>
            <a:ext cx="1944216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 smtClean="0"/>
              <a:t>Dramaterapia</a:t>
            </a:r>
            <a:endParaRPr lang="gl-ES" sz="1200" dirty="0"/>
          </a:p>
        </p:txBody>
      </p:sp>
      <p:sp>
        <p:nvSpPr>
          <p:cNvPr id="8" name="7 Elipse"/>
          <p:cNvSpPr/>
          <p:nvPr/>
        </p:nvSpPr>
        <p:spPr>
          <a:xfrm>
            <a:off x="5076056" y="4221088"/>
            <a:ext cx="1656184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Expresión corporal</a:t>
            </a:r>
            <a:endParaRPr lang="gl-ES" sz="1200" dirty="0"/>
          </a:p>
        </p:txBody>
      </p:sp>
      <p:cxnSp>
        <p:nvCxnSpPr>
          <p:cNvPr id="10" name="9 Conector recto"/>
          <p:cNvCxnSpPr>
            <a:stCxn id="4" idx="0"/>
            <a:endCxn id="5" idx="2"/>
          </p:cNvCxnSpPr>
          <p:nvPr/>
        </p:nvCxnSpPr>
        <p:spPr>
          <a:xfrm flipV="1">
            <a:off x="2735796" y="3897052"/>
            <a:ext cx="396044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stCxn id="5" idx="6"/>
            <a:endCxn id="8" idx="0"/>
          </p:cNvCxnSpPr>
          <p:nvPr/>
        </p:nvCxnSpPr>
        <p:spPr>
          <a:xfrm>
            <a:off x="5652120" y="3897052"/>
            <a:ext cx="252028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endCxn id="7" idx="6"/>
          </p:cNvCxnSpPr>
          <p:nvPr/>
        </p:nvCxnSpPr>
        <p:spPr>
          <a:xfrm flipH="1">
            <a:off x="6300192" y="5013176"/>
            <a:ext cx="7200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7" idx="2"/>
            <a:endCxn id="6" idx="6"/>
          </p:cNvCxnSpPr>
          <p:nvPr/>
        </p:nvCxnSpPr>
        <p:spPr>
          <a:xfrm flipH="1">
            <a:off x="4139952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6" idx="2"/>
            <a:endCxn id="4" idx="3"/>
          </p:cNvCxnSpPr>
          <p:nvPr/>
        </p:nvCxnSpPr>
        <p:spPr>
          <a:xfrm flipH="1" flipV="1">
            <a:off x="2150247" y="4958640"/>
            <a:ext cx="45489" cy="84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Triángulo isósceles"/>
          <p:cNvSpPr/>
          <p:nvPr/>
        </p:nvSpPr>
        <p:spPr>
          <a:xfrm>
            <a:off x="2843808" y="4149080"/>
            <a:ext cx="2952328" cy="1224136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Musicoterapia</a:t>
            </a:r>
            <a:endParaRPr lang="gl-ES" sz="1400" b="1" dirty="0"/>
          </a:p>
        </p:txBody>
      </p:sp>
      <p:pic>
        <p:nvPicPr>
          <p:cNvPr id="17" name="Picture 2" descr="https://encrypted-tbn0.gstatic.com/images?q=tbn:ANd9GcQQg3CWIPpWvrV6K5X55pbtap_eZs73P2r8yaEt2yJ81CwpGTcM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293096"/>
            <a:ext cx="1702163" cy="25649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08595.medialib.glogster.com/amigodeperrocoleta/media/da/daebb729ec585a8b044403a9aac2f73cb9e33203/television-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6768752" cy="5076564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259632" y="544522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dirty="0" smtClean="0"/>
              <a:t>http://www.youtube.com/watch?v=skSAnoClGws</a:t>
            </a:r>
            <a:endParaRPr lang="gl-ES" dirty="0"/>
          </a:p>
        </p:txBody>
      </p:sp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8028384" y="332656"/>
            <a:ext cx="111561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9" name="Redes 20   Música, emociones y neurocienci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28728" y="357166"/>
            <a:ext cx="4816475" cy="3786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14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4960145" cy="3717032"/>
          </a:xfrm>
          <a:prstGeom prst="rect">
            <a:avLst/>
          </a:prstGeom>
        </p:spPr>
      </p:pic>
      <p:pic>
        <p:nvPicPr>
          <p:cNvPr id="3" name="2 Imagen" descr="2014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2912" y="404664"/>
            <a:ext cx="4221088" cy="4221088"/>
          </a:xfrm>
          <a:prstGeom prst="rect">
            <a:avLst/>
          </a:prstGeom>
        </p:spPr>
      </p:pic>
      <p:sp>
        <p:nvSpPr>
          <p:cNvPr id="4" name="3 Flecha izquierda">
            <a:hlinkClick r:id="rId4" action="ppaction://hlinksldjump"/>
          </p:cNvPr>
          <p:cNvSpPr/>
          <p:nvPr/>
        </p:nvSpPr>
        <p:spPr>
          <a:xfrm>
            <a:off x="3563888" y="5589240"/>
            <a:ext cx="1368152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0" y="6072206"/>
            <a:ext cx="7688996" cy="579921"/>
          </a:xfrm>
        </p:spPr>
        <p:txBody>
          <a:bodyPr>
            <a:normAutofit fontScale="90000"/>
          </a:bodyPr>
          <a:lstStyle/>
          <a:p>
            <a:r>
              <a:rPr lang="gl-ES" sz="2000" b="1" dirty="0" smtClean="0"/>
              <a:t>Elementos dun Programa de Ed. Emocional en Ed. Infantil y Ed. Primaria</a:t>
            </a:r>
            <a:endParaRPr lang="gl-ES" sz="2000" dirty="0"/>
          </a:p>
        </p:txBody>
      </p:sp>
      <p:sp>
        <p:nvSpPr>
          <p:cNvPr id="7" name="6 Rectángulo"/>
          <p:cNvSpPr/>
          <p:nvPr/>
        </p:nvSpPr>
        <p:spPr>
          <a:xfrm>
            <a:off x="4860032" y="1196752"/>
            <a:ext cx="1944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gl-ES" sz="1400" b="1" dirty="0" smtClean="0"/>
              <a:t>DEFINICIÓN DE PROGRAMA. </a:t>
            </a:r>
          </a:p>
          <a:p>
            <a:pPr algn="just"/>
            <a:r>
              <a:rPr lang="gl-ES" sz="1200" dirty="0" smtClean="0"/>
              <a:t>É un plan de acción ou actuación, sistemático e organizado, o servizo de metas educativas que se consideran valiosas.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99592" y="1340768"/>
            <a:ext cx="33123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gl-ES" sz="1600" b="1" dirty="0" smtClean="0"/>
              <a:t>DIFERENZA ENTRE REALIZAR ACTIVIDADES DE ED. EMOCIONAL E LEVAR A CABO UN  PROGRAMA DE ED. EMOCIONAL.</a:t>
            </a:r>
          </a:p>
          <a:p>
            <a:pPr algn="just"/>
            <a:endParaRPr lang="gl-ES" sz="1600" b="1" dirty="0" smtClean="0"/>
          </a:p>
          <a:p>
            <a:pPr algn="just">
              <a:buFont typeface="Wingdings" pitchFamily="2" charset="2"/>
              <a:buChar char="q"/>
            </a:pPr>
            <a:r>
              <a:rPr lang="gl-ES" sz="1200" dirty="0" smtClean="0"/>
              <a:t>Debemos dedicarlle un </a:t>
            </a:r>
            <a:r>
              <a:rPr lang="gl-ES" sz="1200" b="1" dirty="0" smtClean="0"/>
              <a:t>mínimo de tempo </a:t>
            </a:r>
            <a:r>
              <a:rPr lang="gl-ES" sz="1200" dirty="0" smtClean="0"/>
              <a:t>(un mínimo de 7 actividades por curso académico)</a:t>
            </a:r>
          </a:p>
          <a:p>
            <a:pPr algn="just"/>
            <a:endParaRPr lang="gl-ES" sz="1200" dirty="0" smtClean="0"/>
          </a:p>
          <a:p>
            <a:pPr algn="just">
              <a:buFont typeface="Wingdings" pitchFamily="2" charset="2"/>
              <a:buChar char="q"/>
            </a:pPr>
            <a:r>
              <a:rPr lang="gl-ES" sz="1200" dirty="0" smtClean="0"/>
              <a:t>Serán </a:t>
            </a:r>
            <a:r>
              <a:rPr lang="gl-ES" sz="1200" b="1" dirty="0" smtClean="0"/>
              <a:t>actividades coordinadas</a:t>
            </a:r>
          </a:p>
          <a:p>
            <a:pPr algn="just"/>
            <a:endParaRPr lang="gl-ES" sz="1200" b="1" dirty="0" smtClean="0"/>
          </a:p>
          <a:p>
            <a:pPr algn="just">
              <a:buFont typeface="Wingdings" pitchFamily="2" charset="2"/>
              <a:buChar char="q"/>
            </a:pPr>
            <a:r>
              <a:rPr lang="gl-ES" sz="1200" b="1" dirty="0" smtClean="0"/>
              <a:t>Diferentes tipos de actividades</a:t>
            </a:r>
            <a:r>
              <a:rPr lang="gl-ES" sz="1200" dirty="0" smtClean="0"/>
              <a:t>:  talleres, centros de interese, recunchos de clase, gran grupo ou pequeno grupo.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60032" y="3140968"/>
            <a:ext cx="22322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gl-ES" sz="1400" b="1" dirty="0" smtClean="0"/>
              <a:t>QUE DEBE INCLUIR:</a:t>
            </a:r>
          </a:p>
          <a:p>
            <a:pPr algn="just"/>
            <a:endParaRPr lang="gl-ES" sz="1400" b="1" dirty="0" smtClean="0">
              <a:hlinkClick r:id="rId2" action="ppaction://hlinksldjump"/>
            </a:endParaRPr>
          </a:p>
          <a:p>
            <a:pPr algn="just">
              <a:buFont typeface="Wingdings" pitchFamily="2" charset="2"/>
              <a:buChar char="q"/>
            </a:pPr>
            <a:r>
              <a:rPr lang="gl-ES" sz="1400" dirty="0" smtClean="0">
                <a:hlinkClick r:id="rId2" action="ppaction://hlinksldjump"/>
              </a:rPr>
              <a:t>Obxectivos.</a:t>
            </a:r>
            <a:endParaRPr lang="gl-ES" sz="1400" dirty="0" smtClean="0"/>
          </a:p>
          <a:p>
            <a:pPr algn="just">
              <a:buFont typeface="Wingdings" pitchFamily="2" charset="2"/>
              <a:buChar char="q"/>
            </a:pPr>
            <a:r>
              <a:rPr lang="gl-ES" sz="1400" dirty="0" smtClean="0">
                <a:hlinkClick r:id="rId3" action="ppaction://hlinksldjump"/>
              </a:rPr>
              <a:t>Contidos.</a:t>
            </a:r>
            <a:endParaRPr lang="gl-ES" sz="1400" dirty="0" smtClean="0"/>
          </a:p>
          <a:p>
            <a:pPr algn="just">
              <a:buFont typeface="Wingdings" pitchFamily="2" charset="2"/>
              <a:buChar char="q"/>
            </a:pPr>
            <a:r>
              <a:rPr lang="es-ES" sz="1400" dirty="0" smtClean="0">
                <a:hlinkClick r:id="" action="ppaction://noaction"/>
              </a:rPr>
              <a:t>Metodoloxía</a:t>
            </a:r>
            <a:endParaRPr lang="gl-ES" sz="1400" dirty="0" smtClean="0"/>
          </a:p>
          <a:p>
            <a:pPr algn="just">
              <a:buFont typeface="Wingdings" pitchFamily="2" charset="2"/>
              <a:buChar char="q"/>
            </a:pPr>
            <a:r>
              <a:rPr lang="gl-ES" sz="1400" dirty="0" smtClean="0"/>
              <a:t>Actividades- Recursos</a:t>
            </a:r>
          </a:p>
          <a:p>
            <a:pPr algn="just">
              <a:buFont typeface="Wingdings" pitchFamily="2" charset="2"/>
              <a:buChar char="q"/>
            </a:pPr>
            <a:r>
              <a:rPr lang="gl-ES" sz="1400" dirty="0" smtClean="0">
                <a:hlinkClick r:id="" action="ppaction://noaction"/>
              </a:rPr>
              <a:t>Avaliación.</a:t>
            </a:r>
            <a:endParaRPr lang="gl-ES" sz="1400" dirty="0" smtClean="0"/>
          </a:p>
        </p:txBody>
      </p:sp>
      <p:sp>
        <p:nvSpPr>
          <p:cNvPr id="11" name="10 Flecha izquierda">
            <a:hlinkClick r:id="rId4" action="ppaction://hlinksldjump"/>
          </p:cNvPr>
          <p:cNvSpPr/>
          <p:nvPr/>
        </p:nvSpPr>
        <p:spPr>
          <a:xfrm>
            <a:off x="7055768" y="5429264"/>
            <a:ext cx="2088232" cy="864096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MARCO TEÓRICO</a:t>
            </a:r>
            <a:endParaRPr lang="gl-ES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just"/>
            <a:r>
              <a:rPr lang="gl-ES" sz="2000" b="1" dirty="0" smtClean="0"/>
              <a:t>Obxectivos dun Programa de Ed. Emocional en Ed. Infantil e Primaria</a:t>
            </a:r>
            <a:endParaRPr lang="gl-ES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24744"/>
            <a:ext cx="7776864" cy="511256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gl-ES" sz="1800" dirty="0" smtClean="0"/>
              <a:t>Favorecer o </a:t>
            </a:r>
            <a:r>
              <a:rPr lang="gl-ES" sz="1800" b="1" dirty="0" smtClean="0"/>
              <a:t>desenvolvemento integral </a:t>
            </a:r>
            <a:r>
              <a:rPr lang="gl-ES" sz="1800" dirty="0" smtClean="0"/>
              <a:t>dos nenos e nenas.</a:t>
            </a:r>
          </a:p>
          <a:p>
            <a:pPr algn="just">
              <a:lnSpc>
                <a:spcPct val="160000"/>
              </a:lnSpc>
            </a:pPr>
            <a:r>
              <a:rPr lang="gl-ES" sz="1800" dirty="0" smtClean="0"/>
              <a:t>Favorecer a capacidade de comprender e </a:t>
            </a:r>
            <a:r>
              <a:rPr lang="gl-ES" sz="1800" b="1" dirty="0" smtClean="0"/>
              <a:t>regular</a:t>
            </a:r>
            <a:r>
              <a:rPr lang="gl-ES" sz="1800" dirty="0" smtClean="0"/>
              <a:t> as propias </a:t>
            </a:r>
            <a:r>
              <a:rPr lang="gl-ES" sz="1800" b="1" dirty="0" smtClean="0"/>
              <a:t>emocións.</a:t>
            </a:r>
          </a:p>
          <a:p>
            <a:pPr algn="just">
              <a:lnSpc>
                <a:spcPct val="160000"/>
              </a:lnSpc>
            </a:pPr>
            <a:r>
              <a:rPr lang="gl-ES" sz="1800" dirty="0" smtClean="0"/>
              <a:t>Proporcionar estratexias para o desenvolvemento de </a:t>
            </a:r>
            <a:r>
              <a:rPr lang="gl-ES" sz="1800" b="1" dirty="0" smtClean="0"/>
              <a:t>competencias básicas para o equilibrio persoal </a:t>
            </a:r>
            <a:r>
              <a:rPr lang="gl-ES" sz="1800" dirty="0" smtClean="0"/>
              <a:t>e a potenciación da </a:t>
            </a:r>
            <a:r>
              <a:rPr lang="gl-ES" sz="1800" b="1" dirty="0" err="1" smtClean="0"/>
              <a:t>autoestima</a:t>
            </a:r>
            <a:r>
              <a:rPr lang="gl-ES" sz="1800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gl-ES" sz="1800" dirty="0" smtClean="0"/>
              <a:t>Potenciar </a:t>
            </a:r>
            <a:r>
              <a:rPr lang="gl-ES" sz="1800" b="1" dirty="0" smtClean="0"/>
              <a:t>actitudes</a:t>
            </a:r>
            <a:r>
              <a:rPr lang="gl-ES" sz="1800" dirty="0" smtClean="0"/>
              <a:t> de </a:t>
            </a:r>
            <a:r>
              <a:rPr lang="gl-ES" sz="1800" b="1" i="1" dirty="0" smtClean="0"/>
              <a:t>respecto, tolerancia </a:t>
            </a:r>
            <a:r>
              <a:rPr lang="gl-ES" sz="1800" b="1" dirty="0" smtClean="0"/>
              <a:t>e </a:t>
            </a:r>
            <a:r>
              <a:rPr lang="gl-ES" sz="1800" b="1" i="1" dirty="0" err="1" smtClean="0"/>
              <a:t>prosocialidade</a:t>
            </a:r>
            <a:r>
              <a:rPr lang="gl-ES" sz="1800" i="1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gl-ES" sz="1800" dirty="0" smtClean="0"/>
              <a:t>Favorecer a </a:t>
            </a:r>
            <a:r>
              <a:rPr lang="gl-ES" sz="1800" b="1" dirty="0" smtClean="0"/>
              <a:t>cantidade e calidade das interaccións </a:t>
            </a:r>
            <a:r>
              <a:rPr lang="gl-ES" sz="1800" dirty="0" smtClean="0"/>
              <a:t>do grupo para a mellora do clima relacional da clase e a cohesión de grupo.</a:t>
            </a:r>
          </a:p>
          <a:p>
            <a:pPr algn="just">
              <a:lnSpc>
                <a:spcPct val="160000"/>
              </a:lnSpc>
            </a:pPr>
            <a:r>
              <a:rPr lang="gl-ES" sz="1800" dirty="0" smtClean="0"/>
              <a:t>Desenvolver unha </a:t>
            </a:r>
            <a:r>
              <a:rPr lang="gl-ES" sz="1800" b="1" dirty="0" smtClean="0"/>
              <a:t>maior competencia emocional nas relacións sociais.</a:t>
            </a:r>
          </a:p>
          <a:p>
            <a:pPr algn="just">
              <a:lnSpc>
                <a:spcPct val="160000"/>
              </a:lnSpc>
            </a:pPr>
            <a:r>
              <a:rPr lang="gl-ES" sz="1800" dirty="0" smtClean="0"/>
              <a:t>Desenvolver a habilidade da </a:t>
            </a:r>
            <a:r>
              <a:rPr lang="gl-ES" sz="1800" b="1" dirty="0" smtClean="0"/>
              <a:t>comprensión </a:t>
            </a:r>
            <a:r>
              <a:rPr lang="gl-ES" sz="1800" b="1" dirty="0" err="1" smtClean="0"/>
              <a:t>empática</a:t>
            </a:r>
            <a:r>
              <a:rPr lang="gl-ES" sz="1800" b="1" dirty="0" smtClean="0"/>
              <a:t> </a:t>
            </a:r>
            <a:r>
              <a:rPr lang="gl-ES" sz="1800" dirty="0" smtClean="0"/>
              <a:t>nas relacións </a:t>
            </a:r>
            <a:r>
              <a:rPr lang="gl-ES" sz="1800" dirty="0" err="1" smtClean="0"/>
              <a:t>interpersoais</a:t>
            </a:r>
            <a:r>
              <a:rPr lang="gl-ES" sz="1800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gl-ES" sz="1800" dirty="0" smtClean="0"/>
              <a:t>Potenciar a capacidade de </a:t>
            </a:r>
            <a:r>
              <a:rPr lang="gl-ES" sz="1800" b="1" dirty="0" smtClean="0"/>
              <a:t>esforzo e motivación </a:t>
            </a:r>
            <a:r>
              <a:rPr lang="gl-ES" sz="1800" dirty="0" smtClean="0"/>
              <a:t>ante o traballo.</a:t>
            </a:r>
          </a:p>
          <a:p>
            <a:pPr algn="just">
              <a:lnSpc>
                <a:spcPct val="160000"/>
              </a:lnSpc>
            </a:pPr>
            <a:r>
              <a:rPr lang="gl-ES" sz="1800" dirty="0" smtClean="0"/>
              <a:t>Desenvolver a </a:t>
            </a:r>
            <a:r>
              <a:rPr lang="gl-ES" sz="1800" b="1" dirty="0" smtClean="0"/>
              <a:t>tolerancia á frustración</a:t>
            </a:r>
            <a:r>
              <a:rPr lang="gl-ES" sz="1800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gl-ES" sz="1800" dirty="0" smtClean="0"/>
              <a:t>Desenvolver o </a:t>
            </a:r>
            <a:r>
              <a:rPr lang="gl-ES" sz="1800" b="1" dirty="0" smtClean="0"/>
              <a:t>control da impulsividade.</a:t>
            </a:r>
            <a:endParaRPr lang="gl-ES" sz="1800" b="1" dirty="0"/>
          </a:p>
        </p:txBody>
      </p:sp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4499992" y="6165304"/>
            <a:ext cx="1368152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0"/>
            <a:ext cx="7236296" cy="836712"/>
          </a:xfrm>
        </p:spPr>
        <p:txBody>
          <a:bodyPr>
            <a:normAutofit/>
          </a:bodyPr>
          <a:lstStyle/>
          <a:p>
            <a:r>
              <a:rPr lang="gl-ES" sz="2800" b="1" dirty="0" smtClean="0"/>
              <a:t>BLOQUES DE CONTIDOS</a:t>
            </a:r>
            <a:endParaRPr lang="gl-ES" sz="2800" dirty="0"/>
          </a:p>
        </p:txBody>
      </p:sp>
      <p:sp>
        <p:nvSpPr>
          <p:cNvPr id="6" name="5 Elipse">
            <a:hlinkClick r:id="rId2" action="ppaction://hlinksldjump"/>
          </p:cNvPr>
          <p:cNvSpPr/>
          <p:nvPr/>
        </p:nvSpPr>
        <p:spPr>
          <a:xfrm>
            <a:off x="179512" y="1412776"/>
            <a:ext cx="3168352" cy="2088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Conciencia emocional</a:t>
            </a:r>
          </a:p>
        </p:txBody>
      </p:sp>
      <p:sp>
        <p:nvSpPr>
          <p:cNvPr id="7" name="6 Elipse"/>
          <p:cNvSpPr/>
          <p:nvPr/>
        </p:nvSpPr>
        <p:spPr>
          <a:xfrm>
            <a:off x="3203848" y="2996952"/>
            <a:ext cx="3168352" cy="2088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err="1" smtClean="0"/>
              <a:t>Autoestima</a:t>
            </a:r>
            <a:endParaRPr lang="gl-ES" b="1" dirty="0" smtClean="0"/>
          </a:p>
          <a:p>
            <a:pPr algn="ctr"/>
            <a:endParaRPr lang="gl-ES" dirty="0"/>
          </a:p>
        </p:txBody>
      </p:sp>
      <p:sp>
        <p:nvSpPr>
          <p:cNvPr id="8" name="7 Elipse"/>
          <p:cNvSpPr/>
          <p:nvPr/>
        </p:nvSpPr>
        <p:spPr>
          <a:xfrm>
            <a:off x="0" y="4769768"/>
            <a:ext cx="3168352" cy="2088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Habilidades </a:t>
            </a:r>
            <a:r>
              <a:rPr lang="gl-ES" b="1" dirty="0" err="1" smtClean="0"/>
              <a:t>socio-emocionais</a:t>
            </a:r>
            <a:endParaRPr lang="gl-ES" b="1" dirty="0" smtClean="0"/>
          </a:p>
        </p:txBody>
      </p:sp>
      <p:sp>
        <p:nvSpPr>
          <p:cNvPr id="9" name="8 Elipse"/>
          <p:cNvSpPr/>
          <p:nvPr/>
        </p:nvSpPr>
        <p:spPr>
          <a:xfrm>
            <a:off x="5975648" y="4653136"/>
            <a:ext cx="3168352" cy="22048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Habilidades de vida</a:t>
            </a:r>
          </a:p>
        </p:txBody>
      </p:sp>
      <p:sp>
        <p:nvSpPr>
          <p:cNvPr id="10" name="9 Elipse"/>
          <p:cNvSpPr/>
          <p:nvPr/>
        </p:nvSpPr>
        <p:spPr>
          <a:xfrm>
            <a:off x="5796136" y="1268760"/>
            <a:ext cx="3168352" cy="2088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Regulación emocional</a:t>
            </a:r>
          </a:p>
        </p:txBody>
      </p:sp>
      <p:sp>
        <p:nvSpPr>
          <p:cNvPr id="12" name="11 Rectángulo">
            <a:hlinkClick r:id="rId3" action="ppaction://hlinksldjump"/>
          </p:cNvPr>
          <p:cNvSpPr/>
          <p:nvPr/>
        </p:nvSpPr>
        <p:spPr>
          <a:xfrm>
            <a:off x="4067944" y="6237312"/>
            <a:ext cx="1368152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rmAutofit/>
          </a:bodyPr>
          <a:lstStyle/>
          <a:p>
            <a:r>
              <a:rPr lang="gl-ES" sz="2800" b="1" dirty="0" smtClean="0"/>
              <a:t>Contidos dun Programa de Ed. Emocional en Ed. Infantil</a:t>
            </a:r>
            <a:endParaRPr lang="gl-ES" sz="2800" dirty="0"/>
          </a:p>
        </p:txBody>
      </p:sp>
      <p:sp>
        <p:nvSpPr>
          <p:cNvPr id="6" name="5 Elipse">
            <a:hlinkClick r:id="rId2" action="ppaction://hlinksldjump"/>
          </p:cNvPr>
          <p:cNvSpPr/>
          <p:nvPr/>
        </p:nvSpPr>
        <p:spPr>
          <a:xfrm>
            <a:off x="179512" y="1412776"/>
            <a:ext cx="3168352" cy="2088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Conciencia emocional:</a:t>
            </a:r>
          </a:p>
          <a:p>
            <a:pPr algn="ctr"/>
            <a:r>
              <a:rPr lang="gl-ES" b="1" dirty="0" smtClean="0"/>
              <a:t> </a:t>
            </a:r>
            <a:r>
              <a:rPr lang="gl-ES" sz="1600" dirty="0" smtClean="0"/>
              <a:t>Tomar conciencia e expresar o meu estado emocional e o dos demais.</a:t>
            </a:r>
            <a:endParaRPr lang="gl-ES" sz="1600" dirty="0"/>
          </a:p>
        </p:txBody>
      </p:sp>
      <p:sp>
        <p:nvSpPr>
          <p:cNvPr id="7" name="6 Elipse">
            <a:hlinkClick r:id="" action="ppaction://noaction"/>
          </p:cNvPr>
          <p:cNvSpPr/>
          <p:nvPr/>
        </p:nvSpPr>
        <p:spPr>
          <a:xfrm>
            <a:off x="3059832" y="2924944"/>
            <a:ext cx="3168352" cy="2088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err="1" smtClean="0"/>
              <a:t>Autoestima-Autoconcepto</a:t>
            </a:r>
            <a:r>
              <a:rPr lang="gl-ES" b="1" dirty="0" smtClean="0"/>
              <a:t>:</a:t>
            </a:r>
          </a:p>
          <a:p>
            <a:pPr algn="ctr"/>
            <a:r>
              <a:rPr lang="es-ES" sz="1600" dirty="0" smtClean="0"/>
              <a:t>Aprender a aceptarnos e querernos.</a:t>
            </a:r>
          </a:p>
          <a:p>
            <a:pPr algn="ctr"/>
            <a:endParaRPr lang="gl-ES" dirty="0"/>
          </a:p>
        </p:txBody>
      </p:sp>
      <p:sp>
        <p:nvSpPr>
          <p:cNvPr id="8" name="7 Elipse">
            <a:hlinkClick r:id="" action="ppaction://noaction"/>
          </p:cNvPr>
          <p:cNvSpPr/>
          <p:nvPr/>
        </p:nvSpPr>
        <p:spPr>
          <a:xfrm>
            <a:off x="0" y="4769768"/>
            <a:ext cx="3168352" cy="2088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Habilidades </a:t>
            </a:r>
            <a:r>
              <a:rPr lang="gl-ES" b="1" dirty="0" err="1" smtClean="0"/>
              <a:t>socio-emocionais</a:t>
            </a:r>
            <a:r>
              <a:rPr lang="gl-ES" b="1" dirty="0" smtClean="0"/>
              <a:t>:</a:t>
            </a:r>
          </a:p>
          <a:p>
            <a:pPr algn="ctr"/>
            <a:r>
              <a:rPr lang="gl-ES" sz="1600" dirty="0" smtClean="0"/>
              <a:t>Saber estar cos demais de xeito asertivo.</a:t>
            </a:r>
          </a:p>
          <a:p>
            <a:pPr algn="ctr"/>
            <a:endParaRPr lang="gl-ES" dirty="0"/>
          </a:p>
        </p:txBody>
      </p:sp>
      <p:sp>
        <p:nvSpPr>
          <p:cNvPr id="9" name="8 Elipse">
            <a:hlinkClick r:id="" action="ppaction://noaction"/>
          </p:cNvPr>
          <p:cNvSpPr/>
          <p:nvPr/>
        </p:nvSpPr>
        <p:spPr>
          <a:xfrm>
            <a:off x="5975648" y="4653136"/>
            <a:ext cx="3168352" cy="22048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Habilidades de vida:</a:t>
            </a:r>
          </a:p>
          <a:p>
            <a:pPr algn="ctr"/>
            <a:r>
              <a:rPr lang="gl-ES" sz="1600" dirty="0" smtClean="0"/>
              <a:t>Benestar subxectivo das cousas que facemos a diario. Ser felices.</a:t>
            </a:r>
            <a:endParaRPr lang="gl-ES" sz="1600" dirty="0"/>
          </a:p>
        </p:txBody>
      </p:sp>
      <p:sp>
        <p:nvSpPr>
          <p:cNvPr id="10" name="9 Elipse">
            <a:hlinkClick r:id="rId3" action="ppaction://hlinksldjump"/>
          </p:cNvPr>
          <p:cNvSpPr/>
          <p:nvPr/>
        </p:nvSpPr>
        <p:spPr>
          <a:xfrm>
            <a:off x="5796136" y="1268760"/>
            <a:ext cx="3168352" cy="2088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Regulación emocional: </a:t>
            </a:r>
          </a:p>
          <a:p>
            <a:pPr algn="ctr"/>
            <a:r>
              <a:rPr lang="gl-ES" sz="1600" dirty="0" smtClean="0"/>
              <a:t>Regular os impulsos e emocións desagradables, </a:t>
            </a:r>
            <a:r>
              <a:rPr lang="es-ES" sz="1600" dirty="0" smtClean="0"/>
              <a:t>tolerar a frustración .</a:t>
            </a:r>
            <a:endParaRPr lang="gl-ES" sz="1600" dirty="0"/>
          </a:p>
        </p:txBody>
      </p:sp>
      <p:sp>
        <p:nvSpPr>
          <p:cNvPr id="12" name="11 Rectángulo">
            <a:hlinkClick r:id="rId4" action="ppaction://hlinksldjump"/>
          </p:cNvPr>
          <p:cNvSpPr/>
          <p:nvPr/>
        </p:nvSpPr>
        <p:spPr>
          <a:xfrm>
            <a:off x="4067944" y="6237312"/>
            <a:ext cx="1368152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483768" y="692696"/>
            <a:ext cx="3960440" cy="40324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gl-ES" sz="1600" dirty="0" smtClean="0"/>
              <a:t>  </a:t>
            </a:r>
            <a:r>
              <a:rPr lang="gl-ES" sz="1600" b="1" dirty="0" smtClean="0"/>
              <a:t>Vocabulario emocional.</a:t>
            </a:r>
          </a:p>
          <a:p>
            <a:pPr algn="just"/>
            <a:endParaRPr lang="gl-E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gl-ES" sz="1600" b="1" dirty="0" smtClean="0"/>
              <a:t>  Identificación das propias emocións.</a:t>
            </a:r>
          </a:p>
          <a:p>
            <a:pPr algn="just"/>
            <a:endParaRPr lang="gl-E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gl-ES" sz="1600" b="1" dirty="0" smtClean="0"/>
              <a:t>  A linguaxe verbal e non verbal como medio de expresión emocional.</a:t>
            </a:r>
          </a:p>
          <a:p>
            <a:pPr algn="just"/>
            <a:endParaRPr lang="gl-E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gl-ES" sz="1600" b="1" dirty="0" smtClean="0"/>
              <a:t>  Recoñecemento dos sentimentos e emocións dos demais.</a:t>
            </a:r>
          </a:p>
          <a:p>
            <a:pPr algn="just"/>
            <a:endParaRPr lang="gl-ES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gl-ES" sz="1600" b="1" dirty="0" smtClean="0"/>
              <a:t>  Toma de conciencia do propio estado emocional.</a:t>
            </a:r>
          </a:p>
        </p:txBody>
      </p:sp>
      <p:sp>
        <p:nvSpPr>
          <p:cNvPr id="12" name="11 Elipse">
            <a:hlinkClick r:id="rId2" action="ppaction://hlinksldjump"/>
          </p:cNvPr>
          <p:cNvSpPr/>
          <p:nvPr/>
        </p:nvSpPr>
        <p:spPr>
          <a:xfrm>
            <a:off x="7020272" y="5661248"/>
            <a:ext cx="172819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Contidos</a:t>
            </a:r>
            <a:endParaRPr lang="gl-ES" dirty="0"/>
          </a:p>
        </p:txBody>
      </p:sp>
      <p:sp>
        <p:nvSpPr>
          <p:cNvPr id="14" name="13 Estrella de 5 puntas">
            <a:hlinkClick r:id="rId3" action="ppaction://hlinksldjump"/>
          </p:cNvPr>
          <p:cNvSpPr/>
          <p:nvPr/>
        </p:nvSpPr>
        <p:spPr>
          <a:xfrm>
            <a:off x="467544" y="332656"/>
            <a:ext cx="1512168" cy="1296144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gl-ES" dirty="0"/>
          </a:p>
        </p:txBody>
      </p:sp>
      <p:sp>
        <p:nvSpPr>
          <p:cNvPr id="5" name="4 CuadroTexto"/>
          <p:cNvSpPr txBox="1"/>
          <p:nvPr/>
        </p:nvSpPr>
        <p:spPr>
          <a:xfrm rot="21354129">
            <a:off x="909454" y="903712"/>
            <a:ext cx="7679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/>
              <a:t>Actividades</a:t>
            </a:r>
            <a:endParaRPr lang="gl-ES" sz="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8761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accent3"/>
                </a:solidFill>
              </a:rPr>
              <a:t>ACTIVIDADES PARA TRABALLAR A CONCIENCIA EMOCIONAL</a:t>
            </a:r>
            <a:endParaRPr lang="gl-ES" sz="2400" b="1" dirty="0">
              <a:solidFill>
                <a:schemeClr val="accent3"/>
              </a:solidFill>
            </a:endParaRP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1357290" y="1142984"/>
            <a:ext cx="7391174" cy="4950312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buFont typeface="Wingdings" pitchFamily="2" charset="2"/>
              <a:buChar char="q"/>
            </a:pPr>
            <a:r>
              <a:rPr lang="gl-ES" dirty="0" smtClean="0"/>
              <a:t>  </a:t>
            </a:r>
            <a:r>
              <a:rPr lang="gl-ES" b="1" dirty="0" smtClean="0"/>
              <a:t>OBXECTIVO DAS ACTIVIDADES</a:t>
            </a:r>
            <a:endParaRPr lang="gl-ES" dirty="0" smtClean="0"/>
          </a:p>
          <a:p>
            <a:pPr algn="just" eaLnBrk="1" hangingPunct="1">
              <a:lnSpc>
                <a:spcPct val="160000"/>
              </a:lnSpc>
              <a:buNone/>
            </a:pPr>
            <a:r>
              <a:rPr lang="gl-ES" dirty="0" smtClean="0"/>
              <a:t>   Dar nome ó que senten mediante unha linguaxe emocional que lles permita identificar, recoñecer e expresar as súas emocións e as alleas. 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gl-ES" b="1" dirty="0" smtClean="0"/>
              <a:t>VOCABULARIO EMOCIONAL: 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gl-ES" dirty="0" smtClean="0"/>
              <a:t>LEDICIA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gl-ES" dirty="0" smtClean="0"/>
              <a:t> TRISTURA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gl-ES" dirty="0" smtClean="0"/>
              <a:t> IRA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gl-ES" dirty="0" smtClean="0"/>
              <a:t>PREOCUPACIÓN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gl-ES" dirty="0" smtClean="0"/>
              <a:t>MEDO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gl-ES" dirty="0" smtClean="0"/>
              <a:t> SORPRESA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gl-ES" dirty="0" smtClean="0"/>
              <a:t>ETC</a:t>
            </a:r>
          </a:p>
        </p:txBody>
      </p:sp>
      <p:sp>
        <p:nvSpPr>
          <p:cNvPr id="4" name="3 Flecha derecha">
            <a:hlinkClick r:id="rId2" action="ppaction://hlinksldjump"/>
          </p:cNvPr>
          <p:cNvSpPr/>
          <p:nvPr/>
        </p:nvSpPr>
        <p:spPr>
          <a:xfrm>
            <a:off x="5076056" y="6021288"/>
            <a:ext cx="1296144" cy="83671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60840" cy="102339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ÍNDICE DE ACTIVIDADES  CONCIENCIA EMOCIONAL</a:t>
            </a:r>
            <a:endParaRPr lang="gl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27784" y="1844824"/>
            <a:ext cx="4073624" cy="410445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s-ES" dirty="0" smtClean="0">
                <a:hlinkClick r:id="" action="ppaction://noaction"/>
              </a:rPr>
              <a:t>Vexo, </a:t>
            </a:r>
            <a:r>
              <a:rPr lang="es-ES" dirty="0" err="1" smtClean="0">
                <a:hlinkClick r:id="" action="ppaction://noaction"/>
              </a:rPr>
              <a:t>vexo</a:t>
            </a:r>
            <a:r>
              <a:rPr lang="es-ES" dirty="0" smtClean="0">
                <a:hlinkClick r:id="" action="ppaction://noaction"/>
              </a:rPr>
              <a:t>.</a:t>
            </a:r>
            <a:endParaRPr lang="es-ES" dirty="0" smtClean="0"/>
          </a:p>
          <a:p>
            <a:pPr marL="457200" indent="-457200">
              <a:buAutoNum type="arabicPeriod"/>
            </a:pPr>
            <a:r>
              <a:rPr lang="es-ES" dirty="0" smtClean="0">
                <a:hlinkClick r:id="rId2" action="ppaction://hlinksldjump"/>
              </a:rPr>
              <a:t>Estatuas.</a:t>
            </a:r>
            <a:endParaRPr lang="es-ES" dirty="0" smtClean="0"/>
          </a:p>
          <a:p>
            <a:pPr marL="457200" indent="-457200">
              <a:buAutoNum type="arabicPeriod"/>
            </a:pPr>
            <a:r>
              <a:rPr lang="es-ES" dirty="0" smtClean="0">
                <a:hlinkClick r:id="rId3" action="ppaction://hlinksldjump"/>
              </a:rPr>
              <a:t>A </a:t>
            </a:r>
            <a:r>
              <a:rPr lang="es-ES" dirty="0" err="1" smtClean="0">
                <a:hlinkClick r:id="rId3" action="ppaction://hlinksldjump"/>
              </a:rPr>
              <a:t>miña</a:t>
            </a:r>
            <a:r>
              <a:rPr lang="es-ES" dirty="0" smtClean="0">
                <a:hlinkClick r:id="rId3" action="ppaction://hlinksldjump"/>
              </a:rPr>
              <a:t> cara fala.</a:t>
            </a:r>
            <a:endParaRPr lang="es-ES" dirty="0" smtClean="0"/>
          </a:p>
          <a:p>
            <a:pPr marL="457200" indent="-457200">
              <a:buAutoNum type="arabicPeriod"/>
            </a:pPr>
            <a:r>
              <a:rPr lang="es-ES" dirty="0" smtClean="0">
                <a:hlinkClick r:id="rId4" action="ppaction://hlinksldjump"/>
              </a:rPr>
              <a:t>Musicograma emocional.</a:t>
            </a:r>
            <a:endParaRPr lang="es-ES" dirty="0" smtClean="0"/>
          </a:p>
          <a:p>
            <a:pPr marL="457200" indent="-457200">
              <a:buAutoNum type="arabicPeriod"/>
            </a:pPr>
            <a:r>
              <a:rPr lang="es-ES" dirty="0" smtClean="0">
                <a:hlinkClick r:id="rId5" action="ppaction://hlinksldjump"/>
              </a:rPr>
              <a:t>Emoticonos.</a:t>
            </a:r>
            <a:endParaRPr lang="es-ES" dirty="0" smtClean="0"/>
          </a:p>
          <a:p>
            <a:pPr marL="457200" indent="-457200">
              <a:buAutoNum type="arabicPeriod"/>
            </a:pPr>
            <a:r>
              <a:rPr lang="es-ES" dirty="0" smtClean="0">
                <a:hlinkClick r:id="rId6" action="ppaction://hlinksldjump"/>
              </a:rPr>
              <a:t>Picasso</a:t>
            </a:r>
            <a:endParaRPr lang="es-ES" dirty="0" smtClean="0"/>
          </a:p>
          <a:p>
            <a:pPr marL="457200" indent="-457200">
              <a:buAutoNum type="arabicPeriod"/>
            </a:pPr>
            <a:r>
              <a:rPr lang="es-ES" dirty="0" smtClean="0">
                <a:hlinkClick r:id="rId7" action="ppaction://hlinksldjump"/>
              </a:rPr>
              <a:t>Reloxo emocional</a:t>
            </a:r>
            <a:endParaRPr lang="es-ES" dirty="0" smtClean="0"/>
          </a:p>
          <a:p>
            <a:pPr marL="457200" indent="-457200">
              <a:buAutoNum type="arabicPeriod"/>
            </a:pPr>
            <a:r>
              <a:rPr lang="es-ES" dirty="0" smtClean="0">
                <a:hlinkClick r:id="rId8" action="ppaction://hlinksldjump"/>
              </a:rPr>
              <a:t>Improvisando</a:t>
            </a:r>
            <a:endParaRPr lang="es-ES" dirty="0" smtClean="0"/>
          </a:p>
          <a:p>
            <a:pPr marL="457200" indent="-457200">
              <a:buAutoNum type="arabicPeriod"/>
            </a:pPr>
            <a:r>
              <a:rPr lang="es-ES" dirty="0" smtClean="0">
                <a:hlinkClick r:id="rId9" action="ppaction://hlinksldjump"/>
              </a:rPr>
              <a:t>A </a:t>
            </a:r>
            <a:r>
              <a:rPr lang="es-ES" dirty="0" err="1" smtClean="0">
                <a:hlinkClick r:id="rId9" action="ppaction://hlinksldjump"/>
              </a:rPr>
              <a:t>miña</a:t>
            </a:r>
            <a:r>
              <a:rPr lang="es-ES" dirty="0" smtClean="0">
                <a:hlinkClick r:id="rId9" action="ppaction://hlinksldjump"/>
              </a:rPr>
              <a:t> </a:t>
            </a:r>
            <a:r>
              <a:rPr lang="es-ES" dirty="0" err="1" smtClean="0">
                <a:hlinkClick r:id="rId9" action="ppaction://hlinksldjump"/>
              </a:rPr>
              <a:t>árbore</a:t>
            </a:r>
            <a:endParaRPr lang="es-ES" dirty="0" smtClean="0"/>
          </a:p>
          <a:p>
            <a:pPr marL="457200" indent="-457200">
              <a:buAutoNum type="arabicPeriod"/>
            </a:pPr>
            <a:endParaRPr lang="es-ES" dirty="0" smtClean="0"/>
          </a:p>
          <a:p>
            <a:pPr marL="457200" indent="-457200">
              <a:buAutoNum type="arabicPeriod"/>
            </a:pPr>
            <a:endParaRPr lang="es-ES" dirty="0" smtClean="0"/>
          </a:p>
          <a:p>
            <a:pPr marL="457200" indent="-457200">
              <a:buAutoNum type="arabicPeriod"/>
            </a:pPr>
            <a:endParaRPr lang="es-ES" dirty="0" smtClean="0"/>
          </a:p>
          <a:p>
            <a:pPr marL="457200" indent="-457200">
              <a:buAutoNum type="arabicPeriod"/>
            </a:pPr>
            <a:endParaRPr lang="es-ES" dirty="0" smtClean="0"/>
          </a:p>
          <a:p>
            <a:pPr marL="457200" indent="-457200">
              <a:buAutoNum type="arabicPeriod"/>
            </a:pPr>
            <a:endParaRPr lang="es-ES" dirty="0" smtClean="0"/>
          </a:p>
          <a:p>
            <a:pPr marL="457200" indent="-457200">
              <a:buAutoNum type="arabicPeriod"/>
            </a:pPr>
            <a:endParaRPr lang="es-ES" dirty="0" smtClean="0"/>
          </a:p>
          <a:p>
            <a:pPr marL="457200" indent="-457200">
              <a:buAutoNum type="arabicPeriod"/>
            </a:pPr>
            <a:endParaRPr lang="gl-ES" dirty="0"/>
          </a:p>
        </p:txBody>
      </p:sp>
      <p:sp>
        <p:nvSpPr>
          <p:cNvPr id="4" name="3 Flecha izquierda">
            <a:hlinkClick r:id="rId10" action="ppaction://hlinksldjump"/>
          </p:cNvPr>
          <p:cNvSpPr/>
          <p:nvPr/>
        </p:nvSpPr>
        <p:spPr>
          <a:xfrm>
            <a:off x="6588224" y="5733256"/>
            <a:ext cx="1440160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Contidos</a:t>
            </a:r>
            <a:endParaRPr lang="gl-E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7358090" cy="71435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GRUPO DE TRABALLO</a:t>
            </a:r>
            <a:endParaRPr lang="es-ES" dirty="0"/>
          </a:p>
        </p:txBody>
      </p:sp>
      <p:pic>
        <p:nvPicPr>
          <p:cNvPr id="1026" name="Picture 2" descr="http://www.vectorizados.com/muestras/dro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2000232" cy="2000233"/>
          </a:xfrm>
          <a:prstGeom prst="rect">
            <a:avLst/>
          </a:prstGeom>
          <a:noFill/>
        </p:spPr>
      </p:pic>
      <p:sp>
        <p:nvSpPr>
          <p:cNvPr id="6" name="5 Llamada de nube"/>
          <p:cNvSpPr/>
          <p:nvPr/>
        </p:nvSpPr>
        <p:spPr>
          <a:xfrm>
            <a:off x="2786050" y="714356"/>
            <a:ext cx="3000396" cy="1500198"/>
          </a:xfrm>
          <a:prstGeom prst="cloudCallout">
            <a:avLst>
              <a:gd name="adj1" fmla="val -78091"/>
              <a:gd name="adj2" fmla="val -205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Rastreando… Demandas da </a:t>
            </a:r>
            <a:r>
              <a:rPr lang="es-ES" sz="1400" b="1" dirty="0" err="1" smtClean="0"/>
              <a:t>sociedade</a:t>
            </a:r>
            <a:r>
              <a:rPr lang="es-ES" sz="1400" b="1" dirty="0" smtClean="0"/>
              <a:t> actual? </a:t>
            </a:r>
            <a:endParaRPr lang="es-ES" sz="1400" b="1" dirty="0"/>
          </a:p>
        </p:txBody>
      </p:sp>
      <p:pic>
        <p:nvPicPr>
          <p:cNvPr id="1028" name="Picture 4" descr="https://rainbowwritee.files.wordpress.com/2012/11/necesidad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071810"/>
            <a:ext cx="2571768" cy="2386922"/>
          </a:xfrm>
          <a:prstGeom prst="rect">
            <a:avLst/>
          </a:prstGeom>
          <a:noFill/>
        </p:spPr>
      </p:pic>
      <p:sp>
        <p:nvSpPr>
          <p:cNvPr id="8" name="7 Pergamino horizontal">
            <a:hlinkClick r:id="rId5" action="ppaction://hlinksldjump"/>
          </p:cNvPr>
          <p:cNvSpPr/>
          <p:nvPr/>
        </p:nvSpPr>
        <p:spPr>
          <a:xfrm>
            <a:off x="6000760" y="3571876"/>
            <a:ext cx="2500330" cy="114300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 smtClean="0">
                <a:hlinkClick r:id="rId3" action="ppaction://hlinksldjump"/>
              </a:rPr>
              <a:t>Necesidades do </a:t>
            </a:r>
            <a:r>
              <a:rPr lang="es-ES" b="1" dirty="0" err="1" smtClean="0">
                <a:hlinkClick r:id="rId3" action="ppaction://hlinksldjump"/>
              </a:rPr>
              <a:t>noso</a:t>
            </a:r>
            <a:r>
              <a:rPr lang="es-ES" b="1" dirty="0" smtClean="0">
                <a:hlinkClick r:id="rId3" action="ppaction://hlinksldjump"/>
              </a:rPr>
              <a:t> Sistema Educativo</a:t>
            </a:r>
            <a:endParaRPr lang="es-ES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5886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1. VEXO,VEXO</a:t>
            </a:r>
            <a:endParaRPr lang="gl-ES" dirty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569076" cy="511256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gl-ES" sz="1200" b="1" u="sng" dirty="0" smtClean="0"/>
              <a:t>OBXECTIVOS: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gl-ES" sz="1200" dirty="0" smtClean="0"/>
              <a:t>Nomear e recoñecer algunhas emocións en distintas obras de arte (fotos, cadros, esculturas …)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gl-ES" sz="1200" dirty="0" smtClean="0"/>
              <a:t>Imitar ou reproducir diferentes emocións a través da expresión facial e corporal deixándose levar pola música.</a:t>
            </a:r>
          </a:p>
          <a:p>
            <a:pPr eaLnBrk="1" hangingPunct="1">
              <a:lnSpc>
                <a:spcPct val="150000"/>
              </a:lnSpc>
            </a:pPr>
            <a:r>
              <a:rPr lang="gl-ES" sz="1200" b="1" u="sng" dirty="0" smtClean="0"/>
              <a:t>PROCEDEMENTO: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gl-ES" sz="1200" b="1" dirty="0" smtClean="0"/>
              <a:t>1ª parte: Atención e diálogo</a:t>
            </a:r>
          </a:p>
          <a:p>
            <a:pPr eaLnBrk="1" hangingPunct="1">
              <a:lnSpc>
                <a:spcPct val="150000"/>
              </a:lnSpc>
              <a:buNone/>
            </a:pPr>
            <a:endParaRPr lang="gl-ES" sz="1200" b="1" dirty="0" smtClean="0"/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gl-ES" sz="1200" dirty="0" smtClean="0"/>
              <a:t>	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gl-ES" sz="1200" dirty="0" smtClean="0"/>
              <a:t>	Os nenos/as séntanse en “u” mentres que a mestra amosa unha obra de arte na que destaque unha representación facial dalgunha emoción. A continuación preguntará: “Que vedes aquí?. Como está esa cara? Ten as cellas …, os ollos, os beizos …” A mestra iralles facilitando moitos </a:t>
            </a:r>
            <a:r>
              <a:rPr lang="gl-ES" sz="1200" dirty="0" err="1" smtClean="0"/>
              <a:t>adxetivos</a:t>
            </a:r>
            <a:r>
              <a:rPr lang="gl-ES" sz="1200" dirty="0" smtClean="0"/>
              <a:t> descritivos. Unha vez analizado o rostro, pode continuar </a:t>
            </a:r>
            <a:r>
              <a:rPr lang="gl-ES" sz="1200" dirty="0" err="1" smtClean="0"/>
              <a:t>decíndolles</a:t>
            </a:r>
            <a:r>
              <a:rPr lang="gl-ES" sz="1200" dirty="0" smtClean="0"/>
              <a:t>  “Como se sentirá? Contento?, anoxado?... Eu me sinto así cando …”</a:t>
            </a:r>
          </a:p>
          <a:p>
            <a:pPr eaLnBrk="1" hangingPunct="1">
              <a:buFontTx/>
              <a:buChar char="-"/>
            </a:pPr>
            <a:r>
              <a:rPr lang="gl-ES" sz="1400" b="1" dirty="0" smtClean="0"/>
              <a:t>2ª Parte: Xogo</a:t>
            </a:r>
            <a:r>
              <a:rPr lang="gl-ES" sz="1400" dirty="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gl-ES" sz="2100" dirty="0" smtClean="0"/>
              <a:t> </a:t>
            </a:r>
            <a:endParaRPr lang="gl-ES" dirty="0" smtClean="0"/>
          </a:p>
          <a:p>
            <a:pPr eaLnBrk="1" hangingPunct="1">
              <a:buFont typeface="Wingdings 2" pitchFamily="18" charset="2"/>
              <a:buNone/>
            </a:pPr>
            <a:endParaRPr lang="gl-ES" dirty="0" smtClean="0"/>
          </a:p>
        </p:txBody>
      </p:sp>
      <p:sp>
        <p:nvSpPr>
          <p:cNvPr id="10244" name="4 CuadroTexto"/>
          <p:cNvSpPr txBox="1">
            <a:spLocks noChangeArrowheads="1"/>
          </p:cNvSpPr>
          <p:nvPr/>
        </p:nvSpPr>
        <p:spPr bwMode="auto">
          <a:xfrm>
            <a:off x="1187624" y="4797152"/>
            <a:ext cx="3384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l-ES" dirty="0">
                <a:latin typeface="Trebuchet MS" pitchFamily="34" charset="0"/>
              </a:rPr>
              <a:t>  </a:t>
            </a:r>
            <a:r>
              <a:rPr lang="gl-ES" sz="1200" dirty="0">
                <a:latin typeface="Trebuchet MS" pitchFamily="34" charset="0"/>
              </a:rPr>
              <a:t>- “Eu vexo, </a:t>
            </a:r>
          </a:p>
          <a:p>
            <a:r>
              <a:rPr lang="gl-ES" sz="1200" dirty="0">
                <a:latin typeface="Trebuchet MS" pitchFamily="34" charset="0"/>
              </a:rPr>
              <a:t> </a:t>
            </a:r>
            <a:r>
              <a:rPr lang="gl-ES" sz="1200" dirty="0" smtClean="0">
                <a:latin typeface="Trebuchet MS" pitchFamily="34" charset="0"/>
              </a:rPr>
              <a:t>      Ti ves</a:t>
            </a:r>
            <a:r>
              <a:rPr lang="gl-ES" sz="1200" dirty="0">
                <a:latin typeface="Trebuchet MS" pitchFamily="34" charset="0"/>
              </a:rPr>
              <a:t>, </a:t>
            </a:r>
          </a:p>
          <a:p>
            <a:r>
              <a:rPr lang="gl-ES" sz="1200" dirty="0">
                <a:latin typeface="Trebuchet MS" pitchFamily="34" charset="0"/>
              </a:rPr>
              <a:t>  </a:t>
            </a:r>
            <a:r>
              <a:rPr lang="gl-ES" sz="1200" dirty="0" smtClean="0">
                <a:latin typeface="Trebuchet MS" pitchFamily="34" charset="0"/>
              </a:rPr>
              <a:t>     Unha </a:t>
            </a:r>
            <a:r>
              <a:rPr lang="gl-ES" sz="1200" dirty="0">
                <a:latin typeface="Trebuchet MS" pitchFamily="34" charset="0"/>
              </a:rPr>
              <a:t>emoción</a:t>
            </a:r>
          </a:p>
          <a:p>
            <a:r>
              <a:rPr lang="gl-ES" sz="1200" dirty="0">
                <a:latin typeface="Trebuchet MS" pitchFamily="34" charset="0"/>
              </a:rPr>
              <a:t>     que </a:t>
            </a:r>
            <a:r>
              <a:rPr lang="gl-ES" sz="1200" dirty="0" smtClean="0">
                <a:latin typeface="Trebuchet MS" pitchFamily="34" charset="0"/>
              </a:rPr>
              <a:t>pronto  imitarei</a:t>
            </a:r>
            <a:r>
              <a:rPr lang="gl-ES" sz="1200" dirty="0">
                <a:latin typeface="Trebuchet MS" pitchFamily="34" charset="0"/>
              </a:rPr>
              <a:t>” </a:t>
            </a:r>
            <a:r>
              <a:rPr lang="gl-ES" sz="1200" dirty="0" smtClean="0">
                <a:latin typeface="Trebuchet MS" pitchFamily="34" charset="0"/>
              </a:rPr>
              <a:t>(mestre/a)</a:t>
            </a:r>
            <a:endParaRPr lang="gl-ES" sz="1200" dirty="0">
              <a:latin typeface="Trebuchet MS" pitchFamily="34" charset="0"/>
            </a:endParaRPr>
          </a:p>
          <a:p>
            <a:endParaRPr lang="gl-ES" dirty="0">
              <a:latin typeface="Trebuchet MS" pitchFamily="34" charset="0"/>
            </a:endParaRPr>
          </a:p>
        </p:txBody>
      </p:sp>
      <p:sp>
        <p:nvSpPr>
          <p:cNvPr id="10245" name="5 CuadroTexto"/>
          <p:cNvSpPr txBox="1">
            <a:spLocks noChangeArrowheads="1"/>
          </p:cNvSpPr>
          <p:nvPr/>
        </p:nvSpPr>
        <p:spPr bwMode="auto">
          <a:xfrm>
            <a:off x="3851920" y="4869160"/>
            <a:ext cx="4608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l-ES" sz="1400" dirty="0">
                <a:latin typeface="Trebuchet MS" pitchFamily="34" charset="0"/>
              </a:rPr>
              <a:t> -  “Ledicia!” (nenos/as)</a:t>
            </a:r>
          </a:p>
          <a:p>
            <a:r>
              <a:rPr lang="gl-ES" sz="1400" dirty="0">
                <a:latin typeface="Trebuchet MS" pitchFamily="34" charset="0"/>
              </a:rPr>
              <a:t> -  “Si,si,si, </a:t>
            </a:r>
            <a:r>
              <a:rPr lang="gl-ES" sz="1400" dirty="0" smtClean="0">
                <a:latin typeface="Trebuchet MS" pitchFamily="34" charset="0"/>
              </a:rPr>
              <a:t>iso </a:t>
            </a:r>
            <a:r>
              <a:rPr lang="gl-ES" sz="1400" dirty="0">
                <a:latin typeface="Trebuchet MS" pitchFamily="34" charset="0"/>
              </a:rPr>
              <a:t>si, si, si, </a:t>
            </a:r>
            <a:r>
              <a:rPr lang="gl-ES" sz="1400" dirty="0" smtClean="0">
                <a:latin typeface="Trebuchet MS" pitchFamily="34" charset="0"/>
              </a:rPr>
              <a:t>iso si,si,si é </a:t>
            </a:r>
            <a:r>
              <a:rPr lang="gl-ES" sz="1400" dirty="0">
                <a:latin typeface="Trebuchet MS" pitchFamily="34" charset="0"/>
              </a:rPr>
              <a:t>así” </a:t>
            </a:r>
            <a:r>
              <a:rPr lang="gl-ES" sz="1400" dirty="0" smtClean="0">
                <a:latin typeface="Trebuchet MS" pitchFamily="34" charset="0"/>
              </a:rPr>
              <a:t>(Todos/as)</a:t>
            </a:r>
            <a:endParaRPr lang="gl-ES" sz="1400" dirty="0">
              <a:latin typeface="Trebuchet MS" pitchFamily="34" charset="0"/>
            </a:endParaRPr>
          </a:p>
        </p:txBody>
      </p:sp>
      <p:sp>
        <p:nvSpPr>
          <p:cNvPr id="7" name="6 Flecha derecha">
            <a:hlinkClick r:id="rId2" action="ppaction://hlinksldjump"/>
          </p:cNvPr>
          <p:cNvSpPr/>
          <p:nvPr/>
        </p:nvSpPr>
        <p:spPr>
          <a:xfrm>
            <a:off x="7452320" y="0"/>
            <a:ext cx="1296144" cy="83671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8" name="7 Imagen" descr="mu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868313" cy="1123958"/>
          </a:xfrm>
          <a:prstGeom prst="rect">
            <a:avLst/>
          </a:prstGeom>
        </p:spPr>
      </p:pic>
      <p:pic>
        <p:nvPicPr>
          <p:cNvPr id="9" name="8 Imagen" descr="aleg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276872"/>
            <a:ext cx="902652" cy="1152128"/>
          </a:xfrm>
          <a:prstGeom prst="rect">
            <a:avLst/>
          </a:prstGeom>
        </p:spPr>
      </p:pic>
      <p:pic>
        <p:nvPicPr>
          <p:cNvPr id="10" name="9 Imagen" descr="triste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2276872"/>
            <a:ext cx="864096" cy="1185046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1115616" y="2420888"/>
            <a:ext cx="720080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b="1" dirty="0" err="1" smtClean="0"/>
              <a:t>Eduard</a:t>
            </a:r>
            <a:r>
              <a:rPr lang="es-ES" sz="900" b="1" dirty="0" smtClean="0"/>
              <a:t> </a:t>
            </a:r>
            <a:r>
              <a:rPr lang="es-ES" sz="900" b="1" dirty="0" err="1" smtClean="0"/>
              <a:t>Munch</a:t>
            </a:r>
            <a:r>
              <a:rPr lang="es-ES" sz="900" b="1" dirty="0" smtClean="0"/>
              <a:t> “El grito”</a:t>
            </a:r>
            <a:endParaRPr lang="gl-ES" sz="900" b="1" dirty="0"/>
          </a:p>
        </p:txBody>
      </p:sp>
      <p:sp>
        <p:nvSpPr>
          <p:cNvPr id="12" name="11 Rectángulo"/>
          <p:cNvSpPr/>
          <p:nvPr/>
        </p:nvSpPr>
        <p:spPr>
          <a:xfrm>
            <a:off x="3059832" y="2420888"/>
            <a:ext cx="936104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b="1" dirty="0" smtClean="0"/>
              <a:t>George Bernard </a:t>
            </a:r>
            <a:r>
              <a:rPr lang="es-ES" sz="900" b="1" dirty="0" err="1" smtClean="0"/>
              <a:t>O,Neill</a:t>
            </a:r>
            <a:endParaRPr lang="es-ES" sz="900" b="1" dirty="0" smtClean="0"/>
          </a:p>
          <a:p>
            <a:pPr algn="ctr"/>
            <a:r>
              <a:rPr lang="es-ES" sz="900" b="1" dirty="0" smtClean="0"/>
              <a:t>“Una alegre Bienvenida”</a:t>
            </a:r>
            <a:endParaRPr lang="gl-ES" sz="900" b="1" dirty="0"/>
          </a:p>
        </p:txBody>
      </p:sp>
      <p:sp>
        <p:nvSpPr>
          <p:cNvPr id="13" name="12 Rectángulo"/>
          <p:cNvSpPr/>
          <p:nvPr/>
        </p:nvSpPr>
        <p:spPr>
          <a:xfrm>
            <a:off x="5076056" y="2492896"/>
            <a:ext cx="720080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b="1" dirty="0" smtClean="0"/>
              <a:t>Bruno </a:t>
            </a:r>
            <a:r>
              <a:rPr lang="es-ES" sz="900" b="1" dirty="0" err="1" smtClean="0"/>
              <a:t>Amadio</a:t>
            </a:r>
            <a:endParaRPr lang="es-ES" sz="900" b="1" dirty="0" smtClean="0"/>
          </a:p>
          <a:p>
            <a:pPr algn="ctr"/>
            <a:r>
              <a:rPr lang="es-ES" sz="900" b="1" dirty="0" smtClean="0"/>
              <a:t>“Sin título”</a:t>
            </a:r>
            <a:endParaRPr lang="gl-ES" sz="900" b="1" dirty="0"/>
          </a:p>
        </p:txBody>
      </p:sp>
      <p:pic>
        <p:nvPicPr>
          <p:cNvPr id="14" name="13 Imagen" descr="i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2204864"/>
            <a:ext cx="1850730" cy="1231577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7884368" y="2492896"/>
            <a:ext cx="792088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b="1" dirty="0" err="1" smtClean="0"/>
              <a:t>Sebastian</a:t>
            </a:r>
            <a:r>
              <a:rPr lang="es-ES" sz="900" b="1" dirty="0" smtClean="0"/>
              <a:t> Liste</a:t>
            </a:r>
            <a:endParaRPr lang="gl-ES" sz="900" b="1" dirty="0"/>
          </a:p>
        </p:txBody>
      </p:sp>
      <p:sp>
        <p:nvSpPr>
          <p:cNvPr id="16" name="6 CuadroTexto"/>
          <p:cNvSpPr txBox="1">
            <a:spLocks noChangeArrowheads="1"/>
          </p:cNvSpPr>
          <p:nvPr/>
        </p:nvSpPr>
        <p:spPr bwMode="auto">
          <a:xfrm>
            <a:off x="1475656" y="5877272"/>
            <a:ext cx="568863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gl-ES" sz="1400" dirty="0" smtClean="0">
                <a:latin typeface="Trebuchet MS" pitchFamily="34" charset="0"/>
              </a:rPr>
              <a:t>Mentres que cantan terán que representar con expresión facial e corporal a emoción representada.</a:t>
            </a:r>
          </a:p>
          <a:p>
            <a:endParaRPr lang="gl-ES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323528" y="548680"/>
            <a:ext cx="7445375" cy="4896544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gl-ES" sz="1300" dirty="0" smtClean="0"/>
              <a:t>RECURSOS:</a:t>
            </a:r>
          </a:p>
          <a:p>
            <a:pPr lvl="1" algn="just" eaLnBrk="1" hangingPunct="1">
              <a:buFont typeface="Courier New" pitchFamily="49" charset="0"/>
              <a:buChar char="o"/>
            </a:pPr>
            <a:r>
              <a:rPr lang="gl-ES" sz="1300" dirty="0" smtClean="0"/>
              <a:t>Fotos, cadros, esculturas … que reflictan diferentes emocións.</a:t>
            </a:r>
          </a:p>
          <a:p>
            <a:pPr algn="just" eaLnBrk="1" hangingPunct="1"/>
            <a:r>
              <a:rPr lang="gl-ES" sz="1300" dirty="0" smtClean="0"/>
              <a:t>TEMPORALIZACIÓN: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gl-ES" sz="1300" dirty="0" smtClean="0"/>
              <a:t> 	15 minutos</a:t>
            </a:r>
          </a:p>
          <a:p>
            <a:pPr algn="just" eaLnBrk="1" hangingPunct="1"/>
            <a:r>
              <a:rPr lang="gl-ES" sz="1300" dirty="0" smtClean="0"/>
              <a:t>ORIENTACIÓNS:</a:t>
            </a:r>
          </a:p>
          <a:p>
            <a:pPr lvl="1" algn="just" eaLnBrk="1" hangingPunct="1"/>
            <a:r>
              <a:rPr lang="gl-ES" sz="1300" dirty="0" smtClean="0"/>
              <a:t>Esta actividade pode formar parte das rutinas da aula.</a:t>
            </a:r>
          </a:p>
          <a:p>
            <a:pPr lvl="1" algn="just" eaLnBrk="1" hangingPunct="1"/>
            <a:r>
              <a:rPr lang="gl-ES" sz="1300" dirty="0" smtClean="0"/>
              <a:t>Pódense ir colgando as imaxes traballadas escribindo a emoción que representa e as diferentes causas que a provocan.</a:t>
            </a:r>
          </a:p>
          <a:p>
            <a:pPr lvl="1" algn="just" eaLnBrk="1" hangingPunct="1"/>
            <a:r>
              <a:rPr lang="gl-ES" sz="1300" dirty="0" smtClean="0"/>
              <a:t> Segundo o grado de coñecemento dos nenos/as irase ampliando o vocabulario:</a:t>
            </a:r>
          </a:p>
          <a:p>
            <a:pPr lvl="2" algn="just"/>
            <a:r>
              <a:rPr lang="gl-ES" sz="900" dirty="0" smtClean="0"/>
              <a:t>1º nivel: Ledicia, tristura, </a:t>
            </a:r>
            <a:r>
              <a:rPr lang="gl-ES" sz="900" dirty="0" err="1" smtClean="0"/>
              <a:t>enoxo</a:t>
            </a:r>
            <a:r>
              <a:rPr lang="gl-ES" sz="900" dirty="0" smtClean="0"/>
              <a:t>.</a:t>
            </a:r>
          </a:p>
          <a:p>
            <a:pPr lvl="2" algn="just"/>
            <a:r>
              <a:rPr lang="gl-ES" sz="900" dirty="0" smtClean="0"/>
              <a:t>2º nivel: Ledicia, tristura, </a:t>
            </a:r>
            <a:r>
              <a:rPr lang="gl-ES" sz="900" dirty="0" err="1" smtClean="0"/>
              <a:t>enoxo</a:t>
            </a:r>
            <a:r>
              <a:rPr lang="gl-ES" sz="900" dirty="0" smtClean="0"/>
              <a:t> e medo.</a:t>
            </a:r>
          </a:p>
          <a:p>
            <a:pPr lvl="2" algn="just"/>
            <a:r>
              <a:rPr lang="gl-ES" sz="900" dirty="0" smtClean="0"/>
              <a:t>3º nivel: Ledicia, tristura, </a:t>
            </a:r>
            <a:r>
              <a:rPr lang="gl-ES" sz="900" dirty="0" err="1" smtClean="0"/>
              <a:t>enoxo</a:t>
            </a:r>
            <a:r>
              <a:rPr lang="gl-ES" sz="900" dirty="0" smtClean="0"/>
              <a:t>, medo e sorpresa.</a:t>
            </a:r>
          </a:p>
          <a:p>
            <a:pPr lvl="2" algn="just"/>
            <a:r>
              <a:rPr lang="gl-ES" sz="900" dirty="0" smtClean="0"/>
              <a:t>4º nivel: Ledicia, tristura, </a:t>
            </a:r>
            <a:r>
              <a:rPr lang="gl-ES" sz="900" dirty="0" err="1" smtClean="0"/>
              <a:t>enoxo</a:t>
            </a:r>
            <a:r>
              <a:rPr lang="gl-ES" sz="900" dirty="0" smtClean="0"/>
              <a:t>, medo, sorpresa e preocupación.</a:t>
            </a:r>
          </a:p>
          <a:p>
            <a:pPr lvl="1" algn="just" eaLnBrk="1" hangingPunct="1"/>
            <a:endParaRPr lang="gl-ES" sz="1100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9097870" y="-50701"/>
            <a:ext cx="314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prstClr val="white"/>
                </a:solidFill>
              </a:rPr>
              <a:t>C</a:t>
            </a:r>
            <a:endParaRPr lang="gl-ES" dirty="0"/>
          </a:p>
        </p:txBody>
      </p:sp>
      <p:sp>
        <p:nvSpPr>
          <p:cNvPr id="11" name="10 Flecha derecha">
            <a:hlinkClick r:id="rId2" action="ppaction://hlinksldjump"/>
          </p:cNvPr>
          <p:cNvSpPr/>
          <p:nvPr/>
        </p:nvSpPr>
        <p:spPr>
          <a:xfrm>
            <a:off x="7236296" y="188640"/>
            <a:ext cx="17281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t1.gstatic.com/images?q=tbn:ANd9GcS8czTtAAB2CvQZg6AkZcAzWO_8JLD4lTiJrGkn-ydCiknZlnBm3w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t="4515" b="4515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7" name="Picture 6" descr="http://t1.gstatic.com/images?q=tbn:ANd9GcSlePkhbK73l3fCSww6O4wG-hBWNrDufUsj0cRt1ZsHIWOzR06sDw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 cstate="print"/>
          <a:srcRect t="4779" b="4779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9" name="Picture 4" descr="http://t0.gstatic.com/images?q=tbn:ANd9GcTtY_Y0DowXPPB2koz8C5joAC7ZUxv5Uar2zF6j2ehXe6bZFMbL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 cstate="print"/>
          <a:srcRect l="2973" r="2973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92166" name="Picture 6" descr="http://u.jimdo.com/www54/o/s0b8e48e8d8eb1c14/img/i06113bdfe8711911/1373785662/std/la-dormeuse-oeuvre-de-jurga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5" cstate="print"/>
          <a:srcRect t="24489" b="24489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92162" name="Picture 2" descr="http://images.artelista.com/artelista/obras/big/5/0/5/3377722662318755.jpg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6" cstate="print"/>
          <a:srcRect t="21801" b="21801"/>
          <a:stretch>
            <a:fillRect/>
          </a:stretch>
        </p:blipFill>
        <p:spPr bwMode="auto">
          <a:xfrm>
            <a:off x="3131840" y="3356992"/>
            <a:ext cx="4133306" cy="3107403"/>
          </a:xfrm>
          <a:prstGeom prst="rect">
            <a:avLst/>
          </a:prstGeom>
          <a:noFill/>
        </p:spPr>
      </p:pic>
      <p:sp>
        <p:nvSpPr>
          <p:cNvPr id="10" name="9 Flecha izquierda">
            <a:hlinkClick r:id="rId7" action="ppaction://hlinksldjump"/>
          </p:cNvPr>
          <p:cNvSpPr/>
          <p:nvPr/>
        </p:nvSpPr>
        <p:spPr>
          <a:xfrm>
            <a:off x="6983760" y="5949280"/>
            <a:ext cx="2160240" cy="90872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ÍNDICE DE ACTIVIDADES</a:t>
            </a:r>
            <a:endParaRPr lang="gl-ES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7236296" y="1124744"/>
            <a:ext cx="1152128" cy="11521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Medo</a:t>
            </a:r>
            <a:endParaRPr lang="gl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5886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2. Estatuas 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836712"/>
            <a:ext cx="5904656" cy="6021288"/>
          </a:xfrm>
        </p:spPr>
        <p:txBody>
          <a:bodyPr>
            <a:normAutofit fontScale="85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OBXECTIVOS:</a:t>
            </a:r>
          </a:p>
          <a:p>
            <a:pPr marL="521208" lvl="1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Reproducir diferentes emocións a través da expresión corporal e xestual.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PROCEDEMENTO: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gl-ES" dirty="0" smtClean="0"/>
              <a:t>	Todos os alumnos/as, repartidos polo espazo, permanecen quietos como estatuas. Cando soen as distintas melodías (ledas, tristes, de medo …) os nenos/as terán que bailar representando  a emoción que a música evoque.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RECURSOS:</a:t>
            </a:r>
          </a:p>
          <a:p>
            <a:pPr marL="521208" lvl="1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Música de diferentes tipos.</a:t>
            </a:r>
          </a:p>
          <a:p>
            <a:pPr marL="521208" lvl="1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Reprodutor.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TEMPORALIZACIÓN: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gl-ES" dirty="0" smtClean="0"/>
              <a:t>	20 minutos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ORIENTACIÓNS:</a:t>
            </a:r>
          </a:p>
          <a:p>
            <a:pPr marL="521208" lvl="1" algn="just"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Pode empregarse un elemento activador do movemento. Pode ser o mestre/a, a mascota da aula, os alumnos, unha barita máxica …</a:t>
            </a:r>
          </a:p>
          <a:p>
            <a:pPr marL="521208" lvl="1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Poden empregarse diferentes agrupacións: bailar sos, por parellas, de tres en tres  …</a:t>
            </a:r>
            <a:endParaRPr lang="gl-E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4" name="3 Flecha izquierda">
            <a:hlinkClick r:id="rId5" action="ppaction://hlinksldjump"/>
          </p:cNvPr>
          <p:cNvSpPr/>
          <p:nvPr/>
        </p:nvSpPr>
        <p:spPr>
          <a:xfrm>
            <a:off x="7055768" y="0"/>
            <a:ext cx="2088232" cy="9807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ÍNDICE DE ACTIVIDADES</a:t>
            </a:r>
            <a:endParaRPr lang="gl-ES" sz="1400" dirty="0"/>
          </a:p>
        </p:txBody>
      </p:sp>
      <p:sp>
        <p:nvSpPr>
          <p:cNvPr id="7" name="6 Elipse"/>
          <p:cNvSpPr/>
          <p:nvPr/>
        </p:nvSpPr>
        <p:spPr>
          <a:xfrm>
            <a:off x="7236296" y="2564904"/>
            <a:ext cx="1296144" cy="11521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Ledicia</a:t>
            </a:r>
            <a:endParaRPr lang="gl-ES" dirty="0"/>
          </a:p>
        </p:txBody>
      </p:sp>
      <p:sp>
        <p:nvSpPr>
          <p:cNvPr id="9" name="8 Elipse"/>
          <p:cNvSpPr/>
          <p:nvPr/>
        </p:nvSpPr>
        <p:spPr>
          <a:xfrm>
            <a:off x="7236296" y="3933056"/>
            <a:ext cx="1368152" cy="11521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Tristura</a:t>
            </a:r>
            <a:endParaRPr lang="gl-ES" dirty="0"/>
          </a:p>
        </p:txBody>
      </p:sp>
      <p:pic>
        <p:nvPicPr>
          <p:cNvPr id="12" name="Horror Piano Theme[1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15306" y="1285860"/>
            <a:ext cx="857256" cy="857256"/>
          </a:xfrm>
          <a:prstGeom prst="rect">
            <a:avLst/>
          </a:prstGeom>
        </p:spPr>
      </p:pic>
      <p:pic>
        <p:nvPicPr>
          <p:cNvPr id="15" name="Pista 0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307383" y="4214818"/>
            <a:ext cx="836617" cy="836617"/>
          </a:xfrm>
          <a:prstGeom prst="rect">
            <a:avLst/>
          </a:prstGeom>
        </p:spPr>
      </p:pic>
      <p:pic>
        <p:nvPicPr>
          <p:cNvPr id="16" name="Beny Hill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8429652" y="2857496"/>
            <a:ext cx="928694" cy="9286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3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5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420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gl-ES" dirty="0" smtClean="0"/>
              <a:t>3. “ A miña cara fala”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052736"/>
            <a:ext cx="7200800" cy="5805264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OBXECTIVOS:</a:t>
            </a:r>
          </a:p>
          <a:p>
            <a:pPr marL="521208" lvl="1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Identificar as características das distintas emocións.</a:t>
            </a:r>
          </a:p>
          <a:p>
            <a:pPr marL="521208" lvl="1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Expresar a través do corpo e da cara diferentes estados emocionais.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PROCEDEMENTO:</a:t>
            </a:r>
          </a:p>
          <a:p>
            <a:pPr marL="274320" indent="-274320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gl-ES" dirty="0" smtClean="0"/>
              <a:t>	1º. Amósanse catro láminas con catro emocións a traballar nas que eles describirán as características da cara e a posición do corpo.</a:t>
            </a:r>
          </a:p>
          <a:p>
            <a:pPr marL="274320" indent="-274320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gl-ES" dirty="0" smtClean="0"/>
              <a:t>	2º. Despois de cada lámina, aprenderán unha estrofa dunha cantiga que describa esa emoción (con xestos)</a:t>
            </a:r>
          </a:p>
          <a:p>
            <a:pPr marL="274320" indent="-274320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gl-ES" dirty="0" smtClean="0"/>
              <a:t>	3º. Cantarase a cantiga enteira.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RECURSOS:</a:t>
            </a:r>
          </a:p>
          <a:p>
            <a:pPr marL="521208" lvl="1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Unha Cantiga das emocións.</a:t>
            </a:r>
          </a:p>
          <a:p>
            <a:pPr marL="521208" lvl="1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Catro láminas.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TEMPORALIZACIÓN: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gl-ES" dirty="0" smtClean="0"/>
              <a:t>	25 minutos.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ORIENTACIÓNS: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gl-ES" dirty="0"/>
          </a:p>
        </p:txBody>
      </p:sp>
      <p:pic>
        <p:nvPicPr>
          <p:cNvPr id="7" name="Picture 8" descr="http://edukame.com/wp-content/uploads/2011/12/Cartas-de-emociones.jpg"/>
          <p:cNvPicPr>
            <a:picLocks noChangeAspect="1" noChangeArrowheads="1"/>
          </p:cNvPicPr>
          <p:nvPr/>
        </p:nvPicPr>
        <p:blipFill>
          <a:blip r:embed="rId2" cstate="print"/>
          <a:srcRect l="2862" r="2862"/>
          <a:stretch>
            <a:fillRect/>
          </a:stretch>
        </p:blipFill>
        <p:spPr bwMode="auto">
          <a:xfrm>
            <a:off x="5076056" y="3799736"/>
            <a:ext cx="4067944" cy="3058264"/>
          </a:xfrm>
          <a:prstGeom prst="rect">
            <a:avLst/>
          </a:prstGeom>
          <a:noFill/>
        </p:spPr>
      </p:pic>
      <p:sp>
        <p:nvSpPr>
          <p:cNvPr id="8" name="7 Flecha derecha">
            <a:hlinkClick r:id="rId3" action="ppaction://hlinksldjump"/>
          </p:cNvPr>
          <p:cNvSpPr/>
          <p:nvPr/>
        </p:nvSpPr>
        <p:spPr>
          <a:xfrm>
            <a:off x="7452320" y="0"/>
            <a:ext cx="144016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08595.medialib.glogster.com/amigodeperrocoleta/media/da/daebb729ec585a8b044403a9aac2f73cb9e33203/television-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8604"/>
            <a:ext cx="6384708" cy="4788531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835696" y="515719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dirty="0" smtClean="0"/>
              <a:t>Las </a:t>
            </a:r>
            <a:r>
              <a:rPr lang="gl-ES" dirty="0" err="1" smtClean="0"/>
              <a:t>canciones</a:t>
            </a:r>
            <a:r>
              <a:rPr lang="gl-ES" dirty="0" smtClean="0"/>
              <a:t> de las emociones</a:t>
            </a:r>
          </a:p>
          <a:p>
            <a:r>
              <a:rPr lang="gl-ES" dirty="0" smtClean="0"/>
              <a:t>http://www.youtube.com/watch?v=lwBteVbTGCM</a:t>
            </a:r>
            <a:endParaRPr lang="gl-ES" dirty="0"/>
          </a:p>
        </p:txBody>
      </p:sp>
      <p:sp>
        <p:nvSpPr>
          <p:cNvPr id="9" name="8 Flecha derecha">
            <a:hlinkClick r:id="rId4" action="ppaction://hlinksldjump"/>
          </p:cNvPr>
          <p:cNvSpPr/>
          <p:nvPr/>
        </p:nvSpPr>
        <p:spPr>
          <a:xfrm>
            <a:off x="4357686" y="5929330"/>
            <a:ext cx="1214446" cy="7143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Jim Jam  Sunny   La canción de las emocion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57355" y="785794"/>
            <a:ext cx="4667283" cy="3500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3059832" y="5661248"/>
            <a:ext cx="2232248" cy="119675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ÍNDICE DE ACTIVIDADES</a:t>
            </a:r>
            <a:endParaRPr lang="gl-ES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000232" y="5072074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IDENTIFICAR EMOCIÓNS EN PELÍCULAS</a:t>
            </a:r>
          </a:p>
          <a:p>
            <a:r>
              <a:rPr lang="es-ES" dirty="0" smtClean="0"/>
              <a:t>  Las emociones en películas</a:t>
            </a:r>
            <a:endParaRPr lang="es-ES" dirty="0"/>
          </a:p>
        </p:txBody>
      </p:sp>
      <p:pic>
        <p:nvPicPr>
          <p:cNvPr id="7" name="LAS EMOCIONES EN SITUACION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642918"/>
            <a:ext cx="7112050" cy="4000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4. Musicograma emocional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0937" y="1052736"/>
            <a:ext cx="6157367" cy="55451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sz="1600" dirty="0" smtClean="0"/>
              <a:t>OBXECTIVO:</a:t>
            </a:r>
          </a:p>
          <a:p>
            <a:pPr marL="521208" lvl="1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sz="1600" dirty="0" smtClean="0">
                <a:solidFill>
                  <a:schemeClr val="tx1">
                    <a:tint val="85000"/>
                  </a:schemeClr>
                </a:solidFill>
              </a:rPr>
              <a:t>Expresar a través do corpo e da cara os distintos estados emocionais.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sz="1600" dirty="0" smtClean="0"/>
              <a:t>PROCEDEMENTO: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gl-ES" sz="1600" dirty="0" smtClean="0"/>
              <a:t>	1º. Colócanse tarxetas nas que aparezan as distintas emocións escritas.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gl-ES" sz="1600" dirty="0" smtClean="0"/>
              <a:t>	2º. O mestre/a dará un golpe de pandeiro e os nenos/as representan unha coreografía xestual emocional.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sz="1600" dirty="0" smtClean="0"/>
              <a:t>RECURSOS: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sz="1600" dirty="0" smtClean="0">
                <a:solidFill>
                  <a:schemeClr val="tx1">
                    <a:tint val="85000"/>
                  </a:schemeClr>
                </a:solidFill>
              </a:rPr>
              <a:t>Tarxetas.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sz="1600" dirty="0" smtClean="0">
                <a:solidFill>
                  <a:schemeClr val="tx1">
                    <a:tint val="85000"/>
                  </a:schemeClr>
                </a:solidFill>
              </a:rPr>
              <a:t>Pandeiro.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sz="1600" dirty="0" smtClean="0"/>
              <a:t>TEMPORALIZACIÓN: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gl-ES" sz="1600" dirty="0" smtClean="0">
                <a:solidFill>
                  <a:schemeClr val="tx1">
                    <a:tint val="85000"/>
                  </a:schemeClr>
                </a:solidFill>
              </a:rPr>
              <a:t>20 minutos.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sz="1600" dirty="0" smtClean="0"/>
              <a:t>ORIENTACIÓNS: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sz="1600" dirty="0" smtClean="0">
                <a:solidFill>
                  <a:schemeClr val="tx1">
                    <a:tint val="85000"/>
                  </a:schemeClr>
                </a:solidFill>
              </a:rPr>
              <a:t>Os alumnos deben saber recoñecer as palabras, senón pódense empregar imaxes.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sz="1600" dirty="0" smtClean="0">
                <a:solidFill>
                  <a:schemeClr val="tx1">
                    <a:tint val="85000"/>
                  </a:schemeClr>
                </a:solidFill>
              </a:rPr>
              <a:t>Poden ir cambiando a orde das tarxetas (o mestre/a ou os alumnos/as).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gl-E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6588224" y="0"/>
            <a:ext cx="2232248" cy="119675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ÍNDICE DE ACTIVIDADES</a:t>
            </a:r>
            <a:endParaRPr lang="gl-ES" sz="1400" dirty="0"/>
          </a:p>
        </p:txBody>
      </p:sp>
      <p:pic>
        <p:nvPicPr>
          <p:cNvPr id="5" name="4 Imagen" descr="tod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323988"/>
            <a:ext cx="4896544" cy="14281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26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5. Emoticonos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764704"/>
            <a:ext cx="9144000" cy="432048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OBXECTIVOS: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Representar graficamente os distintos estados de ánimo.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PROCEDEMENTO: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gl-ES" dirty="0" smtClean="0"/>
              <a:t>	En gran grupo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gl-ES" dirty="0" smtClean="0"/>
              <a:t>1º. Amosaremos imaxes de </a:t>
            </a:r>
            <a:r>
              <a:rPr lang="gl-ES" b="1" dirty="0" smtClean="0"/>
              <a:t>situacións vividas na aula </a:t>
            </a:r>
            <a:r>
              <a:rPr lang="gl-ES" dirty="0" smtClean="0"/>
              <a:t>para que identifiquen as distintas emocións xurdidas.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gl-ES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gl-ES" dirty="0" smtClean="0"/>
              <a:t>		2º. Deberán </a:t>
            </a:r>
            <a:r>
              <a:rPr lang="gl-ES" b="1" dirty="0" smtClean="0"/>
              <a:t>identificar as emocións </a:t>
            </a:r>
            <a:r>
              <a:rPr lang="gl-ES" dirty="0" smtClean="0"/>
              <a:t>dos relatos.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gl-ES" dirty="0" smtClean="0"/>
              <a:t>			Traballo individual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gl-ES" dirty="0" smtClean="0"/>
              <a:t>		Cada alumno </a:t>
            </a:r>
            <a:r>
              <a:rPr lang="gl-ES" b="1" dirty="0" smtClean="0"/>
              <a:t>representará con plastilina </a:t>
            </a:r>
            <a:r>
              <a:rPr lang="gl-ES" dirty="0" smtClean="0"/>
              <a:t>as distintas emocións traballadas.</a:t>
            </a:r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6911752" y="0"/>
            <a:ext cx="2232248" cy="119675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ÍNDICE DE ACTIVIDADES</a:t>
            </a:r>
            <a:endParaRPr lang="gl-ES" sz="1400" dirty="0"/>
          </a:p>
        </p:txBody>
      </p:sp>
      <p:pic>
        <p:nvPicPr>
          <p:cNvPr id="5" name="4 Imagen" descr="conflicto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92896"/>
            <a:ext cx="1224136" cy="1110022"/>
          </a:xfrm>
          <a:prstGeom prst="rect">
            <a:avLst/>
          </a:prstGeom>
        </p:spPr>
      </p:pic>
      <p:pic>
        <p:nvPicPr>
          <p:cNvPr id="6" name="5 Imagen" descr="conflicto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564904"/>
            <a:ext cx="1922140" cy="902468"/>
          </a:xfrm>
          <a:prstGeom prst="rect">
            <a:avLst/>
          </a:prstGeom>
        </p:spPr>
      </p:pic>
      <p:pic>
        <p:nvPicPr>
          <p:cNvPr id="8" name="7 Imagen" descr="situacion conflict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492896"/>
            <a:ext cx="1751856" cy="1502764"/>
          </a:xfrm>
          <a:prstGeom prst="rect">
            <a:avLst/>
          </a:prstGeom>
        </p:spPr>
      </p:pic>
      <p:pic>
        <p:nvPicPr>
          <p:cNvPr id="10" name="9 Imagen" descr="emoticon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941168"/>
            <a:ext cx="1705372" cy="1916832"/>
          </a:xfrm>
          <a:prstGeom prst="rect">
            <a:avLst/>
          </a:prstGeom>
        </p:spPr>
      </p:pic>
      <p:pic>
        <p:nvPicPr>
          <p:cNvPr id="11" name="10 Imagen" descr="descarg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2586" y="4869160"/>
            <a:ext cx="2441414" cy="198884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907704" y="508518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gl-ES" sz="1200" dirty="0" smtClean="0"/>
              <a:t>RECURSOS:</a:t>
            </a:r>
          </a:p>
          <a:p>
            <a:pPr marL="521208" lvl="1"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sz="1200" dirty="0" smtClean="0">
                <a:solidFill>
                  <a:schemeClr val="tx1">
                    <a:tint val="85000"/>
                  </a:schemeClr>
                </a:solidFill>
              </a:rPr>
              <a:t>Historias breves xurdidas na aula.</a:t>
            </a:r>
          </a:p>
          <a:p>
            <a:pPr marL="521208" lvl="1"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sz="1200" dirty="0" smtClean="0">
                <a:solidFill>
                  <a:schemeClr val="tx1">
                    <a:tint val="85000"/>
                  </a:schemeClr>
                </a:solidFill>
              </a:rPr>
              <a:t>Plastilina.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gl-ES" sz="1200" dirty="0" smtClean="0"/>
              <a:t>TEMPORALIZACIÓN:</a:t>
            </a:r>
          </a:p>
          <a:p>
            <a:pPr marL="521208" lvl="1">
              <a:buClr>
                <a:schemeClr val="accent4"/>
              </a:buClr>
              <a:defRPr/>
            </a:pPr>
            <a:r>
              <a:rPr lang="gl-ES" sz="1200" dirty="0" smtClean="0">
                <a:solidFill>
                  <a:schemeClr val="tx1">
                    <a:tint val="85000"/>
                  </a:schemeClr>
                </a:solidFill>
              </a:rPr>
              <a:t>30 minutos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gl-ES" sz="1200" dirty="0" smtClean="0"/>
              <a:t>ORIENTACIÓNS:</a:t>
            </a:r>
          </a:p>
          <a:p>
            <a:pPr marL="521208" lvl="1"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sz="1200" dirty="0" smtClean="0">
                <a:solidFill>
                  <a:schemeClr val="tx1">
                    <a:tint val="85000"/>
                  </a:schemeClr>
                </a:solidFill>
              </a:rPr>
              <a:t>A plastilina pode ser </a:t>
            </a:r>
            <a:r>
              <a:rPr lang="gl-ES" sz="1200" dirty="0" err="1" smtClean="0">
                <a:solidFill>
                  <a:schemeClr val="tx1">
                    <a:tint val="85000"/>
                  </a:schemeClr>
                </a:solidFill>
              </a:rPr>
              <a:t>remprazada</a:t>
            </a:r>
            <a:r>
              <a:rPr lang="gl-ES" sz="1200" dirty="0" smtClean="0">
                <a:solidFill>
                  <a:schemeClr val="tx1">
                    <a:tint val="85000"/>
                  </a:schemeClr>
                </a:solidFill>
              </a:rPr>
              <a:t> por barro, </a:t>
            </a:r>
            <a:r>
              <a:rPr lang="gl-ES" sz="1200" dirty="0" err="1" smtClean="0">
                <a:solidFill>
                  <a:schemeClr val="tx1">
                    <a:tint val="85000"/>
                  </a:schemeClr>
                </a:solidFill>
              </a:rPr>
              <a:t>fimo</a:t>
            </a:r>
            <a:r>
              <a:rPr lang="gl-ES" sz="1200" dirty="0" smtClean="0">
                <a:solidFill>
                  <a:schemeClr val="tx1">
                    <a:tint val="85000"/>
                  </a:schemeClr>
                </a:solidFill>
              </a:rPr>
              <a:t> …</a:t>
            </a:r>
            <a:endParaRPr lang="gl-ES" sz="1200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6. Picasso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765175"/>
            <a:ext cx="7128792" cy="6092825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OBXECTIVOS: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Relacionar acontecementos ou situacións vividas a emocións.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Expresar de forma plástica as emocións.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PROCEDEMENTO: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En gran grupo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	1º. Contámoslles a </a:t>
            </a:r>
            <a:r>
              <a:rPr lang="gl-ES" b="1" dirty="0" smtClean="0">
                <a:solidFill>
                  <a:schemeClr val="tx1">
                    <a:tint val="85000"/>
                  </a:schemeClr>
                </a:solidFill>
              </a:rPr>
              <a:t>vida de </a:t>
            </a:r>
            <a:r>
              <a:rPr lang="gl-ES" b="1" dirty="0" err="1" smtClean="0">
                <a:solidFill>
                  <a:schemeClr val="tx1">
                    <a:tint val="85000"/>
                  </a:schemeClr>
                </a:solidFill>
              </a:rPr>
              <a:t>Picasso</a:t>
            </a:r>
            <a:r>
              <a:rPr lang="gl-ES" b="1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e como vai influíndo </a:t>
            </a:r>
            <a:r>
              <a:rPr lang="gl-ES" b="1" dirty="0" smtClean="0">
                <a:solidFill>
                  <a:schemeClr val="tx1">
                    <a:tint val="85000"/>
                  </a:schemeClr>
                </a:solidFill>
              </a:rPr>
              <a:t>o seu estado de ánimo nas súas obras</a:t>
            </a: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Traballo individual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	2º. En diferentes días, irán traballando os diferentes </a:t>
            </a:r>
            <a:r>
              <a:rPr lang="gl-ES" b="1" dirty="0" smtClean="0">
                <a:solidFill>
                  <a:schemeClr val="tx1">
                    <a:tint val="85000"/>
                  </a:schemeClr>
                </a:solidFill>
              </a:rPr>
              <a:t>período</a:t>
            </a: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s (azul, rosa, cubista …)e realizando as </a:t>
            </a:r>
            <a:r>
              <a:rPr lang="gl-ES" b="1" dirty="0" smtClean="0">
                <a:solidFill>
                  <a:schemeClr val="tx1">
                    <a:tint val="85000"/>
                  </a:schemeClr>
                </a:solidFill>
              </a:rPr>
              <a:t>súas propias obras</a:t>
            </a: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RECURSOS: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Vida e obra de </a:t>
            </a:r>
            <a:r>
              <a:rPr lang="gl-ES" dirty="0" err="1" smtClean="0">
                <a:solidFill>
                  <a:schemeClr val="tx1">
                    <a:tint val="85000"/>
                  </a:schemeClr>
                </a:solidFill>
              </a:rPr>
              <a:t>Picasso</a:t>
            </a: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Láminas dos diferentes períodos.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Folios.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Acuarelas, témperas,…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Pinceis.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Botes con auga.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Diferentes papeis e materiais (colaxe)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Músicas diversas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Reprodutor.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TEMPORALIZACIÓN: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gl-ES" dirty="0" smtClean="0"/>
              <a:t>	En catro sesións de 30 minutos cada unha.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gl-ES" dirty="0" smtClean="0"/>
              <a:t>ORIENTACIÓNS: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gl-ES" dirty="0" smtClean="0">
                <a:solidFill>
                  <a:schemeClr val="tx1">
                    <a:tint val="85000"/>
                  </a:schemeClr>
                </a:solidFill>
              </a:rPr>
              <a:t>Mentres os nenos pintan acompañarase con música que evoque a emoción a traballar.</a:t>
            </a:r>
            <a:endParaRPr lang="gl-E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6911752" y="0"/>
            <a:ext cx="2232248" cy="119675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ÍNDICE DE ACTIVIDADES</a:t>
            </a:r>
            <a:endParaRPr lang="gl-ES" sz="1400" dirty="0"/>
          </a:p>
        </p:txBody>
      </p:sp>
      <p:pic>
        <p:nvPicPr>
          <p:cNvPr id="5" name="4 Imagen" descr="descarg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8925" y="4797152"/>
            <a:ext cx="2505075" cy="20608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trella de 5 puntas">
            <a:hlinkClick r:id="rId2" action="ppaction://hlinksldjump"/>
          </p:cNvPr>
          <p:cNvSpPr/>
          <p:nvPr/>
        </p:nvSpPr>
        <p:spPr>
          <a:xfrm>
            <a:off x="6093271" y="-34168"/>
            <a:ext cx="3635710" cy="3305532"/>
          </a:xfrm>
          <a:prstGeom prst="star5">
            <a:avLst>
              <a:gd name="adj" fmla="val 272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- Educación</a:t>
            </a:r>
          </a:p>
          <a:p>
            <a:pPr algn="ctr"/>
            <a:r>
              <a:rPr lang="es-ES" sz="1400" b="1" dirty="0" smtClean="0"/>
              <a:t>individualizada e inclusiva.</a:t>
            </a:r>
          </a:p>
          <a:p>
            <a:pPr algn="ctr"/>
            <a:r>
              <a:rPr lang="es-ES" sz="1400" b="1" dirty="0" smtClean="0"/>
              <a:t>- A </a:t>
            </a:r>
            <a:r>
              <a:rPr lang="es-ES" sz="1400" b="1" dirty="0" err="1" smtClean="0"/>
              <a:t>avaliación</a:t>
            </a:r>
            <a:r>
              <a:rPr lang="es-ES" sz="1400" b="1" dirty="0" smtClean="0"/>
              <a:t>.</a:t>
            </a:r>
          </a:p>
        </p:txBody>
      </p:sp>
      <p:grpSp>
        <p:nvGrpSpPr>
          <p:cNvPr id="2" name="7 Grupo"/>
          <p:cNvGrpSpPr/>
          <p:nvPr/>
        </p:nvGrpSpPr>
        <p:grpSpPr>
          <a:xfrm>
            <a:off x="0" y="2771775"/>
            <a:ext cx="6581775" cy="4086225"/>
            <a:chOff x="0" y="2771775"/>
            <a:chExt cx="6581775" cy="4086225"/>
          </a:xfrm>
        </p:grpSpPr>
        <p:pic>
          <p:nvPicPr>
            <p:cNvPr id="2051" name="Picture 3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771775"/>
              <a:ext cx="6581775" cy="408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5 Llamada rectangular redondeada"/>
            <p:cNvSpPr/>
            <p:nvPr/>
          </p:nvSpPr>
          <p:spPr>
            <a:xfrm>
              <a:off x="3000364" y="2786058"/>
              <a:ext cx="3357586" cy="1285860"/>
            </a:xfrm>
            <a:prstGeom prst="wedgeRoundRectCallout">
              <a:avLst>
                <a:gd name="adj1" fmla="val 24557"/>
                <a:gd name="adj2" fmla="val 115295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ES" sz="1600" b="1" dirty="0" smtClean="0"/>
                <a:t>Para que a selección </a:t>
              </a:r>
              <a:r>
                <a:rPr lang="es-ES" sz="1600" b="1" dirty="0" err="1" smtClean="0"/>
                <a:t>sexa</a:t>
              </a:r>
              <a:r>
                <a:rPr lang="es-ES" sz="1600" b="1" dirty="0" smtClean="0"/>
                <a:t> </a:t>
              </a:r>
              <a:r>
                <a:rPr lang="es-ES" sz="1600" b="1" dirty="0" err="1" smtClean="0"/>
                <a:t>xusta</a:t>
              </a:r>
              <a:r>
                <a:rPr lang="es-ES" sz="1600" b="1" dirty="0" smtClean="0"/>
                <a:t>, todos </a:t>
              </a:r>
              <a:r>
                <a:rPr lang="es-ES" sz="1600" b="1" dirty="0" err="1" smtClean="0"/>
                <a:t>teñen</a:t>
              </a:r>
              <a:r>
                <a:rPr lang="es-ES" sz="1600" b="1" dirty="0" smtClean="0"/>
                <a:t> que presentar o </a:t>
              </a:r>
              <a:r>
                <a:rPr lang="es-ES" sz="1600" b="1" dirty="0" err="1" smtClean="0"/>
                <a:t>mesmo</a:t>
              </a:r>
              <a:r>
                <a:rPr lang="es-ES" sz="1600" b="1" dirty="0" smtClean="0"/>
                <a:t> examen: por favor , suban a </a:t>
              </a:r>
              <a:r>
                <a:rPr lang="es-ES" sz="1600" b="1" dirty="0" err="1" smtClean="0"/>
                <a:t>árbore</a:t>
              </a:r>
              <a:r>
                <a:rPr lang="es-ES" sz="1600" b="1" dirty="0" smtClean="0"/>
                <a:t>.</a:t>
              </a:r>
              <a:endParaRPr lang="es-ES" sz="1600" b="1" dirty="0"/>
            </a:p>
          </p:txBody>
        </p:sp>
      </p:grpSp>
      <p:sp>
        <p:nvSpPr>
          <p:cNvPr id="7" name="6 Rectángulo"/>
          <p:cNvSpPr/>
          <p:nvPr/>
        </p:nvSpPr>
        <p:spPr>
          <a:xfrm>
            <a:off x="0" y="2000240"/>
            <a:ext cx="6572264" cy="78581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3"/>
                </a:solidFill>
              </a:rPr>
              <a:t>O NOSO SISTEMA  EDUCATIVO</a:t>
            </a:r>
            <a:endParaRPr lang="es-ES" b="1" dirty="0">
              <a:solidFill>
                <a:schemeClr val="accent3"/>
              </a:solidFill>
            </a:endParaRPr>
          </a:p>
        </p:txBody>
      </p:sp>
      <p:sp>
        <p:nvSpPr>
          <p:cNvPr id="10" name="9 Flecha derecha">
            <a:hlinkClick r:id="rId5" action="ppaction://hlinksldjump"/>
          </p:cNvPr>
          <p:cNvSpPr/>
          <p:nvPr/>
        </p:nvSpPr>
        <p:spPr>
          <a:xfrm>
            <a:off x="8072462" y="5786454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7. RELOXO EMOCIONAL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692696"/>
            <a:ext cx="7488831" cy="6165304"/>
          </a:xfrm>
        </p:spPr>
        <p:txBody>
          <a:bodyPr>
            <a:normAutofit fontScale="47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OBXECTIVOS:</a:t>
            </a:r>
          </a:p>
          <a:p>
            <a:pPr marL="521208" lvl="1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Asociar as diferentes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emocións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a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situacións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vividas.</a:t>
            </a:r>
          </a:p>
          <a:p>
            <a:pPr marL="521208" lvl="1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Recoñecer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os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sentimentos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e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emocións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propios e  os dos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demais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.</a:t>
            </a:r>
          </a:p>
          <a:p>
            <a:pPr marL="521208" lvl="1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Identificar a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variabilidade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das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emocións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o longo do día.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PROCEDEMENTO: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	</a:t>
            </a:r>
            <a:r>
              <a:rPr lang="es-ES" dirty="0" err="1" smtClean="0"/>
              <a:t>Traballo</a:t>
            </a:r>
            <a:r>
              <a:rPr lang="es-ES" dirty="0" smtClean="0"/>
              <a:t> previo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	Sacaremos fotos </a:t>
            </a:r>
            <a:r>
              <a:rPr lang="es-ES" dirty="0" err="1" smtClean="0"/>
              <a:t>ós</a:t>
            </a:r>
            <a:r>
              <a:rPr lang="es-ES" dirty="0" smtClean="0"/>
              <a:t> alumnos representando as diferentes </a:t>
            </a:r>
            <a:r>
              <a:rPr lang="es-ES" dirty="0" err="1" smtClean="0"/>
              <a:t>emocións</a:t>
            </a:r>
            <a:r>
              <a:rPr lang="es-ES" dirty="0" smtClean="0"/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	</a:t>
            </a:r>
            <a:r>
              <a:rPr lang="es-ES" dirty="0" err="1" smtClean="0"/>
              <a:t>Traballo</a:t>
            </a:r>
            <a:r>
              <a:rPr lang="es-ES" dirty="0" smtClean="0"/>
              <a:t> individual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	Cada alumno fabricará o </a:t>
            </a:r>
            <a:r>
              <a:rPr lang="es-ES" dirty="0" err="1" smtClean="0"/>
              <a:t>seu</a:t>
            </a:r>
            <a:r>
              <a:rPr lang="es-ES" dirty="0" smtClean="0"/>
              <a:t> propio </a:t>
            </a:r>
            <a:r>
              <a:rPr lang="es-ES" dirty="0" err="1" smtClean="0"/>
              <a:t>reloxo</a:t>
            </a:r>
            <a:r>
              <a:rPr lang="es-ES" dirty="0" smtClean="0"/>
              <a:t> emocional </a:t>
            </a:r>
            <a:r>
              <a:rPr lang="es-ES" dirty="0" err="1" smtClean="0"/>
              <a:t>onde</a:t>
            </a:r>
            <a:r>
              <a:rPr lang="es-ES" dirty="0" smtClean="0"/>
              <a:t> colocará as </a:t>
            </a:r>
            <a:r>
              <a:rPr lang="es-ES" dirty="0" err="1" smtClean="0"/>
              <a:t>súas</a:t>
            </a:r>
            <a:r>
              <a:rPr lang="es-ES" dirty="0" smtClean="0"/>
              <a:t> fotos. </a:t>
            </a:r>
            <a:r>
              <a:rPr lang="es-ES" dirty="0" err="1" smtClean="0"/>
              <a:t>Despois</a:t>
            </a:r>
            <a:r>
              <a:rPr lang="es-ES" dirty="0" smtClean="0"/>
              <a:t>, </a:t>
            </a:r>
            <a:r>
              <a:rPr lang="es-ES" dirty="0" err="1" smtClean="0"/>
              <a:t>colocarase</a:t>
            </a:r>
            <a:r>
              <a:rPr lang="es-ES" dirty="0" smtClean="0"/>
              <a:t> no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err="1" smtClean="0"/>
              <a:t>percheiro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nun</a:t>
            </a:r>
            <a:r>
              <a:rPr lang="es-ES" dirty="0" smtClean="0"/>
              <a:t> sitio da clase que esté a vista. En diferentes momentos do día, </a:t>
            </a:r>
            <a:r>
              <a:rPr lang="es-ES" dirty="0" err="1" smtClean="0"/>
              <a:t>animarémolos</a:t>
            </a:r>
            <a:r>
              <a:rPr lang="es-ES" dirty="0" smtClean="0"/>
              <a:t> a colocar o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err="1" smtClean="0"/>
              <a:t>reloxo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emoción que están </a:t>
            </a:r>
            <a:r>
              <a:rPr lang="es-ES" dirty="0" err="1" smtClean="0"/>
              <a:t>vivindo</a:t>
            </a:r>
            <a:r>
              <a:rPr lang="es-ES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TEMPORALIZACIÓN: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Sacar fotos ó alumnado: variable.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Elaboración do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reloxo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emocional: 20 minutos.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Identificación da emoción o longo do día: variable.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RECURSOS: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Fotos alumnos.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Cámara.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Folio con plantilla do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reloxo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Plastificadora e follas plásticas.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ORIENTACIÓNS: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Podemos colocar o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reloxo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dentro das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nosas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rutinas para identificar en diferentes momentos do día como varían as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nosas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emocións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En vez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dun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reloxo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pode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empregarse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unha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mascota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na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que </a:t>
            </a:r>
            <a:r>
              <a:rPr lang="es-ES" dirty="0" err="1" smtClean="0">
                <a:solidFill>
                  <a:schemeClr val="tx1">
                    <a:tint val="85000"/>
                  </a:schemeClr>
                </a:solidFill>
              </a:rPr>
              <a:t>poidan</a:t>
            </a:r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 ir cambiando a cara.</a:t>
            </a:r>
            <a:endParaRPr lang="gl-E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6911752" y="0"/>
            <a:ext cx="2232248" cy="119675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ÍNDICE DE ACTIVIDADES</a:t>
            </a:r>
            <a:endParaRPr lang="gl-ES" sz="1400" dirty="0"/>
          </a:p>
        </p:txBody>
      </p:sp>
      <p:pic>
        <p:nvPicPr>
          <p:cNvPr id="5" name="Picture 4" descr="http://t0.gstatic.com/images?q=tbn:ANd9GcTtY_Y0DowXPPB2koz8C5joAC7ZUxv5Uar2zF6j2ehXe6bZFMbL"/>
          <p:cNvPicPr>
            <a:picLocks noChangeAspect="1" noChangeArrowheads="1"/>
          </p:cNvPicPr>
          <p:nvPr/>
        </p:nvPicPr>
        <p:blipFill>
          <a:blip r:embed="rId3" cstate="print"/>
          <a:srcRect l="2973" r="2973"/>
          <a:stretch>
            <a:fillRect/>
          </a:stretch>
        </p:blipFill>
        <p:spPr bwMode="auto">
          <a:xfrm>
            <a:off x="6732240" y="1340768"/>
            <a:ext cx="2064409" cy="15876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389440" cy="687610"/>
          </a:xfrm>
        </p:spPr>
        <p:txBody>
          <a:bodyPr/>
          <a:lstStyle/>
          <a:p>
            <a:pPr algn="ctr"/>
            <a:r>
              <a:rPr lang="es-ES" b="1" dirty="0" smtClean="0"/>
              <a:t>8. IMPROVISANDO</a:t>
            </a:r>
            <a:endParaRPr lang="gl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60648"/>
            <a:ext cx="8172400" cy="5877272"/>
          </a:xfrm>
        </p:spPr>
        <p:txBody>
          <a:bodyPr>
            <a:noAutofit/>
          </a:bodyPr>
          <a:lstStyle/>
          <a:p>
            <a:pPr algn="just"/>
            <a:endParaRPr lang="gl-ES" sz="900" b="1" dirty="0" smtClean="0"/>
          </a:p>
          <a:p>
            <a:pPr algn="just"/>
            <a:r>
              <a:rPr lang="gl-ES" sz="900" b="1" dirty="0" smtClean="0"/>
              <a:t>Obxectivos:</a:t>
            </a:r>
          </a:p>
          <a:p>
            <a:pPr lvl="1" algn="just">
              <a:buFont typeface="Wingdings" pitchFamily="2" charset="2"/>
              <a:buChar char="q"/>
            </a:pPr>
            <a:r>
              <a:rPr lang="gl-ES" sz="900" dirty="0" smtClean="0">
                <a:solidFill>
                  <a:schemeClr val="tx1">
                    <a:tint val="85000"/>
                  </a:schemeClr>
                </a:solidFill>
              </a:rPr>
              <a:t>Recoñecer os sentimentos e emocións propios e  os dos demais.</a:t>
            </a:r>
          </a:p>
          <a:p>
            <a:pPr lvl="1" algn="just">
              <a:buFont typeface="Wingdings" pitchFamily="2" charset="2"/>
              <a:buChar char="q"/>
            </a:pPr>
            <a:r>
              <a:rPr lang="gl-ES" sz="900" dirty="0" smtClean="0"/>
              <a:t>Expresar a través dos distintos instrumentos distintas emocións.</a:t>
            </a:r>
          </a:p>
          <a:p>
            <a:pPr algn="just"/>
            <a:r>
              <a:rPr lang="gl-ES" sz="900" b="1" dirty="0" smtClean="0"/>
              <a:t>Procedemento:</a:t>
            </a:r>
          </a:p>
          <a:p>
            <a:pPr algn="just">
              <a:lnSpc>
                <a:spcPct val="150000"/>
              </a:lnSpc>
              <a:buNone/>
            </a:pPr>
            <a:r>
              <a:rPr lang="gl-ES" sz="900" dirty="0" smtClean="0"/>
              <a:t>	</a:t>
            </a:r>
            <a:r>
              <a:rPr lang="gl-ES" sz="900" b="1" dirty="0" smtClean="0"/>
              <a:t>1.Adiviña a miña emoción</a:t>
            </a:r>
            <a:r>
              <a:rPr lang="gl-ES" sz="900" dirty="0" smtClean="0"/>
              <a:t>! Colocaranse diversos instrumentos no centro. Cada un so ou por parellas escollen unha emoción (mellor que sexa unha que en realidade sintan ) e teñen que intentar reproducila coa música. Os demais cos ollos pechados teñen que adiviñar que emoción é. Esta actividade si se realiza ben </a:t>
            </a:r>
            <a:r>
              <a:rPr lang="gl-ES" sz="900" i="1" dirty="0" smtClean="0"/>
              <a:t>,o importante non é adiviñar as emocións ,senón que quen estea tocando evoque un sentimento propio e se recree nel coa súa música</a:t>
            </a:r>
            <a:r>
              <a:rPr lang="gl-ES" sz="900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gl-ES" sz="900" b="1" dirty="0" smtClean="0"/>
              <a:t>	2.Eu toco, ti bailas! </a:t>
            </a:r>
            <a:r>
              <a:rPr lang="gl-ES" sz="900" dirty="0" smtClean="0"/>
              <a:t>Dividimos a clase en dous grupos. Cada un dos grupos terá que preparar unha improvisación instrumental baseada nunha emoción elixida. Mentres un grupo realiza a expresión instrumental , o outro deberá moverse segundo o que perciban da improvisación dos seus compañeiros.</a:t>
            </a:r>
          </a:p>
          <a:p>
            <a:pPr algn="just">
              <a:lnSpc>
                <a:spcPct val="150000"/>
              </a:lnSpc>
              <a:buNone/>
            </a:pPr>
            <a:r>
              <a:rPr lang="gl-ES" sz="900" dirty="0" smtClean="0"/>
              <a:t>	</a:t>
            </a:r>
            <a:r>
              <a:rPr lang="gl-ES" sz="900" b="1" dirty="0" smtClean="0"/>
              <a:t>3. Agora improviso eu! </a:t>
            </a:r>
            <a:r>
              <a:rPr lang="gl-ES" sz="900" dirty="0" smtClean="0"/>
              <a:t>En gran grupo. Todo o grupo marcará un </a:t>
            </a:r>
            <a:r>
              <a:rPr lang="gl-ES" sz="900" dirty="0" err="1" smtClean="0"/>
              <a:t>ostinato</a:t>
            </a:r>
            <a:r>
              <a:rPr lang="gl-ES" sz="900" dirty="0" smtClean="0"/>
              <a:t> rítmico establecido que repetirán dúas veces. Despois o director sinalará unha persoa do grupo e esta terá que realizar unha improvisación individual.</a:t>
            </a:r>
          </a:p>
          <a:p>
            <a:pPr algn="just">
              <a:lnSpc>
                <a:spcPct val="150000"/>
              </a:lnSpc>
              <a:buNone/>
            </a:pPr>
            <a:r>
              <a:rPr lang="gl-ES" sz="900" b="1" dirty="0" smtClean="0"/>
              <a:t>	4.No meu recuncho toco e escoito! </a:t>
            </a:r>
            <a:r>
              <a:rPr lang="gl-ES" sz="900" dirty="0" smtClean="0"/>
              <a:t>“Colle un instrumento, o que realmente te apeteza tocar. Busca un sitio  na sala e faino teu  en silencio. Cando estes cómodo/a, comeza a tocar, o que queiras,o teu son é para ti, </a:t>
            </a:r>
            <a:r>
              <a:rPr lang="gl-ES" sz="900" dirty="0" err="1" smtClean="0"/>
              <a:t>disfrútao</a:t>
            </a:r>
            <a:r>
              <a:rPr lang="gl-ES" sz="900" dirty="0" smtClean="0"/>
              <a:t>, toca canto queiras tocar”</a:t>
            </a:r>
          </a:p>
          <a:p>
            <a:pPr algn="just">
              <a:lnSpc>
                <a:spcPct val="150000"/>
              </a:lnSpc>
              <a:buNone/>
            </a:pPr>
            <a:r>
              <a:rPr lang="gl-ES" sz="900" dirty="0" smtClean="0"/>
              <a:t>	</a:t>
            </a:r>
            <a:r>
              <a:rPr lang="gl-ES" sz="900" b="1" dirty="0" smtClean="0"/>
              <a:t>5.</a:t>
            </a:r>
            <a:r>
              <a:rPr lang="gl-ES" sz="900" b="1" dirty="0" err="1" smtClean="0"/>
              <a:t>Plash</a:t>
            </a:r>
            <a:r>
              <a:rPr lang="gl-ES" sz="900" b="1" dirty="0" smtClean="0"/>
              <a:t> cambio</a:t>
            </a:r>
            <a:r>
              <a:rPr lang="gl-ES" sz="900" dirty="0" smtClean="0"/>
              <a:t>! Improvisación en grupo. Cando soe o </a:t>
            </a:r>
            <a:r>
              <a:rPr lang="gl-ES" sz="900" dirty="0" err="1" smtClean="0"/>
              <a:t>platillo</a:t>
            </a:r>
            <a:r>
              <a:rPr lang="gl-ES" sz="900" dirty="0" smtClean="0"/>
              <a:t> haberá silencio, cando soe a campá cambiamos de instrumento.</a:t>
            </a:r>
          </a:p>
          <a:p>
            <a:pPr algn="just">
              <a:lnSpc>
                <a:spcPct val="150000"/>
              </a:lnSpc>
              <a:buNone/>
            </a:pPr>
            <a:r>
              <a:rPr lang="gl-ES" sz="900" b="1" dirty="0" smtClean="0"/>
              <a:t>	6. Improvisación libre </a:t>
            </a:r>
            <a:r>
              <a:rPr lang="gl-ES" sz="900" dirty="0" smtClean="0"/>
              <a:t>con todo o grupo.</a:t>
            </a:r>
          </a:p>
          <a:p>
            <a:pPr algn="just">
              <a:lnSpc>
                <a:spcPct val="150000"/>
              </a:lnSpc>
            </a:pPr>
            <a:r>
              <a:rPr lang="gl-ES" sz="900" b="1" dirty="0" err="1" smtClean="0"/>
              <a:t>Temporalización</a:t>
            </a:r>
            <a:r>
              <a:rPr lang="gl-ES" sz="900" b="1" dirty="0" smtClean="0"/>
              <a:t>: </a:t>
            </a:r>
            <a:r>
              <a:rPr lang="gl-ES" sz="900" dirty="0" smtClean="0"/>
              <a:t>25 minutos</a:t>
            </a:r>
          </a:p>
          <a:p>
            <a:pPr algn="just"/>
            <a:r>
              <a:rPr lang="gl-ES" sz="900" b="1" dirty="0" smtClean="0"/>
              <a:t>Recursos:  </a:t>
            </a:r>
            <a:r>
              <a:rPr lang="gl-ES" sz="900" dirty="0" smtClean="0"/>
              <a:t>instrumentos musicais, campá</a:t>
            </a:r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6911752" y="0"/>
            <a:ext cx="2232248" cy="119675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ÍNDICE DE ACTIVIDADES</a:t>
            </a:r>
            <a:endParaRPr lang="gl-ES" sz="1400" dirty="0"/>
          </a:p>
        </p:txBody>
      </p:sp>
      <p:pic>
        <p:nvPicPr>
          <p:cNvPr id="5" name="4 Imagen" descr="percu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3" y="5013176"/>
            <a:ext cx="2915817" cy="1844825"/>
          </a:xfrm>
          <a:prstGeom prst="rect">
            <a:avLst/>
          </a:prstGeom>
        </p:spPr>
      </p:pic>
      <p:pic>
        <p:nvPicPr>
          <p:cNvPr id="6" name="5 Imagen" descr="pñlac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5074770"/>
            <a:ext cx="1940818" cy="1783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0"/>
            <a:ext cx="5904656" cy="759618"/>
          </a:xfrm>
        </p:spPr>
        <p:txBody>
          <a:bodyPr/>
          <a:lstStyle/>
          <a:p>
            <a:r>
              <a:rPr lang="es-ES" dirty="0" smtClean="0"/>
              <a:t>9. A MIÑA ÁRBORE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692696"/>
            <a:ext cx="8100392" cy="5184576"/>
          </a:xfrm>
        </p:spPr>
        <p:txBody>
          <a:bodyPr>
            <a:noAutofit/>
          </a:bodyPr>
          <a:lstStyle/>
          <a:p>
            <a:pPr algn="just"/>
            <a:r>
              <a:rPr lang="gl-ES" sz="1200" b="1" dirty="0" smtClean="0"/>
              <a:t>Obxectivos:</a:t>
            </a:r>
          </a:p>
          <a:p>
            <a:pPr lvl="1" algn="just">
              <a:buFont typeface="Wingdings" pitchFamily="2" charset="2"/>
              <a:buChar char="q"/>
            </a:pPr>
            <a:r>
              <a:rPr lang="gl-ES" sz="1200" dirty="0" smtClean="0"/>
              <a:t>Expresar de maneira inconsciente  </a:t>
            </a:r>
            <a:r>
              <a:rPr lang="gl-ES" sz="1200" dirty="0" err="1" smtClean="0"/>
              <a:t>sesgos</a:t>
            </a:r>
            <a:r>
              <a:rPr lang="gl-ES" sz="1200" dirty="0" smtClean="0"/>
              <a:t> da persoa a través da expresión artística.</a:t>
            </a:r>
          </a:p>
          <a:p>
            <a:pPr algn="just"/>
            <a:r>
              <a:rPr lang="gl-ES" sz="1200" b="1" dirty="0" smtClean="0"/>
              <a:t>Procedementos:</a:t>
            </a:r>
          </a:p>
          <a:p>
            <a:pPr algn="just">
              <a:buNone/>
            </a:pPr>
            <a:r>
              <a:rPr lang="gl-ES" sz="1200" dirty="0" smtClean="0"/>
              <a:t>	Os mecanismos de defensa son baixos neste tipo de expresión plástica. Este exercicio pode acceder a partes profundas da mente. A árbore pódese interpretar coma un auto retrato do eu. Posibles preguntas: </a:t>
            </a:r>
          </a:p>
          <a:p>
            <a:pPr lvl="1" algn="just"/>
            <a:r>
              <a:rPr lang="gl-ES" sz="1200" dirty="0" smtClean="0"/>
              <a:t>Como describirías esta árbore?</a:t>
            </a:r>
          </a:p>
          <a:p>
            <a:pPr lvl="1" algn="just"/>
            <a:r>
              <a:rPr lang="gl-ES" sz="1200" dirty="0" smtClean="0"/>
              <a:t>Coñeces esta árbore?</a:t>
            </a:r>
          </a:p>
          <a:p>
            <a:pPr lvl="1" algn="just"/>
            <a:r>
              <a:rPr lang="gl-ES" sz="1200" dirty="0" smtClean="0"/>
              <a:t>Onde o atoparías?</a:t>
            </a:r>
          </a:p>
          <a:p>
            <a:pPr lvl="1" algn="just"/>
            <a:r>
              <a:rPr lang="gl-ES" sz="1200" dirty="0" smtClean="0"/>
              <a:t>Que significado poden ter estas cores?</a:t>
            </a:r>
          </a:p>
          <a:p>
            <a:pPr lvl="1" algn="just"/>
            <a:r>
              <a:rPr lang="gl-ES" sz="1200" dirty="0" smtClean="0"/>
              <a:t> Que parte da árbore é a que máis te gusta? e a que menos?</a:t>
            </a:r>
          </a:p>
          <a:p>
            <a:pPr lvl="1" algn="just"/>
            <a:r>
              <a:rPr lang="gl-ES" sz="1200" dirty="0" smtClean="0"/>
              <a:t>Que máis te gustaría dicir del?</a:t>
            </a:r>
            <a:endParaRPr lang="gl-ES" sz="1200" b="1" dirty="0" smtClean="0"/>
          </a:p>
          <a:p>
            <a:pPr algn="just"/>
            <a:r>
              <a:rPr lang="gl-ES" sz="1200" b="1" dirty="0" err="1" smtClean="0"/>
              <a:t>Temporalización</a:t>
            </a:r>
            <a:r>
              <a:rPr lang="gl-ES" sz="1200" b="1" dirty="0" smtClean="0"/>
              <a:t>:</a:t>
            </a:r>
          </a:p>
          <a:p>
            <a:pPr algn="just">
              <a:buNone/>
            </a:pPr>
            <a:r>
              <a:rPr lang="gl-ES" sz="1200" dirty="0" smtClean="0"/>
              <a:t>	15 minutos</a:t>
            </a:r>
          </a:p>
          <a:p>
            <a:pPr algn="just"/>
            <a:r>
              <a:rPr lang="gl-ES" sz="1200" b="1" dirty="0" smtClean="0"/>
              <a:t>Recursos:</a:t>
            </a:r>
          </a:p>
          <a:p>
            <a:pPr algn="just">
              <a:buNone/>
            </a:pPr>
            <a:r>
              <a:rPr lang="gl-ES" sz="1200" dirty="0" smtClean="0"/>
              <a:t>	Pinturas, folios, música.</a:t>
            </a:r>
          </a:p>
        </p:txBody>
      </p:sp>
      <p:pic>
        <p:nvPicPr>
          <p:cNvPr id="5" name="4 Imagen" descr="arbol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7" y="4008285"/>
            <a:ext cx="3059833" cy="284971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300192" y="3933056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Interpretación da </a:t>
            </a:r>
            <a:r>
              <a:rPr lang="es-ES" dirty="0" err="1" smtClean="0"/>
              <a:t>árbore</a:t>
            </a:r>
            <a:endParaRPr lang="gl-E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1900435" y="120878"/>
            <a:ext cx="53431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http://www.mailxmail.com/curso-interpretacion-graficos-todas-edades/dibujo-arbol-consideraciones-interpretacion</a:t>
            </a:r>
            <a:endParaRPr kumimoji="0" lang="gl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6" name="Imagen 7" descr="Dibujo del árbol. Consideraciones para su interpreta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46378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Imagen 4" descr="Dibujo del árbol: ubicación en la ho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304925"/>
            <a:ext cx="47625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7740352" y="188640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Imagen 10" descr="Dibujo del árbol: las raí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762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Imagen 13" descr="Dibujo del árbol: las raí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16074"/>
            <a:ext cx="4355976" cy="614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lecha derecha">
            <a:hlinkClick r:id="rId4" action="ppaction://hlinksldjump"/>
          </p:cNvPr>
          <p:cNvSpPr/>
          <p:nvPr/>
        </p:nvSpPr>
        <p:spPr>
          <a:xfrm>
            <a:off x="7596336" y="0"/>
            <a:ext cx="129614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n 16" descr="Dibujo del árbol: las ram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"/>
            <a:ext cx="47625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Imagen 19" descr="Dibujo del árbol: la c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418" y="620688"/>
            <a:ext cx="460658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lecha izquierda">
            <a:hlinkClick r:id="rId4" action="ppaction://hlinksldjump"/>
          </p:cNvPr>
          <p:cNvSpPr/>
          <p:nvPr/>
        </p:nvSpPr>
        <p:spPr>
          <a:xfrm>
            <a:off x="6911752" y="0"/>
            <a:ext cx="2232248" cy="119675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hlinkClick r:id="rId4" action="ppaction://hlinksldjump"/>
              </a:rPr>
              <a:t>ÍNDICE DE ACTIVIDADES</a:t>
            </a:r>
            <a:endParaRPr lang="gl-ES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Marcador de posición de imagen" descr="barco mar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6275" r="6275"/>
          <a:stretch>
            <a:fillRect/>
          </a:stretch>
        </p:blipFill>
        <p:spPr>
          <a:xfrm>
            <a:off x="3203848" y="260648"/>
            <a:ext cx="4022814" cy="3024336"/>
          </a:xfrm>
        </p:spPr>
      </p:pic>
      <p:pic>
        <p:nvPicPr>
          <p:cNvPr id="9" name="8 Marcador de posición de imagen" descr="escaleras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l="1250" r="1250"/>
          <a:stretch>
            <a:fillRect/>
          </a:stretch>
        </p:blipFill>
        <p:spPr>
          <a:xfrm>
            <a:off x="467544" y="332656"/>
            <a:ext cx="2528036" cy="1944216"/>
          </a:xfrm>
        </p:spPr>
      </p:pic>
      <p:pic>
        <p:nvPicPr>
          <p:cNvPr id="20" name="19 Marcador de posición de imagen" descr="ventana abierta.jpg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/>
          <a:srcRect l="1500" r="1500"/>
          <a:stretch>
            <a:fillRect/>
          </a:stretch>
        </p:blipFill>
        <p:spPr>
          <a:xfrm>
            <a:off x="539552" y="2420888"/>
            <a:ext cx="2528036" cy="1944216"/>
          </a:xfrm>
        </p:spPr>
      </p:pic>
      <p:pic>
        <p:nvPicPr>
          <p:cNvPr id="24" name="23 Marcador de posición de imagen" descr="munch.png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/>
          <a:srcRect t="19475" b="19475"/>
          <a:stretch>
            <a:fillRect/>
          </a:stretch>
        </p:blipFill>
        <p:spPr/>
      </p:pic>
      <p:pic>
        <p:nvPicPr>
          <p:cNvPr id="25" name="24 Marcador de posición de imagen" descr="noche estrellada.jpg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/>
          <a:srcRect l="183" r="183"/>
          <a:stretch>
            <a:fillRect/>
          </a:stretch>
        </p:blipFill>
        <p:spPr>
          <a:xfrm>
            <a:off x="3203847" y="3356992"/>
            <a:ext cx="4214377" cy="316835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medicablogs.diariomedico.com/marcpernett/files/2013/12/inteligencias-multiples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6286544" cy="471492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714744" y="60007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GARDNER</a:t>
            </a:r>
            <a:endParaRPr lang="es-ES" b="1" dirty="0"/>
          </a:p>
        </p:txBody>
      </p:sp>
      <p:sp>
        <p:nvSpPr>
          <p:cNvPr id="4" name="3 Estrella de 5 puntas">
            <a:hlinkClick r:id="rId4" action="ppaction://hlinksldjump"/>
          </p:cNvPr>
          <p:cNvSpPr/>
          <p:nvPr/>
        </p:nvSpPr>
        <p:spPr>
          <a:xfrm>
            <a:off x="6572264" y="785794"/>
            <a:ext cx="2870965" cy="2891664"/>
          </a:xfrm>
          <a:prstGeom prst="star5">
            <a:avLst>
              <a:gd name="adj" fmla="val 272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- </a:t>
            </a:r>
            <a:r>
              <a:rPr lang="es-ES" sz="1400" b="1" dirty="0" err="1" smtClean="0"/>
              <a:t>Intelixencias</a:t>
            </a:r>
            <a:endParaRPr lang="es-ES" sz="1400" b="1" dirty="0" smtClean="0"/>
          </a:p>
          <a:p>
            <a:pPr algn="ctr"/>
            <a:r>
              <a:rPr lang="es-ES" sz="1400" b="1" dirty="0" smtClean="0"/>
              <a:t>Múltiples.</a:t>
            </a:r>
          </a:p>
          <a:p>
            <a:pPr algn="ctr"/>
            <a:r>
              <a:rPr lang="es-ES" sz="1400" b="1" dirty="0" smtClean="0"/>
              <a:t>-</a:t>
            </a:r>
            <a:r>
              <a:rPr lang="es-ES" sz="1400" b="1" dirty="0" err="1" smtClean="0"/>
              <a:t>Pouco</a:t>
            </a:r>
            <a:r>
              <a:rPr lang="es-ES" sz="1400" b="1" dirty="0" smtClean="0"/>
              <a:t> valor probas externas.</a:t>
            </a:r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5786446" y="5857892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://2.bp.blogspot.com/-oHp1xaFcju0/UFClhSZ53BI/AAAAAAAAADw/GxVtjV9vK9o/s640/inteligencias+multiple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08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s://ourlittlecornerms.files.wordpress.com/2015/01/aprendizaje-cooperativ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6477013" cy="4857760"/>
          </a:xfrm>
          <a:prstGeom prst="rect">
            <a:avLst/>
          </a:prstGeom>
          <a:noFill/>
        </p:spPr>
      </p:pic>
      <p:sp>
        <p:nvSpPr>
          <p:cNvPr id="5" name="4 Estrella de 5 puntas">
            <a:hlinkClick r:id="rId3" action="ppaction://hlinksldjump"/>
          </p:cNvPr>
          <p:cNvSpPr/>
          <p:nvPr/>
        </p:nvSpPr>
        <p:spPr>
          <a:xfrm rot="951978">
            <a:off x="5668387" y="-151544"/>
            <a:ext cx="3765914" cy="3584787"/>
          </a:xfrm>
          <a:prstGeom prst="star5">
            <a:avLst>
              <a:gd name="adj" fmla="val 4143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- Traballo cooperativo (</a:t>
            </a:r>
            <a:r>
              <a:rPr lang="es-ES" sz="1400" b="1" dirty="0" err="1" smtClean="0"/>
              <a:t>responsabilidade</a:t>
            </a:r>
            <a:r>
              <a:rPr lang="es-ES" sz="1400" b="1" dirty="0" smtClean="0"/>
              <a:t>)</a:t>
            </a:r>
          </a:p>
          <a:p>
            <a:pPr algn="ctr">
              <a:buFontTx/>
              <a:buChar char="-"/>
            </a:pPr>
            <a:r>
              <a:rPr lang="es-ES" sz="1400" b="1" dirty="0" smtClean="0"/>
              <a:t>Enfoque interdisciplinar (autonomía docente)</a:t>
            </a:r>
          </a:p>
          <a:p>
            <a:pPr algn="ctr">
              <a:buFontTx/>
              <a:buChar char="-"/>
            </a:pPr>
            <a:r>
              <a:rPr lang="es-ES" sz="1400" b="1" dirty="0" smtClean="0"/>
              <a:t> </a:t>
            </a:r>
            <a:r>
              <a:rPr lang="es-ES" sz="1400" b="1" dirty="0" smtClean="0">
                <a:hlinkClick r:id="rId4" action="ppaction://hlinksldjump"/>
              </a:rPr>
              <a:t>Investigación-</a:t>
            </a:r>
            <a:r>
              <a:rPr lang="es-ES" sz="1400" b="1" dirty="0" err="1" smtClean="0">
                <a:hlinkClick r:id="rId4" action="ppaction://hlinksldjump"/>
              </a:rPr>
              <a:t>Exposicións</a:t>
            </a:r>
            <a:r>
              <a:rPr lang="es-ES" sz="1400" b="1" dirty="0" smtClean="0">
                <a:hlinkClick r:id="rId4" action="ppaction://hlinksldjump"/>
              </a:rPr>
              <a:t> (aprender por si </a:t>
            </a:r>
            <a:r>
              <a:rPr lang="es-ES" sz="1400" b="1" dirty="0" err="1" smtClean="0">
                <a:hlinkClick r:id="rId4" action="ppaction://hlinksldjump"/>
              </a:rPr>
              <a:t>mesmos</a:t>
            </a:r>
            <a:r>
              <a:rPr lang="es-ES" sz="1400" b="1" dirty="0" smtClean="0">
                <a:hlinkClick r:id="rId4" action="ppaction://hlinksldjump"/>
              </a:rPr>
              <a:t>, autonomía dos alumnos)</a:t>
            </a:r>
            <a:endParaRPr lang="es-ES" sz="1400" b="1" dirty="0" smtClean="0"/>
          </a:p>
          <a:p>
            <a:pPr algn="ctr">
              <a:buFontTx/>
              <a:buChar char="-"/>
            </a:pPr>
            <a:r>
              <a:rPr lang="es-ES" sz="1400" b="1" dirty="0" smtClean="0"/>
              <a:t>Alumno </a:t>
            </a:r>
            <a:r>
              <a:rPr lang="es-ES" sz="1400" b="1" dirty="0" err="1" smtClean="0"/>
              <a:t>axente</a:t>
            </a:r>
            <a:r>
              <a:rPr lang="es-ES" sz="1400" b="1" dirty="0" smtClean="0"/>
              <a:t> activo(Iniciativa)</a:t>
            </a:r>
          </a:p>
          <a:p>
            <a:pPr algn="ctr">
              <a:buFontTx/>
              <a:buChar char="-"/>
            </a:pPr>
            <a:r>
              <a:rPr lang="es-ES" sz="1400" b="1" dirty="0" err="1" smtClean="0"/>
              <a:t>Mestre</a:t>
            </a:r>
            <a:r>
              <a:rPr lang="es-ES" sz="1400" b="1" dirty="0" smtClean="0"/>
              <a:t> guía de </a:t>
            </a:r>
            <a:r>
              <a:rPr lang="es-ES" sz="1400" b="1" dirty="0" err="1" smtClean="0"/>
              <a:t>aprendizaxes</a:t>
            </a:r>
            <a:endParaRPr lang="es-ES" sz="1400" b="1" dirty="0"/>
          </a:p>
        </p:txBody>
      </p:sp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8072462" y="5786454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Amigos de los niñ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hildrenFriends_16x9_TP103896100" id="{A8143FBE-10B6-44C1-994D-331CD93255E1}" vid="{32A58220-D8CE-4408-8127-8F67042E968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4652</TotalTime>
  <Words>2010</Words>
  <Application>Microsoft Office PowerPoint</Application>
  <PresentationFormat>Presentación en pantalla (4:3)</PresentationFormat>
  <Paragraphs>431</Paragraphs>
  <Slides>66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67" baseType="lpstr">
      <vt:lpstr>Amigos de los niños 16x9</vt:lpstr>
      <vt:lpstr>EMOCIONARTE</vt:lpstr>
      <vt:lpstr>PRESENTACIÓN</vt:lpstr>
      <vt:lpstr> </vt:lpstr>
      <vt:lpstr>ENFOQUE DO CURSO</vt:lpstr>
      <vt:lpstr>GRUPO DE TRABALLO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viñeta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EDUCACIÓN EMOCIONAL</vt:lpstr>
      <vt:lpstr>EMOCIONARTE</vt:lpstr>
      <vt:lpstr>Diapositiva 31</vt:lpstr>
      <vt:lpstr>MARCO EVOLUTIVO</vt:lpstr>
      <vt:lpstr>Diapositiva 33</vt:lpstr>
      <vt:lpstr>Diapositiva 34</vt:lpstr>
      <vt:lpstr>MARCO TEÓRICO  DA EDUCACIÓN EMOCIONAL</vt:lpstr>
      <vt:lpstr>MARCO TEÓRICO DA ED. EMOCIONAL</vt:lpstr>
      <vt:lpstr>Xustificación da necesidade dun Programa de Ed. Emocional.</vt:lpstr>
      <vt:lpstr>Diapositiva 38</vt:lpstr>
      <vt:lpstr>Diapositiva 39</vt:lpstr>
      <vt:lpstr>O ARTE COMO TERAPIA</vt:lpstr>
      <vt:lpstr>Diapositiva 41</vt:lpstr>
      <vt:lpstr>Diapositiva 42</vt:lpstr>
      <vt:lpstr>Elementos dun Programa de Ed. Emocional en Ed. Infantil y Ed. Primaria</vt:lpstr>
      <vt:lpstr>Obxectivos dun Programa de Ed. Emocional en Ed. Infantil e Primaria</vt:lpstr>
      <vt:lpstr>BLOQUES DE CONTIDOS</vt:lpstr>
      <vt:lpstr>Contidos dun Programa de Ed. Emocional en Ed. Infantil</vt:lpstr>
      <vt:lpstr>Diapositiva 47</vt:lpstr>
      <vt:lpstr>ACTIVIDADES PARA TRABALLAR A CONCIENCIA EMOCIONAL</vt:lpstr>
      <vt:lpstr>ÍNDICE DE ACTIVIDADES  CONCIENCIA EMOCIONAL</vt:lpstr>
      <vt:lpstr>1. VEXO,VEXO</vt:lpstr>
      <vt:lpstr>Diapositiva 51</vt:lpstr>
      <vt:lpstr>Diapositiva 52</vt:lpstr>
      <vt:lpstr>2. Estatuas </vt:lpstr>
      <vt:lpstr>3. “ A miña cara fala”</vt:lpstr>
      <vt:lpstr>Diapositiva 55</vt:lpstr>
      <vt:lpstr>Diapositiva 56</vt:lpstr>
      <vt:lpstr>4. Musicograma emocional</vt:lpstr>
      <vt:lpstr>5. Emoticonos</vt:lpstr>
      <vt:lpstr>6. Picasso</vt:lpstr>
      <vt:lpstr>7. RELOXO EMOCIONAL</vt:lpstr>
      <vt:lpstr>8. IMPROVISANDO</vt:lpstr>
      <vt:lpstr>9. A MIÑA ÁRBORE</vt:lpstr>
      <vt:lpstr>Diapositiva 63</vt:lpstr>
      <vt:lpstr>Diapositiva 64</vt:lpstr>
      <vt:lpstr>Diapositiva 65</vt:lpstr>
      <vt:lpstr>Diapositiva 66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EMOCIONARTE</dc:title>
  <dc:creator>Ceip Vilarmide</dc:creator>
  <cp:lastModifiedBy>Usuario</cp:lastModifiedBy>
  <cp:revision>642</cp:revision>
  <dcterms:created xsi:type="dcterms:W3CDTF">2014-03-01T17:28:50Z</dcterms:created>
  <dcterms:modified xsi:type="dcterms:W3CDTF">2016-02-21T10:39:08Z</dcterms:modified>
</cp:coreProperties>
</file>