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59" r:id="rId9"/>
    <p:sldId id="258" r:id="rId10"/>
    <p:sldId id="260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92" r:id="rId20"/>
    <p:sldId id="275" r:id="rId21"/>
    <p:sldId id="277" r:id="rId22"/>
    <p:sldId id="276" r:id="rId23"/>
    <p:sldId id="279" r:id="rId24"/>
    <p:sldId id="278" r:id="rId25"/>
    <p:sldId id="289" r:id="rId26"/>
    <p:sldId id="280" r:id="rId27"/>
    <p:sldId id="281" r:id="rId28"/>
    <p:sldId id="282" r:id="rId29"/>
    <p:sldId id="283" r:id="rId30"/>
    <p:sldId id="284" r:id="rId31"/>
    <p:sldId id="287" r:id="rId32"/>
    <p:sldId id="286" r:id="rId33"/>
    <p:sldId id="290" r:id="rId34"/>
    <p:sldId id="285" r:id="rId35"/>
    <p:sldId id="288" r:id="rId3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09A381A-4633-4E7A-8434-25E9AF43E539}" type="datetimeFigureOut">
              <a:rPr lang="es-ES" smtClean="0"/>
              <a:pPr/>
              <a:t>14/11/2013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1A46CE1-23D5-4276-B681-A91FCE5D610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9A381A-4633-4E7A-8434-25E9AF43E539}" type="datetimeFigureOut">
              <a:rPr lang="es-ES" smtClean="0"/>
              <a:pPr/>
              <a:t>14/11/2013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A46CE1-23D5-4276-B681-A91FCE5D610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9A381A-4633-4E7A-8434-25E9AF43E539}" type="datetimeFigureOut">
              <a:rPr lang="es-ES" smtClean="0"/>
              <a:pPr/>
              <a:t>14/11/2013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A46CE1-23D5-4276-B681-A91FCE5D610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9A381A-4633-4E7A-8434-25E9AF43E539}" type="datetimeFigureOut">
              <a:rPr lang="es-ES" smtClean="0"/>
              <a:pPr/>
              <a:t>14/11/2013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A46CE1-23D5-4276-B681-A91FCE5D610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9A381A-4633-4E7A-8434-25E9AF43E539}" type="datetimeFigureOut">
              <a:rPr lang="es-ES" smtClean="0"/>
              <a:pPr/>
              <a:t>14/11/2013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A46CE1-23D5-4276-B681-A91FCE5D610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9A381A-4633-4E7A-8434-25E9AF43E539}" type="datetimeFigureOut">
              <a:rPr lang="es-ES" smtClean="0"/>
              <a:pPr/>
              <a:t>14/11/2013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A46CE1-23D5-4276-B681-A91FCE5D610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9A381A-4633-4E7A-8434-25E9AF43E539}" type="datetimeFigureOut">
              <a:rPr lang="es-ES" smtClean="0"/>
              <a:pPr/>
              <a:t>14/11/2013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A46CE1-23D5-4276-B681-A91FCE5D610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9A381A-4633-4E7A-8434-25E9AF43E539}" type="datetimeFigureOut">
              <a:rPr lang="es-ES" smtClean="0"/>
              <a:pPr/>
              <a:t>14/11/2013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A46CE1-23D5-4276-B681-A91FCE5D610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9A381A-4633-4E7A-8434-25E9AF43E539}" type="datetimeFigureOut">
              <a:rPr lang="es-ES" smtClean="0"/>
              <a:pPr/>
              <a:t>14/11/2013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A46CE1-23D5-4276-B681-A91FCE5D610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09A381A-4633-4E7A-8434-25E9AF43E539}" type="datetimeFigureOut">
              <a:rPr lang="es-ES" smtClean="0"/>
              <a:pPr/>
              <a:t>14/11/2013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A46CE1-23D5-4276-B681-A91FCE5D610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09A381A-4633-4E7A-8434-25E9AF43E539}" type="datetimeFigureOut">
              <a:rPr lang="es-ES" smtClean="0"/>
              <a:pPr/>
              <a:t>14/11/2013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1A46CE1-23D5-4276-B681-A91FCE5D610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09A381A-4633-4E7A-8434-25E9AF43E539}" type="datetimeFigureOut">
              <a:rPr lang="es-ES" smtClean="0"/>
              <a:pPr/>
              <a:t>14/11/2013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1A46CE1-23D5-4276-B681-A91FCE5D610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zoom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s-ES" dirty="0" smtClean="0">
                <a:solidFill>
                  <a:schemeClr val="bg2"/>
                </a:solidFill>
                <a:latin typeface="Algerian" pitchFamily="82" charset="0"/>
              </a:rPr>
              <a:t>4º educación infantil</a:t>
            </a:r>
            <a:br>
              <a:rPr lang="es-ES" dirty="0" smtClean="0">
                <a:solidFill>
                  <a:schemeClr val="bg2"/>
                </a:solidFill>
                <a:latin typeface="Algerian" pitchFamily="82" charset="0"/>
              </a:rPr>
            </a:br>
            <a:r>
              <a:rPr lang="es-ES" dirty="0" smtClean="0">
                <a:solidFill>
                  <a:schemeClr val="bg2"/>
                </a:solidFill>
                <a:latin typeface="Algerian" pitchFamily="82" charset="0"/>
              </a:rPr>
              <a:t>curso 2012/13</a:t>
            </a:r>
            <a:endParaRPr lang="es-ES" dirty="0">
              <a:solidFill>
                <a:schemeClr val="bg2"/>
              </a:solidFill>
              <a:latin typeface="Algerian" pitchFamily="82" charset="0"/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ES" sz="9600" dirty="0" smtClean="0">
                <a:solidFill>
                  <a:srgbClr val="FF0000"/>
                </a:solidFill>
                <a:latin typeface="Algerian" pitchFamily="82" charset="0"/>
              </a:rPr>
              <a:t>Os vikingos</a:t>
            </a:r>
            <a:endParaRPr lang="es-ES" sz="96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 descr="100_51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636912"/>
            <a:ext cx="3552395" cy="2664296"/>
          </a:xfr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/>
          </a:bodyPr>
          <a:lstStyle/>
          <a:p>
            <a:r>
              <a:rPr lang="es-ES" sz="3200" dirty="0" smtClean="0"/>
              <a:t>O </a:t>
            </a:r>
            <a:r>
              <a:rPr lang="es-ES" sz="3200" dirty="0" err="1" smtClean="0"/>
              <a:t>primeiro</a:t>
            </a:r>
            <a:r>
              <a:rPr lang="es-ES" sz="3200" dirty="0" smtClean="0"/>
              <a:t>: saber de </a:t>
            </a:r>
            <a:r>
              <a:rPr lang="es-ES" sz="3200" dirty="0" err="1" smtClean="0"/>
              <a:t>onde</a:t>
            </a:r>
            <a:r>
              <a:rPr lang="es-ES" sz="3200" dirty="0" smtClean="0"/>
              <a:t> </a:t>
            </a:r>
            <a:r>
              <a:rPr lang="es-ES" sz="3200" dirty="0" err="1" smtClean="0"/>
              <a:t>viñan</a:t>
            </a:r>
            <a:r>
              <a:rPr lang="es-ES" sz="3200" dirty="0" smtClean="0"/>
              <a:t>: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sz="2700" dirty="0" smtClean="0"/>
              <a:t>“</a:t>
            </a:r>
            <a:r>
              <a:rPr lang="es-ES" sz="2700" dirty="0" err="1" smtClean="0"/>
              <a:t>Ecandonalia</a:t>
            </a:r>
            <a:r>
              <a:rPr lang="es-ES" sz="2700" dirty="0" smtClean="0"/>
              <a:t>”, “</a:t>
            </a:r>
            <a:r>
              <a:rPr lang="es-ES" sz="2700" dirty="0" err="1" smtClean="0"/>
              <a:t>Escandolandia</a:t>
            </a:r>
            <a:r>
              <a:rPr lang="es-ES" sz="2700" dirty="0" smtClean="0"/>
              <a:t>” </a:t>
            </a:r>
            <a:r>
              <a:rPr lang="es-ES" sz="2700" dirty="0" err="1" smtClean="0"/>
              <a:t>unha</a:t>
            </a:r>
            <a:r>
              <a:rPr lang="es-ES" sz="2700" dirty="0" smtClean="0"/>
              <a:t> palabra </a:t>
            </a:r>
            <a:r>
              <a:rPr lang="es-ES" sz="2700" dirty="0" err="1" smtClean="0"/>
              <a:t>moi</a:t>
            </a:r>
            <a:r>
              <a:rPr lang="es-ES" sz="2700" dirty="0" smtClean="0"/>
              <a:t> difícil, pero sí localizamos ben no mapa do mundo a </a:t>
            </a:r>
            <a:r>
              <a:rPr lang="es-ES" sz="2700" dirty="0" err="1" smtClean="0"/>
              <a:t>súa</a:t>
            </a:r>
            <a:r>
              <a:rPr lang="es-ES" sz="2700" dirty="0" smtClean="0"/>
              <a:t> situación.</a:t>
            </a:r>
            <a:endParaRPr lang="es-ES" sz="2700" dirty="0"/>
          </a:p>
        </p:txBody>
      </p:sp>
      <p:pic>
        <p:nvPicPr>
          <p:cNvPr id="8" name="7 Imagen" descr="100_51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8011" y="3284984"/>
            <a:ext cx="3936437" cy="295232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2013-01-29-1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8889" y="2133600"/>
            <a:ext cx="3299095" cy="1855741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es-ES" sz="3100" dirty="0" err="1" smtClean="0"/>
              <a:t>Despois</a:t>
            </a:r>
            <a:r>
              <a:rPr lang="es-ES" sz="3100" dirty="0" smtClean="0"/>
              <a:t> averiguamos por </a:t>
            </a:r>
            <a:r>
              <a:rPr lang="es-ES" sz="3100" dirty="0" err="1" smtClean="0"/>
              <a:t>onde</a:t>
            </a:r>
            <a:r>
              <a:rPr lang="es-ES" sz="3100" dirty="0" smtClean="0"/>
              <a:t> </a:t>
            </a:r>
            <a:r>
              <a:rPr lang="es-ES" sz="3100" dirty="0" err="1" smtClean="0"/>
              <a:t>viaxaron</a:t>
            </a:r>
            <a:r>
              <a:rPr lang="es-ES" sz="3100" dirty="0" smtClean="0"/>
              <a:t>: </a:t>
            </a: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2400" dirty="0" smtClean="0"/>
              <a:t>grandes navegantes e </a:t>
            </a:r>
            <a:r>
              <a:rPr lang="es-ES" sz="2400" dirty="0" err="1" smtClean="0"/>
              <a:t>cabaleiros</a:t>
            </a:r>
            <a:r>
              <a:rPr lang="es-ES" sz="2400" dirty="0" smtClean="0"/>
              <a:t>, </a:t>
            </a:r>
            <a:r>
              <a:rPr lang="es-ES" sz="2400" dirty="0" err="1" smtClean="0"/>
              <a:t>viaxaron</a:t>
            </a:r>
            <a:r>
              <a:rPr lang="es-ES" sz="2400" dirty="0" smtClean="0"/>
              <a:t> por mar e </a:t>
            </a:r>
            <a:r>
              <a:rPr lang="es-ES" sz="2400" dirty="0" err="1" smtClean="0"/>
              <a:t>terra</a:t>
            </a:r>
            <a:r>
              <a:rPr lang="es-ES" sz="2400" dirty="0" smtClean="0"/>
              <a:t>. </a:t>
            </a:r>
            <a:r>
              <a:rPr lang="es-ES" sz="2400" dirty="0" err="1" smtClean="0"/>
              <a:t>Nós</a:t>
            </a:r>
            <a:r>
              <a:rPr lang="es-ES" sz="2400" dirty="0" smtClean="0"/>
              <a:t> </a:t>
            </a:r>
            <a:r>
              <a:rPr lang="es-ES" sz="2400" dirty="0" err="1" smtClean="0"/>
              <a:t>debuxamos</a:t>
            </a:r>
            <a:r>
              <a:rPr lang="es-ES" sz="2400" dirty="0" smtClean="0"/>
              <a:t> o </a:t>
            </a:r>
            <a:r>
              <a:rPr lang="es-ES" sz="2400" dirty="0" err="1" smtClean="0"/>
              <a:t>seu</a:t>
            </a:r>
            <a:r>
              <a:rPr lang="es-ES" sz="2400" dirty="0" smtClean="0"/>
              <a:t> recorrido tal e como pensamos que </a:t>
            </a:r>
            <a:r>
              <a:rPr lang="es-ES" sz="2400" dirty="0" err="1" smtClean="0"/>
              <a:t>debeu</a:t>
            </a:r>
            <a:r>
              <a:rPr lang="es-ES" sz="2400" dirty="0" smtClean="0"/>
              <a:t> ser.</a:t>
            </a:r>
            <a:endParaRPr lang="es-ES" sz="2400" dirty="0"/>
          </a:p>
        </p:txBody>
      </p:sp>
      <p:pic>
        <p:nvPicPr>
          <p:cNvPr id="5" name="4 Imagen" descr="2013-01-29-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060848"/>
            <a:ext cx="3541400" cy="1992038"/>
          </a:xfrm>
          <a:prstGeom prst="rect">
            <a:avLst/>
          </a:prstGeom>
        </p:spPr>
      </p:pic>
      <p:pic>
        <p:nvPicPr>
          <p:cNvPr id="6" name="5 Imagen" descr="2013-01-29-1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6576" y="4437112"/>
            <a:ext cx="3757424" cy="2113551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475656" y="4797152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tx2"/>
                </a:solidFill>
              </a:rPr>
              <a:t>Mesmo</a:t>
            </a:r>
            <a:r>
              <a:rPr lang="es-ES" dirty="0" smtClean="0">
                <a:solidFill>
                  <a:schemeClr val="tx2"/>
                </a:solidFill>
              </a:rPr>
              <a:t> con algún problema coa pantalla. </a:t>
            </a:r>
            <a:r>
              <a:rPr lang="es-ES" dirty="0" err="1" smtClean="0">
                <a:solidFill>
                  <a:schemeClr val="tx2"/>
                </a:solidFill>
              </a:rPr>
              <a:t>Aínda</a:t>
            </a:r>
            <a:r>
              <a:rPr lang="es-ES" dirty="0" smtClean="0">
                <a:solidFill>
                  <a:schemeClr val="tx2"/>
                </a:solidFill>
              </a:rPr>
              <a:t> nos costa un </a:t>
            </a:r>
            <a:r>
              <a:rPr lang="es-ES" dirty="0" err="1" smtClean="0">
                <a:solidFill>
                  <a:schemeClr val="tx2"/>
                </a:solidFill>
              </a:rPr>
              <a:t>pouco</a:t>
            </a:r>
            <a:r>
              <a:rPr lang="es-ES" dirty="0" smtClean="0">
                <a:solidFill>
                  <a:schemeClr val="tx2"/>
                </a:solidFill>
              </a:rPr>
              <a:t> o </a:t>
            </a:r>
            <a:r>
              <a:rPr lang="es-ES" dirty="0" err="1" smtClean="0">
                <a:solidFill>
                  <a:schemeClr val="tx2"/>
                </a:solidFill>
              </a:rPr>
              <a:t>seu</a:t>
            </a:r>
            <a:r>
              <a:rPr lang="es-ES" dirty="0" smtClean="0">
                <a:solidFill>
                  <a:schemeClr val="tx2"/>
                </a:solidFill>
              </a:rPr>
              <a:t> </a:t>
            </a:r>
            <a:r>
              <a:rPr lang="es-ES" dirty="0" err="1" smtClean="0">
                <a:solidFill>
                  <a:schemeClr val="tx2"/>
                </a:solidFill>
              </a:rPr>
              <a:t>manexo</a:t>
            </a:r>
            <a:endParaRPr lang="es-E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dirty="0" smtClean="0">
                <a:solidFill>
                  <a:schemeClr val="tx2"/>
                </a:solidFill>
              </a:rPr>
              <a:t>SEGÚN AS CLASES SOCIAIS  A FORMA DE VESTIR É DISTINTA, NÓS DECIDIMOS QUE PREFERIAMOS SER: HOMES LIBRES, NOBRES OU ESCRAVOS. </a:t>
            </a:r>
          </a:p>
          <a:p>
            <a:r>
              <a:rPr lang="es-ES" sz="2800" dirty="0" smtClean="0">
                <a:solidFill>
                  <a:schemeClr val="tx2"/>
                </a:solidFill>
              </a:rPr>
              <a:t>ARMAS: ESPADAS, LANZAS, MACHADAS</a:t>
            </a:r>
          </a:p>
          <a:p>
            <a:r>
              <a:rPr lang="es-ES" sz="2800" dirty="0" smtClean="0">
                <a:solidFill>
                  <a:schemeClr val="tx2"/>
                </a:solidFill>
              </a:rPr>
              <a:t>POR CERTO O CASCO DOS VIKINGOS NON LEVA CORNOS</a:t>
            </a: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/>
          </a:bodyPr>
          <a:lstStyle/>
          <a:p>
            <a:r>
              <a:rPr lang="es-ES" dirty="0" smtClean="0"/>
              <a:t>VESTIARIO</a:t>
            </a:r>
            <a:br>
              <a:rPr lang="es-ES" dirty="0" smtClean="0"/>
            </a:br>
            <a:endParaRPr lang="es-ES" sz="2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000" dirty="0" smtClean="0">
                <a:solidFill>
                  <a:schemeClr val="tx2"/>
                </a:solidFill>
              </a:rPr>
              <a:t>A PRIMEIRA LIBERACIÓN DAS MULLERES NA HISTORIA, OU ÍAN Á GUERRA OU QUEDABAN NA CASA COIDANDO OS FILLOS, TRABALLANDO A TERRA, CRIANDO ANIMAIS…</a:t>
            </a:r>
          </a:p>
          <a:p>
            <a:r>
              <a:rPr lang="es-ES" sz="2000" dirty="0" smtClean="0">
                <a:solidFill>
                  <a:schemeClr val="tx2"/>
                </a:solidFill>
              </a:rPr>
              <a:t>TAMÉN ERAN AS DONAS DAS CHAVES DA CASA QUE LEVABAN COLGADAS DUN CINTO. SEN O SEU PERMISO NINGUÉN PODÍA ENTRAR NA CASA.</a:t>
            </a:r>
          </a:p>
          <a:p>
            <a:r>
              <a:rPr lang="es-ES" sz="2000" dirty="0" smtClean="0">
                <a:solidFill>
                  <a:schemeClr val="tx2"/>
                </a:solidFill>
              </a:rPr>
              <a:t>ADEMAIS  ERAN AS ENCARGADAS DE RECOLLER AOS GUERREIROS MORTOS NO CAMPO DE BATALLA PARA LEVALOS AO PALACIO DE ODÍN. AS VALQUIRIAS.</a:t>
            </a:r>
          </a:p>
          <a:p>
            <a:endParaRPr lang="es-ES" sz="2000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>AS MULLERES VIKINGAS</a:t>
            </a:r>
            <a:br>
              <a:rPr lang="es-ES" sz="3200" dirty="0" smtClean="0"/>
            </a:br>
            <a:r>
              <a:rPr lang="es-ES" sz="2200" dirty="0" smtClean="0"/>
              <a:t/>
            </a:r>
            <a:br>
              <a:rPr lang="es-ES" sz="2200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728192"/>
          </a:xfrm>
        </p:spPr>
        <p:txBody>
          <a:bodyPr>
            <a:noAutofit/>
          </a:bodyPr>
          <a:lstStyle/>
          <a:p>
            <a:r>
              <a:rPr lang="es-ES" sz="2400" dirty="0" smtClean="0"/>
              <a:t>COMO O TEMA ERA APAIXOANTE DECIDIMOS APROVEITALO NO ENTROIDO. PEDIMOS AXUDA  ÁS MAMÁS E DISFRAZÁMONOS DE VALQUIRIAS E HOMES LIBRES ( GUERREIROS)</a:t>
            </a:r>
            <a:endParaRPr lang="es-ES" sz="2400" dirty="0"/>
          </a:p>
        </p:txBody>
      </p:sp>
      <p:pic>
        <p:nvPicPr>
          <p:cNvPr id="8" name="3 Marcador de contenido" descr="2013-01-30-1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916832"/>
            <a:ext cx="4220615" cy="2374096"/>
          </a:xfrm>
          <a:prstGeom prst="rect">
            <a:avLst/>
          </a:prstGeom>
        </p:spPr>
      </p:pic>
      <p:pic>
        <p:nvPicPr>
          <p:cNvPr id="9" name="8 Imagen" descr="2013-01-30-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861048"/>
            <a:ext cx="4669525" cy="262660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es-ES" sz="2400" dirty="0" smtClean="0"/>
              <a:t>CLARO QUE TAMÉN NÓS TRABALLAMOS: PINTAMOS AS MACHADAS E AS LANZAS  E FIXEMOS OS BROCHES CON CORTULINA DOURADA E POLVO DE VELUDO DE CORES. QUEDARON MOI CHULOS.</a:t>
            </a:r>
            <a:endParaRPr lang="es-ES" sz="2400" dirty="0"/>
          </a:p>
        </p:txBody>
      </p:sp>
      <p:pic>
        <p:nvPicPr>
          <p:cNvPr id="8" name="7 Marcador de contenido" descr="100_51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772816"/>
            <a:ext cx="5976664" cy="4482498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DSC094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5378375" cy="3600400"/>
          </a:xfrm>
        </p:spPr>
      </p:pic>
      <p:pic>
        <p:nvPicPr>
          <p:cNvPr id="6" name="5 Imagen" descr="DSC094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1690" y="3068960"/>
            <a:ext cx="5055673" cy="3384376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dirty="0" smtClean="0"/>
              <a:t>TENTAMOS FACER UN DRAKKAR PARA LEVAR AO DESFILE, PERO CHOVÍA TANTO QUE TIVO QUE QUEDAR NO COLE. AÍNDA O TEMOS. </a:t>
            </a:r>
            <a:endParaRPr lang="es-ES" sz="2400" dirty="0"/>
          </a:p>
        </p:txBody>
      </p:sp>
      <p:pic>
        <p:nvPicPr>
          <p:cNvPr id="5" name="4 Imagen" descr="SANY2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4355975" cy="3266981"/>
          </a:xfrm>
          <a:prstGeom prst="rect">
            <a:avLst/>
          </a:prstGeom>
        </p:spPr>
      </p:pic>
      <p:pic>
        <p:nvPicPr>
          <p:cNvPr id="8" name="7 Imagen" descr="DSCN0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484784"/>
            <a:ext cx="3851920" cy="2888940"/>
          </a:xfrm>
          <a:prstGeom prst="rect">
            <a:avLst/>
          </a:prstGeom>
        </p:spPr>
      </p:pic>
      <p:pic>
        <p:nvPicPr>
          <p:cNvPr id="10" name="3 Marcador de contenido" descr="DSCN012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275856" y="4005064"/>
            <a:ext cx="3611893" cy="270892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FIXEMOS UNHA CABEZA DE DRAGÓN PARA POÑER NA PROA E DAR MOITO MEDO.</a:t>
            </a:r>
            <a:endParaRPr lang="es-ES" sz="2800" dirty="0"/>
          </a:p>
        </p:txBody>
      </p:sp>
      <p:pic>
        <p:nvPicPr>
          <p:cNvPr id="6" name="5 Imagen" descr="DSCN13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340768"/>
            <a:ext cx="7056784" cy="529258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72008"/>
          </a:xfrm>
        </p:spPr>
        <p:txBody>
          <a:bodyPr>
            <a:normAutofit fontScale="55000" lnSpcReduction="20000"/>
          </a:bodyPr>
          <a:lstStyle/>
          <a:p>
            <a:r>
              <a:rPr lang="es-ES" sz="3200" dirty="0" smtClean="0">
                <a:solidFill>
                  <a:srgbClr val="464646"/>
                </a:solidFill>
              </a:rPr>
              <a:t> </a:t>
            </a:r>
            <a:r>
              <a:rPr lang="es-ES" sz="3200" dirty="0" smtClean="0">
                <a:solidFill>
                  <a:srgbClr val="464646"/>
                </a:solidFill>
              </a:rPr>
              <a:t>El </a:t>
            </a:r>
            <a:r>
              <a:rPr lang="es-ES" sz="3200" dirty="0" smtClean="0">
                <a:solidFill>
                  <a:srgbClr val="464646"/>
                </a:solidFill>
              </a:rPr>
              <a:t>drakar </a:t>
            </a:r>
            <a:r>
              <a:rPr lang="es-ES" sz="3200" dirty="0" smtClean="0">
                <a:solidFill>
                  <a:srgbClr val="464646"/>
                </a:solidFill>
              </a:rPr>
              <a:t>quedó muy chulo pero le faltan escudos Jenny, tenemos que ponerle escudos por todo el barco, y en el medio de los escudos los remos, si no cómo anda. Acuérdate, los remos tienen una curvita abajo y son más grandes que por arriba</a:t>
            </a:r>
            <a:r>
              <a:rPr lang="es-ES" sz="3200" dirty="0" smtClean="0">
                <a:solidFill>
                  <a:srgbClr val="464646"/>
                </a:solidFill>
              </a:rPr>
              <a:t>.</a:t>
            </a:r>
          </a:p>
          <a:p>
            <a:r>
              <a:rPr lang="es-ES" sz="3200" dirty="0" smtClean="0">
                <a:solidFill>
                  <a:srgbClr val="464646"/>
                </a:solidFill>
              </a:rPr>
              <a:t>No </a:t>
            </a:r>
            <a:r>
              <a:rPr lang="es-ES" sz="3200" dirty="0" smtClean="0">
                <a:solidFill>
                  <a:srgbClr val="464646"/>
                </a:solidFill>
              </a:rPr>
              <a:t>tiene suelo, se nos van a mojar los pies. Mi papá puede venir a ponérselo con el tío Pablo y luego lo pinta, porque mi papá lo pinta </a:t>
            </a:r>
            <a:r>
              <a:rPr lang="es-ES" sz="3200" dirty="0" smtClean="0">
                <a:solidFill>
                  <a:srgbClr val="464646"/>
                </a:solidFill>
              </a:rPr>
              <a:t>todo.</a:t>
            </a:r>
          </a:p>
          <a:p>
            <a:r>
              <a:rPr lang="es-ES" sz="3200" dirty="0" smtClean="0">
                <a:solidFill>
                  <a:srgbClr val="464646"/>
                </a:solidFill>
              </a:rPr>
              <a:t>Faltan </a:t>
            </a:r>
            <a:r>
              <a:rPr lang="es-ES" sz="3200" dirty="0" smtClean="0">
                <a:solidFill>
                  <a:srgbClr val="464646"/>
                </a:solidFill>
              </a:rPr>
              <a:t>los cofres de los tesoros, para guardar todos los tesoros vikingos y sentarse para remar. Hazlos con cajas, una caja para cada uno</a:t>
            </a:r>
            <a:r>
              <a:rPr lang="es-ES" sz="3200" dirty="0" smtClean="0">
                <a:solidFill>
                  <a:srgbClr val="464646"/>
                </a:solidFill>
              </a:rPr>
              <a:t>.</a:t>
            </a:r>
          </a:p>
          <a:p>
            <a:r>
              <a:rPr lang="es-ES" sz="3200" dirty="0" smtClean="0">
                <a:solidFill>
                  <a:srgbClr val="464646"/>
                </a:solidFill>
              </a:rPr>
              <a:t>También </a:t>
            </a:r>
            <a:r>
              <a:rPr lang="es-ES" sz="3200" dirty="0" smtClean="0">
                <a:solidFill>
                  <a:srgbClr val="464646"/>
                </a:solidFill>
              </a:rPr>
              <a:t>te faltan los tesoros. Coges un cartón, le haces redonditos y luego nosotros los pintamos de amarillo, marrón, dorado...como </a:t>
            </a:r>
            <a:r>
              <a:rPr lang="es-ES" sz="3200" dirty="0" smtClean="0">
                <a:solidFill>
                  <a:srgbClr val="464646"/>
                </a:solidFill>
              </a:rPr>
              <a:t>queramos.</a:t>
            </a:r>
          </a:p>
          <a:p>
            <a:r>
              <a:rPr lang="es-ES" sz="3200" dirty="0" smtClean="0">
                <a:solidFill>
                  <a:srgbClr val="464646"/>
                </a:solidFill>
              </a:rPr>
              <a:t>Te </a:t>
            </a:r>
            <a:r>
              <a:rPr lang="es-ES" sz="3200" dirty="0" smtClean="0">
                <a:solidFill>
                  <a:srgbClr val="464646"/>
                </a:solidFill>
              </a:rPr>
              <a:t>falta el mar, porque el </a:t>
            </a:r>
            <a:r>
              <a:rPr lang="es-ES" sz="3200" dirty="0" smtClean="0">
                <a:solidFill>
                  <a:srgbClr val="464646"/>
                </a:solidFill>
              </a:rPr>
              <a:t>drakar </a:t>
            </a:r>
            <a:r>
              <a:rPr lang="es-ES" sz="3200" dirty="0" smtClean="0">
                <a:solidFill>
                  <a:srgbClr val="464646"/>
                </a:solidFill>
              </a:rPr>
              <a:t>anda por el mar. Lo puedes hacer con una maqueta y hacerle así ( con las manos hace como las olas del mar) y luego nosotros lo pintamos</a:t>
            </a:r>
            <a:r>
              <a:rPr lang="es-ES" sz="3200" dirty="0" smtClean="0">
                <a:solidFill>
                  <a:srgbClr val="464646"/>
                </a:solidFill>
              </a:rPr>
              <a:t>.</a:t>
            </a:r>
          </a:p>
          <a:p>
            <a:r>
              <a:rPr lang="es-ES" sz="3200" dirty="0" smtClean="0">
                <a:solidFill>
                  <a:srgbClr val="464646"/>
                </a:solidFill>
              </a:rPr>
              <a:t>Si </a:t>
            </a:r>
            <a:r>
              <a:rPr lang="es-ES" sz="3200" dirty="0" smtClean="0">
                <a:solidFill>
                  <a:srgbClr val="464646"/>
                </a:solidFill>
              </a:rPr>
              <a:t>le hacemos una cabeza que pese menos lo podemos mover</a:t>
            </a:r>
            <a:r>
              <a:rPr lang="es-ES" sz="3200" dirty="0" smtClean="0">
                <a:solidFill>
                  <a:srgbClr val="464646"/>
                </a:solidFill>
              </a:rPr>
              <a:t>.</a:t>
            </a:r>
          </a:p>
          <a:p>
            <a:r>
              <a:rPr lang="es-ES" sz="3200" dirty="0" smtClean="0">
                <a:solidFill>
                  <a:srgbClr val="464646"/>
                </a:solidFill>
              </a:rPr>
              <a:t>¿</a:t>
            </a:r>
            <a:r>
              <a:rPr lang="es-ES" sz="3200" dirty="0" smtClean="0">
                <a:solidFill>
                  <a:srgbClr val="464646"/>
                </a:solidFill>
              </a:rPr>
              <a:t>Podemos hacerlo más </a:t>
            </a:r>
            <a:r>
              <a:rPr lang="es-ES" sz="3200" dirty="0" smtClean="0">
                <a:solidFill>
                  <a:srgbClr val="464646"/>
                </a:solidFill>
              </a:rPr>
              <a:t>grande?, </a:t>
            </a:r>
            <a:r>
              <a:rPr lang="es-ES" sz="3200" dirty="0" smtClean="0">
                <a:solidFill>
                  <a:srgbClr val="464646"/>
                </a:solidFill>
              </a:rPr>
              <a:t>en éste no cabemos los 25 </a:t>
            </a:r>
            <a:r>
              <a:rPr lang="es-ES" sz="3200" dirty="0" smtClean="0">
                <a:solidFill>
                  <a:srgbClr val="464646"/>
                </a:solidFill>
              </a:rPr>
              <a:t>vikingos.</a:t>
            </a:r>
            <a:endParaRPr lang="es-ES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CONCLUSIÓNS VIKINGAS</a:t>
            </a:r>
            <a:endParaRPr lang="es-ES" dirty="0"/>
          </a:p>
        </p:txBody>
      </p: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2"/>
                </a:solidFill>
              </a:rPr>
              <a:t>A clase </a:t>
            </a:r>
            <a:r>
              <a:rPr lang="es-ES" dirty="0" err="1" smtClean="0">
                <a:solidFill>
                  <a:schemeClr val="tx2"/>
                </a:solidFill>
              </a:rPr>
              <a:t>chámase</a:t>
            </a:r>
            <a:r>
              <a:rPr lang="es-ES" dirty="0" smtClean="0">
                <a:solidFill>
                  <a:schemeClr val="tx2"/>
                </a:solidFill>
              </a:rPr>
              <a:t> VIKINGOS, polo que eles estaban </a:t>
            </a:r>
            <a:r>
              <a:rPr lang="es-ES" dirty="0" err="1" smtClean="0">
                <a:solidFill>
                  <a:schemeClr val="tx2"/>
                </a:solidFill>
              </a:rPr>
              <a:t>moi</a:t>
            </a:r>
            <a:r>
              <a:rPr lang="es-ES" dirty="0" smtClean="0">
                <a:solidFill>
                  <a:schemeClr val="tx2"/>
                </a:solidFill>
              </a:rPr>
              <a:t> interesados no tema. </a:t>
            </a:r>
            <a:r>
              <a:rPr lang="es-ES" dirty="0" err="1" smtClean="0">
                <a:solidFill>
                  <a:schemeClr val="tx2"/>
                </a:solidFill>
              </a:rPr>
              <a:t>Facían</a:t>
            </a:r>
            <a:r>
              <a:rPr lang="es-ES" dirty="0" smtClean="0">
                <a:solidFill>
                  <a:schemeClr val="tx2"/>
                </a:solidFill>
              </a:rPr>
              <a:t> moitas preguntas sobre se os vikingos eran </a:t>
            </a:r>
            <a:r>
              <a:rPr lang="es-ES" dirty="0" err="1" smtClean="0">
                <a:solidFill>
                  <a:schemeClr val="tx2"/>
                </a:solidFill>
              </a:rPr>
              <a:t>bos</a:t>
            </a:r>
            <a:r>
              <a:rPr lang="es-ES" dirty="0" smtClean="0">
                <a:solidFill>
                  <a:schemeClr val="tx2"/>
                </a:solidFill>
              </a:rPr>
              <a:t> </a:t>
            </a:r>
            <a:r>
              <a:rPr lang="es-ES" dirty="0" err="1" smtClean="0">
                <a:solidFill>
                  <a:schemeClr val="tx2"/>
                </a:solidFill>
              </a:rPr>
              <a:t>ou</a:t>
            </a:r>
            <a:r>
              <a:rPr lang="es-ES" dirty="0" smtClean="0">
                <a:solidFill>
                  <a:schemeClr val="tx2"/>
                </a:solidFill>
              </a:rPr>
              <a:t> malos, se había vikingos </a:t>
            </a:r>
            <a:r>
              <a:rPr lang="es-ES" dirty="0" err="1" smtClean="0">
                <a:solidFill>
                  <a:schemeClr val="tx2"/>
                </a:solidFill>
              </a:rPr>
              <a:t>ou</a:t>
            </a:r>
            <a:r>
              <a:rPr lang="es-ES" dirty="0" smtClean="0">
                <a:solidFill>
                  <a:schemeClr val="tx2"/>
                </a:solidFill>
              </a:rPr>
              <a:t> non…</a:t>
            </a:r>
          </a:p>
          <a:p>
            <a:r>
              <a:rPr lang="es-ES" dirty="0" smtClean="0">
                <a:solidFill>
                  <a:schemeClr val="tx2"/>
                </a:solidFill>
              </a:rPr>
              <a:t>A </a:t>
            </a:r>
            <a:r>
              <a:rPr lang="es-ES" dirty="0" err="1" smtClean="0">
                <a:solidFill>
                  <a:schemeClr val="tx2"/>
                </a:solidFill>
              </a:rPr>
              <a:t>comezos</a:t>
            </a:r>
            <a:r>
              <a:rPr lang="es-ES" dirty="0" smtClean="0">
                <a:solidFill>
                  <a:schemeClr val="tx2"/>
                </a:solidFill>
              </a:rPr>
              <a:t> do 2º trimestre </a:t>
            </a:r>
            <a:r>
              <a:rPr lang="es-ES" dirty="0" err="1" smtClean="0">
                <a:solidFill>
                  <a:schemeClr val="tx2"/>
                </a:solidFill>
              </a:rPr>
              <a:t>comezamos</a:t>
            </a:r>
            <a:r>
              <a:rPr lang="es-ES" dirty="0" smtClean="0">
                <a:solidFill>
                  <a:schemeClr val="tx2"/>
                </a:solidFill>
              </a:rPr>
              <a:t> a investigación; </a:t>
            </a:r>
            <a:r>
              <a:rPr lang="es-ES" dirty="0" err="1" smtClean="0">
                <a:solidFill>
                  <a:schemeClr val="tx2"/>
                </a:solidFill>
              </a:rPr>
              <a:t>alongámonos</a:t>
            </a:r>
            <a:r>
              <a:rPr lang="es-ES" dirty="0" smtClean="0">
                <a:solidFill>
                  <a:schemeClr val="tx2"/>
                </a:solidFill>
              </a:rPr>
              <a:t> ata </a:t>
            </a:r>
            <a:r>
              <a:rPr lang="es-ES" dirty="0" err="1" smtClean="0">
                <a:solidFill>
                  <a:schemeClr val="tx2"/>
                </a:solidFill>
              </a:rPr>
              <a:t>finais</a:t>
            </a:r>
            <a:r>
              <a:rPr lang="es-ES" dirty="0" smtClean="0">
                <a:solidFill>
                  <a:schemeClr val="tx2"/>
                </a:solidFill>
              </a:rPr>
              <a:t> de curso, polo interese demostrado polos </a:t>
            </a:r>
            <a:r>
              <a:rPr lang="es-ES" dirty="0" err="1" smtClean="0">
                <a:solidFill>
                  <a:schemeClr val="tx2"/>
                </a:solidFill>
              </a:rPr>
              <a:t>nen@s</a:t>
            </a:r>
            <a:endParaRPr lang="es-ES" dirty="0" smtClean="0">
              <a:solidFill>
                <a:schemeClr val="tx2"/>
              </a:solidFill>
            </a:endParaRPr>
          </a:p>
          <a:p>
            <a:r>
              <a:rPr lang="es-ES" dirty="0" smtClean="0">
                <a:solidFill>
                  <a:schemeClr val="tx2"/>
                </a:solidFill>
              </a:rPr>
              <a:t>O curso </a:t>
            </a:r>
            <a:r>
              <a:rPr lang="es-ES" dirty="0" err="1" smtClean="0">
                <a:solidFill>
                  <a:schemeClr val="tx2"/>
                </a:solidFill>
              </a:rPr>
              <a:t>seguinte</a:t>
            </a:r>
            <a:r>
              <a:rPr lang="es-ES" dirty="0" smtClean="0">
                <a:solidFill>
                  <a:schemeClr val="tx2"/>
                </a:solidFill>
              </a:rPr>
              <a:t>, </a:t>
            </a:r>
            <a:r>
              <a:rPr lang="es-ES" dirty="0" err="1" smtClean="0">
                <a:solidFill>
                  <a:schemeClr val="tx2"/>
                </a:solidFill>
              </a:rPr>
              <a:t>xa</a:t>
            </a:r>
            <a:r>
              <a:rPr lang="es-ES" dirty="0" smtClean="0">
                <a:solidFill>
                  <a:schemeClr val="tx2"/>
                </a:solidFill>
              </a:rPr>
              <a:t> con 4 anos </a:t>
            </a:r>
            <a:r>
              <a:rPr lang="es-ES" dirty="0" err="1" smtClean="0">
                <a:solidFill>
                  <a:schemeClr val="tx2"/>
                </a:solidFill>
              </a:rPr>
              <a:t>seguen</a:t>
            </a:r>
            <a:r>
              <a:rPr lang="es-ES" dirty="0" smtClean="0">
                <a:solidFill>
                  <a:schemeClr val="tx2"/>
                </a:solidFill>
              </a:rPr>
              <a:t> interesados polos vikingos: </a:t>
            </a:r>
            <a:r>
              <a:rPr lang="es-ES" dirty="0" err="1" smtClean="0">
                <a:solidFill>
                  <a:schemeClr val="tx2"/>
                </a:solidFill>
              </a:rPr>
              <a:t>falan</a:t>
            </a:r>
            <a:r>
              <a:rPr lang="es-ES" dirty="0" smtClean="0">
                <a:solidFill>
                  <a:schemeClr val="tx2"/>
                </a:solidFill>
              </a:rPr>
              <a:t> de </a:t>
            </a:r>
            <a:r>
              <a:rPr lang="es-ES" dirty="0" err="1" smtClean="0">
                <a:solidFill>
                  <a:schemeClr val="tx2"/>
                </a:solidFill>
              </a:rPr>
              <a:t>debuxos</a:t>
            </a:r>
            <a:r>
              <a:rPr lang="es-ES" dirty="0" smtClean="0">
                <a:solidFill>
                  <a:schemeClr val="tx2"/>
                </a:solidFill>
              </a:rPr>
              <a:t>, pelis, </a:t>
            </a:r>
            <a:r>
              <a:rPr lang="es-ES" dirty="0" err="1" smtClean="0">
                <a:solidFill>
                  <a:schemeClr val="tx2"/>
                </a:solidFill>
              </a:rPr>
              <a:t>deuses</a:t>
            </a:r>
            <a:r>
              <a:rPr lang="es-ES" dirty="0" smtClean="0">
                <a:solidFill>
                  <a:schemeClr val="tx2"/>
                </a:solidFill>
              </a:rPr>
              <a:t>…</a:t>
            </a:r>
          </a:p>
          <a:p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smtClean="0">
                <a:latin typeface="Algerian" pitchFamily="82" charset="0"/>
              </a:rPr>
              <a:t>MOTIVACIÓN</a:t>
            </a:r>
            <a:endParaRPr lang="es-ES" dirty="0">
              <a:latin typeface="Algerian" pitchFamily="82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>
            <a:normAutofit/>
          </a:bodyPr>
          <a:lstStyle/>
          <a:p>
            <a:r>
              <a:rPr lang="es-ES" sz="2400" dirty="0" smtClean="0">
                <a:solidFill>
                  <a:schemeClr val="tx2"/>
                </a:solidFill>
              </a:rPr>
              <a:t>O PAPÁ DE DANI ESTIVO EN NORUEGA E VEU EXPLICARNOS MOITAS COUSAS DA XENTE DO NORTE E TRÓUXONOS MOITAS FOTOS.</a:t>
            </a:r>
          </a:p>
          <a:p>
            <a:r>
              <a:rPr lang="es-ES" sz="2400" dirty="0" smtClean="0">
                <a:solidFill>
                  <a:schemeClr val="tx2"/>
                </a:solidFill>
              </a:rPr>
              <a:t>TAMÉN NOS EXPLICOU O QUE ERA UN TROLL, E VIMOS OS TROLLS NA PELI DE DAVID EL GNOMO. DESPOIS DEBUXÁMOLOS.</a:t>
            </a:r>
            <a:endParaRPr lang="es-ES" sz="2400" dirty="0">
              <a:solidFill>
                <a:schemeClr val="tx2"/>
              </a:solidFill>
            </a:endParaRPr>
          </a:p>
        </p:txBody>
      </p:sp>
      <p:pic>
        <p:nvPicPr>
          <p:cNvPr id="4" name="3 Imagen" descr="DSCN0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645024"/>
            <a:ext cx="4003552" cy="3002664"/>
          </a:xfrm>
          <a:prstGeom prst="rect">
            <a:avLst/>
          </a:prstGeom>
        </p:spPr>
      </p:pic>
      <p:pic>
        <p:nvPicPr>
          <p:cNvPr id="5" name="4 Imagen" descr="DSCN04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996952"/>
            <a:ext cx="4003552" cy="300266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000" dirty="0" smtClean="0">
                <a:solidFill>
                  <a:schemeClr val="tx2"/>
                </a:solidFill>
              </a:rPr>
              <a:t>VIMOS O QUE COMÍAN OS VIKINGOS: PAN DE CEREAIS, PEIXE (SOBRE TODO SECO OU AFUMADO), CAZA ( CERVO, RENO), PERO TAMÉN PORCOS E GALIÑAS, FROITAS E VERDURAS.</a:t>
            </a:r>
          </a:p>
          <a:p>
            <a:r>
              <a:rPr lang="es-ES" sz="2000" dirty="0" smtClean="0">
                <a:solidFill>
                  <a:schemeClr val="tx2"/>
                </a:solidFill>
              </a:rPr>
              <a:t>TAMÉN O QUE BEBÍAN: OS NOSOS PAPIS SON UN POUCO VIKINGOS PORQUE TAMÉN LLES GUSTA A CERVEXA.</a:t>
            </a:r>
          </a:p>
          <a:p>
            <a:r>
              <a:rPr lang="es-ES" sz="2000" dirty="0" smtClean="0">
                <a:solidFill>
                  <a:schemeClr val="tx2"/>
                </a:solidFill>
              </a:rPr>
              <a:t>CON TODO ISTO DECIDIMOS FACER UNHA FESTA VIKINGA: PRIMEIRO AFUMAMOS SALMÓN ( </a:t>
            </a:r>
            <a:r>
              <a:rPr lang="es-ES" sz="2000" dirty="0" err="1" smtClean="0">
                <a:solidFill>
                  <a:schemeClr val="tx2"/>
                </a:solidFill>
              </a:rPr>
              <a:t>unha</a:t>
            </a:r>
            <a:r>
              <a:rPr lang="es-ES" sz="2000" dirty="0" smtClean="0">
                <a:solidFill>
                  <a:schemeClr val="tx2"/>
                </a:solidFill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</a:rPr>
              <a:t>receita</a:t>
            </a:r>
            <a:r>
              <a:rPr lang="es-ES" sz="2000" dirty="0" smtClean="0">
                <a:solidFill>
                  <a:schemeClr val="tx2"/>
                </a:solidFill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</a:rPr>
              <a:t>caseira</a:t>
            </a:r>
            <a:r>
              <a:rPr lang="es-ES" sz="2000" dirty="0" smtClean="0">
                <a:solidFill>
                  <a:schemeClr val="tx2"/>
                </a:solidFill>
              </a:rPr>
              <a:t>)</a:t>
            </a:r>
            <a:endParaRPr lang="es-ES" sz="2000" dirty="0">
              <a:solidFill>
                <a:schemeClr val="tx2"/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ALIMENTACIÓN:</a:t>
            </a:r>
            <a:br>
              <a:rPr lang="es-ES" dirty="0" smtClean="0"/>
            </a:br>
            <a:r>
              <a:rPr lang="es-ES" dirty="0" smtClean="0"/>
              <a:t>QUE COMÍAN E BEBÍAN</a:t>
            </a:r>
            <a:endParaRPr lang="es-ES" dirty="0"/>
          </a:p>
        </p:txBody>
      </p:sp>
      <p:pic>
        <p:nvPicPr>
          <p:cNvPr id="4" name="3 Imagen" descr="DSCN07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933056"/>
            <a:ext cx="3523499" cy="2642624"/>
          </a:xfrm>
          <a:prstGeom prst="rect">
            <a:avLst/>
          </a:prstGeom>
        </p:spPr>
      </p:pic>
      <p:pic>
        <p:nvPicPr>
          <p:cNvPr id="5" name="4 Imagen" descr="DSCN07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4074" y="3933056"/>
            <a:ext cx="3619509" cy="271463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2013-05-31-2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0560" y="1549559"/>
            <a:ext cx="7802880" cy="4389120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000" dirty="0" smtClean="0"/>
              <a:t>DEIXÁMOLO UNS DÍAS E CANDO XA ESTABA LISTO MERCAMOS O RESTO DAS COUSAS: PAN DE CEREAIS, PATÉ DE CERVO E SALMÓN, SALCHICHAS DE RENO, SALMÓN AFUMADO…ESTABA RIQUÍSIMO!!!</a:t>
            </a:r>
            <a:endParaRPr lang="es-ES" sz="2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2013-05-31-2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0560" y="1549559"/>
            <a:ext cx="4237328" cy="2383497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dirty="0" smtClean="0"/>
              <a:t>DESPOIS DE MOITO BUSCAR A PROFE ENCARGOU A ALEMAÑA UN XOGO DO BARCO VIKINGO DE PLAYMOBIL. MOITAS VOLTIÑAS LLE DAMOS. </a:t>
            </a:r>
            <a:endParaRPr lang="es-ES" sz="2400" dirty="0"/>
          </a:p>
        </p:txBody>
      </p:sp>
      <p:pic>
        <p:nvPicPr>
          <p:cNvPr id="5" name="4 Imagen" descr="2013-05-31-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3573016"/>
            <a:ext cx="4909552" cy="2761623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2013-05-31-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2060848"/>
            <a:ext cx="6528724" cy="3672408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 dirty="0" smtClean="0"/>
              <a:t>OS DRAKKAR VIKINGOS ESTABAN FEITOS DE MADEIRA DE ROBLE POR FÓRA E DE PINO POR DENTRO. VIMOS A DIFERENZA DESTAS MADEIRAS  E COMPROBAMOS A SÚA DUREZA COMPARADO CON OUTRAS,</a:t>
            </a:r>
            <a:endParaRPr lang="es-ES" sz="2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100_43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84784"/>
            <a:ext cx="3312368" cy="4416491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400" dirty="0" smtClean="0"/>
              <a:t>TENTAMOS PLASMAR A MEDIDA DUN DRAKKAR: </a:t>
            </a:r>
            <a:br>
              <a:rPr lang="es-ES" sz="2400" dirty="0" smtClean="0"/>
            </a:br>
            <a:r>
              <a:rPr lang="es-ES" sz="2400" dirty="0" smtClean="0"/>
              <a:t>entre 17 y 30 m de largo y 3-11m de ancho</a:t>
            </a:r>
            <a:endParaRPr lang="es-ES" sz="2400" dirty="0"/>
          </a:p>
        </p:txBody>
      </p:sp>
      <p:pic>
        <p:nvPicPr>
          <p:cNvPr id="5" name="4 Imagen" descr="100_43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1832" y="1988840"/>
            <a:ext cx="4454624" cy="334096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2013-05-31-2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0560" y="1549559"/>
            <a:ext cx="4621371" cy="2599521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 dirty="0" smtClean="0"/>
              <a:t>TAMÉN INTENTAMOS LEVAR O DRAKKAR POLA TERRA COMO FACÍAN OS VIKINGOS. DIFÍCIL DE FACER PERO ENTENDÍMOLO.</a:t>
            </a:r>
            <a:endParaRPr lang="es-ES" sz="2400" dirty="0"/>
          </a:p>
        </p:txBody>
      </p:sp>
      <p:pic>
        <p:nvPicPr>
          <p:cNvPr id="5" name="4 Imagen" descr="2013-05-31-2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559514"/>
            <a:ext cx="5125576" cy="2883137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DSCN05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4416491" cy="3312368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2400" dirty="0" smtClean="0"/>
              <a:t>DESCUBRIMOS O ALFABETO RÚNICO E OS NOSOS TITORES DE 6º AXUDÁRONNOS A ESCRIBIR O NOSO NOME CON EL.</a:t>
            </a:r>
            <a:endParaRPr lang="es-ES" sz="2400" dirty="0"/>
          </a:p>
        </p:txBody>
      </p:sp>
      <p:pic>
        <p:nvPicPr>
          <p:cNvPr id="5" name="4 Imagen" descr="DSCN0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6042" y="3717032"/>
            <a:ext cx="3907541" cy="2930656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000_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531386"/>
            <a:ext cx="2664296" cy="1998222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 dirty="0" smtClean="0"/>
              <a:t>TAMÉN FIXEMOS ENTERRAMENTOS VIKINGOS: OS HOMES CON PEDRAS EN FOMA DE BARCO E AS MULLERES REDONDA. OS NOBLES NO SEU BARCO.</a:t>
            </a:r>
            <a:endParaRPr lang="es-ES" sz="2400" dirty="0"/>
          </a:p>
        </p:txBody>
      </p:sp>
      <p:pic>
        <p:nvPicPr>
          <p:cNvPr id="5" name="4 Imagen" descr="000_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1556792"/>
            <a:ext cx="2726432" cy="2044824"/>
          </a:xfrm>
          <a:prstGeom prst="rect">
            <a:avLst/>
          </a:prstGeom>
        </p:spPr>
      </p:pic>
      <p:pic>
        <p:nvPicPr>
          <p:cNvPr id="6" name="5 Imagen" descr="100_53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3861048"/>
            <a:ext cx="2784309" cy="2088232"/>
          </a:xfrm>
          <a:prstGeom prst="rect">
            <a:avLst/>
          </a:prstGeom>
        </p:spPr>
      </p:pic>
      <p:pic>
        <p:nvPicPr>
          <p:cNvPr id="7" name="6 Imagen" descr="000_00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3907650"/>
            <a:ext cx="2808312" cy="210623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DSCN03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844825"/>
            <a:ext cx="3936437" cy="2952328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 COMO NON, XOGAMOS COMA ELES CON DADOS E PEDRAS COMA SE FORA O TRES EN RAIA.</a:t>
            </a:r>
            <a:endParaRPr lang="es-ES" dirty="0"/>
          </a:p>
        </p:txBody>
      </p:sp>
      <p:pic>
        <p:nvPicPr>
          <p:cNvPr id="5" name="4 Imagen" descr="DSCN03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717032"/>
            <a:ext cx="3859536" cy="289465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82433"/>
            <a:ext cx="2244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 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11560" y="548680"/>
            <a:ext cx="799288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sz="1600" b="1" dirty="0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			QUE IMOS TRABALLAR?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sz="1400" dirty="0" smtClean="0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DE ONDE VIÑAN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A COMIDA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O VESTIARIO E AS ARMAS. Os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primeiros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patíns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A QUE SE DEDICABAN: CAMPO, PESCA, COMERCIO E LOITAS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RECEITA VIKINGA: salmón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afumado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, pan de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centeo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, bacalao ao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viño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, sopa de pescado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MONECO VIKINGO: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facemos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una silueta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dun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neno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e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dunha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nena,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debuxamos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a cara  e o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corpo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, aparte 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debuxamos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ou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facemos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con distintos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materiais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roupa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vikinga e logo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vestímolos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. Podemos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facelo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tamén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grande,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baleiramos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a cara e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aproveitamos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para sacar fotos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COMO ERAN OS SEUS BARCOS: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debuxamos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no chan a silueta e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facemos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un drakar con cartón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A RELIXIÓN E OS DEUSES. O CEO VIKINGO (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Asgard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), A TERRA (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Midgard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)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ENTROIDO: vikingos e valquirias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A CASA E OS POBOADOS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ARTE E XOIAS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QUE PAÍSES VISITARON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O NOSO PAÍS: AS TORRES DE CATOIRA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OS ENTERRAMENTOS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A ESCRITURA: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facemos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runas e escribimos o noso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nome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NOMES DE VIKINGOS E VIKINGOS FAMOSOS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RESTOS VIKINGOS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XOGOS (dados e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hnefatafl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), ELFOS E TROLLS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VIMOS AS DIFERENZAS ENTRE A IGREXA VIKINGA E A NOSA DO BURGO</a:t>
            </a:r>
            <a:endParaRPr lang="es-ES" sz="2800" dirty="0"/>
          </a:p>
        </p:txBody>
      </p:sp>
      <p:pic>
        <p:nvPicPr>
          <p:cNvPr id="1026" name="Picture 2" descr="C:\Users\yeni\Pictures\vikingos\VIKINGOS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340768"/>
            <a:ext cx="3240360" cy="5003270"/>
          </a:xfrm>
          <a:prstGeom prst="rect">
            <a:avLst/>
          </a:prstGeom>
          <a:noFill/>
        </p:spPr>
      </p:pic>
      <p:pic>
        <p:nvPicPr>
          <p:cNvPr id="1027" name="Picture 3" descr="C:\Users\yeni\Pictures\vikingos\igles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72816"/>
            <a:ext cx="4048125" cy="269557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2"/>
                </a:solidFill>
              </a:rPr>
              <a:t>Aprendimos moitas </a:t>
            </a:r>
            <a:r>
              <a:rPr lang="es-ES" dirty="0" err="1" smtClean="0">
                <a:solidFill>
                  <a:schemeClr val="tx2"/>
                </a:solidFill>
              </a:rPr>
              <a:t>máis</a:t>
            </a:r>
            <a:r>
              <a:rPr lang="es-ES" dirty="0" smtClean="0">
                <a:solidFill>
                  <a:schemeClr val="tx2"/>
                </a:solidFill>
              </a:rPr>
              <a:t> </a:t>
            </a:r>
            <a:r>
              <a:rPr lang="es-ES" dirty="0" err="1" smtClean="0">
                <a:solidFill>
                  <a:schemeClr val="tx2"/>
                </a:solidFill>
              </a:rPr>
              <a:t>cousas</a:t>
            </a:r>
            <a:r>
              <a:rPr lang="es-ES" dirty="0" smtClean="0">
                <a:solidFill>
                  <a:schemeClr val="tx2"/>
                </a:solidFill>
              </a:rPr>
              <a:t>, como que </a:t>
            </a:r>
            <a:r>
              <a:rPr lang="es-ES" dirty="0" err="1" smtClean="0">
                <a:solidFill>
                  <a:schemeClr val="tx2"/>
                </a:solidFill>
              </a:rPr>
              <a:t>foron</a:t>
            </a:r>
            <a:r>
              <a:rPr lang="es-ES" dirty="0" smtClean="0">
                <a:solidFill>
                  <a:schemeClr val="tx2"/>
                </a:solidFill>
              </a:rPr>
              <a:t> os inventores dos </a:t>
            </a:r>
            <a:r>
              <a:rPr lang="es-ES" dirty="0" err="1" smtClean="0">
                <a:solidFill>
                  <a:schemeClr val="tx2"/>
                </a:solidFill>
              </a:rPr>
              <a:t>patíns</a:t>
            </a:r>
            <a:endParaRPr lang="es-ES" dirty="0" smtClean="0">
              <a:solidFill>
                <a:schemeClr val="tx2"/>
              </a:solidFill>
            </a:endParaRPr>
          </a:p>
          <a:p>
            <a:r>
              <a:rPr lang="es-ES" dirty="0" err="1" smtClean="0">
                <a:solidFill>
                  <a:schemeClr val="tx2"/>
                </a:solidFill>
              </a:rPr>
              <a:t>Ou</a:t>
            </a:r>
            <a:r>
              <a:rPr lang="es-ES" dirty="0" smtClean="0">
                <a:solidFill>
                  <a:schemeClr val="tx2"/>
                </a:solidFill>
              </a:rPr>
              <a:t> que </a:t>
            </a:r>
            <a:r>
              <a:rPr lang="es-ES" dirty="0" err="1" smtClean="0">
                <a:solidFill>
                  <a:schemeClr val="tx2"/>
                </a:solidFill>
              </a:rPr>
              <a:t>foron</a:t>
            </a:r>
            <a:r>
              <a:rPr lang="es-ES" dirty="0" smtClean="0">
                <a:solidFill>
                  <a:schemeClr val="tx2"/>
                </a:solidFill>
              </a:rPr>
              <a:t> os </a:t>
            </a:r>
            <a:r>
              <a:rPr lang="es-ES" dirty="0" err="1" smtClean="0">
                <a:solidFill>
                  <a:schemeClr val="tx2"/>
                </a:solidFill>
              </a:rPr>
              <a:t>primeiros</a:t>
            </a:r>
            <a:r>
              <a:rPr lang="es-ES" dirty="0" smtClean="0">
                <a:solidFill>
                  <a:schemeClr val="tx2"/>
                </a:solidFill>
              </a:rPr>
              <a:t> en descubrir América</a:t>
            </a:r>
          </a:p>
          <a:p>
            <a:r>
              <a:rPr lang="es-ES" dirty="0" err="1" smtClean="0">
                <a:solidFill>
                  <a:schemeClr val="tx2"/>
                </a:solidFill>
              </a:rPr>
              <a:t>Tamén</a:t>
            </a:r>
            <a:r>
              <a:rPr lang="es-ES" dirty="0" smtClean="0">
                <a:solidFill>
                  <a:schemeClr val="tx2"/>
                </a:solidFill>
              </a:rPr>
              <a:t> montamos </a:t>
            </a:r>
            <a:r>
              <a:rPr lang="es-ES" dirty="0" err="1" smtClean="0">
                <a:solidFill>
                  <a:schemeClr val="tx2"/>
                </a:solidFill>
              </a:rPr>
              <a:t>unha</a:t>
            </a:r>
            <a:r>
              <a:rPr lang="es-ES" dirty="0" smtClean="0">
                <a:solidFill>
                  <a:schemeClr val="tx2"/>
                </a:solidFill>
              </a:rPr>
              <a:t> casa vikinga por dentro con </a:t>
            </a:r>
            <a:r>
              <a:rPr lang="es-ES" dirty="0" err="1" smtClean="0">
                <a:solidFill>
                  <a:schemeClr val="tx2"/>
                </a:solidFill>
              </a:rPr>
              <a:t>pezas</a:t>
            </a:r>
            <a:r>
              <a:rPr lang="es-ES" dirty="0" smtClean="0">
                <a:solidFill>
                  <a:schemeClr val="tx2"/>
                </a:solidFill>
              </a:rPr>
              <a:t> que punzamos e pegamos.</a:t>
            </a:r>
          </a:p>
          <a:p>
            <a:r>
              <a:rPr lang="es-ES" sz="2400" dirty="0" smtClean="0">
                <a:solidFill>
                  <a:schemeClr val="tx2"/>
                </a:solidFill>
              </a:rPr>
              <a:t>E por  </a:t>
            </a:r>
            <a:r>
              <a:rPr lang="es-ES" sz="2400" dirty="0" err="1" smtClean="0">
                <a:solidFill>
                  <a:schemeClr val="tx2"/>
                </a:solidFill>
              </a:rPr>
              <a:t>suposto</a:t>
            </a:r>
            <a:r>
              <a:rPr lang="es-ES" sz="2400" dirty="0" smtClean="0">
                <a:solidFill>
                  <a:schemeClr val="tx2"/>
                </a:solidFill>
              </a:rPr>
              <a:t> </a:t>
            </a:r>
            <a:r>
              <a:rPr lang="es-ES" sz="2400" dirty="0" err="1" smtClean="0">
                <a:solidFill>
                  <a:schemeClr val="tx2"/>
                </a:solidFill>
              </a:rPr>
              <a:t>estudamos</a:t>
            </a:r>
            <a:r>
              <a:rPr lang="es-ES" sz="2400" dirty="0" smtClean="0">
                <a:solidFill>
                  <a:schemeClr val="tx2"/>
                </a:solidFill>
              </a:rPr>
              <a:t> os </a:t>
            </a:r>
            <a:r>
              <a:rPr lang="es-ES" sz="2400" dirty="0" err="1" smtClean="0">
                <a:solidFill>
                  <a:schemeClr val="tx2"/>
                </a:solidFill>
              </a:rPr>
              <a:t>deuses</a:t>
            </a:r>
            <a:r>
              <a:rPr lang="es-ES" sz="2400" dirty="0" smtClean="0">
                <a:solidFill>
                  <a:schemeClr val="tx2"/>
                </a:solidFill>
              </a:rPr>
              <a:t>. O noso preferido </a:t>
            </a:r>
            <a:r>
              <a:rPr lang="es-ES" sz="2400" dirty="0" err="1" smtClean="0">
                <a:solidFill>
                  <a:schemeClr val="tx2"/>
                </a:solidFill>
              </a:rPr>
              <a:t>Thor</a:t>
            </a:r>
            <a:r>
              <a:rPr lang="es-ES" sz="2400" dirty="0" smtClean="0">
                <a:solidFill>
                  <a:schemeClr val="tx2"/>
                </a:solidFill>
              </a:rPr>
              <a:t>, sabemos a </a:t>
            </a:r>
            <a:r>
              <a:rPr lang="es-ES" sz="2400" dirty="0" err="1" smtClean="0">
                <a:solidFill>
                  <a:schemeClr val="tx2"/>
                </a:solidFill>
              </a:rPr>
              <a:t>súa</a:t>
            </a:r>
            <a:r>
              <a:rPr lang="es-ES" sz="2400" dirty="0" smtClean="0">
                <a:solidFill>
                  <a:schemeClr val="tx2"/>
                </a:solidFill>
              </a:rPr>
              <a:t> historia de memoria. 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s-ES" sz="2400" dirty="0" smtClean="0"/>
              <a:t>Por último </a:t>
            </a:r>
            <a:r>
              <a:rPr lang="es-ES" sz="2400" dirty="0" err="1" smtClean="0"/>
              <a:t>fixemos</a:t>
            </a:r>
            <a:r>
              <a:rPr lang="es-ES" sz="2400" dirty="0" smtClean="0"/>
              <a:t> o libro recordatorio de todo o que aprendimos</a:t>
            </a:r>
            <a:endParaRPr lang="es-ES" sz="2400" dirty="0"/>
          </a:p>
        </p:txBody>
      </p:sp>
      <p:pic>
        <p:nvPicPr>
          <p:cNvPr id="2050" name="Picture 2" descr="C:\Users\yeni\Documents\CURSO 2012-13\JENNY\FOTOS\2ª parte\vikingos\DSCN05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4032448" cy="3024336"/>
          </a:xfrm>
          <a:prstGeom prst="rect">
            <a:avLst/>
          </a:prstGeom>
          <a:noFill/>
        </p:spPr>
      </p:pic>
      <p:pic>
        <p:nvPicPr>
          <p:cNvPr id="2051" name="Picture 3" descr="C:\Users\yeni\Documents\CURSO 2012-13\JENNY\FOTOS\2ª parte\vikingos\DSCN05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924958"/>
            <a:ext cx="4224709" cy="316833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DSCN18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1944216" cy="2592288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FOMOS DE EXCURSIÓN A CATOIRA</a:t>
            </a:r>
            <a:br>
              <a:rPr lang="es-ES" dirty="0" smtClean="0"/>
            </a:br>
            <a:r>
              <a:rPr lang="es-ES" sz="2000" dirty="0" smtClean="0"/>
              <a:t>MONTAMOS EN DRAKKAR, FIXEMOS FOTOS NAS SILUETAS, XOGAMOS NOS RESTOS DAS TORRES…E MOLLÁMONOS MOITO!!!</a:t>
            </a:r>
            <a:endParaRPr lang="es-ES" dirty="0"/>
          </a:p>
        </p:txBody>
      </p:sp>
      <p:pic>
        <p:nvPicPr>
          <p:cNvPr id="6" name="5 Imagen" descr="P10124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3717032"/>
            <a:ext cx="5148064" cy="2900894"/>
          </a:xfrm>
          <a:prstGeom prst="rect">
            <a:avLst/>
          </a:prstGeom>
        </p:spPr>
      </p:pic>
      <p:pic>
        <p:nvPicPr>
          <p:cNvPr id="8" name="7 Imagen" descr="P10124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1412776"/>
            <a:ext cx="1460733" cy="2592288"/>
          </a:xfrm>
          <a:prstGeom prst="rect">
            <a:avLst/>
          </a:prstGeom>
        </p:spPr>
      </p:pic>
      <p:pic>
        <p:nvPicPr>
          <p:cNvPr id="10" name="9 Imagen" descr="DSCN10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1412776"/>
            <a:ext cx="2995440" cy="2246580"/>
          </a:xfrm>
          <a:prstGeom prst="rect">
            <a:avLst/>
          </a:prstGeom>
        </p:spPr>
      </p:pic>
      <p:pic>
        <p:nvPicPr>
          <p:cNvPr id="11" name="10 Imagen" descr="P10124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3731" y="4221088"/>
            <a:ext cx="4157193" cy="2342547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31004_1335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3725499" cy="279412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dirty="0" err="1" smtClean="0"/>
              <a:t>Agora</a:t>
            </a:r>
            <a:r>
              <a:rPr lang="es-ES" sz="2400" dirty="0" smtClean="0"/>
              <a:t> </a:t>
            </a:r>
            <a:r>
              <a:rPr lang="es-ES" sz="2400" dirty="0" err="1" smtClean="0"/>
              <a:t>temos</a:t>
            </a:r>
            <a:r>
              <a:rPr lang="es-ES" sz="2400" dirty="0" smtClean="0"/>
              <a:t> un mural na porta da clase</a:t>
            </a:r>
            <a:endParaRPr lang="es-ES" sz="2400" dirty="0"/>
          </a:p>
        </p:txBody>
      </p:sp>
      <p:pic>
        <p:nvPicPr>
          <p:cNvPr id="1026" name="Picture 2" descr="J:\DCIM\100NIKON\DSCN1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78773" y="1859991"/>
            <a:ext cx="5304938" cy="3978459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s-ES" sz="1100" dirty="0" smtClean="0">
                <a:solidFill>
                  <a:schemeClr val="bg2"/>
                </a:solidFill>
              </a:rPr>
              <a:t>SARA: Tenían espadas</a:t>
            </a:r>
          </a:p>
          <a:p>
            <a:r>
              <a:rPr lang="es-ES" sz="1100" dirty="0" smtClean="0">
                <a:solidFill>
                  <a:schemeClr val="bg2"/>
                </a:solidFill>
              </a:rPr>
              <a:t>BREO: escudos</a:t>
            </a:r>
          </a:p>
          <a:p>
            <a:r>
              <a:rPr lang="es-ES" sz="1100" dirty="0" smtClean="0">
                <a:solidFill>
                  <a:schemeClr val="bg2"/>
                </a:solidFill>
              </a:rPr>
              <a:t>LAURA: cascos sin cuernos</a:t>
            </a:r>
          </a:p>
          <a:p>
            <a:r>
              <a:rPr lang="es-ES" sz="1100" dirty="0" smtClean="0">
                <a:solidFill>
                  <a:schemeClr val="bg2"/>
                </a:solidFill>
              </a:rPr>
              <a:t>IAGO: hachas</a:t>
            </a:r>
          </a:p>
          <a:p>
            <a:r>
              <a:rPr lang="es-ES" sz="1100" dirty="0" smtClean="0">
                <a:solidFill>
                  <a:schemeClr val="bg2"/>
                </a:solidFill>
              </a:rPr>
              <a:t>BREO: tenían barcos vikingos</a:t>
            </a:r>
          </a:p>
          <a:p>
            <a:r>
              <a:rPr lang="es-ES" sz="1100" dirty="0" smtClean="0">
                <a:solidFill>
                  <a:schemeClr val="bg2"/>
                </a:solidFill>
              </a:rPr>
              <a:t>VARIOS: drakar</a:t>
            </a:r>
          </a:p>
          <a:p>
            <a:r>
              <a:rPr lang="es-ES" sz="1100" dirty="0" smtClean="0">
                <a:solidFill>
                  <a:schemeClr val="bg2"/>
                </a:solidFill>
              </a:rPr>
              <a:t>SARA: con una cabeza de dragón</a:t>
            </a:r>
          </a:p>
          <a:p>
            <a:r>
              <a:rPr lang="es-ES" sz="1100" dirty="0" smtClean="0">
                <a:solidFill>
                  <a:schemeClr val="bg2"/>
                </a:solidFill>
              </a:rPr>
              <a:t>LAURA: los barcos van  por el río</a:t>
            </a:r>
          </a:p>
          <a:p>
            <a:r>
              <a:rPr lang="es-ES" sz="1100" dirty="0" smtClean="0">
                <a:solidFill>
                  <a:schemeClr val="bg2"/>
                </a:solidFill>
              </a:rPr>
              <a:t>HÉCTOR: y por  el mar</a:t>
            </a:r>
          </a:p>
          <a:p>
            <a:r>
              <a:rPr lang="es-ES" sz="1100" dirty="0" smtClean="0">
                <a:solidFill>
                  <a:schemeClr val="bg2"/>
                </a:solidFill>
              </a:rPr>
              <a:t>SARA: andaban también por la tierra, cuando se acaba el agua. Los movían con troncos, los que iban más atrás los ponían delante.</a:t>
            </a:r>
          </a:p>
          <a:p>
            <a:r>
              <a:rPr lang="es-ES" sz="1100" dirty="0" smtClean="0">
                <a:solidFill>
                  <a:schemeClr val="bg2"/>
                </a:solidFill>
              </a:rPr>
              <a:t>LEYRE: y los llevaban con las manos</a:t>
            </a:r>
          </a:p>
          <a:p>
            <a:r>
              <a:rPr lang="es-ES" sz="1100" dirty="0" smtClean="0">
                <a:solidFill>
                  <a:schemeClr val="bg2"/>
                </a:solidFill>
              </a:rPr>
              <a:t>MATEO:  vienen de Escandinavia</a:t>
            </a:r>
          </a:p>
          <a:p>
            <a:r>
              <a:rPr lang="es-ES" sz="1100" dirty="0" smtClean="0">
                <a:solidFill>
                  <a:schemeClr val="bg2"/>
                </a:solidFill>
              </a:rPr>
              <a:t>BREO: cerca del Polo Norte</a:t>
            </a:r>
          </a:p>
          <a:p>
            <a:r>
              <a:rPr lang="es-ES" sz="1100" dirty="0" smtClean="0">
                <a:solidFill>
                  <a:schemeClr val="bg2"/>
                </a:solidFill>
              </a:rPr>
              <a:t>NOA: como hacía mucho frío salían a buscar comida por todo el mundo</a:t>
            </a:r>
          </a:p>
          <a:p>
            <a:r>
              <a:rPr lang="es-ES" sz="1100" dirty="0" smtClean="0">
                <a:solidFill>
                  <a:schemeClr val="bg2"/>
                </a:solidFill>
              </a:rPr>
              <a:t>MATEO: a veces no luchaban, comerciaban. Eran muy buenos   comerciantes.</a:t>
            </a:r>
          </a:p>
          <a:p>
            <a:r>
              <a:rPr lang="es-ES" sz="1100" dirty="0" smtClean="0">
                <a:solidFill>
                  <a:schemeClr val="bg2"/>
                </a:solidFill>
              </a:rPr>
              <a:t>BRAIS: el más famoso era Eric el rojo.</a:t>
            </a:r>
          </a:p>
          <a:p>
            <a:endParaRPr lang="es-ES" sz="9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s-ES" sz="900" dirty="0" smtClean="0">
                <a:solidFill>
                  <a:schemeClr val="bg2"/>
                </a:solidFill>
              </a:rPr>
              <a:t> </a:t>
            </a:r>
            <a:endParaRPr lang="es-ES" sz="900" dirty="0">
              <a:solidFill>
                <a:schemeClr val="bg2"/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s-ES" sz="4400" dirty="0" smtClean="0">
                <a:solidFill>
                  <a:schemeClr val="bg2"/>
                </a:solidFill>
              </a:rPr>
              <a:t>NOA: comían pescado</a:t>
            </a:r>
          </a:p>
          <a:p>
            <a:r>
              <a:rPr lang="es-ES" sz="4400" dirty="0" smtClean="0">
                <a:solidFill>
                  <a:schemeClr val="bg2"/>
                </a:solidFill>
              </a:rPr>
              <a:t>HENAR: salmón</a:t>
            </a:r>
          </a:p>
          <a:p>
            <a:r>
              <a:rPr lang="es-ES" sz="4400" dirty="0" smtClean="0">
                <a:solidFill>
                  <a:schemeClr val="bg2"/>
                </a:solidFill>
              </a:rPr>
              <a:t>LIVIA: con sal (con las manos hace como que unta el salmón). Galletas y tostadas ( de cereales)</a:t>
            </a:r>
          </a:p>
          <a:p>
            <a:r>
              <a:rPr lang="es-ES" sz="4400" dirty="0" smtClean="0">
                <a:solidFill>
                  <a:schemeClr val="bg2"/>
                </a:solidFill>
              </a:rPr>
              <a:t>VALERIA: bebían agua</a:t>
            </a:r>
          </a:p>
          <a:p>
            <a:r>
              <a:rPr lang="es-ES" sz="4400" dirty="0" smtClean="0">
                <a:solidFill>
                  <a:schemeClr val="bg2"/>
                </a:solidFill>
              </a:rPr>
              <a:t>TODOS: y cerveza</a:t>
            </a:r>
          </a:p>
          <a:p>
            <a:r>
              <a:rPr lang="es-ES" sz="4400" dirty="0" smtClean="0">
                <a:solidFill>
                  <a:schemeClr val="bg2"/>
                </a:solidFill>
              </a:rPr>
              <a:t>MATEO: y leche</a:t>
            </a:r>
          </a:p>
          <a:p>
            <a:r>
              <a:rPr lang="es-ES" sz="4400" dirty="0" smtClean="0">
                <a:solidFill>
                  <a:schemeClr val="bg2"/>
                </a:solidFill>
              </a:rPr>
              <a:t>NOA: las valquirias llevaban los guerreros muertos al palacio de Odín 	    y hacían fiesta allí  para todos los días</a:t>
            </a:r>
          </a:p>
          <a:p>
            <a:r>
              <a:rPr lang="es-ES" sz="4400" dirty="0" smtClean="0">
                <a:solidFill>
                  <a:schemeClr val="bg2"/>
                </a:solidFill>
              </a:rPr>
              <a:t>BRAIS: y volaban</a:t>
            </a:r>
          </a:p>
          <a:p>
            <a:r>
              <a:rPr lang="es-ES" sz="4400" dirty="0" smtClean="0">
                <a:solidFill>
                  <a:schemeClr val="bg2"/>
                </a:solidFill>
              </a:rPr>
              <a:t>MATEO: vestían capa, cinturón y pantalanes</a:t>
            </a:r>
          </a:p>
          <a:p>
            <a:r>
              <a:rPr lang="es-ES" sz="4400" dirty="0" smtClean="0">
                <a:solidFill>
                  <a:schemeClr val="bg2"/>
                </a:solidFill>
              </a:rPr>
              <a:t>MARTÍN:  y casco</a:t>
            </a:r>
          </a:p>
          <a:p>
            <a:r>
              <a:rPr lang="es-ES" sz="4400" dirty="0" smtClean="0">
                <a:solidFill>
                  <a:schemeClr val="bg2"/>
                </a:solidFill>
              </a:rPr>
              <a:t>MANUEL: el dios era </a:t>
            </a:r>
            <a:r>
              <a:rPr lang="es-ES" sz="4400" dirty="0" err="1" smtClean="0">
                <a:solidFill>
                  <a:schemeClr val="bg2"/>
                </a:solidFill>
              </a:rPr>
              <a:t>Thor</a:t>
            </a:r>
            <a:r>
              <a:rPr lang="es-ES" sz="4400" dirty="0" smtClean="0">
                <a:solidFill>
                  <a:schemeClr val="bg2"/>
                </a:solidFill>
              </a:rPr>
              <a:t>, que tenía un martillo</a:t>
            </a:r>
          </a:p>
          <a:p>
            <a:r>
              <a:rPr lang="es-ES" sz="4400" dirty="0" smtClean="0">
                <a:solidFill>
                  <a:schemeClr val="bg2"/>
                </a:solidFill>
              </a:rPr>
              <a:t>DANIEL:  mató a la serpiente con el martillo</a:t>
            </a:r>
          </a:p>
          <a:p>
            <a:r>
              <a:rPr lang="es-ES" sz="4400" dirty="0" smtClean="0">
                <a:solidFill>
                  <a:schemeClr val="bg2"/>
                </a:solidFill>
              </a:rPr>
              <a:t>BREO: ganó </a:t>
            </a:r>
            <a:r>
              <a:rPr lang="es-ES" sz="4400" dirty="0" err="1" smtClean="0">
                <a:solidFill>
                  <a:schemeClr val="bg2"/>
                </a:solidFill>
              </a:rPr>
              <a:t>Thor</a:t>
            </a:r>
            <a:r>
              <a:rPr lang="es-ES" sz="4400" dirty="0" smtClean="0">
                <a:solidFill>
                  <a:schemeClr val="bg2"/>
                </a:solidFill>
              </a:rPr>
              <a:t>, pero la serpiente lo envenenó y     después también murió él, pero ganó</a:t>
            </a:r>
          </a:p>
          <a:p>
            <a:r>
              <a:rPr lang="es-ES" sz="4400" dirty="0" smtClean="0">
                <a:solidFill>
                  <a:schemeClr val="bg2"/>
                </a:solidFill>
              </a:rPr>
              <a:t>HÉCTOR: el rey de los dioses era Odín</a:t>
            </a:r>
          </a:p>
          <a:p>
            <a:r>
              <a:rPr lang="es-ES" sz="4400" dirty="0" smtClean="0">
                <a:solidFill>
                  <a:schemeClr val="bg2"/>
                </a:solidFill>
              </a:rPr>
              <a:t>MARTÍN: tenía un caballo con 6, 7, 8 patas</a:t>
            </a:r>
          </a:p>
          <a:p>
            <a:r>
              <a:rPr lang="es-ES" sz="4400" dirty="0" smtClean="0">
                <a:solidFill>
                  <a:schemeClr val="bg2"/>
                </a:solidFill>
              </a:rPr>
              <a:t>DANIEL:  andaban a caballo y en trineo y con patines de hueso</a:t>
            </a:r>
          </a:p>
          <a:p>
            <a:r>
              <a:rPr lang="es-ES" sz="4400" dirty="0" smtClean="0">
                <a:solidFill>
                  <a:schemeClr val="bg2"/>
                </a:solidFill>
              </a:rPr>
              <a:t>MARTÍN: tenían </a:t>
            </a:r>
            <a:r>
              <a:rPr lang="es-ES" sz="4400" dirty="0" err="1" smtClean="0">
                <a:solidFill>
                  <a:schemeClr val="bg2"/>
                </a:solidFill>
              </a:rPr>
              <a:t>trolls</a:t>
            </a:r>
            <a:r>
              <a:rPr lang="es-ES" sz="4400" dirty="0" smtClean="0">
                <a:solidFill>
                  <a:schemeClr val="bg2"/>
                </a:solidFill>
              </a:rPr>
              <a:t> y cuando salía el sol se convertían en estatuas</a:t>
            </a:r>
          </a:p>
          <a:p>
            <a:r>
              <a:rPr lang="es-ES" sz="4400" dirty="0" smtClean="0">
                <a:solidFill>
                  <a:schemeClr val="bg2"/>
                </a:solidFill>
              </a:rPr>
              <a:t>MATEO: son verdes y con rabo</a:t>
            </a:r>
          </a:p>
          <a:p>
            <a:pPr>
              <a:buNone/>
            </a:pPr>
            <a:r>
              <a:rPr lang="es-ES" dirty="0" smtClean="0">
                <a:solidFill>
                  <a:schemeClr val="bg2"/>
                </a:solidFill>
              </a:rPr>
              <a:t> </a:t>
            </a:r>
          </a:p>
          <a:p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	QUE APRENDIMOS?</a:t>
            </a:r>
            <a:endParaRPr lang="es-E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4810546"/>
          </a:xfrm>
        </p:spPr>
        <p:txBody>
          <a:bodyPr>
            <a:normAutofit fontScale="90000"/>
          </a:bodyPr>
          <a:lstStyle/>
          <a:p>
            <a:r>
              <a:rPr lang="es-ES" sz="1800" dirty="0" smtClean="0">
                <a:solidFill>
                  <a:schemeClr val="bg2"/>
                </a:solidFill>
              </a:rPr>
              <a:t>		</a:t>
            </a:r>
            <a:r>
              <a:rPr lang="es-ES" sz="1800" u="sng" dirty="0" smtClean="0">
                <a:solidFill>
                  <a:schemeClr val="bg2"/>
                </a:solidFill>
              </a:rPr>
              <a:t>IDEAS PREVIAS DOS VIKINGOS ( 1ª sesión)</a:t>
            </a:r>
            <a:r>
              <a:rPr lang="es-ES" sz="1800" dirty="0" smtClean="0">
                <a:solidFill>
                  <a:schemeClr val="bg2"/>
                </a:solidFill>
              </a:rPr>
              <a:t/>
            </a:r>
            <a:br>
              <a:rPr lang="es-ES" sz="1800" dirty="0" smtClean="0">
                <a:solidFill>
                  <a:schemeClr val="bg2"/>
                </a:solidFill>
              </a:rPr>
            </a:br>
            <a:r>
              <a:rPr lang="es-ES" sz="1800" dirty="0" smtClean="0">
                <a:solidFill>
                  <a:schemeClr val="bg2"/>
                </a:solidFill>
              </a:rPr>
              <a:t>DAMIÁN: tienen cuernos, espadas y pistolas. Tienen barcos</a:t>
            </a:r>
            <a:br>
              <a:rPr lang="es-ES" sz="1800" dirty="0" smtClean="0">
                <a:solidFill>
                  <a:schemeClr val="bg2"/>
                </a:solidFill>
              </a:rPr>
            </a:br>
            <a:r>
              <a:rPr lang="es-ES" sz="1800" dirty="0" smtClean="0">
                <a:solidFill>
                  <a:schemeClr val="bg2"/>
                </a:solidFill>
              </a:rPr>
              <a:t>SARA: navegan en un barco</a:t>
            </a:r>
            <a:br>
              <a:rPr lang="es-ES" sz="1800" dirty="0" smtClean="0">
                <a:solidFill>
                  <a:schemeClr val="bg2"/>
                </a:solidFill>
              </a:rPr>
            </a:br>
            <a:r>
              <a:rPr lang="es-ES" sz="1800" dirty="0" smtClean="0">
                <a:solidFill>
                  <a:schemeClr val="bg2"/>
                </a:solidFill>
              </a:rPr>
              <a:t>Mateo: barcos vikingos</a:t>
            </a:r>
            <a:br>
              <a:rPr lang="es-ES" sz="1800" dirty="0" smtClean="0">
                <a:solidFill>
                  <a:schemeClr val="bg2"/>
                </a:solidFill>
              </a:rPr>
            </a:br>
            <a:r>
              <a:rPr lang="es-ES" sz="1800" dirty="0" smtClean="0">
                <a:solidFill>
                  <a:schemeClr val="bg2"/>
                </a:solidFill>
              </a:rPr>
              <a:t>DAMIÁN: tienen un “</a:t>
            </a:r>
            <a:r>
              <a:rPr lang="es-ES" sz="1800" dirty="0" err="1" smtClean="0">
                <a:solidFill>
                  <a:schemeClr val="bg2"/>
                </a:solidFill>
              </a:rPr>
              <a:t>ragón</a:t>
            </a:r>
            <a:r>
              <a:rPr lang="es-ES" sz="1800" dirty="0" smtClean="0">
                <a:solidFill>
                  <a:schemeClr val="bg2"/>
                </a:solidFill>
              </a:rPr>
              <a:t>” allí encima del barco para asustar a los vikingos que no tienen nada, que van delante</a:t>
            </a:r>
            <a:br>
              <a:rPr lang="es-ES" sz="1800" dirty="0" smtClean="0">
                <a:solidFill>
                  <a:schemeClr val="bg2"/>
                </a:solidFill>
              </a:rPr>
            </a:br>
            <a:r>
              <a:rPr lang="es-ES" sz="1800" dirty="0" smtClean="0">
                <a:solidFill>
                  <a:schemeClr val="bg2"/>
                </a:solidFill>
              </a:rPr>
              <a:t>IAGO: no tienen pistolas</a:t>
            </a:r>
            <a:br>
              <a:rPr lang="es-ES" sz="1800" dirty="0" smtClean="0">
                <a:solidFill>
                  <a:schemeClr val="bg2"/>
                </a:solidFill>
              </a:rPr>
            </a:br>
            <a:r>
              <a:rPr lang="es-ES" sz="1800" dirty="0" smtClean="0">
                <a:solidFill>
                  <a:schemeClr val="bg2"/>
                </a:solidFill>
              </a:rPr>
              <a:t>MATEO: Los de delante que tienen un dragón asustan a los de atrás. Son malos</a:t>
            </a:r>
            <a:br>
              <a:rPr lang="es-ES" sz="1800" dirty="0" smtClean="0">
                <a:solidFill>
                  <a:schemeClr val="bg2"/>
                </a:solidFill>
              </a:rPr>
            </a:br>
            <a:r>
              <a:rPr lang="es-ES" sz="1800" dirty="0" smtClean="0">
                <a:solidFill>
                  <a:schemeClr val="bg2"/>
                </a:solidFill>
              </a:rPr>
              <a:t>MARTÍN: no, son buenos</a:t>
            </a:r>
            <a:br>
              <a:rPr lang="es-ES" sz="1800" dirty="0" smtClean="0">
                <a:solidFill>
                  <a:schemeClr val="bg2"/>
                </a:solidFill>
              </a:rPr>
            </a:br>
            <a:r>
              <a:rPr lang="es-ES" sz="1800" dirty="0" smtClean="0">
                <a:solidFill>
                  <a:schemeClr val="bg2"/>
                </a:solidFill>
              </a:rPr>
              <a:t>DAMIÁN: Son malos</a:t>
            </a:r>
            <a:br>
              <a:rPr lang="es-ES" sz="1800" dirty="0" smtClean="0">
                <a:solidFill>
                  <a:schemeClr val="bg2"/>
                </a:solidFill>
              </a:rPr>
            </a:br>
            <a:r>
              <a:rPr lang="es-ES" sz="1800" dirty="0" smtClean="0">
                <a:solidFill>
                  <a:schemeClr val="bg2"/>
                </a:solidFill>
              </a:rPr>
              <a:t>MARTÍN: Son buenos que yo los </a:t>
            </a:r>
            <a:r>
              <a:rPr lang="es-ES" sz="1800" dirty="0" err="1" smtClean="0">
                <a:solidFill>
                  <a:schemeClr val="bg2"/>
                </a:solidFill>
              </a:rPr>
              <a:t>ví</a:t>
            </a:r>
            <a:r>
              <a:rPr lang="es-ES" sz="1800" dirty="0" smtClean="0">
                <a:solidFill>
                  <a:schemeClr val="bg2"/>
                </a:solidFill>
              </a:rPr>
              <a:t/>
            </a:r>
            <a:br>
              <a:rPr lang="es-ES" sz="1800" dirty="0" smtClean="0">
                <a:solidFill>
                  <a:schemeClr val="bg2"/>
                </a:solidFill>
              </a:rPr>
            </a:br>
            <a:r>
              <a:rPr lang="es-ES" sz="1800" dirty="0" smtClean="0">
                <a:solidFill>
                  <a:schemeClr val="bg2"/>
                </a:solidFill>
              </a:rPr>
              <a:t>DAMIÁN: Andan con una vela</a:t>
            </a:r>
            <a:br>
              <a:rPr lang="es-ES" sz="1800" dirty="0" smtClean="0">
                <a:solidFill>
                  <a:schemeClr val="bg2"/>
                </a:solidFill>
              </a:rPr>
            </a:br>
            <a:r>
              <a:rPr lang="es-ES" sz="1800" dirty="0" smtClean="0">
                <a:solidFill>
                  <a:schemeClr val="bg2"/>
                </a:solidFill>
              </a:rPr>
              <a:t>SARA: No, yo pienso que andan con remos</a:t>
            </a:r>
            <a:br>
              <a:rPr lang="es-ES" sz="1800" dirty="0" smtClean="0">
                <a:solidFill>
                  <a:schemeClr val="bg2"/>
                </a:solidFill>
              </a:rPr>
            </a:br>
            <a:r>
              <a:rPr lang="es-ES" sz="1800" dirty="0" smtClean="0">
                <a:solidFill>
                  <a:schemeClr val="bg2"/>
                </a:solidFill>
              </a:rPr>
              <a:t>DAMIÁN (después de pensar unos segundos): los vikingos reman. Tienen vela y remos. Viven en el Polo Sur</a:t>
            </a:r>
            <a:br>
              <a:rPr lang="es-ES" sz="1800" dirty="0" smtClean="0">
                <a:solidFill>
                  <a:schemeClr val="bg2"/>
                </a:solidFill>
              </a:rPr>
            </a:br>
            <a:r>
              <a:rPr lang="es-ES" sz="1800" dirty="0" smtClean="0">
                <a:solidFill>
                  <a:schemeClr val="bg2"/>
                </a:solidFill>
              </a:rPr>
              <a:t>NOA: Como Papá Noel</a:t>
            </a:r>
            <a:br>
              <a:rPr lang="es-ES" sz="1800" dirty="0" smtClean="0">
                <a:solidFill>
                  <a:schemeClr val="bg2"/>
                </a:solidFill>
              </a:rPr>
            </a:br>
            <a:r>
              <a:rPr lang="es-ES" sz="1800" dirty="0" smtClean="0">
                <a:solidFill>
                  <a:schemeClr val="bg2"/>
                </a:solidFill>
              </a:rPr>
              <a:t>DAMIÁN: Hace frío y tienen que hacer muñecos de nieve y llevar abrigos y botas y hay nieve </a:t>
            </a:r>
            <a:r>
              <a:rPr lang="es-ES" dirty="0" smtClean="0">
                <a:solidFill>
                  <a:schemeClr val="bg2"/>
                </a:solidFill>
              </a:rPr>
              <a:t/>
            </a:r>
            <a:br>
              <a:rPr lang="es-ES" dirty="0" smtClean="0">
                <a:solidFill>
                  <a:schemeClr val="bg2"/>
                </a:solidFill>
              </a:rPr>
            </a:br>
            <a:r>
              <a:rPr lang="es-ES" dirty="0" smtClean="0">
                <a:solidFill>
                  <a:schemeClr val="bg2"/>
                </a:solidFill>
              </a:rPr>
              <a:t> </a:t>
            </a:r>
            <a:br>
              <a:rPr lang="es-ES" dirty="0" smtClean="0">
                <a:solidFill>
                  <a:schemeClr val="bg2"/>
                </a:solidFill>
              </a:rPr>
            </a:br>
            <a:endParaRPr lang="es-E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858000"/>
          </a:xfrm>
        </p:spPr>
        <p:txBody>
          <a:bodyPr>
            <a:normAutofit fontScale="90000"/>
          </a:bodyPr>
          <a:lstStyle/>
          <a:p>
            <a:r>
              <a:rPr lang="es-ES" sz="1100" dirty="0" smtClean="0">
                <a:solidFill>
                  <a:schemeClr val="bg2"/>
                </a:solidFill>
              </a:rPr>
              <a:t>	</a:t>
            </a:r>
            <a:r>
              <a:rPr lang="es-ES" sz="1300" b="0" dirty="0" smtClean="0">
                <a:solidFill>
                  <a:schemeClr val="bg2"/>
                </a:solidFill>
              </a:rPr>
              <a:t>                 </a:t>
            </a:r>
            <a:r>
              <a:rPr lang="es-ES" sz="1300" b="0" u="sng" dirty="0" smtClean="0">
                <a:solidFill>
                  <a:schemeClr val="bg2"/>
                </a:solidFill>
              </a:rPr>
              <a:t>IDEAS PREVIAS DOS VIKINGOS ( 2ª sesión)</a:t>
            </a:r>
            <a:r>
              <a:rPr lang="es-ES" sz="1100" u="sng" dirty="0" smtClean="0">
                <a:solidFill>
                  <a:schemeClr val="bg2"/>
                </a:solidFill>
              </a:rPr>
              <a:t/>
            </a:r>
            <a:br>
              <a:rPr lang="es-ES" sz="1100" u="sng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DAMIÁN: los vikingos llevan casco con cuernos cuando van a navegar. Se ponen los cuernos con las espadas. Las espadas van en el cinturón y los cuernos en el casco. Algunos tienen cuernos y otros no. Algunas veces los dejan quedar y cambian cuernos por martillos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MARTÍN: no ponen los martillos en el casco, los llevan en la mano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DAMIÁN: no, los llevan en el cinturón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VALERIA: En la mano.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PROFE: ¿Son buenos o malos?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NOA, GAEL, MANU, DAMIÁN Y HÉCTOR piensan que son malos. El resto piensan que son buenos.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HÉCTOR: son malos porque tienen cuernos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MARTÍN: los cuernos no son malos, porque no tienen cabeza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DAMIÁN: porque se enfadan muchas veces. Son muy brutos cuando se enfadan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MARTÍN: no se enfadan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SARA. Son buenos porque les encanta la nieve. Viven en la nieve. Hacen muñecos de nieve. Tienen escudos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MATEO: son buenos porque no se enfadan. No  son malos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PROFE: ¿Jugaban los vikingos? ¿a qué jugaban?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SARA: Vivieron hace mucho tiempo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DAMIÁN: No jugaban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SARA: No había juguetes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PROFE: ¿Sabéis como eran sus vestidos? ¿Alguien vio cómo se vestían?</a:t>
            </a:r>
            <a:r>
              <a:rPr lang="es-ES" sz="1100" dirty="0" smtClean="0"/>
              <a:t/>
            </a:r>
            <a:br>
              <a:rPr lang="es-ES" sz="1100" dirty="0" smtClean="0"/>
            </a:br>
            <a:r>
              <a:rPr lang="es-ES" sz="1100" dirty="0" smtClean="0">
                <a:solidFill>
                  <a:schemeClr val="bg2"/>
                </a:solidFill>
              </a:rPr>
              <a:t>NOA: se lavan la ropa cuando está sucia y cuando es de día se ponen ropa otra vez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SARA: No tenían vestidos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MARTÍN: Si no serían chicas y son chicos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PROFE:  ¿Y luego  no había chicas vikingas?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La mitad de la clase piensa que hay chicas y la otra mitad no.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PROFE: ¿De dónde salen los bebés?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TODOS: De la barriga de mamá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PROFE: ¿ las mamás son chicas o chicos?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TODOS: chicas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PROFE: ¿entonces no había bebés vikingos?. Si no hay chicas no hay bebés, verdad?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Entonces cambian de opinión algunos y 14 piensan que hay chicas y 7 se quedan pensativos y no se atreven a contestar. Se ve que tienen una contradicción en sus ideas, los vikingos son chicos pero sí es verdad que hay bebés, entonces no saben qué pensar.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PROFE: ¿Sabéis dónde vivían?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NOA: vivían en castillos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DAMIÁN:  en casitas de madera, hechas de ramas de árbol</a:t>
            </a:r>
            <a:br>
              <a:rPr lang="es-ES" sz="1100" dirty="0" smtClean="0">
                <a:solidFill>
                  <a:schemeClr val="bg2"/>
                </a:solidFill>
              </a:rPr>
            </a:br>
            <a:r>
              <a:rPr lang="es-ES" sz="1100" dirty="0" smtClean="0">
                <a:solidFill>
                  <a:schemeClr val="bg2"/>
                </a:solidFill>
              </a:rPr>
              <a:t>MATEO: En casitas de madera</a:t>
            </a: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sz="4400" dirty="0" smtClean="0"/>
              <a:t> 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899592" y="806803"/>
            <a:ext cx="712879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                     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QUE QUEREMOS SABER?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 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HÉCTOR: como se vestían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DAMIÁN: Como se ponían los cuernos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NOA: que comían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MARTÍN: si existen los escudos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BREOGÁN: Y Las espadas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MATEO: Donde viven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 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 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            A QUEN LLE PODEMOS PREGUNTAR?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BREOGÁN: A mamá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NOA: A los padrinos, a los tíos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SARA: A  mamá y a los abuelitos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IAGO: A papá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DAMIÁN: En el ordenador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 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 fontScale="90000"/>
          </a:bodyPr>
          <a:lstStyle/>
          <a:p>
            <a:r>
              <a:rPr lang="es-ES" sz="1800" dirty="0" smtClean="0">
                <a:solidFill>
                  <a:schemeClr val="bg2"/>
                </a:solidFill>
              </a:rPr>
              <a:t>                               DIÁLOGO DUN VIKINGO PREOCUPADO</a:t>
            </a:r>
            <a:br>
              <a:rPr lang="es-ES" sz="18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/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UN DÍA UN DOS VIKINGOS MOI PREOCUPADO DÍXOME: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-JENNY DICE PAPÁ QUE UN VIKINGO TIENE BARCO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-SI, CLARO, LOS VIKINGOS TIENEN UN BARCO, YA LO SABES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-PERO DICE PAPÁ QUE TODOS LOS VIKINGOS TIENEN UN BARCO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-YA, YA LO SABEMOS ¿NO?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-PERO YO SOY UN VIKINGO Y NO TENGO BARCO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-AH CLARO, NO TE PREOCUPES QUE NOSOTROS VAMOS A HACER UN BARCO, ¿VALE?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QUEDA UN MOMENTO PENSATIVO Y VUELVE OTRA VEZ: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-PERO ¿QUIEN LO CUIDA?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-¿EL QUÉ?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-QUE ?QUIEN LO CUIDA?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-NO TE ENTIENDO, ¿QUIÉN CUIDA AL VIKINGO?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-NO, ¿QUIÉN CUIDA EL BARCO? NO PUEDE QUEDAR SOLITO AQUÍ. NO HAY AGUA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-NO SÉ QUIEN LO CUIDA. QUEDA EN CLASE, NO PASA NADA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-LO CUIDA MI ABUELITO. MI ABUELITO ESTÁ EN CASA Y LO PUEDE CUIDAR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-VALE, TRANQUILO. LO CUIDA TU ABUELITO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UNOS DÍAS DESPUÉS HACEMOS UNA PARTE DEL BARCO. ESTÁN TODOS SENTADOS ALREDEDOR DEL CARTÓN  MIENTRAS YO DIBUJO LA SILUETA DEL BARCO Y LO RECORTO. CUANDO ACABO EL MISMO VIKINGO QUEDA MIRANDO EL HUECO QUE QUEDA EN EL CARTÓN Y OTRA VEZ PREOCUPADÍSIMO ME DICE: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-JENNY, CUIDADO EL BARCO SE VA A AHOGAR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-¿POR QUÉ?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-TIENE UN AGUJERO EN EL MOTOR, LE VA A ENTRAR EL AGUA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-PERO HOMBRE, ¿LOS BARCOS VIKINGOS ANDAN CON MOTOR?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-NO, ANDAN CON REMOS, PERO ESTE TIENE UN AGUJERO EN EL MOTOR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-PERO SI NO TIENE MOTOR</a:t>
            </a:r>
            <a:br>
              <a:rPr lang="es-ES" sz="1300" dirty="0" smtClean="0">
                <a:solidFill>
                  <a:schemeClr val="bg2"/>
                </a:solidFill>
              </a:rPr>
            </a:br>
            <a:r>
              <a:rPr lang="es-ES" sz="1300" dirty="0" smtClean="0">
                <a:solidFill>
                  <a:schemeClr val="bg2"/>
                </a:solidFill>
              </a:rPr>
              <a:t>-TÚ TÁPALE EL AGUJERO, PORQUE SI NO LE VA A ENTRAR AGUA EN EL MOTOR Y SE VA A AHOGAR Y ES NUESTRO BARCO</a:t>
            </a:r>
            <a:r>
              <a:rPr lang="es-ES" sz="1300" dirty="0" smtClean="0"/>
              <a:t>.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 </a:t>
            </a:r>
            <a:br>
              <a:rPr lang="es-ES" dirty="0" smtClean="0"/>
            </a:br>
            <a:r>
              <a:rPr lang="es-ES" dirty="0" smtClean="0"/>
              <a:t> </a:t>
            </a:r>
            <a:endParaRPr lang="es-E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b="1" cap="all" dirty="0" smtClean="0">
                <a:solidFill>
                  <a:schemeClr val="bg2"/>
                </a:solidFill>
              </a:rPr>
              <a:t>Sara La grande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err="1" smtClean="0">
                <a:solidFill>
                  <a:schemeClr val="bg2"/>
                </a:solidFill>
              </a:rPr>
              <a:t>Noa</a:t>
            </a:r>
            <a:r>
              <a:rPr lang="es-ES" b="1" cap="all" dirty="0" smtClean="0">
                <a:solidFill>
                  <a:schemeClr val="bg2"/>
                </a:solidFill>
              </a:rPr>
              <a:t>  La RUBIA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Damián  El LUCHADOR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err="1" smtClean="0">
                <a:solidFill>
                  <a:schemeClr val="bg2"/>
                </a:solidFill>
              </a:rPr>
              <a:t>Dani</a:t>
            </a:r>
            <a:r>
              <a:rPr lang="es-ES" b="1" cap="all" dirty="0" smtClean="0">
                <a:solidFill>
                  <a:schemeClr val="bg2"/>
                </a:solidFill>
              </a:rPr>
              <a:t> El pelo rizo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err="1" smtClean="0">
                <a:solidFill>
                  <a:schemeClr val="bg2"/>
                </a:solidFill>
              </a:rPr>
              <a:t>Breogán</a:t>
            </a:r>
            <a:r>
              <a:rPr lang="es-ES" b="1" cap="all" dirty="0" smtClean="0">
                <a:solidFill>
                  <a:schemeClr val="bg2"/>
                </a:solidFill>
              </a:rPr>
              <a:t> El </a:t>
            </a:r>
            <a:r>
              <a:rPr lang="es-ES" b="1" cap="all" dirty="0" err="1" smtClean="0">
                <a:solidFill>
                  <a:schemeClr val="bg2"/>
                </a:solidFill>
              </a:rPr>
              <a:t>peloCORTO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Héctor El terrorífico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Martín El rubio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err="1" smtClean="0">
                <a:solidFill>
                  <a:schemeClr val="bg2"/>
                </a:solidFill>
              </a:rPr>
              <a:t>Gael</a:t>
            </a:r>
            <a:r>
              <a:rPr lang="es-ES" b="1" cap="all" dirty="0" smtClean="0">
                <a:solidFill>
                  <a:schemeClr val="bg2"/>
                </a:solidFill>
              </a:rPr>
              <a:t> El chillón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Mateo El fuerte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Manuel El callado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Valeria La campeona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err="1" smtClean="0">
                <a:solidFill>
                  <a:schemeClr val="bg2"/>
                </a:solidFill>
              </a:rPr>
              <a:t>Leyre</a:t>
            </a:r>
            <a:r>
              <a:rPr lang="es-ES" b="1" cap="all" dirty="0" smtClean="0">
                <a:solidFill>
                  <a:schemeClr val="bg2"/>
                </a:solidFill>
              </a:rPr>
              <a:t> La fuerte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Nicole La protestona</a:t>
            </a:r>
            <a:endParaRPr lang="es-ES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s-ES" dirty="0" smtClean="0">
              <a:solidFill>
                <a:schemeClr val="bg2"/>
              </a:solidFill>
            </a:endParaRPr>
          </a:p>
          <a:p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b="1" cap="all" dirty="0" err="1" smtClean="0">
                <a:solidFill>
                  <a:schemeClr val="bg2"/>
                </a:solidFill>
              </a:rPr>
              <a:t>Brais</a:t>
            </a:r>
            <a:r>
              <a:rPr lang="es-ES" b="1" cap="all" dirty="0" smtClean="0">
                <a:solidFill>
                  <a:schemeClr val="bg2"/>
                </a:solidFill>
              </a:rPr>
              <a:t> El tranquilo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err="1" smtClean="0">
                <a:solidFill>
                  <a:schemeClr val="bg2"/>
                </a:solidFill>
              </a:rPr>
              <a:t>Uxía</a:t>
            </a:r>
            <a:r>
              <a:rPr lang="es-ES" b="1" cap="all" dirty="0" smtClean="0">
                <a:solidFill>
                  <a:schemeClr val="bg2"/>
                </a:solidFill>
              </a:rPr>
              <a:t> La jefa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Esther Ojos grandes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Lola La princesa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Rubén Botitas rojas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Laura La guapa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LIVIA PELOLARGO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DALIA LA ALTA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HENAR la blanquita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LEO EL DORMILÓN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IAGO EL SOÑADOR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NICOLÁS OJOS AZULES</a:t>
            </a:r>
            <a:endParaRPr lang="es-ES" dirty="0" smtClean="0">
              <a:solidFill>
                <a:schemeClr val="bg2"/>
              </a:solidFill>
            </a:endParaRPr>
          </a:p>
          <a:p>
            <a:r>
              <a:rPr lang="es-ES" b="1" cap="all" dirty="0" smtClean="0">
                <a:solidFill>
                  <a:schemeClr val="bg2"/>
                </a:solidFill>
              </a:rPr>
              <a:t>Jenny la profe</a:t>
            </a:r>
            <a:endParaRPr lang="es-ES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s-ES" dirty="0" smtClean="0">
                <a:solidFill>
                  <a:schemeClr val="bg2"/>
                </a:solidFill>
              </a:rPr>
              <a:t> </a:t>
            </a:r>
          </a:p>
          <a:p>
            <a:endParaRPr lang="es-ES" dirty="0"/>
          </a:p>
        </p:txBody>
      </p:sp>
      <p:sp>
        <p:nvSpPr>
          <p:cNvPr id="10" name="9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 </a:t>
            </a:r>
            <a:br>
              <a:rPr lang="es-ES" dirty="0" smtClean="0"/>
            </a:br>
            <a:r>
              <a:rPr lang="es-ES" sz="4400" dirty="0" smtClean="0">
                <a:solidFill>
                  <a:schemeClr val="bg2"/>
                </a:solidFill>
              </a:rPr>
              <a:t>VIKINGOS FAMOSOS</a:t>
            </a:r>
            <a:br>
              <a:rPr lang="es-ES" sz="4400" dirty="0" smtClean="0">
                <a:solidFill>
                  <a:schemeClr val="bg2"/>
                </a:solidFill>
              </a:rPr>
            </a:br>
            <a:r>
              <a:rPr lang="es-ES" sz="1600" dirty="0" smtClean="0">
                <a:solidFill>
                  <a:schemeClr val="bg2"/>
                </a:solidFill>
              </a:rPr>
              <a:t>(</a:t>
            </a:r>
            <a:r>
              <a:rPr lang="es-ES" sz="1600" dirty="0" err="1" smtClean="0">
                <a:solidFill>
                  <a:schemeClr val="bg2"/>
                </a:solidFill>
              </a:rPr>
              <a:t>elixidos</a:t>
            </a:r>
            <a:r>
              <a:rPr lang="es-ES" sz="1600" dirty="0" smtClean="0">
                <a:solidFill>
                  <a:schemeClr val="bg2"/>
                </a:solidFill>
              </a:rPr>
              <a:t> por cada un deles e </a:t>
            </a:r>
            <a:r>
              <a:rPr lang="es-ES" sz="1600" dirty="0" err="1" smtClean="0">
                <a:solidFill>
                  <a:schemeClr val="bg2"/>
                </a:solidFill>
              </a:rPr>
              <a:t>ás</a:t>
            </a:r>
            <a:r>
              <a:rPr lang="es-ES" sz="1600" dirty="0" smtClean="0">
                <a:solidFill>
                  <a:schemeClr val="bg2"/>
                </a:solidFill>
              </a:rPr>
              <a:t> veces coa </a:t>
            </a:r>
            <a:r>
              <a:rPr lang="es-ES" sz="1600" dirty="0" err="1" smtClean="0">
                <a:solidFill>
                  <a:schemeClr val="bg2"/>
                </a:solidFill>
              </a:rPr>
              <a:t>axuda</a:t>
            </a:r>
            <a:r>
              <a:rPr lang="es-ES" sz="1600" dirty="0" smtClean="0">
                <a:solidFill>
                  <a:schemeClr val="bg2"/>
                </a:solidFill>
              </a:rPr>
              <a:t> dos </a:t>
            </a:r>
            <a:r>
              <a:rPr lang="es-ES" sz="1600" dirty="0" err="1" smtClean="0">
                <a:solidFill>
                  <a:schemeClr val="bg2"/>
                </a:solidFill>
              </a:rPr>
              <a:t>compañeiros</a:t>
            </a:r>
            <a:r>
              <a:rPr lang="es-ES" sz="1600" dirty="0" smtClean="0">
                <a:solidFill>
                  <a:schemeClr val="bg2"/>
                </a:solidFill>
              </a:rPr>
              <a:t>, </a:t>
            </a:r>
            <a:r>
              <a:rPr lang="es-ES" sz="1600" dirty="0" err="1" smtClean="0">
                <a:solidFill>
                  <a:schemeClr val="bg2"/>
                </a:solidFill>
              </a:rPr>
              <a:t>atendendo</a:t>
            </a:r>
            <a:r>
              <a:rPr lang="es-ES" sz="1600" dirty="0" smtClean="0">
                <a:solidFill>
                  <a:schemeClr val="bg2"/>
                </a:solidFill>
              </a:rPr>
              <a:t> as </a:t>
            </a:r>
            <a:r>
              <a:rPr lang="es-ES" sz="1600" dirty="0" err="1" smtClean="0">
                <a:solidFill>
                  <a:schemeClr val="bg2"/>
                </a:solidFill>
              </a:rPr>
              <a:t>súas</a:t>
            </a:r>
            <a:r>
              <a:rPr lang="es-ES" sz="1600" dirty="0" smtClean="0">
                <a:solidFill>
                  <a:schemeClr val="bg2"/>
                </a:solidFill>
              </a:rPr>
              <a:t> características físicas, como os </a:t>
            </a:r>
            <a:r>
              <a:rPr lang="es-ES" sz="1600" dirty="0" err="1" smtClean="0">
                <a:solidFill>
                  <a:schemeClr val="bg2"/>
                </a:solidFill>
              </a:rPr>
              <a:t>verdadeiros</a:t>
            </a:r>
            <a:r>
              <a:rPr lang="es-ES" sz="1600" dirty="0" smtClean="0">
                <a:solidFill>
                  <a:schemeClr val="bg2"/>
                </a:solidFill>
              </a:rPr>
              <a:t> vikingos)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 </a:t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2"/>
                </a:solidFill>
              </a:rPr>
              <a:t>Contamos o conto, comentamos, e logo </a:t>
            </a:r>
            <a:r>
              <a:rPr lang="es-ES" dirty="0" err="1" smtClean="0">
                <a:solidFill>
                  <a:schemeClr val="tx2"/>
                </a:solidFill>
              </a:rPr>
              <a:t>debuxaron</a:t>
            </a:r>
            <a:r>
              <a:rPr lang="es-ES" dirty="0" smtClean="0">
                <a:solidFill>
                  <a:schemeClr val="tx2"/>
                </a:solidFill>
              </a:rPr>
              <a:t> a </a:t>
            </a:r>
            <a:r>
              <a:rPr lang="es-ES" dirty="0" err="1" smtClean="0">
                <a:solidFill>
                  <a:schemeClr val="tx2"/>
                </a:solidFill>
              </a:rPr>
              <a:t>Olav</a:t>
            </a:r>
            <a:r>
              <a:rPr lang="es-ES" dirty="0" smtClean="0">
                <a:solidFill>
                  <a:schemeClr val="tx2"/>
                </a:solidFill>
              </a:rPr>
              <a:t> e os </a:t>
            </a:r>
            <a:r>
              <a:rPr lang="es-ES" dirty="0" err="1" smtClean="0">
                <a:solidFill>
                  <a:schemeClr val="tx2"/>
                </a:solidFill>
              </a:rPr>
              <a:t>seus</a:t>
            </a:r>
            <a:r>
              <a:rPr lang="es-ES" dirty="0" smtClean="0">
                <a:solidFill>
                  <a:schemeClr val="tx2"/>
                </a:solidFill>
              </a:rPr>
              <a:t> cornos.</a:t>
            </a:r>
          </a:p>
          <a:p>
            <a:r>
              <a:rPr lang="es-ES" dirty="0" smtClean="0">
                <a:solidFill>
                  <a:schemeClr val="tx2"/>
                </a:solidFill>
              </a:rPr>
              <a:t>Investigamos en internet e nos libros que </a:t>
            </a:r>
            <a:r>
              <a:rPr lang="es-ES" dirty="0" err="1" smtClean="0">
                <a:solidFill>
                  <a:schemeClr val="tx2"/>
                </a:solidFill>
              </a:rPr>
              <a:t>temos</a:t>
            </a:r>
            <a:r>
              <a:rPr lang="es-ES" dirty="0" smtClean="0">
                <a:solidFill>
                  <a:schemeClr val="tx2"/>
                </a:solidFill>
              </a:rPr>
              <a:t> na clase. Así desmontamos moitas teorías falsas sobre os vikingos.</a:t>
            </a:r>
          </a:p>
          <a:p>
            <a:r>
              <a:rPr lang="es-ES" dirty="0" smtClean="0">
                <a:solidFill>
                  <a:schemeClr val="tx2"/>
                </a:solidFill>
              </a:rPr>
              <a:t>Logo </a:t>
            </a:r>
            <a:r>
              <a:rPr lang="es-ES" dirty="0" err="1" smtClean="0">
                <a:solidFill>
                  <a:schemeClr val="tx2"/>
                </a:solidFill>
              </a:rPr>
              <a:t>puxemos</a:t>
            </a:r>
            <a:r>
              <a:rPr lang="es-ES" dirty="0" smtClean="0">
                <a:solidFill>
                  <a:schemeClr val="tx2"/>
                </a:solidFill>
              </a:rPr>
              <a:t> </a:t>
            </a:r>
            <a:r>
              <a:rPr lang="es-ES" dirty="0" err="1" smtClean="0">
                <a:solidFill>
                  <a:schemeClr val="tx2"/>
                </a:solidFill>
              </a:rPr>
              <a:t>mans</a:t>
            </a:r>
            <a:r>
              <a:rPr lang="es-ES" dirty="0" smtClean="0">
                <a:solidFill>
                  <a:schemeClr val="tx2"/>
                </a:solidFill>
              </a:rPr>
              <a:t> á obra na </a:t>
            </a:r>
            <a:r>
              <a:rPr lang="es-ES" dirty="0" err="1" smtClean="0">
                <a:solidFill>
                  <a:schemeClr val="tx2"/>
                </a:solidFill>
              </a:rPr>
              <a:t>tarefa</a:t>
            </a:r>
            <a:r>
              <a:rPr lang="es-ES" dirty="0" smtClean="0">
                <a:solidFill>
                  <a:schemeClr val="tx2"/>
                </a:solidFill>
              </a:rPr>
              <a:t> de aprender moitas </a:t>
            </a:r>
            <a:r>
              <a:rPr lang="es-ES" dirty="0" err="1" smtClean="0">
                <a:solidFill>
                  <a:schemeClr val="tx2"/>
                </a:solidFill>
              </a:rPr>
              <a:t>cousas</a:t>
            </a:r>
            <a:r>
              <a:rPr lang="es-ES" dirty="0" smtClean="0">
                <a:solidFill>
                  <a:schemeClr val="tx2"/>
                </a:solidFill>
              </a:rPr>
              <a:t>: </a:t>
            </a:r>
            <a:r>
              <a:rPr lang="es-ES" dirty="0" err="1" smtClean="0">
                <a:solidFill>
                  <a:schemeClr val="tx2"/>
                </a:solidFill>
              </a:rPr>
              <a:t>traballamos</a:t>
            </a:r>
            <a:r>
              <a:rPr lang="es-ES" dirty="0" smtClean="0">
                <a:solidFill>
                  <a:schemeClr val="tx2"/>
                </a:solidFill>
              </a:rPr>
              <a:t> na PDI, </a:t>
            </a:r>
            <a:r>
              <a:rPr lang="es-ES" dirty="0" err="1" smtClean="0">
                <a:solidFill>
                  <a:schemeClr val="tx2"/>
                </a:solidFill>
              </a:rPr>
              <a:t>estudamos</a:t>
            </a:r>
            <a:r>
              <a:rPr lang="es-ES" dirty="0" smtClean="0">
                <a:solidFill>
                  <a:schemeClr val="tx2"/>
                </a:solidFill>
              </a:rPr>
              <a:t> </a:t>
            </a:r>
            <a:r>
              <a:rPr lang="es-ES" dirty="0" err="1" smtClean="0">
                <a:solidFill>
                  <a:schemeClr val="tx2"/>
                </a:solidFill>
              </a:rPr>
              <a:t>xogando</a:t>
            </a:r>
            <a:r>
              <a:rPr lang="es-ES" dirty="0" smtClean="0">
                <a:solidFill>
                  <a:schemeClr val="tx2"/>
                </a:solidFill>
              </a:rPr>
              <a:t>, </a:t>
            </a:r>
            <a:r>
              <a:rPr lang="es-ES" dirty="0" err="1" smtClean="0">
                <a:solidFill>
                  <a:schemeClr val="tx2"/>
                </a:solidFill>
              </a:rPr>
              <a:t>fixemos</a:t>
            </a:r>
            <a:endParaRPr lang="es-ES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es-ES" dirty="0" smtClean="0">
                <a:solidFill>
                  <a:schemeClr val="tx2"/>
                </a:solidFill>
              </a:rPr>
              <a:t>   fichas e ata </a:t>
            </a:r>
            <a:r>
              <a:rPr lang="es-ES" dirty="0" err="1" smtClean="0">
                <a:solidFill>
                  <a:schemeClr val="tx2"/>
                </a:solidFill>
              </a:rPr>
              <a:t>unha</a:t>
            </a:r>
            <a:r>
              <a:rPr lang="es-ES" dirty="0" smtClean="0">
                <a:solidFill>
                  <a:schemeClr val="tx2"/>
                </a:solidFill>
              </a:rPr>
              <a:t> </a:t>
            </a:r>
            <a:r>
              <a:rPr lang="es-ES" dirty="0" err="1" smtClean="0">
                <a:solidFill>
                  <a:schemeClr val="tx2"/>
                </a:solidFill>
              </a:rPr>
              <a:t>festa</a:t>
            </a:r>
            <a:r>
              <a:rPr lang="es-ES" dirty="0" smtClean="0">
                <a:solidFill>
                  <a:schemeClr val="tx2"/>
                </a:solidFill>
              </a:rPr>
              <a:t> vikinga</a:t>
            </a:r>
          </a:p>
          <a:p>
            <a:pPr>
              <a:buNone/>
            </a:pPr>
            <a:r>
              <a:rPr lang="es-ES" dirty="0" smtClean="0">
                <a:solidFill>
                  <a:schemeClr val="tx2"/>
                </a:solidFill>
              </a:rPr>
              <a:t>   e un </a:t>
            </a:r>
            <a:r>
              <a:rPr lang="es-ES" dirty="0" err="1" smtClean="0">
                <a:solidFill>
                  <a:schemeClr val="tx2"/>
                </a:solidFill>
              </a:rPr>
              <a:t>libriño</a:t>
            </a:r>
            <a:r>
              <a:rPr lang="es-ES" dirty="0" smtClean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O punto de partida </a:t>
            </a:r>
            <a:r>
              <a:rPr lang="es-ES" dirty="0" err="1" smtClean="0"/>
              <a:t>foi</a:t>
            </a:r>
            <a:r>
              <a:rPr lang="es-ES" dirty="0" smtClean="0"/>
              <a:t> o conto : </a:t>
            </a:r>
            <a:br>
              <a:rPr lang="es-ES" dirty="0" smtClean="0"/>
            </a:br>
            <a:r>
              <a:rPr lang="es-ES" dirty="0" smtClean="0"/>
              <a:t>“O vikingo dos 100 cornos”</a:t>
            </a:r>
            <a:endParaRPr lang="es-ES" dirty="0"/>
          </a:p>
        </p:txBody>
      </p:sp>
      <p:pic>
        <p:nvPicPr>
          <p:cNvPr id="7" name="6 Imagen" descr="DSCN0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4653136"/>
            <a:ext cx="2491384" cy="186853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Personalizado 2">
      <a:dk1>
        <a:srgbClr val="FFFFFF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271</TotalTime>
  <Words>1247</Words>
  <Application>Microsoft Office PowerPoint</Application>
  <PresentationFormat>Presentación en pantalla (4:3)</PresentationFormat>
  <Paragraphs>167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Concurrencia</vt:lpstr>
      <vt:lpstr>4º educación infantil curso 2012/13</vt:lpstr>
      <vt:lpstr>MOTIVACIÓN</vt:lpstr>
      <vt:lpstr>Diapositiva 3</vt:lpstr>
      <vt:lpstr>  IDEAS PREVIAS DOS VIKINGOS ( 1ª sesión) DAMIÁN: tienen cuernos, espadas y pistolas. Tienen barcos SARA: navegan en un barco Mateo: barcos vikingos DAMIÁN: tienen un “ragón” allí encima del barco para asustar a los vikingos que no tienen nada, que van delante IAGO: no tienen pistolas MATEO: Los de delante que tienen un dragón asustan a los de atrás. Son malos MARTÍN: no, son buenos DAMIÁN: Son malos MARTÍN: Son buenos que yo los ví DAMIÁN: Andan con una vela SARA: No, yo pienso que andan con remos DAMIÁN (después de pensar unos segundos): los vikingos reman. Tienen vela y remos. Viven en el Polo Sur NOA: Como Papá Noel DAMIÁN: Hace frío y tienen que hacer muñecos de nieve y llevar abrigos y botas y hay nieve    </vt:lpstr>
      <vt:lpstr>                  IDEAS PREVIAS DOS VIKINGOS ( 2ª sesión) DAMIÁN: los vikingos llevan casco con cuernos cuando van a navegar. Se ponen los cuernos con las espadas. Las espadas van en el cinturón y los cuernos en el casco. Algunos tienen cuernos y otros no. Algunas veces los dejan quedar y cambian cuernos por martillos MARTÍN: no ponen los martillos en el casco, los llevan en la mano DAMIÁN: no, los llevan en el cinturón VALERIA: En la mano. PROFE: ¿Son buenos o malos? NOA, GAEL, MANU, DAMIÁN Y HÉCTOR piensan que son malos. El resto piensan que son buenos. HÉCTOR: son malos porque tienen cuernos MARTÍN: los cuernos no son malos, porque no tienen cabeza DAMIÁN: porque se enfadan muchas veces. Son muy brutos cuando se enfadan MARTÍN: no se enfadan SARA. Son buenos porque les encanta la nieve. Viven en la nieve. Hacen muñecos de nieve. Tienen escudos MATEO: son buenos porque no se enfadan. No  son malos PROFE: ¿Jugaban los vikingos? ¿a qué jugaban? SARA: Vivieron hace mucho tiempo DAMIÁN: No jugaban SARA: No había juguetes PROFE: ¿Sabéis como eran sus vestidos? ¿Alguien vio cómo se vestían? NOA: se lavan la ropa cuando está sucia y cuando es de día se ponen ropa otra vez SARA: No tenían vestidos MARTÍN: Si no serían chicas y son chicos PROFE:  ¿Y luego  no había chicas vikingas? La mitad de la clase piensa que hay chicas y la otra mitad no. PROFE: ¿De dónde salen los bebés? TODOS: De la barriga de mamá PROFE: ¿ las mamás son chicas o chicos? TODOS: chicas PROFE: ¿entonces no había bebés vikingos?. Si no hay chicas no hay bebés, verdad? Entonces cambian de opinión algunos y 14 piensan que hay chicas y 7 se quedan pensativos y no se atreven a contestar. Se ve que tienen una contradicción en sus ideas, los vikingos son chicos pero sí es verdad que hay bebés, entonces no saben qué pensar. PROFE: ¿Sabéis dónde vivían? NOA: vivían en castillos DAMIÁN:  en casitas de madera, hechas de ramas de árbol MATEO: En casitas de madera   </vt:lpstr>
      <vt:lpstr> </vt:lpstr>
      <vt:lpstr>                               DIÁLOGO DUN VIKINGO PREOCUPADO  UN DÍA UN DOS VIKINGOS MOI PREOCUPADO DÍXOME: -JENNY DICE PAPÁ QUE UN VIKINGO TIENE BARCO -SI, CLARO, LOS VIKINGOS TIENEN UN BARCO, YA LO SABES -PERO DICE PAPÁ QUE TODOS LOS VIKINGOS TIENEN UN BARCO -YA, YA LO SABEMOS ¿NO? -PERO YO SOY UN VIKINGO Y NO TENGO BARCO -AH CLARO, NO TE PREOCUPES QUE NOSOTROS VAMOS A HACER UN BARCO, ¿VALE? QUEDA UN MOMENTO PENSATIVO Y VUELVE OTRA VEZ: -PERO ¿QUIEN LO CUIDA? -¿EL QUÉ? -QUE ?QUIEN LO CUIDA? -NO TE ENTIENDO, ¿QUIÉN CUIDA AL VIKINGO? -NO, ¿QUIÉN CUIDA EL BARCO? NO PUEDE QUEDAR SOLITO AQUÍ. NO HAY AGUA -NO SÉ QUIEN LO CUIDA. QUEDA EN CLASE, NO PASA NADA -LO CUIDA MI ABUELITO. MI ABUELITO ESTÁ EN CASA Y LO PUEDE CUIDAR -VALE, TRANQUILO. LO CUIDA TU ABUELITO UNOS DÍAS DESPUÉS HACEMOS UNA PARTE DEL BARCO. ESTÁN TODOS SENTADOS ALREDEDOR DEL CARTÓN  MIENTRAS YO DIBUJO LA SILUETA DEL BARCO Y LO RECORTO. CUANDO ACABO EL MISMO VIKINGO QUEDA MIRANDO EL HUECO QUE QUEDA EN EL CARTÓN Y OTRA VEZ PREOCUPADÍSIMO ME DICE: -JENNY, CUIDADO EL BARCO SE VA A AHOGAR -¿POR QUÉ? -TIENE UN AGUJERO EN EL MOTOR, LE VA A ENTRAR EL AGUA -PERO HOMBRE, ¿LOS BARCOS VIKINGOS ANDAN CON MOTOR? -NO, ANDAN CON REMOS, PERO ESTE TIENE UN AGUJERO EN EL MOTOR -PERO SI NO TIENE MOTOR -TÚ TÁPALE EL AGUJERO, PORQUE SI NO LE VA A ENTRAR AGUA EN EL MOTOR Y SE VA A AHOGAR Y ES NUESTRO BARCO.    </vt:lpstr>
      <vt:lpstr>   VIKINGOS FAMOSOS (elixidos por cada un deles e ás veces coa axuda dos compañeiros, atendendo as súas características físicas, como os verdadeiros vikingos)   </vt:lpstr>
      <vt:lpstr>O punto de partida foi o conto :  “O vikingo dos 100 cornos”</vt:lpstr>
      <vt:lpstr>O primeiro: saber de onde viñan: “Ecandonalia”, “Escandolandia” unha palabra moi difícil, pero sí localizamos ben no mapa do mundo a súa situación.</vt:lpstr>
      <vt:lpstr>Despois averiguamos por onde viaxaron:  grandes navegantes e cabaleiros, viaxaron por mar e terra. Nós debuxamos o seu recorrido tal e como pensamos que debeu ser.</vt:lpstr>
      <vt:lpstr>VESTIARIO </vt:lpstr>
      <vt:lpstr>   AS MULLERES VIKINGAS   </vt:lpstr>
      <vt:lpstr>COMO O TEMA ERA APAIXOANTE DECIDIMOS APROVEITALO NO ENTROIDO. PEDIMOS AXUDA  ÁS MAMÁS E DISFRAZÁMONOS DE VALQUIRIAS E HOMES LIBRES ( GUERREIROS)</vt:lpstr>
      <vt:lpstr>CLARO QUE TAMÉN NÓS TRABALLAMOS: PINTAMOS AS MACHADAS E AS LANZAS  E FIXEMOS OS BROCHES CON CORTULINA DOURADA E POLVO DE VELUDO DE CORES. QUEDARON MOI CHULOS.</vt:lpstr>
      <vt:lpstr>Diapositiva 16</vt:lpstr>
      <vt:lpstr>TENTAMOS FACER UN DRAKKAR PARA LEVAR AO DESFILE, PERO CHOVÍA TANTO QUE TIVO QUE QUEDAR NO COLE. AÍNDA O TEMOS. </vt:lpstr>
      <vt:lpstr>FIXEMOS UNHA CABEZA DE DRAGÓN PARA POÑER NA PROA E DAR MOITO MEDO.</vt:lpstr>
      <vt:lpstr>CONCLUSIÓNS VIKINGAS</vt:lpstr>
      <vt:lpstr>Diapositiva 20</vt:lpstr>
      <vt:lpstr>ALIMENTACIÓN: QUE COMÍAN E BEBÍAN</vt:lpstr>
      <vt:lpstr>DEIXÁMOLO UNS DÍAS E CANDO XA ESTABA LISTO MERCAMOS O RESTO DAS COUSAS: PAN DE CEREAIS, PATÉ DE CERVO E SALMÓN, SALCHICHAS DE RENO, SALMÓN AFUMADO…ESTABA RIQUÍSIMO!!!</vt:lpstr>
      <vt:lpstr>DESPOIS DE MOITO BUSCAR A PROFE ENCARGOU A ALEMAÑA UN XOGO DO BARCO VIKINGO DE PLAYMOBIL. MOITAS VOLTIÑAS LLE DAMOS. </vt:lpstr>
      <vt:lpstr>OS DRAKKAR VIKINGOS ESTABAN FEITOS DE MADEIRA DE ROBLE POR FÓRA E DE PINO POR DENTRO. VIMOS A DIFERENZA DESTAS MADEIRAS  E COMPROBAMOS A SÚA DUREZA COMPARADO CON OUTRAS,</vt:lpstr>
      <vt:lpstr>TENTAMOS PLASMAR A MEDIDA DUN DRAKKAR:  entre 17 y 30 m de largo y 3-11m de ancho</vt:lpstr>
      <vt:lpstr>TAMÉN INTENTAMOS LEVAR O DRAKKAR POLA TERRA COMO FACÍAN OS VIKINGOS. DIFÍCIL DE FACER PERO ENTENDÍMOLO.</vt:lpstr>
      <vt:lpstr>DESCUBRIMOS O ALFABETO RÚNICO E OS NOSOS TITORES DE 6º AXUDÁRONNOS A ESCRIBIR O NOSO NOME CON EL.</vt:lpstr>
      <vt:lpstr>TAMÉN FIXEMOS ENTERRAMENTOS VIKINGOS: OS HOMES CON PEDRAS EN FOMA DE BARCO E AS MULLERES REDONDA. OS NOBLES NO SEU BARCO.</vt:lpstr>
      <vt:lpstr>E COMO NON, XOGAMOS COMA ELES CON DADOS E PEDRAS COMA SE FORA O TRES EN RAIA.</vt:lpstr>
      <vt:lpstr>VIMOS AS DIFERENZAS ENTRE A IGREXA VIKINGA E A NOSA DO BURGO</vt:lpstr>
      <vt:lpstr>Diapositiva 31</vt:lpstr>
      <vt:lpstr>Por último fixemos o libro recordatorio de todo o que aprendimos</vt:lpstr>
      <vt:lpstr>FOMOS DE EXCURSIÓN A CATOIRA MONTAMOS EN DRAKKAR, FIXEMOS FOTOS NAS SILUETAS, XOGAMOS NOS RESTOS DAS TORRES…E MOLLÁMONOS MOITO!!!</vt:lpstr>
      <vt:lpstr>Agora temos un mural na porta da clase</vt:lpstr>
      <vt:lpstr> QUE APRENDIMOS?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4º educación infantil curso 2012/13</dc:title>
  <dc:creator>yeni</dc:creator>
  <cp:lastModifiedBy>yeni</cp:lastModifiedBy>
  <cp:revision>6</cp:revision>
  <dcterms:created xsi:type="dcterms:W3CDTF">2013-10-16T23:57:35Z</dcterms:created>
  <dcterms:modified xsi:type="dcterms:W3CDTF">2013-11-14T17:43:46Z</dcterms:modified>
</cp:coreProperties>
</file>