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9" r:id="rId3"/>
    <p:sldId id="260" r:id="rId4"/>
    <p:sldId id="280" r:id="rId5"/>
    <p:sldId id="263" r:id="rId6"/>
    <p:sldId id="281" r:id="rId7"/>
    <p:sldId id="261" r:id="rId8"/>
    <p:sldId id="286" r:id="rId9"/>
    <p:sldId id="282" r:id="rId10"/>
    <p:sldId id="262" r:id="rId11"/>
    <p:sldId id="264" r:id="rId12"/>
    <p:sldId id="265" r:id="rId13"/>
    <p:sldId id="287" r:id="rId14"/>
    <p:sldId id="288" r:id="rId15"/>
    <p:sldId id="276" r:id="rId16"/>
    <p:sldId id="283" r:id="rId17"/>
    <p:sldId id="272" r:id="rId18"/>
    <p:sldId id="273" r:id="rId19"/>
    <p:sldId id="256" r:id="rId20"/>
    <p:sldId id="257" r:id="rId21"/>
    <p:sldId id="266" r:id="rId22"/>
    <p:sldId id="267" r:id="rId23"/>
    <p:sldId id="289" r:id="rId24"/>
    <p:sldId id="290" r:id="rId25"/>
    <p:sldId id="278" r:id="rId26"/>
    <p:sldId id="284" r:id="rId27"/>
    <p:sldId id="268" r:id="rId28"/>
    <p:sldId id="269" r:id="rId29"/>
    <p:sldId id="270" r:id="rId30"/>
    <p:sldId id="271" r:id="rId31"/>
    <p:sldId id="291" r:id="rId32"/>
    <p:sldId id="292" r:id="rId33"/>
  </p:sldIdLst>
  <p:sldSz cx="12192000" cy="6858000"/>
  <p:notesSz cx="6858000" cy="9144000"/>
  <p:defaultTextStyle>
    <a:defPPr>
      <a:defRPr lang="gl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9C9"/>
    <a:srgbClr val="E835FB"/>
    <a:srgbClr val="F4C9F9"/>
    <a:srgbClr val="B5A4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3"/>
    <p:restoredTop sz="94141" autoAdjust="0"/>
  </p:normalViewPr>
  <p:slideViewPr>
    <p:cSldViewPr snapToGrid="0">
      <p:cViewPr varScale="1">
        <p:scale>
          <a:sx n="123" d="100"/>
          <a:sy n="123" d="100"/>
        </p:scale>
        <p:origin x="70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2CA6-2009-42BC-A609-AC8C91D8012E}" type="datetimeFigureOut">
              <a:rPr lang="gl-ES" smtClean="0"/>
              <a:t>12/01/21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F2F9-C451-4D4B-8C04-E05C26F43376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98102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2CA6-2009-42BC-A609-AC8C91D8012E}" type="datetimeFigureOut">
              <a:rPr lang="gl-ES" smtClean="0"/>
              <a:t>12/01/21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F2F9-C451-4D4B-8C04-E05C26F43376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68257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2CA6-2009-42BC-A609-AC8C91D8012E}" type="datetimeFigureOut">
              <a:rPr lang="gl-ES" smtClean="0"/>
              <a:t>12/01/21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F2F9-C451-4D4B-8C04-E05C26F43376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59644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2CA6-2009-42BC-A609-AC8C91D8012E}" type="datetimeFigureOut">
              <a:rPr lang="gl-ES" smtClean="0"/>
              <a:t>12/01/21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F2F9-C451-4D4B-8C04-E05C26F43376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20040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2CA6-2009-42BC-A609-AC8C91D8012E}" type="datetimeFigureOut">
              <a:rPr lang="gl-ES" smtClean="0"/>
              <a:t>12/01/21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F2F9-C451-4D4B-8C04-E05C26F43376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80813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2CA6-2009-42BC-A609-AC8C91D8012E}" type="datetimeFigureOut">
              <a:rPr lang="gl-ES" smtClean="0"/>
              <a:t>12/01/21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F2F9-C451-4D4B-8C04-E05C26F43376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24175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2CA6-2009-42BC-A609-AC8C91D8012E}" type="datetimeFigureOut">
              <a:rPr lang="gl-ES" smtClean="0"/>
              <a:t>12/01/21</a:t>
            </a:fld>
            <a:endParaRPr lang="gl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F2F9-C451-4D4B-8C04-E05C26F43376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91814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2CA6-2009-42BC-A609-AC8C91D8012E}" type="datetimeFigureOut">
              <a:rPr lang="gl-ES" smtClean="0"/>
              <a:t>12/01/21</a:t>
            </a:fld>
            <a:endParaRPr lang="gl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F2F9-C451-4D4B-8C04-E05C26F43376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29630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2CA6-2009-42BC-A609-AC8C91D8012E}" type="datetimeFigureOut">
              <a:rPr lang="gl-ES" smtClean="0"/>
              <a:t>12/01/21</a:t>
            </a:fld>
            <a:endParaRPr lang="gl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F2F9-C451-4D4B-8C04-E05C26F43376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60649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2CA6-2009-42BC-A609-AC8C91D8012E}" type="datetimeFigureOut">
              <a:rPr lang="gl-ES" smtClean="0"/>
              <a:t>12/01/21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F2F9-C451-4D4B-8C04-E05C26F43376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26555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2CA6-2009-42BC-A609-AC8C91D8012E}" type="datetimeFigureOut">
              <a:rPr lang="gl-ES" smtClean="0"/>
              <a:t>12/01/21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F2F9-C451-4D4B-8C04-E05C26F43376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2988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B2CA6-2009-42BC-A609-AC8C91D8012E}" type="datetimeFigureOut">
              <a:rPr lang="gl-ES" smtClean="0"/>
              <a:t>12/01/21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DF2F9-C451-4D4B-8C04-E05C26F43376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8181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gl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9A3C6-72BD-2A4B-877E-4EB49B1458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sz="7300" b="1" dirty="0"/>
              <a:t>IES NÚMERO 1</a:t>
            </a:r>
            <a:br>
              <a:rPr lang="es-ES" sz="7300" b="1" dirty="0"/>
            </a:br>
            <a:r>
              <a:rPr lang="es-ES" sz="5300" b="1" dirty="0"/>
              <a:t>CURSO 2020/2021</a:t>
            </a:r>
            <a:br>
              <a:rPr lang="es-ES" b="1" dirty="0"/>
            </a:br>
            <a:r>
              <a:rPr lang="es-ES" b="1" dirty="0"/>
              <a:t>MATERIAS  POR CURSOS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573B4A-7D9E-914B-B287-C6A9ED5F1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s-ES" sz="3200" dirty="0">
                <a:solidFill>
                  <a:srgbClr val="7030A0"/>
                </a:solidFill>
              </a:rPr>
              <a:t>EMPEZAMOS POLA ESO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2B466F8-7BE6-7F41-80F7-5656223D8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9868" y="1122363"/>
            <a:ext cx="10287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20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394088"/>
              </p:ext>
            </p:extLst>
          </p:nvPr>
        </p:nvGraphicFramePr>
        <p:xfrm>
          <a:off x="2393741" y="1543631"/>
          <a:ext cx="8128000" cy="3413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 sz="3200" dirty="0"/>
                        <a:t>4º ESO</a:t>
                      </a:r>
                      <a:endParaRPr lang="gl-E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sz="2000" dirty="0"/>
                    </a:p>
                    <a:p>
                      <a:endParaRPr lang="es-ES" sz="2000" dirty="0"/>
                    </a:p>
                    <a:p>
                      <a:endParaRPr lang="es-ES" sz="2000" dirty="0"/>
                    </a:p>
                    <a:p>
                      <a:endParaRPr lang="es-ES" sz="2000" dirty="0"/>
                    </a:p>
                    <a:p>
                      <a:r>
                        <a:rPr lang="es-ES" sz="2000" dirty="0"/>
                        <a:t>MATERIAS</a:t>
                      </a:r>
                      <a:r>
                        <a:rPr lang="es-ES" sz="2000" baseline="0" dirty="0"/>
                        <a:t> COMÚNS</a:t>
                      </a:r>
                      <a:endParaRPr lang="gl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 LINGUA CASTELÁ E</a:t>
                      </a:r>
                      <a:r>
                        <a:rPr lang="es-ES" sz="2000" baseline="0" dirty="0"/>
                        <a:t> LITERATURA-3H</a:t>
                      </a:r>
                    </a:p>
                    <a:p>
                      <a:endParaRPr lang="es-ES" sz="2000" baseline="0" dirty="0"/>
                    </a:p>
                    <a:p>
                      <a:r>
                        <a:rPr lang="es-ES" sz="2000" baseline="0" dirty="0"/>
                        <a:t> LINGUA GALEGA E LITERATURA-3H</a:t>
                      </a:r>
                    </a:p>
                    <a:p>
                      <a:endParaRPr lang="es-ES" sz="2000" baseline="0" dirty="0"/>
                    </a:p>
                    <a:p>
                      <a:r>
                        <a:rPr lang="es-ES" sz="2000" baseline="0" dirty="0"/>
                        <a:t> EDUCACIÓN FÍSICA-2H</a:t>
                      </a:r>
                    </a:p>
                    <a:p>
                      <a:endParaRPr lang="es-ES" sz="2000" baseline="0" dirty="0"/>
                    </a:p>
                    <a:p>
                      <a:r>
                        <a:rPr lang="es-ES" sz="2000" baseline="0" dirty="0"/>
                        <a:t> XEOGRAFÍA E HISTORIA-3H</a:t>
                      </a:r>
                    </a:p>
                    <a:p>
                      <a:endParaRPr lang="es-ES" sz="2000" baseline="0" dirty="0"/>
                    </a:p>
                    <a:p>
                      <a:r>
                        <a:rPr lang="es-ES" sz="2000" baseline="0" dirty="0"/>
                        <a:t> 1º LINGUA ESTRANXEIRA INGLÉS-3H</a:t>
                      </a:r>
                      <a:endParaRPr lang="gl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347602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715673"/>
              </p:ext>
            </p:extLst>
          </p:nvPr>
        </p:nvGraphicFramePr>
        <p:xfrm>
          <a:off x="2062145" y="1161793"/>
          <a:ext cx="8128000" cy="4368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98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4º ESO _ENSINANZAS ACADÉMICAS </a:t>
                      </a:r>
                      <a:endParaRPr lang="gl-E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gl-ES" b="1" dirty="0"/>
                        <a:t>MATERIA OBRIGATORIA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gl-ES" b="1" dirty="0"/>
                        <a:t>MATEMÁTICAS ACADÉMICAS (4h)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gl-E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endParaRPr lang="es-ES" dirty="0"/>
                    </a:p>
                    <a:p>
                      <a:pPr algn="ctr"/>
                      <a:r>
                        <a:rPr lang="es-ES" b="1" dirty="0"/>
                        <a:t>ELIXIR UN BLOQUE </a:t>
                      </a:r>
                      <a:endParaRPr lang="gl-ES" b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gl-E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s-ES" b="1" dirty="0"/>
                        <a:t>            BIOLOXÍA E XEOLOXÍA (3h)</a:t>
                      </a:r>
                      <a:endParaRPr lang="gl-ES" b="1" dirty="0"/>
                    </a:p>
                    <a:p>
                      <a:r>
                        <a:rPr lang="es-ES" b="1" dirty="0"/>
                        <a:t>          FÍSICA E QUÍMICA (3h)</a:t>
                      </a:r>
                      <a:endParaRPr lang="gl-ES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          ECONOMÍA (3h) </a:t>
                      </a:r>
                    </a:p>
                    <a:p>
                      <a:r>
                        <a:rPr lang="es-ES" b="1" dirty="0"/>
                        <a:t>          LATÍN (3h)</a:t>
                      </a:r>
                      <a:endParaRPr lang="gl-ES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ELIXIR UNHA MATERIA</a:t>
                      </a:r>
                      <a:r>
                        <a:rPr lang="es-ES" b="1" baseline="0" dirty="0"/>
                        <a:t> DE CADA COLUMNA (Todas 3h)</a:t>
                      </a:r>
                      <a:endParaRPr lang="gl-ES" b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b="1" dirty="0"/>
                        <a:t>CULTURA CIENTÍFICA</a:t>
                      </a:r>
                      <a:endParaRPr lang="gl-ES" b="1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b="1" dirty="0"/>
                        <a:t>CULTURA CLÁSICA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b="1" dirty="0"/>
                        <a:t>ED.PLÁSTICA E VISUAL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b="1" dirty="0"/>
                        <a:t>TIC</a:t>
                      </a:r>
                      <a:endParaRPr lang="gl-ES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b="1" dirty="0"/>
                        <a:t>FILOSOFÍA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b="1" dirty="0"/>
                        <a:t>FRANCÉS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b="1" dirty="0"/>
                        <a:t>MÚSICA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b="1" dirty="0"/>
                        <a:t>TIC</a:t>
                      </a:r>
                      <a:endParaRPr lang="gl-ES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ES" b="1" dirty="0"/>
                        <a:t>ELIXIR</a:t>
                      </a:r>
                      <a:r>
                        <a:rPr lang="es-ES" b="1" baseline="0" dirty="0"/>
                        <a:t> UNHA MATERIA</a:t>
                      </a:r>
                      <a:endParaRPr lang="gl-ES" b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b="1" dirty="0"/>
                        <a:t>RELIXIÓN CATÓLICA (1h)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b="1" dirty="0"/>
                        <a:t>VALORES ÉTICOS (1h)</a:t>
                      </a:r>
                      <a:endParaRPr lang="gl-ES" b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Elipse 3"/>
          <p:cNvSpPr/>
          <p:nvPr/>
        </p:nvSpPr>
        <p:spPr>
          <a:xfrm>
            <a:off x="6344438" y="2802543"/>
            <a:ext cx="190919" cy="23111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5" name="Elipse 2"/>
          <p:cNvSpPr/>
          <p:nvPr/>
        </p:nvSpPr>
        <p:spPr>
          <a:xfrm>
            <a:off x="2255124" y="2802543"/>
            <a:ext cx="190919" cy="23111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38021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236495"/>
              </p:ext>
            </p:extLst>
          </p:nvPr>
        </p:nvGraphicFramePr>
        <p:xfrm>
          <a:off x="2062145" y="1161793"/>
          <a:ext cx="8128000" cy="418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00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3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4º ESO  _ENSINANZAS APLICADAS  </a:t>
                      </a:r>
                      <a:endParaRPr lang="gl-E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r>
                        <a:rPr lang="es-ES" b="1" dirty="0"/>
                        <a:t>MATERIAS</a:t>
                      </a:r>
                      <a:r>
                        <a:rPr lang="es-ES" b="1" baseline="0" dirty="0"/>
                        <a:t> OBRIGATORIAS</a:t>
                      </a:r>
                      <a:endParaRPr lang="gl-ES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ES" dirty="0"/>
                        <a:t>MATEMÁTICAS APLICADAS ÁS ENSINANZAS</a:t>
                      </a:r>
                      <a:r>
                        <a:rPr lang="es-ES" baseline="0" dirty="0"/>
                        <a:t> APLICADAS (4h)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ES" baseline="0" dirty="0"/>
                        <a:t>TECNOLOXÍA (3h)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ES" baseline="0" dirty="0"/>
                        <a:t>INICIACIÓN Á ACTIVIDADE EMPRENDEDORA E EMPRESARIAL (3h)</a:t>
                      </a:r>
                      <a:endParaRPr lang="gl-E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gl-E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ELIXIR DÚAS MATERIAS (Todas 3h)</a:t>
                      </a:r>
                      <a:endParaRPr lang="gl-ES" b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dirty="0"/>
                        <a:t>CIENCIAS APLICADAS Á ACTIVIDADE PROFESIONAL</a:t>
                      </a:r>
                      <a:endParaRPr lang="gl-ES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dirty="0"/>
                        <a:t>CULTURA CLÁSICA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dirty="0"/>
                        <a:t>ED.PLÁSTICA E VISUAL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dirty="0"/>
                        <a:t>TIC</a:t>
                      </a:r>
                      <a:endParaRPr lang="gl-E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gl-E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ES" b="1" dirty="0"/>
                        <a:t>ELIXIR</a:t>
                      </a:r>
                      <a:r>
                        <a:rPr lang="es-ES" b="1" baseline="0" dirty="0"/>
                        <a:t> UNHA MATERIA</a:t>
                      </a:r>
                      <a:endParaRPr lang="gl-ES" b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dirty="0"/>
                        <a:t>RELIXIÓN CATÓLICA (1h)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dirty="0"/>
                        <a:t>VALORES ÉTICOS (1h)</a:t>
                      </a:r>
                      <a:endParaRPr lang="gl-E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8107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87467D-1BC7-A941-BF9B-8BCD2A3EE0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>
                <a:solidFill>
                  <a:srgbClr val="FF0000"/>
                </a:solidFill>
              </a:rPr>
              <a:t>O NOSO SOBRE DE MATRÍCULA DE 4º ESO É: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F3109D-D556-334C-B6F3-9AD92937A8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493886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27F00B1-438D-694F-9CA9-82EBB424A2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59740" y="-942969"/>
            <a:ext cx="6625167" cy="8760487"/>
          </a:xfrm>
        </p:spPr>
      </p:pic>
    </p:spTree>
    <p:extLst>
      <p:ext uri="{BB962C8B-B14F-4D97-AF65-F5344CB8AC3E}">
        <p14:creationId xmlns:p14="http://schemas.microsoft.com/office/powerpoint/2010/main" val="4031869879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EC3423-8A97-1940-BC6F-CF5E03DDD3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7030A0"/>
                </a:solidFill>
              </a:rPr>
              <a:t>MATERIAS DO BACHARELATO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C3A549D-CA63-E54C-90E1-D011D0E59D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2800" dirty="0">
                <a:solidFill>
                  <a:srgbClr val="7030A0"/>
                </a:solidFill>
              </a:rPr>
              <a:t>EMPEZAMOS POR 1º BACHARELATO</a:t>
            </a:r>
          </a:p>
        </p:txBody>
      </p:sp>
    </p:spTree>
    <p:extLst>
      <p:ext uri="{BB962C8B-B14F-4D97-AF65-F5344CB8AC3E}">
        <p14:creationId xmlns:p14="http://schemas.microsoft.com/office/powerpoint/2010/main" val="81443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806563-A29B-6341-A91D-7FEF9052A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PODO REALIZAR TRES TIPOS DE BACHARALETO SEGUNDO AS MIÑAS PREFERENCIAS </a:t>
            </a:r>
            <a:r>
              <a:rPr lang="es-ES" dirty="0"/>
              <a:t>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D8FC20-7F74-1845-BDD0-C385A2C75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rgbClr val="FF0000"/>
                </a:solidFill>
              </a:rPr>
              <a:t>MODALIDADE DE CIENCIAS</a:t>
            </a:r>
          </a:p>
          <a:p>
            <a:r>
              <a:rPr lang="es-ES" dirty="0">
                <a:solidFill>
                  <a:srgbClr val="FF0000"/>
                </a:solidFill>
              </a:rPr>
              <a:t>MODALIDADE DE CIENCIAS SOCIAIS</a:t>
            </a:r>
          </a:p>
          <a:p>
            <a:r>
              <a:rPr lang="es-ES" dirty="0">
                <a:solidFill>
                  <a:srgbClr val="FF0000"/>
                </a:solidFill>
              </a:rPr>
              <a:t>MODALIDADE DE HUMANIDADES</a:t>
            </a:r>
          </a:p>
        </p:txBody>
      </p:sp>
    </p:spTree>
    <p:extLst>
      <p:ext uri="{BB962C8B-B14F-4D97-AF65-F5344CB8AC3E}">
        <p14:creationId xmlns:p14="http://schemas.microsoft.com/office/powerpoint/2010/main" val="3904112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B74A94-B44D-FA46-A05B-41B851552D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/>
              <a:t>¿QUÉ VOU A ESTUDIAR EN 1º BACHARELATO?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070AF3-439C-FC49-870D-58074100B8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u="sng" dirty="0"/>
              <a:t>5 MATERIAS COMÚNS : </a:t>
            </a:r>
          </a:p>
          <a:p>
            <a:r>
              <a:rPr lang="es-ES" sz="1300" dirty="0"/>
              <a:t>		</a:t>
            </a:r>
            <a:r>
              <a:rPr lang="es-ES" sz="1300" dirty="0">
                <a:solidFill>
                  <a:srgbClr val="FF0000"/>
                </a:solidFill>
              </a:rPr>
              <a:t>         </a:t>
            </a:r>
            <a:r>
              <a:rPr lang="es-ES" sz="1600" b="1" dirty="0">
                <a:solidFill>
                  <a:srgbClr val="FF0000"/>
                </a:solidFill>
              </a:rPr>
              <a:t>FILOSOFÍA                      3h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1600" b="1" dirty="0">
                <a:solidFill>
                  <a:srgbClr val="FF0000"/>
                </a:solidFill>
              </a:rPr>
              <a:t>					LINGUA ESTRANXEIRA   3h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1600" b="1" dirty="0">
                <a:solidFill>
                  <a:srgbClr val="FF0000"/>
                </a:solidFill>
              </a:rPr>
              <a:t>					LINGUA CASTELÁ            3h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1600" b="1" dirty="0">
                <a:solidFill>
                  <a:srgbClr val="FF0000"/>
                </a:solidFill>
              </a:rPr>
              <a:t>					LINGUA GALEGA             3h</a:t>
            </a:r>
          </a:p>
          <a:p>
            <a:r>
              <a:rPr lang="es-ES" sz="1600" b="1" dirty="0">
                <a:solidFill>
                  <a:srgbClr val="FF0000"/>
                </a:solidFill>
              </a:rPr>
              <a:t>		           EDUCACIÓN FÍSICA         2h</a:t>
            </a:r>
            <a:endParaRPr lang="gl-ES" sz="1600" b="1" dirty="0">
              <a:solidFill>
                <a:srgbClr val="FF000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03025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8C2122-9ADE-2E4D-88E8-CE17850A5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973" y="259773"/>
            <a:ext cx="10636827" cy="1430915"/>
          </a:xfrm>
        </p:spPr>
        <p:txBody>
          <a:bodyPr>
            <a:normAutofit fontScale="90000"/>
          </a:bodyPr>
          <a:lstStyle/>
          <a:p>
            <a:r>
              <a:rPr lang="es-ES" sz="2200" b="1" dirty="0"/>
              <a:t>MAIS A MATERIA TRONCAL DE OPCIÓN OBRIGATORIA SEGUNDO A OPCIÓN DE BACHARELATO ESCOLLIDA : </a:t>
            </a:r>
            <a:br>
              <a:rPr lang="es-ES" sz="2000" dirty="0"/>
            </a:br>
            <a:r>
              <a:rPr lang="es-ES" sz="1800" dirty="0">
                <a:solidFill>
                  <a:srgbClr val="FF0000"/>
                </a:solidFill>
              </a:rPr>
              <a:t>MATEMÁTICAS I  ( </a:t>
            </a:r>
            <a:r>
              <a:rPr lang="es-ES" sz="1800" dirty="0" err="1">
                <a:solidFill>
                  <a:srgbClr val="FF0000"/>
                </a:solidFill>
              </a:rPr>
              <a:t>Modalidade</a:t>
            </a:r>
            <a:r>
              <a:rPr lang="es-ES" sz="1800" dirty="0">
                <a:solidFill>
                  <a:srgbClr val="FF0000"/>
                </a:solidFill>
              </a:rPr>
              <a:t> ciencias)</a:t>
            </a:r>
            <a:br>
              <a:rPr lang="es-ES" sz="1800" dirty="0">
                <a:solidFill>
                  <a:srgbClr val="FF0000"/>
                </a:solidFill>
              </a:rPr>
            </a:br>
            <a:r>
              <a:rPr lang="es-ES" sz="1800" dirty="0">
                <a:solidFill>
                  <a:srgbClr val="FF0000"/>
                </a:solidFill>
              </a:rPr>
              <a:t>MATEMÁTICAS APLICADAS AS CIENCIAS SOCIAIS I  (</a:t>
            </a:r>
            <a:r>
              <a:rPr lang="es-ES" sz="1800" dirty="0" err="1">
                <a:solidFill>
                  <a:srgbClr val="FF0000"/>
                </a:solidFill>
              </a:rPr>
              <a:t>Modalidade</a:t>
            </a:r>
            <a:r>
              <a:rPr lang="es-ES" sz="1800" dirty="0">
                <a:solidFill>
                  <a:srgbClr val="FF0000"/>
                </a:solidFill>
              </a:rPr>
              <a:t> ciencias </a:t>
            </a:r>
            <a:r>
              <a:rPr lang="es-ES" sz="1800" dirty="0" err="1">
                <a:solidFill>
                  <a:srgbClr val="FF0000"/>
                </a:solidFill>
              </a:rPr>
              <a:t>sociais</a:t>
            </a:r>
            <a:r>
              <a:rPr lang="es-ES" sz="1800" dirty="0">
                <a:solidFill>
                  <a:srgbClr val="FF0000"/>
                </a:solidFill>
              </a:rPr>
              <a:t>)</a:t>
            </a:r>
            <a:br>
              <a:rPr lang="es-ES" sz="1800" dirty="0">
                <a:solidFill>
                  <a:srgbClr val="FF0000"/>
                </a:solidFill>
              </a:rPr>
            </a:br>
            <a:r>
              <a:rPr lang="es-ES" sz="1800" dirty="0">
                <a:solidFill>
                  <a:srgbClr val="FF0000"/>
                </a:solidFill>
              </a:rPr>
              <a:t>LATÍN I (</a:t>
            </a:r>
            <a:r>
              <a:rPr lang="es-ES" sz="1800" dirty="0" err="1">
                <a:solidFill>
                  <a:srgbClr val="FF0000"/>
                </a:solidFill>
              </a:rPr>
              <a:t>Modalidade</a:t>
            </a:r>
            <a:r>
              <a:rPr lang="es-ES" sz="1800" dirty="0">
                <a:solidFill>
                  <a:srgbClr val="FF0000"/>
                </a:solidFill>
              </a:rPr>
              <a:t> humanidades)</a:t>
            </a:r>
            <a:br>
              <a:rPr lang="es-ES" sz="1800" dirty="0">
                <a:solidFill>
                  <a:srgbClr val="FF0000"/>
                </a:solidFill>
              </a:rPr>
            </a:br>
            <a:endParaRPr lang="es-ES" sz="1800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19A421-269B-3942-A5BF-2B18BF07C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/>
              <a:t>MAIS AS DÚAS MATERIAS TRONCAIS DE OPCIÓN :</a:t>
            </a:r>
          </a:p>
          <a:p>
            <a:r>
              <a:rPr lang="es-ES" dirty="0">
                <a:solidFill>
                  <a:srgbClr val="FF0000"/>
                </a:solidFill>
              </a:rPr>
              <a:t>FÍSICA E QUÍMICA , BIOLOXÍA</a:t>
            </a:r>
          </a:p>
          <a:p>
            <a:r>
              <a:rPr lang="es-ES" dirty="0">
                <a:solidFill>
                  <a:srgbClr val="FF0000"/>
                </a:solidFill>
              </a:rPr>
              <a:t>FÍSICA E QUÍMICA , DEBUXO TÉCNICO</a:t>
            </a:r>
          </a:p>
          <a:p>
            <a:r>
              <a:rPr lang="es-ES" dirty="0">
                <a:solidFill>
                  <a:srgbClr val="FF0000"/>
                </a:solidFill>
              </a:rPr>
              <a:t>ECONOMÍA, HISTORIA DO MUNDO CONTEMPORANEO </a:t>
            </a:r>
          </a:p>
          <a:p>
            <a:r>
              <a:rPr lang="es-ES" dirty="0">
                <a:solidFill>
                  <a:srgbClr val="FF0000"/>
                </a:solidFill>
              </a:rPr>
              <a:t>GREGO E LITERATURA UNIVERSAL</a:t>
            </a:r>
          </a:p>
          <a:p>
            <a:pPr marL="0" indent="0">
              <a:buNone/>
            </a:pPr>
            <a:r>
              <a:rPr lang="es-ES" dirty="0"/>
              <a:t>MAIS UN TOTAL DE 6H ENTRE ESPECIFÍCAS OU LIBRE CONFIGURACIÓN:</a:t>
            </a:r>
          </a:p>
          <a:p>
            <a:pPr marL="285750" indent="-285750"/>
            <a:r>
              <a:rPr lang="es-ES" b="1" dirty="0">
                <a:solidFill>
                  <a:srgbClr val="FF0000"/>
                </a:solidFill>
              </a:rPr>
              <a:t>O total deben ser 6 horas</a:t>
            </a:r>
          </a:p>
          <a:p>
            <a:pPr marL="285750" indent="-285750"/>
            <a:r>
              <a:rPr lang="es-ES" b="1" dirty="0">
                <a:solidFill>
                  <a:srgbClr val="FF0000"/>
                </a:solidFill>
              </a:rPr>
              <a:t>Non se poden elixir tres materias de 2h a vez</a:t>
            </a:r>
          </a:p>
          <a:p>
            <a:pPr marL="285750" indent="-285750"/>
            <a:r>
              <a:rPr lang="es-ES" b="1" dirty="0" err="1">
                <a:solidFill>
                  <a:srgbClr val="FF0000"/>
                </a:solidFill>
              </a:rPr>
              <a:t>Só</a:t>
            </a:r>
            <a:r>
              <a:rPr lang="es-ES" b="1" dirty="0">
                <a:solidFill>
                  <a:srgbClr val="FF0000"/>
                </a:solidFill>
              </a:rPr>
              <a:t> se pode elixir </a:t>
            </a:r>
            <a:r>
              <a:rPr lang="es-ES" b="1" dirty="0" err="1">
                <a:solidFill>
                  <a:srgbClr val="FF0000"/>
                </a:solidFill>
              </a:rPr>
              <a:t>unha</a:t>
            </a:r>
            <a:r>
              <a:rPr lang="es-ES" b="1" dirty="0">
                <a:solidFill>
                  <a:srgbClr val="FF0000"/>
                </a:solidFill>
              </a:rPr>
              <a:t> materia </a:t>
            </a:r>
            <a:r>
              <a:rPr lang="es-ES" b="1" dirty="0" err="1">
                <a:solidFill>
                  <a:srgbClr val="FF0000"/>
                </a:solidFill>
              </a:rPr>
              <a:t>dunha</a:t>
            </a:r>
            <a:r>
              <a:rPr lang="es-ES" b="1" dirty="0">
                <a:solidFill>
                  <a:srgbClr val="FF0000"/>
                </a:solidFill>
              </a:rPr>
              <a:t> hora</a:t>
            </a:r>
          </a:p>
          <a:p>
            <a:pPr marL="285750" indent="-285750"/>
            <a:r>
              <a:rPr lang="es-ES" b="1" dirty="0">
                <a:solidFill>
                  <a:srgbClr val="FF0000"/>
                </a:solidFill>
              </a:rPr>
              <a:t>Un mínimo de dúas e un máximo de tres entre as específicas 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58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032000" y="719666"/>
          <a:ext cx="8769350" cy="3648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6554">
                <a:tc gridSpan="2">
                  <a:txBody>
                    <a:bodyPr/>
                    <a:lstStyle/>
                    <a:p>
                      <a:pPr algn="ctr"/>
                      <a:r>
                        <a:rPr lang="es-ES" sz="4000" dirty="0"/>
                        <a:t>1ºBACHARELATO</a:t>
                      </a:r>
                      <a:endParaRPr lang="gl-ES" sz="4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7180">
                <a:tc>
                  <a:txBody>
                    <a:bodyPr/>
                    <a:lstStyle/>
                    <a:p>
                      <a:endParaRPr lang="es-ES" sz="2800" dirty="0"/>
                    </a:p>
                    <a:p>
                      <a:endParaRPr lang="es-ES" sz="2800" dirty="0"/>
                    </a:p>
                    <a:p>
                      <a:endParaRPr lang="es-ES" sz="2800" dirty="0"/>
                    </a:p>
                    <a:p>
                      <a:r>
                        <a:rPr lang="es-ES" sz="2400" b="1" dirty="0"/>
                        <a:t>MATERIAS COMÚNS</a:t>
                      </a:r>
                    </a:p>
                    <a:p>
                      <a:endParaRPr lang="gl-E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800" dirty="0"/>
                    </a:p>
                    <a:p>
                      <a:r>
                        <a:rPr lang="es-ES" sz="2400" dirty="0"/>
                        <a:t>FILOSOFÍA</a:t>
                      </a:r>
                      <a:r>
                        <a:rPr lang="es-ES" sz="2400" baseline="0" dirty="0"/>
                        <a:t>                       3h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aseline="0" dirty="0"/>
                        <a:t>LINGUA ESTRANXEIRA   3h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aseline="0" dirty="0"/>
                        <a:t>LINGUA CASTELÁ            3h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aseline="0" dirty="0"/>
                        <a:t>LINGUA GALEGA             3h</a:t>
                      </a:r>
                    </a:p>
                    <a:p>
                      <a:r>
                        <a:rPr lang="es-ES" sz="2400" baseline="0" dirty="0"/>
                        <a:t>EDUCACIÓN FÍSICA         2h</a:t>
                      </a:r>
                      <a:endParaRPr lang="gl-E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428396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728C4D-1DFA-9F44-8FC8-DAE6D10DF920}"/>
              </a:ext>
            </a:extLst>
          </p:cNvPr>
          <p:cNvSpPr>
            <a:spLocks noGrp="1"/>
          </p:cNvSpPr>
          <p:nvPr>
            <p:ph type="title"/>
          </p:nvPr>
        </p:nvSpPr>
        <p:spPr>
          <a:pattFill prst="pct6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r>
              <a:rPr lang="es-ES" sz="4800" b="1" dirty="0"/>
              <a:t>EN PRIMEIRO ESO TEMOS     </a:t>
            </a:r>
            <a:r>
              <a:rPr lang="es-ES" dirty="0"/>
              <a:t>                            	</a:t>
            </a:r>
            <a:r>
              <a:rPr lang="es-ES" b="1" dirty="0"/>
              <a:t>11 ASIGNATURAS DAS CALES 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B59E57-AA4A-C948-AF34-EA35763D5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S" dirty="0"/>
              <a:t>	</a:t>
            </a:r>
            <a:r>
              <a:rPr lang="es-ES" sz="4300" dirty="0">
                <a:solidFill>
                  <a:srgbClr val="FF0000"/>
                </a:solidFill>
              </a:rPr>
              <a:t>9 MATERIAS OBRIGATORIAS</a:t>
            </a:r>
          </a:p>
          <a:p>
            <a:pPr marL="0" indent="0">
              <a:buNone/>
            </a:pPr>
            <a:endParaRPr lang="es-ES" sz="43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ES" sz="43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ES" sz="4300" dirty="0">
                <a:solidFill>
                  <a:srgbClr val="FF0000"/>
                </a:solidFill>
              </a:rPr>
              <a:t>	1 MATERIA A ELEXIR ENTRE RELIXIÓN OU VALORES ÉTICOS </a:t>
            </a:r>
          </a:p>
          <a:p>
            <a:pPr marL="0" indent="0">
              <a:buNone/>
            </a:pPr>
            <a:endParaRPr lang="es-ES" sz="43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ES" sz="43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ES" sz="4300" dirty="0">
                <a:solidFill>
                  <a:srgbClr val="FF0000"/>
                </a:solidFill>
              </a:rPr>
              <a:t>	1 MATERIA A ELEXIR DE LIBRE CONFIGURACIÓN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84513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392405"/>
              </p:ext>
            </p:extLst>
          </p:nvPr>
        </p:nvGraphicFramePr>
        <p:xfrm>
          <a:off x="1886857" y="269723"/>
          <a:ext cx="81280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1º BACH _MODALIDADE</a:t>
                      </a:r>
                      <a:r>
                        <a:rPr lang="es-ES" sz="2800" baseline="0" dirty="0"/>
                        <a:t> CIENCIAS </a:t>
                      </a:r>
                      <a:endParaRPr lang="gl-ES" sz="28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MATERIA TRONCAL OBRIGATORIA </a:t>
                      </a:r>
                    </a:p>
                    <a:p>
                      <a:pPr algn="ctr"/>
                      <a:r>
                        <a:rPr lang="es-ES" sz="1800" dirty="0"/>
                        <a:t>(4h)</a:t>
                      </a:r>
                      <a:endParaRPr lang="gl-ES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dirty="0"/>
                    </a:p>
                    <a:p>
                      <a:pPr algn="ctr"/>
                      <a:r>
                        <a:rPr lang="es-ES" sz="2000" dirty="0"/>
                        <a:t>MATEMÁTICAS I</a:t>
                      </a:r>
                    </a:p>
                    <a:p>
                      <a:pPr algn="ctr"/>
                      <a:endParaRPr lang="gl-E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858942"/>
              </p:ext>
            </p:extLst>
          </p:nvPr>
        </p:nvGraphicFramePr>
        <p:xfrm>
          <a:off x="1857603" y="1943351"/>
          <a:ext cx="8128000" cy="1467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7449">
                <a:tc gridSpan="2"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MATERIA</a:t>
                      </a:r>
                      <a:r>
                        <a:rPr lang="es-ES" sz="2000" baseline="0" dirty="0"/>
                        <a:t> TRONCAL DE OPCIÓN ( ELIXIR UN BLOQUE ) (Todas de 4h)</a:t>
                      </a:r>
                      <a:endParaRPr lang="gl-ES" sz="20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0056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FÍSICA QUÍMICA </a:t>
                      </a:r>
                    </a:p>
                    <a:p>
                      <a:pPr algn="ctr"/>
                      <a:r>
                        <a:rPr lang="es-ES" sz="2000" dirty="0"/>
                        <a:t>BIOLOXÍA</a:t>
                      </a:r>
                      <a:endParaRPr lang="gl-ES" sz="2000" dirty="0"/>
                    </a:p>
                    <a:p>
                      <a:pPr algn="ctr"/>
                      <a:endParaRPr lang="gl-E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FÍSICA QUÍMICA </a:t>
                      </a:r>
                    </a:p>
                    <a:p>
                      <a:pPr algn="ctr"/>
                      <a:r>
                        <a:rPr lang="es-ES" sz="2000" dirty="0"/>
                        <a:t>DEBUXO TÉCNICO </a:t>
                      </a:r>
                      <a:endParaRPr lang="gl-E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352174"/>
              </p:ext>
            </p:extLst>
          </p:nvPr>
        </p:nvGraphicFramePr>
        <p:xfrm>
          <a:off x="1866307" y="3410857"/>
          <a:ext cx="8128000" cy="3489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0715">
                <a:tc gridSpan="2"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MATERIAS</a:t>
                      </a:r>
                      <a:r>
                        <a:rPr lang="es-ES" dirty="0"/>
                        <a:t> ESPECÍFICAS E DE LIBRE CONFIGUARCIÓN</a:t>
                      </a:r>
                      <a:endParaRPr lang="gl-E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3852">
                <a:tc>
                  <a:txBody>
                    <a:bodyPr/>
                    <a:lstStyle/>
                    <a:p>
                      <a:r>
                        <a:rPr lang="es-ES" sz="1400" baseline="0" dirty="0"/>
                        <a:t>  </a:t>
                      </a:r>
                    </a:p>
                    <a:p>
                      <a:endParaRPr lang="es-ES" sz="1800" baseline="0" dirty="0"/>
                    </a:p>
                    <a:p>
                      <a:r>
                        <a:rPr lang="es-ES" sz="1800" baseline="0" dirty="0"/>
                        <a:t> </a:t>
                      </a:r>
                      <a:r>
                        <a:rPr lang="es-ES" sz="1800" b="1" baseline="0" dirty="0"/>
                        <a:t>ELEXIR 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b="1" baseline="0" dirty="0"/>
                        <a:t>O total deben ser 6 horas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b="1" baseline="0" dirty="0"/>
                        <a:t>Non se poden elixir tres materias de 2h a vez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b="1" baseline="0" dirty="0" err="1"/>
                        <a:t>Só</a:t>
                      </a:r>
                      <a:r>
                        <a:rPr lang="es-ES" sz="1800" b="1" baseline="0" dirty="0"/>
                        <a:t> se pode elixir </a:t>
                      </a:r>
                      <a:r>
                        <a:rPr lang="es-ES" sz="1800" b="1" baseline="0" dirty="0" err="1"/>
                        <a:t>unha</a:t>
                      </a:r>
                      <a:r>
                        <a:rPr lang="es-ES" sz="1800" b="1" baseline="0" dirty="0"/>
                        <a:t> materia </a:t>
                      </a:r>
                      <a:r>
                        <a:rPr lang="es-ES" sz="1800" b="1" baseline="0" dirty="0" err="1"/>
                        <a:t>dunha</a:t>
                      </a:r>
                      <a:r>
                        <a:rPr lang="es-ES" sz="1800" b="1" baseline="0" dirty="0"/>
                        <a:t> hora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b="1" baseline="0" dirty="0"/>
                        <a:t>Un mínimo de dúas e un máximo de tres entre as específicas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gl-E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1400" b="1" u="sng" baseline="0" dirty="0"/>
                        <a:t>MATERIAS ESPECÍFICAS 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1400" baseline="0" dirty="0"/>
                        <a:t>TECNOLOXÍA INDUSTRIAL    (3h)                              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1400" baseline="0" dirty="0"/>
                        <a:t>ANATOMÍA (3h)</a:t>
                      </a:r>
                      <a:endParaRPr lang="gl-ES" sz="1400" dirty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ES" sz="1400" dirty="0"/>
                        <a:t> FRANCÉS    </a:t>
                      </a:r>
                      <a:r>
                        <a:rPr lang="es-ES" sz="1400" baseline="0" dirty="0"/>
                        <a:t>(2h)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ES" sz="1400" baseline="0" dirty="0"/>
                        <a:t>CULTURA CIENTÍFICA (2h)</a:t>
                      </a:r>
                      <a:r>
                        <a:rPr lang="es-ES" sz="1400" dirty="0"/>
                        <a:t>                      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ES" sz="1400" dirty="0"/>
                        <a:t> TIC              </a:t>
                      </a:r>
                      <a:r>
                        <a:rPr lang="es-ES" sz="1400" baseline="0" dirty="0"/>
                        <a:t>(2h)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ES" sz="1400" baseline="0" dirty="0"/>
                        <a:t>RELIXIÓN (1h )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ES" sz="1400" b="1" u="sng" baseline="0" dirty="0"/>
                        <a:t>MATERIAS DE LIBRE CONFIGURACIÓN: </a:t>
                      </a:r>
                      <a:endParaRPr lang="gl-ES" sz="1400" b="1" u="sng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1400" dirty="0"/>
                        <a:t> REFORZO INGLÉS  (1h)                                            </a:t>
                      </a:r>
                      <a:r>
                        <a:rPr lang="gl-ES" sz="1400" baseline="0" dirty="0"/>
                        <a:t>(libre configuración centro)</a:t>
                      </a:r>
                      <a:endParaRPr lang="es-ES" sz="14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ES" sz="1400" dirty="0"/>
                        <a:t> L.</a:t>
                      </a:r>
                      <a:r>
                        <a:rPr lang="es-ES" sz="1400" baseline="0" dirty="0"/>
                        <a:t> CULTURA PORTUGUESA  ( 1h)       </a:t>
                      </a:r>
                      <a:r>
                        <a:rPr lang="gl-ES" sz="1400" baseline="0" dirty="0"/>
                        <a:t>                   (libre configuración centro)</a:t>
                      </a:r>
                      <a:endParaRPr lang="es-ES" sz="1400" baseline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1400" baseline="0" dirty="0"/>
                        <a:t>ROBÓTICA *  (2h)(</a:t>
                      </a:r>
                      <a:r>
                        <a:rPr lang="es-ES" sz="1400" baseline="0" dirty="0" err="1"/>
                        <a:t>só</a:t>
                      </a:r>
                      <a:r>
                        <a:rPr lang="es-ES" sz="1400" baseline="0" dirty="0"/>
                        <a:t> con </a:t>
                      </a:r>
                      <a:r>
                        <a:rPr lang="es-ES" sz="1400" baseline="0" dirty="0" err="1"/>
                        <a:t>relixión</a:t>
                      </a:r>
                      <a:r>
                        <a:rPr lang="es-ES" sz="1400" baseline="0" dirty="0"/>
                        <a:t>)                        </a:t>
                      </a:r>
                      <a:r>
                        <a:rPr lang="gl-ES" sz="1400" baseline="0" dirty="0"/>
                        <a:t>(libre configuración autonómica)</a:t>
                      </a:r>
                      <a:endParaRPr lang="gl-E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Rectángulo 14"/>
          <p:cNvSpPr/>
          <p:nvPr/>
        </p:nvSpPr>
        <p:spPr>
          <a:xfrm>
            <a:off x="2317819" y="2550048"/>
            <a:ext cx="321547" cy="2612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17" name="Rectángulo 16"/>
          <p:cNvSpPr/>
          <p:nvPr/>
        </p:nvSpPr>
        <p:spPr>
          <a:xfrm>
            <a:off x="6286361" y="2550048"/>
            <a:ext cx="321547" cy="2612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19986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741692"/>
              </p:ext>
            </p:extLst>
          </p:nvPr>
        </p:nvGraphicFramePr>
        <p:xfrm>
          <a:off x="1944915" y="211666"/>
          <a:ext cx="81280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1º BACH _MODALIDADE</a:t>
                      </a:r>
                      <a:r>
                        <a:rPr lang="es-ES" sz="2800" baseline="0" dirty="0"/>
                        <a:t> HUMANIDADES </a:t>
                      </a:r>
                      <a:endParaRPr lang="gl-ES" sz="28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MATERIA TRONCAL OBRIGATORIA </a:t>
                      </a:r>
                    </a:p>
                    <a:p>
                      <a:pPr algn="ctr"/>
                      <a:r>
                        <a:rPr lang="es-ES" sz="1800" dirty="0"/>
                        <a:t>(4h)</a:t>
                      </a:r>
                      <a:endParaRPr lang="gl-ES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dirty="0"/>
                    </a:p>
                    <a:p>
                      <a:pPr algn="ctr"/>
                      <a:r>
                        <a:rPr lang="es-ES" sz="2000" dirty="0"/>
                        <a:t>LATÍN</a:t>
                      </a:r>
                      <a:r>
                        <a:rPr lang="es-ES" sz="2000" baseline="0" dirty="0"/>
                        <a:t> </a:t>
                      </a:r>
                      <a:r>
                        <a:rPr lang="es-ES" sz="2000" dirty="0"/>
                        <a:t>I </a:t>
                      </a:r>
                    </a:p>
                    <a:p>
                      <a:pPr algn="ctr"/>
                      <a:endParaRPr lang="gl-E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228242"/>
              </p:ext>
            </p:extLst>
          </p:nvPr>
        </p:nvGraphicFramePr>
        <p:xfrm>
          <a:off x="1930173" y="1876471"/>
          <a:ext cx="8128003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MATERIAS</a:t>
                      </a:r>
                      <a:r>
                        <a:rPr lang="es-ES" sz="2000" baseline="0" dirty="0"/>
                        <a:t> TRONCAIS DE OPCIÓN ( Todas de 4h)</a:t>
                      </a:r>
                      <a:endParaRPr lang="gl-ES" sz="20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GREGO (4h)</a:t>
                      </a:r>
                    </a:p>
                    <a:p>
                      <a:pPr algn="ctr"/>
                      <a:r>
                        <a:rPr lang="es-ES" sz="2000" dirty="0"/>
                        <a:t>LITERATURA UNIVERSAL (4h)</a:t>
                      </a:r>
                      <a:endParaRPr lang="gl-E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66851"/>
              </p:ext>
            </p:extLst>
          </p:nvPr>
        </p:nvGraphicFramePr>
        <p:xfrm>
          <a:off x="1929946" y="2958948"/>
          <a:ext cx="8128000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4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3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MATERIAS</a:t>
                      </a:r>
                      <a:r>
                        <a:rPr lang="es-ES" dirty="0"/>
                        <a:t> ESPECÍFICAS</a:t>
                      </a:r>
                      <a:endParaRPr lang="gl-E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r>
                        <a:rPr lang="es-ES" baseline="0" dirty="0"/>
                        <a:t>    </a:t>
                      </a:r>
                    </a:p>
                    <a:p>
                      <a:endParaRPr lang="es-ES" baseline="0" dirty="0"/>
                    </a:p>
                    <a:p>
                      <a:r>
                        <a:rPr lang="es-ES" baseline="0" dirty="0"/>
                        <a:t> ELEXIR 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b="1" baseline="0" dirty="0"/>
                        <a:t>O total deben ser 6 horas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b="1" baseline="0" dirty="0"/>
                        <a:t>Non se poden elixir tres materias de 2h a vez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b="1" baseline="0" dirty="0" err="1"/>
                        <a:t>Só</a:t>
                      </a:r>
                      <a:r>
                        <a:rPr lang="es-ES" sz="1800" b="1" baseline="0" dirty="0"/>
                        <a:t> se pode elixir </a:t>
                      </a:r>
                      <a:r>
                        <a:rPr lang="es-ES" sz="1800" b="1" baseline="0" dirty="0" err="1"/>
                        <a:t>unha</a:t>
                      </a:r>
                      <a:r>
                        <a:rPr lang="es-ES" sz="1800" b="1" baseline="0" dirty="0"/>
                        <a:t> materia </a:t>
                      </a:r>
                      <a:r>
                        <a:rPr lang="es-ES" sz="1800" b="1" baseline="0" dirty="0" err="1"/>
                        <a:t>dunha</a:t>
                      </a:r>
                      <a:r>
                        <a:rPr lang="es-ES" sz="1800" b="1" baseline="0" dirty="0"/>
                        <a:t> hora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b="1" baseline="0" dirty="0"/>
                        <a:t>Un mínimo de dúas e un máximo de tres entre as específicas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ES" sz="1400" b="1" u="sng" baseline="0" dirty="0"/>
                        <a:t>MATERIAS ESPECÍFICAS :</a:t>
                      </a:r>
                      <a:endParaRPr lang="es-ES" sz="1400" baseline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1400" baseline="0" dirty="0"/>
                        <a:t>HIST. DO MUNDO CONTEMPORÁNEO  (4h)                              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1400" baseline="0" dirty="0"/>
                        <a:t>ANÁLISE MUSICAL I (3h)</a:t>
                      </a:r>
                      <a:endParaRPr lang="gl-ES" sz="1400" dirty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ES" sz="1400" dirty="0"/>
                        <a:t> FRANCÉS    </a:t>
                      </a:r>
                      <a:r>
                        <a:rPr lang="es-ES" sz="1400" baseline="0" dirty="0"/>
                        <a:t>(2h)</a:t>
                      </a:r>
                      <a:r>
                        <a:rPr lang="es-ES" sz="1400" dirty="0"/>
                        <a:t>                      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ES" sz="1400" dirty="0"/>
                        <a:t> TIC              </a:t>
                      </a:r>
                      <a:r>
                        <a:rPr lang="es-ES" sz="1400" baseline="0" dirty="0"/>
                        <a:t>(2h)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ES" sz="1400" baseline="0" dirty="0"/>
                        <a:t>RELIXIÓN          (1h 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ES" sz="1400" b="1" u="sng" baseline="0" dirty="0"/>
                        <a:t>MATERIAS DE LIBRE CONFIGURACIÓN: </a:t>
                      </a:r>
                      <a:endParaRPr lang="gl-ES" sz="14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ES" sz="1400" dirty="0"/>
                        <a:t> REFORZO INGLÉS  (1h)                                                        </a:t>
                      </a:r>
                      <a:r>
                        <a:rPr lang="gl-ES" sz="1400" baseline="0" dirty="0"/>
                        <a:t>(libre configuración centro)</a:t>
                      </a:r>
                      <a:endParaRPr lang="es-ES" sz="14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ES" sz="1400" dirty="0"/>
                        <a:t> L.</a:t>
                      </a:r>
                      <a:r>
                        <a:rPr lang="es-ES" sz="1400" baseline="0" dirty="0"/>
                        <a:t> CULTURA PORTUGUESA  ( 1h)</a:t>
                      </a:r>
                      <a:r>
                        <a:rPr lang="gl-ES" sz="1400" baseline="0" dirty="0"/>
                        <a:t>                                        (libre configuración centro)</a:t>
                      </a:r>
                      <a:endParaRPr lang="es-E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376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864449"/>
              </p:ext>
            </p:extLst>
          </p:nvPr>
        </p:nvGraphicFramePr>
        <p:xfrm>
          <a:off x="1988457" y="487437"/>
          <a:ext cx="81280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1º BACH _MODALIDADE</a:t>
                      </a:r>
                      <a:r>
                        <a:rPr lang="es-ES" sz="2800" baseline="0" dirty="0"/>
                        <a:t> CIENCIAS SOCIAIS</a:t>
                      </a:r>
                      <a:endParaRPr lang="gl-ES" sz="28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MATERIA TRONCAL OBRIGATORIA </a:t>
                      </a:r>
                    </a:p>
                    <a:p>
                      <a:pPr algn="ctr"/>
                      <a:r>
                        <a:rPr lang="es-ES" sz="1800" dirty="0"/>
                        <a:t>(4h)</a:t>
                      </a:r>
                      <a:endParaRPr lang="gl-ES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dirty="0"/>
                    </a:p>
                    <a:p>
                      <a:pPr algn="ctr"/>
                      <a:r>
                        <a:rPr lang="es-ES" sz="2000" dirty="0"/>
                        <a:t>MATEMÁTICAS</a:t>
                      </a:r>
                      <a:r>
                        <a:rPr lang="es-ES" sz="2000" baseline="0" dirty="0"/>
                        <a:t> APLICADAS AS CIENCIAS SOCIAIS</a:t>
                      </a:r>
                      <a:r>
                        <a:rPr lang="es-ES" sz="2000" dirty="0"/>
                        <a:t> I</a:t>
                      </a:r>
                    </a:p>
                    <a:p>
                      <a:pPr algn="ctr"/>
                      <a:endParaRPr lang="gl-E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461438"/>
              </p:ext>
            </p:extLst>
          </p:nvPr>
        </p:nvGraphicFramePr>
        <p:xfrm>
          <a:off x="1988231" y="2108699"/>
          <a:ext cx="8128003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MATERIAS</a:t>
                      </a:r>
                      <a:r>
                        <a:rPr lang="es-ES" sz="2000" baseline="0" dirty="0"/>
                        <a:t> TRONCAIS DE OPCIÓN ( Todas de 4h)</a:t>
                      </a:r>
                      <a:endParaRPr lang="gl-ES" sz="20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ECONOMÍA</a:t>
                      </a:r>
                    </a:p>
                    <a:p>
                      <a:pPr algn="ctr"/>
                      <a:r>
                        <a:rPr lang="es-ES" sz="2000" dirty="0"/>
                        <a:t>HISTORIA</a:t>
                      </a:r>
                      <a:r>
                        <a:rPr lang="es-ES" sz="2000" baseline="0" dirty="0"/>
                        <a:t> DO MUNDO CONTEMPORÁNEO</a:t>
                      </a:r>
                      <a:endParaRPr lang="gl-E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602826"/>
              </p:ext>
            </p:extLst>
          </p:nvPr>
        </p:nvGraphicFramePr>
        <p:xfrm>
          <a:off x="1988004" y="3205691"/>
          <a:ext cx="812800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0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MATERIAS ESPECÍFICAS</a:t>
                      </a:r>
                      <a:endParaRPr lang="gl-ES" sz="20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r>
                        <a:rPr lang="es-ES" baseline="0" dirty="0"/>
                        <a:t>    </a:t>
                      </a:r>
                    </a:p>
                    <a:p>
                      <a:endParaRPr lang="es-ES" baseline="0" dirty="0"/>
                    </a:p>
                    <a:p>
                      <a:r>
                        <a:rPr lang="es-ES" baseline="0" dirty="0"/>
                        <a:t> </a:t>
                      </a:r>
                      <a:r>
                        <a:rPr lang="es-ES" b="1" baseline="0" dirty="0"/>
                        <a:t>ELEXIR 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b="1" baseline="0" dirty="0"/>
                        <a:t>O total deben ser 6 horas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b="1" baseline="0" dirty="0"/>
                        <a:t>Non se poden elixir tres materias de 2h a vez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b="1" baseline="0" dirty="0" err="1"/>
                        <a:t>Só</a:t>
                      </a:r>
                      <a:r>
                        <a:rPr lang="es-ES" sz="1800" b="1" baseline="0" dirty="0"/>
                        <a:t> se pode elixir </a:t>
                      </a:r>
                      <a:r>
                        <a:rPr lang="es-ES" sz="1800" b="1" baseline="0" dirty="0" err="1"/>
                        <a:t>unha</a:t>
                      </a:r>
                      <a:r>
                        <a:rPr lang="es-ES" sz="1800" b="1" baseline="0" dirty="0"/>
                        <a:t> materia </a:t>
                      </a:r>
                      <a:r>
                        <a:rPr lang="es-ES" sz="1800" b="1" baseline="0" dirty="0" err="1"/>
                        <a:t>dunha</a:t>
                      </a:r>
                      <a:r>
                        <a:rPr lang="es-ES" sz="1800" b="1" baseline="0" dirty="0"/>
                        <a:t> hora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b="1" baseline="0" dirty="0"/>
                        <a:t>Un mínimo de dúas e un máximo de tres entre as específicas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es-ES" sz="1400" baseline="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ES" sz="1400" b="1" u="sng" baseline="0" dirty="0"/>
                        <a:t>MATERIAS ESPECÍFICAS :</a:t>
                      </a:r>
                      <a:endParaRPr lang="es-ES" sz="1400" baseline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1400" baseline="0" dirty="0"/>
                        <a:t>LITERATURA UNIVERSAL(4h)                              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1400" baseline="0" dirty="0"/>
                        <a:t>ANÁLISE MUSICAL I (3h)</a:t>
                      </a:r>
                      <a:endParaRPr lang="gl-ES" sz="1400" dirty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ES" sz="1400" dirty="0"/>
                        <a:t> FRANCÉS    </a:t>
                      </a:r>
                      <a:r>
                        <a:rPr lang="es-ES" sz="1400" baseline="0" dirty="0"/>
                        <a:t>(2h)</a:t>
                      </a:r>
                      <a:r>
                        <a:rPr lang="es-ES" sz="1400" dirty="0"/>
                        <a:t>                      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ES" sz="1400" dirty="0"/>
                        <a:t> TIC              </a:t>
                      </a:r>
                      <a:r>
                        <a:rPr lang="es-ES" sz="1400" baseline="0" dirty="0"/>
                        <a:t>(2h)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ES" sz="1400" baseline="0" dirty="0"/>
                        <a:t> RELIXIÓN    (1h 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ES" sz="1400" b="1" u="sng" baseline="0" dirty="0"/>
                        <a:t>MATERIAS DE LIBRE CONFIGURACIÓN: </a:t>
                      </a:r>
                      <a:endParaRPr lang="gl-ES" sz="14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ES" sz="1400" dirty="0"/>
                        <a:t> REFORZO INGLÉS  (1h)                                                  </a:t>
                      </a:r>
                      <a:r>
                        <a:rPr lang="gl-ES" sz="1400" baseline="0" dirty="0"/>
                        <a:t>(libre configuración centro)</a:t>
                      </a:r>
                      <a:endParaRPr lang="es-ES" sz="14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ES" sz="1400" dirty="0"/>
                        <a:t> L.</a:t>
                      </a:r>
                      <a:r>
                        <a:rPr lang="es-ES" sz="1400" baseline="0" dirty="0"/>
                        <a:t> CULTURA PORTUGUESA  ( 1h)                                </a:t>
                      </a:r>
                      <a:r>
                        <a:rPr lang="gl-ES" sz="1400" baseline="0" dirty="0"/>
                        <a:t> (libre configuración centro)</a:t>
                      </a:r>
                      <a:endParaRPr lang="es-ES" sz="1400" baseline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gl-E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835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85C86D-6BFA-8240-B837-EA07D923F4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>
                <a:solidFill>
                  <a:srgbClr val="FF0000"/>
                </a:solidFill>
              </a:rPr>
              <a:t>O NOSO SOBRE DE MATRÍCULA DE 1º BACH É :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8D377D-D04F-D34A-888D-1CE708870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4540826" y="5257800"/>
            <a:ext cx="6127173" cy="72736"/>
          </a:xfrm>
        </p:spPr>
        <p:txBody>
          <a:bodyPr>
            <a:normAutofit fontScale="25000" lnSpcReduction="20000"/>
          </a:bodyPr>
          <a:lstStyle/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334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5638247-5217-7142-9006-CB8DC888E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54498" y="-1355482"/>
            <a:ext cx="6793894" cy="9614218"/>
          </a:xfrm>
        </p:spPr>
      </p:pic>
    </p:spTree>
    <p:extLst>
      <p:ext uri="{BB962C8B-B14F-4D97-AF65-F5344CB8AC3E}">
        <p14:creationId xmlns:p14="http://schemas.microsoft.com/office/powerpoint/2010/main" val="86571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D81D2A-B812-2646-A1DC-43D84C4849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7030A0"/>
                </a:solidFill>
              </a:rPr>
              <a:t>MATERIAS DE 2º BACHARELATO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3100F3-4C8F-5B4C-A45F-98492761F5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2800" dirty="0">
                <a:solidFill>
                  <a:srgbClr val="7030A0"/>
                </a:solidFill>
              </a:rPr>
              <a:t>EMPEZAMOS </a:t>
            </a:r>
          </a:p>
        </p:txBody>
      </p:sp>
    </p:spTree>
    <p:extLst>
      <p:ext uri="{BB962C8B-B14F-4D97-AF65-F5344CB8AC3E}">
        <p14:creationId xmlns:p14="http://schemas.microsoft.com/office/powerpoint/2010/main" val="1495290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7AA34-638B-5E47-A3A4-5D93294CC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EN SEGUNDO DE BACHARELATO TEMOS 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93E0DF-865C-2B49-B74A-9E6A69A19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u="sng" dirty="0">
                <a:solidFill>
                  <a:srgbClr val="FF0000"/>
                </a:solidFill>
              </a:rPr>
              <a:t>4 MATERIAS COMÚNS </a:t>
            </a:r>
            <a:r>
              <a:rPr lang="es-ES" dirty="0">
                <a:solidFill>
                  <a:srgbClr val="FF0000"/>
                </a:solidFill>
              </a:rPr>
              <a:t>( AS CALES REALIZAREMOS TODOS INDEPENDENTEMENTE DA NOSA MODALIDADE NAS PROBAS ABAU)</a:t>
            </a:r>
          </a:p>
          <a:p>
            <a:r>
              <a:rPr lang="es-ES" u="sng" dirty="0">
                <a:solidFill>
                  <a:srgbClr val="FF0000"/>
                </a:solidFill>
              </a:rPr>
              <a:t>A MATERIA OBRIGATORIA DA NOSA MODALIDADE </a:t>
            </a:r>
            <a:r>
              <a:rPr lang="es-ES" dirty="0">
                <a:solidFill>
                  <a:srgbClr val="FF0000"/>
                </a:solidFill>
              </a:rPr>
              <a:t>( A CAL XUNTO COAS 4 MATERIAS COMÚNS  ENTRARÁ NA PARTE COMÚN DAS ABAU)</a:t>
            </a:r>
          </a:p>
          <a:p>
            <a:r>
              <a:rPr lang="es-ES" u="sng" dirty="0">
                <a:solidFill>
                  <a:srgbClr val="FF0000"/>
                </a:solidFill>
              </a:rPr>
              <a:t>2 MATERIAS TRONCAIS DE OPCIÓN </a:t>
            </a:r>
            <a:r>
              <a:rPr lang="es-ES" dirty="0">
                <a:solidFill>
                  <a:srgbClr val="FF0000"/>
                </a:solidFill>
              </a:rPr>
              <a:t>( DAS QUE PODEREMOS EXAMINARNOS NAS ABAU NA PARTE DE SUBIR NOTA)</a:t>
            </a:r>
          </a:p>
          <a:p>
            <a:r>
              <a:rPr lang="es-ES" u="sng" dirty="0">
                <a:solidFill>
                  <a:srgbClr val="FF0000"/>
                </a:solidFill>
              </a:rPr>
              <a:t>3 MATERIAS ESPECÍFICAS </a:t>
            </a:r>
            <a:r>
              <a:rPr lang="es-ES" dirty="0">
                <a:solidFill>
                  <a:srgbClr val="FF0000"/>
                </a:solidFill>
              </a:rPr>
              <a:t>( QUE SUMARÁN EN TOTAL 8 HORAS, PODENDO SER AS COMBINACIÓNS DAS HORAS DAS ASIGNATURAS 3H+3H+2H OU 4H+3H+1H)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40398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954921"/>
              </p:ext>
            </p:extLst>
          </p:nvPr>
        </p:nvGraphicFramePr>
        <p:xfrm>
          <a:off x="1770742" y="1201986"/>
          <a:ext cx="8548914" cy="337001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74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4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6558">
                <a:tc gridSpan="2"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2º BACHARELATO</a:t>
                      </a:r>
                      <a:endParaRPr lang="gl-E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3455">
                <a:tc>
                  <a:txBody>
                    <a:bodyPr/>
                    <a:lstStyle/>
                    <a:p>
                      <a:endParaRPr lang="es-ES" sz="2000" dirty="0"/>
                    </a:p>
                    <a:p>
                      <a:endParaRPr lang="es-ES" sz="2000" dirty="0"/>
                    </a:p>
                    <a:p>
                      <a:endParaRPr lang="es-ES" sz="2000" dirty="0"/>
                    </a:p>
                    <a:p>
                      <a:r>
                        <a:rPr lang="es-ES" sz="2000" b="1" dirty="0"/>
                        <a:t>MATERIAS COMÚNS</a:t>
                      </a:r>
                    </a:p>
                    <a:p>
                      <a:endParaRPr lang="gl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LINGUA E LITERATURA CASTELÁ (3h)</a:t>
                      </a:r>
                    </a:p>
                    <a:p>
                      <a:endParaRPr lang="es-ES" sz="2000" dirty="0"/>
                    </a:p>
                    <a:p>
                      <a:r>
                        <a:rPr lang="es-ES" sz="2000" dirty="0"/>
                        <a:t>LINGUA GALEGA (3h)</a:t>
                      </a:r>
                    </a:p>
                    <a:p>
                      <a:endParaRPr lang="es-ES" sz="2000" dirty="0"/>
                    </a:p>
                    <a:p>
                      <a:r>
                        <a:rPr lang="es-ES" sz="2000" dirty="0"/>
                        <a:t>HISTORIA DE ESPAÑA (3h)</a:t>
                      </a:r>
                    </a:p>
                    <a:p>
                      <a:endParaRPr lang="es-ES" sz="2000" dirty="0"/>
                    </a:p>
                    <a:p>
                      <a:r>
                        <a:rPr lang="es-ES" sz="2000" dirty="0"/>
                        <a:t>1º</a:t>
                      </a:r>
                      <a:r>
                        <a:rPr lang="es-ES" sz="2000" baseline="0" dirty="0"/>
                        <a:t> LINGUA ESTRANXEIRA INGLÉS (3h)</a:t>
                      </a:r>
                      <a:endParaRPr lang="gl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122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699271"/>
              </p:ext>
            </p:extLst>
          </p:nvPr>
        </p:nvGraphicFramePr>
        <p:xfrm>
          <a:off x="1226127" y="516466"/>
          <a:ext cx="10007930" cy="635693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88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7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5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7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1204">
                <a:tc gridSpan="4"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2ºBACH _ MODALIDADE</a:t>
                      </a:r>
                      <a:r>
                        <a:rPr lang="es-ES" sz="2800" baseline="0" dirty="0"/>
                        <a:t> CIENCIAS </a:t>
                      </a:r>
                      <a:endParaRPr lang="gl-E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570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MATERIA</a:t>
                      </a:r>
                      <a:r>
                        <a:rPr lang="es-ES" b="1" baseline="0" dirty="0"/>
                        <a:t> OBRIGATORIA</a:t>
                      </a:r>
                      <a:endParaRPr lang="gl-ES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MATEMÁTICAS II (4h)</a:t>
                      </a:r>
                    </a:p>
                    <a:p>
                      <a:pPr algn="ctr"/>
                      <a:endParaRPr lang="gl-ES" sz="2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6831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MATERIAS TRONCAIS DE OPCIÓN </a:t>
                      </a:r>
                    </a:p>
                    <a:p>
                      <a:r>
                        <a:rPr lang="es-ES" b="1" dirty="0"/>
                        <a:t>(elixir un bloque )</a:t>
                      </a:r>
                      <a:endParaRPr lang="gl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2000" dirty="0"/>
                        <a:t> FÍSICA (4h)</a:t>
                      </a:r>
                    </a:p>
                    <a:p>
                      <a:r>
                        <a:rPr lang="es-ES" sz="2000" dirty="0"/>
                        <a:t>     DEBUXO</a:t>
                      </a:r>
                      <a:r>
                        <a:rPr lang="es-ES" sz="2000" baseline="0" dirty="0"/>
                        <a:t> TÉCNICO(4h)</a:t>
                      </a:r>
                      <a:endParaRPr lang="gl-ES" sz="20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2000" dirty="0"/>
                        <a:t>BIOLOXÍA(4h)</a:t>
                      </a:r>
                    </a:p>
                    <a:p>
                      <a:r>
                        <a:rPr lang="es-ES" sz="2000" dirty="0"/>
                        <a:t>     QUÍMICA(4h)</a:t>
                      </a:r>
                      <a:endParaRPr lang="gl-ES" sz="2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dirty="0"/>
                        <a:t>QUÍMICA(4h)</a:t>
                      </a:r>
                    </a:p>
                    <a:p>
                      <a:r>
                        <a:rPr lang="es-ES" dirty="0"/>
                        <a:t>      FÍSICA(4h)</a:t>
                      </a:r>
                      <a:endParaRPr lang="gl-ES" dirty="0"/>
                    </a:p>
                    <a:p>
                      <a:endParaRPr lang="gl-E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1893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MATERIAS</a:t>
                      </a:r>
                      <a:r>
                        <a:rPr lang="es-ES" b="1" baseline="0" dirty="0"/>
                        <a:t> ESPECÍFICAS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b="1" baseline="0" dirty="0"/>
                        <a:t>O total debe sumar 8 horas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ES" b="1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b="1" baseline="0" dirty="0" err="1"/>
                        <a:t>Só</a:t>
                      </a:r>
                      <a:r>
                        <a:rPr lang="es-ES" b="1" baseline="0" dirty="0"/>
                        <a:t> se pode elixir </a:t>
                      </a:r>
                      <a:r>
                        <a:rPr lang="es-ES" b="1" baseline="0" dirty="0" err="1"/>
                        <a:t>unha</a:t>
                      </a:r>
                      <a:r>
                        <a:rPr lang="es-ES" b="1" baseline="0" dirty="0"/>
                        <a:t> materia de 4h.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ES" b="1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b="1" baseline="0" dirty="0"/>
                        <a:t>Non se poden elixir dúas materias de 2h.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ES" b="1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b="1" baseline="0" dirty="0" err="1"/>
                        <a:t>Só</a:t>
                      </a:r>
                      <a:r>
                        <a:rPr lang="es-ES" b="1" baseline="0" dirty="0"/>
                        <a:t> se pode elixir </a:t>
                      </a:r>
                      <a:r>
                        <a:rPr lang="es-ES" b="1" baseline="0" dirty="0" err="1"/>
                        <a:t>unha</a:t>
                      </a:r>
                      <a:r>
                        <a:rPr lang="es-ES" b="1" baseline="0" dirty="0"/>
                        <a:t> materia de 1h.</a:t>
                      </a:r>
                      <a:endParaRPr lang="gl-ES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1600" dirty="0"/>
                        <a:t>BIOLOXÍA  (4h)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1600" dirty="0"/>
                        <a:t>FÍSICA  (4h)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1600" dirty="0"/>
                        <a:t>QUÍMICA (4h)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1600" dirty="0"/>
                        <a:t>CIENCIAS</a:t>
                      </a:r>
                      <a:r>
                        <a:rPr lang="es-ES" sz="1600" baseline="0" dirty="0"/>
                        <a:t> DA TERRA  (3h)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1600" baseline="0" dirty="0"/>
                        <a:t>TECNOLOXÍA INDUSTRIAL II  (3h)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1600" baseline="0" dirty="0"/>
                        <a:t>XEOLOXÍA (4h)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1600" baseline="0" dirty="0"/>
                        <a:t>TIC  (3h)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1600" baseline="0" dirty="0"/>
                        <a:t>FRANCÉS (3h)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1600" baseline="0" dirty="0"/>
                        <a:t>MÉTODOS ESTADÍSTICOS E NUMÉRICOS  (2h)                                                             ( Libre configuración autonómica)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1600" baseline="0" dirty="0"/>
                        <a:t>REFORZO INGLÉS  (1h)                                                                                                           (libre configuración centro)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1600" baseline="0" dirty="0"/>
                        <a:t>RELIXIÓN(1h)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ES" sz="1600" baseline="0" dirty="0"/>
                        <a:t>LINGUA E CULTURA PORTUGUESA II(1h)</a:t>
                      </a:r>
                      <a:r>
                        <a:rPr lang="gl-ES" sz="1600" baseline="0" dirty="0"/>
                        <a:t> (libre configuración centro)</a:t>
                      </a:r>
                      <a:endParaRPr lang="es-ES" sz="1600" baseline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1600" baseline="0" dirty="0"/>
                        <a:t>PSICOLOXÍA (3h)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1600" baseline="0" dirty="0"/>
                        <a:t>HISTORIA DA FILOSOFÍA (4h)</a:t>
                      </a:r>
                      <a:endParaRPr lang="gl-E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22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166014"/>
              </p:ext>
            </p:extLst>
          </p:nvPr>
        </p:nvGraphicFramePr>
        <p:xfrm>
          <a:off x="1756230" y="30480"/>
          <a:ext cx="9114971" cy="5608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38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6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2 BACH _MODALIDADE HUMANIDADES </a:t>
                      </a:r>
                      <a:endParaRPr lang="gl-E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MATERIA OBRIGATORIA</a:t>
                      </a:r>
                      <a:r>
                        <a:rPr lang="es-ES" b="1" baseline="0" dirty="0"/>
                        <a:t> </a:t>
                      </a:r>
                      <a:endParaRPr lang="gl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LATÍN II</a:t>
                      </a:r>
                    </a:p>
                    <a:p>
                      <a:pPr algn="ctr"/>
                      <a:endParaRPr lang="gl-ES" sz="2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MATERIAS TRONCAIS DE OPCIÓN</a:t>
                      </a:r>
                      <a:endParaRPr lang="gl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GREGO II </a:t>
                      </a:r>
                    </a:p>
                    <a:p>
                      <a:pPr algn="ctr"/>
                      <a:r>
                        <a:rPr lang="es-ES" sz="2000" dirty="0"/>
                        <a:t>HISTORIA DA FILOSOFÍA</a:t>
                      </a:r>
                    </a:p>
                    <a:p>
                      <a:pPr algn="ctr"/>
                      <a:endParaRPr lang="gl-ES" sz="2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MATERIAS ESPECÍFICAS 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ES" b="1" baseline="0" dirty="0"/>
                        <a:t>O total debe sumar 8 horas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s-ES" b="1" baseline="0" dirty="0"/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ES" b="1" baseline="0" dirty="0" err="1"/>
                        <a:t>Só</a:t>
                      </a:r>
                      <a:r>
                        <a:rPr lang="es-ES" b="1" baseline="0" dirty="0"/>
                        <a:t> se pode elixir </a:t>
                      </a:r>
                      <a:r>
                        <a:rPr lang="es-ES" b="1" baseline="0" dirty="0" err="1"/>
                        <a:t>unha</a:t>
                      </a:r>
                      <a:r>
                        <a:rPr lang="es-ES" b="1" baseline="0" dirty="0"/>
                        <a:t> materia de 4h.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s-ES" b="1" baseline="0" dirty="0"/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ES" b="1" baseline="0" dirty="0"/>
                        <a:t>Non se poden elixir dúas materias de 2h.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s-ES" b="1" baseline="0" dirty="0"/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ES" b="1" baseline="0" dirty="0" err="1"/>
                        <a:t>Só</a:t>
                      </a:r>
                      <a:r>
                        <a:rPr lang="es-ES" b="1" baseline="0" dirty="0"/>
                        <a:t> se pode elixir </a:t>
                      </a:r>
                      <a:r>
                        <a:rPr lang="es-ES" b="1" baseline="0" dirty="0" err="1"/>
                        <a:t>unha</a:t>
                      </a:r>
                      <a:r>
                        <a:rPr lang="es-ES" b="1" baseline="0" dirty="0"/>
                        <a:t> materia de 1h.</a:t>
                      </a:r>
                      <a:endParaRPr lang="gl-ES" b="1" dirty="0"/>
                    </a:p>
                    <a:p>
                      <a:pPr algn="ctr"/>
                      <a:endParaRPr lang="gl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1600" dirty="0"/>
                        <a:t>HISTORIA DA ARTE (4h)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1600" dirty="0"/>
                        <a:t>ANÁLISE</a:t>
                      </a:r>
                      <a:r>
                        <a:rPr lang="es-ES" sz="1600" baseline="0" dirty="0"/>
                        <a:t> MUSICAL II (3h)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1600" baseline="0" dirty="0"/>
                        <a:t>FRANCÉS (3h)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1600" strike="noStrike" baseline="0" dirty="0"/>
                        <a:t>PSICOLOXÍA (3h)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1600" baseline="0" dirty="0"/>
                        <a:t>LITERATURA GALEGA DO S.XX (2h)                                                                     ( Libre configuración autonómica)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ES" sz="1600" baseline="0" dirty="0"/>
                        <a:t>RELIXIÓN (1h)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ES" sz="1600" baseline="0" dirty="0"/>
                        <a:t>REFORZO DE INGLÉS (1h) (libre configuración centro)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ES" sz="1600" baseline="0" dirty="0"/>
                        <a:t>L. E CULTURA PORTUGUESA II (1h)</a:t>
                      </a:r>
                      <a:r>
                        <a:rPr lang="gl-ES" sz="1600" baseline="0" dirty="0"/>
                        <a:t> (libre configuración centro)</a:t>
                      </a:r>
                      <a:endParaRPr lang="es-ES" sz="1600" baseline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1600" baseline="0" dirty="0"/>
                        <a:t>FUNDAMENTOS DE ADMINISTRACIÓN E XESTIÓN (3h)</a:t>
                      </a:r>
                      <a:endParaRPr lang="gl-ES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5581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032215"/>
              </p:ext>
            </p:extLst>
          </p:nvPr>
        </p:nvGraphicFramePr>
        <p:xfrm>
          <a:off x="2032000" y="719666"/>
          <a:ext cx="8128000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0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7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 sz="3200" dirty="0"/>
                        <a:t>1º ESO</a:t>
                      </a:r>
                      <a:endParaRPr lang="gl-ES" sz="3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gl-E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r>
                        <a:rPr lang="es-ES" dirty="0"/>
                        <a:t>MATERIAS</a:t>
                      </a:r>
                      <a:r>
                        <a:rPr lang="es-ES" baseline="0" dirty="0"/>
                        <a:t> OBRIGATORIAS</a:t>
                      </a:r>
                      <a:endParaRPr lang="gl-E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BIOLOXÍA E XEOLOXÍA (4h)</a:t>
                      </a:r>
                    </a:p>
                    <a:p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EDUCACIÓN</a:t>
                      </a:r>
                      <a:r>
                        <a:rPr lang="es-ES" b="0" baseline="0" dirty="0">
                          <a:solidFill>
                            <a:schemeClr val="tx1"/>
                          </a:solidFill>
                        </a:rPr>
                        <a:t> FÍSICA (2h)</a:t>
                      </a:r>
                    </a:p>
                    <a:p>
                      <a:r>
                        <a:rPr lang="es-ES" b="0" baseline="0" dirty="0">
                          <a:solidFill>
                            <a:schemeClr val="tx1"/>
                          </a:solidFill>
                        </a:rPr>
                        <a:t>EDUCACIÓN PLÁSTICA E VISUAL (2h)</a:t>
                      </a:r>
                    </a:p>
                    <a:p>
                      <a:r>
                        <a:rPr lang="es-ES" b="0" baseline="0" dirty="0">
                          <a:solidFill>
                            <a:schemeClr val="tx1"/>
                          </a:solidFill>
                        </a:rPr>
                        <a:t>LINGUA GALEGA E LITERATURA (4h)</a:t>
                      </a:r>
                    </a:p>
                    <a:p>
                      <a:r>
                        <a:rPr lang="es-ES" b="0" baseline="0" dirty="0">
                          <a:solidFill>
                            <a:schemeClr val="tx1"/>
                          </a:solidFill>
                        </a:rPr>
                        <a:t>LINGUA CASTELÁ E LITERATURA (4h)</a:t>
                      </a:r>
                    </a:p>
                    <a:p>
                      <a:r>
                        <a:rPr lang="es-ES" b="0" baseline="0" dirty="0">
                          <a:solidFill>
                            <a:schemeClr val="tx1"/>
                          </a:solidFill>
                        </a:rPr>
                        <a:t>MATEMÁTICAS (5h)</a:t>
                      </a:r>
                    </a:p>
                    <a:p>
                      <a:r>
                        <a:rPr lang="es-ES" b="0" baseline="0" dirty="0">
                          <a:solidFill>
                            <a:schemeClr val="tx1"/>
                          </a:solidFill>
                        </a:rPr>
                        <a:t>XEOGRAFÍA E HISTORIA (3h)</a:t>
                      </a:r>
                    </a:p>
                    <a:p>
                      <a:r>
                        <a:rPr lang="es-ES" b="0" baseline="0" dirty="0">
                          <a:solidFill>
                            <a:schemeClr val="tx1"/>
                          </a:solidFill>
                        </a:rPr>
                        <a:t>1º LINGUA ESTRANXEIRA INGLÉS (3h)</a:t>
                      </a:r>
                    </a:p>
                    <a:p>
                      <a:r>
                        <a:rPr lang="es-ES" b="0" baseline="0" dirty="0">
                          <a:solidFill>
                            <a:schemeClr val="tx1"/>
                          </a:solidFill>
                        </a:rPr>
                        <a:t>2º LINGUA ESTRANXEIRA FRANCÉS (2h)</a:t>
                      </a:r>
                      <a:endParaRPr lang="es-E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gl-E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ELIXIR UNHA MATERIA</a:t>
                      </a:r>
                      <a:endParaRPr lang="gl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dirty="0"/>
                        <a:t>   RELIXIÓN (1h)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dirty="0"/>
                        <a:t>    VALORES</a:t>
                      </a:r>
                      <a:r>
                        <a:rPr lang="es-ES" baseline="0" dirty="0"/>
                        <a:t> ÉTICOS (1h)</a:t>
                      </a:r>
                      <a:endParaRPr lang="gl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ELIXIR UNHA MATERIA DE LIBRE CONFIGURACIÓN DE CENTRO OU AUTONÓMICA</a:t>
                      </a:r>
                    </a:p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(Todas de 1 h)</a:t>
                      </a:r>
                      <a:endParaRPr lang="gl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dirty="0"/>
                        <a:t>   EDUCACIÓN FINANCEIRA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baseline="0" dirty="0"/>
                        <a:t>   OBRADOIRO DE MÚSICA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baseline="0" dirty="0"/>
                        <a:t>   PROMOCIÓN DE ESTILOS DE VIDA    SAUDABLES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baseline="0" dirty="0"/>
                        <a:t>    REFORZO DUNHA MATERIA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baseline="0" dirty="0"/>
                        <a:t>    LINGUA E CULTURA PORTUGUESA</a:t>
                      </a:r>
                      <a:endParaRPr lang="gl-E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4389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524854"/>
              </p:ext>
            </p:extLst>
          </p:nvPr>
        </p:nvGraphicFramePr>
        <p:xfrm>
          <a:off x="1756230" y="30480"/>
          <a:ext cx="9114971" cy="5608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38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6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2 BACH _MODALIDADE CIENCIAS SOCIAIS </a:t>
                      </a:r>
                      <a:endParaRPr lang="gl-E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MATERIA OBRIGATORIA</a:t>
                      </a:r>
                      <a:r>
                        <a:rPr lang="es-ES" b="1" baseline="0" dirty="0"/>
                        <a:t> </a:t>
                      </a:r>
                      <a:endParaRPr lang="gl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MATEMÁTICAS APLIC.</a:t>
                      </a:r>
                      <a:r>
                        <a:rPr lang="es-ES" sz="2000" baseline="0" dirty="0"/>
                        <a:t> CC SOCIAIS</a:t>
                      </a:r>
                      <a:r>
                        <a:rPr lang="es-ES" sz="2000" dirty="0"/>
                        <a:t> II</a:t>
                      </a:r>
                    </a:p>
                    <a:p>
                      <a:pPr algn="ctr"/>
                      <a:endParaRPr lang="gl-ES" sz="2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MATERIAS TRONCAIS DE OPCIÓN</a:t>
                      </a:r>
                      <a:endParaRPr lang="gl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ECONOMÍA II </a:t>
                      </a:r>
                    </a:p>
                    <a:p>
                      <a:pPr algn="ctr"/>
                      <a:r>
                        <a:rPr lang="es-ES" sz="2000" dirty="0"/>
                        <a:t>XEOGRAFÍA</a:t>
                      </a:r>
                    </a:p>
                    <a:p>
                      <a:pPr algn="ctr"/>
                      <a:endParaRPr lang="gl-ES" sz="2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MATERIAS ESPECÍFICAS 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ES" b="1" baseline="0" dirty="0"/>
                        <a:t>O total debe sumar 8 horas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s-ES" b="1" baseline="0" dirty="0"/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ES" b="1" baseline="0" dirty="0" err="1"/>
                        <a:t>Só</a:t>
                      </a:r>
                      <a:r>
                        <a:rPr lang="es-ES" b="1" baseline="0" dirty="0"/>
                        <a:t> se pode elixir </a:t>
                      </a:r>
                      <a:r>
                        <a:rPr lang="es-ES" b="1" baseline="0" dirty="0" err="1"/>
                        <a:t>unha</a:t>
                      </a:r>
                      <a:r>
                        <a:rPr lang="es-ES" b="1" baseline="0" dirty="0"/>
                        <a:t> materia de 4h.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s-ES" b="1" baseline="0" dirty="0"/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ES" b="1" baseline="0" dirty="0"/>
                        <a:t>Non se poden elixir dúas materias de 2h.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s-ES" b="1" baseline="0" dirty="0"/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ES" b="1" baseline="0" dirty="0" err="1"/>
                        <a:t>Só</a:t>
                      </a:r>
                      <a:r>
                        <a:rPr lang="es-ES" b="1" baseline="0" dirty="0"/>
                        <a:t> se pode elixir </a:t>
                      </a:r>
                      <a:r>
                        <a:rPr lang="es-ES" b="1" baseline="0" dirty="0" err="1"/>
                        <a:t>unha</a:t>
                      </a:r>
                      <a:r>
                        <a:rPr lang="es-ES" b="1" baseline="0" dirty="0"/>
                        <a:t> materia de 1h.</a:t>
                      </a:r>
                      <a:endParaRPr lang="gl-ES" b="1" dirty="0"/>
                    </a:p>
                    <a:p>
                      <a:pPr algn="ctr"/>
                      <a:endParaRPr lang="gl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1600" dirty="0"/>
                        <a:t>HISTORIA DA ARTE (4h)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1600" dirty="0"/>
                        <a:t>ANÁLISE</a:t>
                      </a:r>
                      <a:r>
                        <a:rPr lang="es-ES" sz="1600" baseline="0" dirty="0"/>
                        <a:t> MUSICAL II (3h)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1600" baseline="0" dirty="0"/>
                        <a:t>MÉTODOS EST. E NUMÉRICOS (2h)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1600" baseline="0" dirty="0"/>
                        <a:t>FRANCÉS (3h)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1600" strike="noStrike" baseline="0" dirty="0"/>
                        <a:t>PSICOLOXÍA (3h)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1600" baseline="0" dirty="0"/>
                        <a:t>LITERATURA GALEGA DO S.XX (2h)                                                                  ( Libre configuración autonómica)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ES" sz="1600" baseline="0" dirty="0"/>
                        <a:t>RELIXIÓN (1h) (libre configuración centro)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1600" baseline="0" dirty="0"/>
                        <a:t>REFORZO DE INGLÉS (1h)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ES" sz="1600" baseline="0" dirty="0"/>
                        <a:t>L. E CULTURA PORTUGUESA II (1h)</a:t>
                      </a:r>
                      <a:r>
                        <a:rPr lang="gl-ES" sz="1600" baseline="0" dirty="0"/>
                        <a:t> (libre configuración centro)</a:t>
                      </a:r>
                      <a:endParaRPr lang="es-ES" sz="1600" baseline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1600" baseline="0" dirty="0"/>
                        <a:t>Hª DA FILOSOFÍA (4h)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1600" baseline="0" dirty="0"/>
                        <a:t>FUNDAMENTOS DE ADMINISTRACIÓN E XESTIÓN (3h)</a:t>
                      </a:r>
                      <a:endParaRPr lang="gl-ES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083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A57F69-CFAC-F04E-86CB-14CE9142F0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>
                <a:solidFill>
                  <a:srgbClr val="FF0000"/>
                </a:solidFill>
              </a:rPr>
              <a:t>O NOSO SOBRE DE MATRÍCULA DE 2º BACH É: </a:t>
            </a:r>
          </a:p>
        </p:txBody>
      </p:sp>
    </p:spTree>
    <p:extLst>
      <p:ext uri="{BB962C8B-B14F-4D97-AF65-F5344CB8AC3E}">
        <p14:creationId xmlns:p14="http://schemas.microsoft.com/office/powerpoint/2010/main" val="13753476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AC9CD512-F54A-8743-B45B-53D6C6F14F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01626" y="-1210121"/>
            <a:ext cx="6568728" cy="9295580"/>
          </a:xfr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59ECB8BB-3AC6-CE47-8104-D7912051E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5125"/>
            <a:ext cx="9982200" cy="45719"/>
          </a:xfrm>
        </p:spPr>
        <p:txBody>
          <a:bodyPr>
            <a:normAutofit fontScale="90000"/>
          </a:bodyPr>
          <a:lstStyle/>
          <a:p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559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242EF6-B923-5F4D-B4BA-8F92C16AA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305800" cy="1655763"/>
          </a:xfrm>
          <a:pattFill prst="pct60">
            <a:fgClr>
              <a:srgbClr val="00B0F0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s-ES" sz="4900" b="1" dirty="0"/>
              <a:t>EN SEGUNDO ESO TENEMOS</a:t>
            </a:r>
            <a:r>
              <a:rPr lang="es-ES" sz="4400" b="1" dirty="0"/>
              <a:t>     </a:t>
            </a:r>
            <a:r>
              <a:rPr lang="es-ES" sz="4400" dirty="0"/>
              <a:t>                            	</a:t>
            </a:r>
            <a:r>
              <a:rPr lang="es-ES" sz="4400" b="1" dirty="0"/>
              <a:t>12 ASIGNATURAS DAS CALES : </a:t>
            </a:r>
            <a:endParaRPr lang="es-ES" sz="4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23AADA-E543-8A4D-A04F-43DB3E81B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4564" y="2778126"/>
            <a:ext cx="9483436" cy="2479674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s-ES" sz="4300" dirty="0">
                <a:solidFill>
                  <a:srgbClr val="FF0000"/>
                </a:solidFill>
              </a:rPr>
              <a:t>            10 MATERIAS OBRIGATORIAS</a:t>
            </a:r>
          </a:p>
          <a:p>
            <a:pPr algn="l"/>
            <a:endParaRPr lang="es-ES" sz="4300" dirty="0">
              <a:solidFill>
                <a:srgbClr val="FF0000"/>
              </a:solidFill>
            </a:endParaRPr>
          </a:p>
          <a:p>
            <a:pPr algn="l"/>
            <a:r>
              <a:rPr lang="es-ES" sz="4300" dirty="0">
                <a:solidFill>
                  <a:srgbClr val="FF0000"/>
                </a:solidFill>
              </a:rPr>
              <a:t>	1 MATERIA A ELEXIR ENTRE RELIXIÓN OU VALORES ÉTICOS</a:t>
            </a:r>
          </a:p>
          <a:p>
            <a:pPr algn="l"/>
            <a:endParaRPr lang="es-ES" sz="4300" dirty="0">
              <a:solidFill>
                <a:srgbClr val="FF0000"/>
              </a:solidFill>
            </a:endParaRPr>
          </a:p>
          <a:p>
            <a:pPr algn="l"/>
            <a:r>
              <a:rPr lang="es-ES" sz="4300" dirty="0">
                <a:solidFill>
                  <a:srgbClr val="FF0000"/>
                </a:solidFill>
              </a:rPr>
              <a:t>	1 MATERIA A ELEXIR DE LIBRE CONFIGURACIÓN 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6983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507386"/>
              </p:ext>
            </p:extLst>
          </p:nvPr>
        </p:nvGraphicFramePr>
        <p:xfrm>
          <a:off x="1889089" y="240694"/>
          <a:ext cx="8448432" cy="6380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40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7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 sz="3200" dirty="0"/>
                        <a:t>2º ESO </a:t>
                      </a:r>
                      <a:endParaRPr lang="gl-E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/>
                        <a:t>MATERIAS</a:t>
                      </a:r>
                      <a:r>
                        <a:rPr lang="es-ES" sz="2000" baseline="0" dirty="0"/>
                        <a:t> OBRIGATORIAS</a:t>
                      </a:r>
                      <a:endParaRPr lang="gl-ES" sz="2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FÍSICA E QUÍMICA (3h)</a:t>
                      </a:r>
                    </a:p>
                    <a:p>
                      <a:r>
                        <a:rPr lang="es-ES" sz="2000" dirty="0"/>
                        <a:t>EDUCACIÓN</a:t>
                      </a:r>
                      <a:r>
                        <a:rPr lang="es-ES" sz="2000" baseline="0" dirty="0"/>
                        <a:t> FÍSICA (2h)</a:t>
                      </a:r>
                    </a:p>
                    <a:p>
                      <a:r>
                        <a:rPr lang="es-ES" sz="2000" baseline="0" dirty="0"/>
                        <a:t>TECNOLOXÍA (3h)</a:t>
                      </a:r>
                    </a:p>
                    <a:p>
                      <a:r>
                        <a:rPr lang="es-ES" sz="2000" baseline="0" dirty="0"/>
                        <a:t>LINGUA E LITERATURA CASTELÁ (3h)</a:t>
                      </a:r>
                    </a:p>
                    <a:p>
                      <a:r>
                        <a:rPr lang="es-ES" sz="2000" baseline="0" dirty="0"/>
                        <a:t>LINGUA E LITERATURA GALEGA (3h)</a:t>
                      </a:r>
                    </a:p>
                    <a:p>
                      <a:r>
                        <a:rPr lang="es-ES" sz="2000" baseline="0" dirty="0"/>
                        <a:t>MATEMÁTICAS (5h)</a:t>
                      </a:r>
                    </a:p>
                    <a:p>
                      <a:r>
                        <a:rPr lang="es-ES" sz="2000" baseline="0" dirty="0"/>
                        <a:t>MÚSICA (2h)</a:t>
                      </a:r>
                    </a:p>
                    <a:p>
                      <a:r>
                        <a:rPr lang="es-ES" sz="2000" baseline="0" dirty="0"/>
                        <a:t>XEOGRAFÍA E HISTORIA (3h)</a:t>
                      </a:r>
                    </a:p>
                    <a:p>
                      <a:r>
                        <a:rPr lang="es-ES" sz="2000" baseline="0" dirty="0"/>
                        <a:t>1ºLINGUA ESTRANXEIRA INGLÉS (3h)</a:t>
                      </a:r>
                    </a:p>
                    <a:p>
                      <a:r>
                        <a:rPr lang="es-ES" sz="2000" baseline="0" dirty="0"/>
                        <a:t>2º LINGUA ESTRANXEIRA FRANCÉS (2h)</a:t>
                      </a:r>
                      <a:endParaRPr lang="gl-ES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es-ES" sz="2000" dirty="0"/>
                        <a:t>ELIXIR UNHA MATERIA</a:t>
                      </a:r>
                      <a:endParaRPr lang="gl-ES" sz="2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ES" sz="2000" dirty="0"/>
                        <a:t>  RELIXIÓN (1h)</a:t>
                      </a:r>
                      <a:endParaRPr lang="gl-ES" sz="2000" dirty="0"/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ES" sz="2000" dirty="0"/>
                        <a:t>  VALORES ÉTICOS (1h)</a:t>
                      </a:r>
                      <a:endParaRPr lang="gl-ES" sz="2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/>
                        <a:t>ELIXIR UNHA MATERIA</a:t>
                      </a:r>
                    </a:p>
                    <a:p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DE LIBRE CONFIGURACIÓN DE CENTRO OU AUTONÓMICA</a:t>
                      </a:r>
                    </a:p>
                    <a:p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(Todas de 1 h)</a:t>
                      </a:r>
                      <a:endParaRPr lang="gl-E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ES" sz="2000" dirty="0"/>
                        <a:t>  EDUCACIÓN FINANCEIRA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ES" sz="2000" baseline="0" dirty="0"/>
                        <a:t>   PROGRAMACIÓN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ES" sz="2000" baseline="0" dirty="0"/>
                        <a:t>   PROMOCIÓN DE ESTILOS DE VIDA  SAUDABLES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ES" sz="2000" baseline="0" dirty="0"/>
                        <a:t>    REFORZO DUNHA MATERIA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ES" sz="2000" baseline="0" dirty="0"/>
                        <a:t>    LINGUA E </a:t>
                      </a:r>
                      <a:r>
                        <a:rPr lang="es-ES" sz="2000" baseline="0"/>
                        <a:t>CULTURA PORTUGUESA</a:t>
                      </a:r>
                      <a:endParaRPr lang="gl-ES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93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E401AB-D851-7A4A-BF4F-4F5A192ED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0982" y="353291"/>
            <a:ext cx="8188036" cy="1724891"/>
          </a:xfrm>
          <a:pattFill prst="pct6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algn="l"/>
            <a:r>
              <a:rPr lang="es-ES" sz="4900" b="1" dirty="0"/>
              <a:t>EN 3º ESO TENEMOS </a:t>
            </a:r>
            <a:br>
              <a:rPr lang="es-ES" sz="4400" b="1" dirty="0"/>
            </a:br>
            <a:r>
              <a:rPr lang="es-ES" sz="4400" b="1" dirty="0"/>
              <a:t>13 ASIGNATURAS DAS CALES: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0BDD69-59EF-3F4D-877A-AD4CC7956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1209" y="1891145"/>
            <a:ext cx="9445336" cy="4842164"/>
          </a:xfrm>
        </p:spPr>
        <p:txBody>
          <a:bodyPr>
            <a:normAutofit fontScale="25000" lnSpcReduction="20000"/>
          </a:bodyPr>
          <a:lstStyle/>
          <a:p>
            <a:pPr algn="l">
              <a:spcBef>
                <a:spcPts val="0"/>
              </a:spcBef>
            </a:pPr>
            <a:endParaRPr lang="es-ES" sz="16000" dirty="0">
              <a:solidFill>
                <a:srgbClr val="FF0000"/>
              </a:solidFill>
            </a:endParaRPr>
          </a:p>
          <a:p>
            <a:pPr algn="l">
              <a:lnSpc>
                <a:spcPct val="140000"/>
              </a:lnSpc>
              <a:spcBef>
                <a:spcPts val="0"/>
              </a:spcBef>
            </a:pPr>
            <a:r>
              <a:rPr lang="es-ES" sz="12800" dirty="0">
                <a:solidFill>
                  <a:srgbClr val="FF0000"/>
                </a:solidFill>
              </a:rPr>
              <a:t>10  MATERIAS OBRIGATORIAS</a:t>
            </a:r>
          </a:p>
          <a:p>
            <a:pPr algn="l">
              <a:lnSpc>
                <a:spcPct val="140000"/>
              </a:lnSpc>
              <a:spcBef>
                <a:spcPts val="0"/>
              </a:spcBef>
            </a:pPr>
            <a:r>
              <a:rPr lang="es-ES" sz="12800" dirty="0">
                <a:solidFill>
                  <a:srgbClr val="FF0000"/>
                </a:solidFill>
              </a:rPr>
              <a:t>1 MATERIA A ELEXIR ENTRE MATEMÁTICAS ACADÉMICAS OU MATEMÁTICAS APLICADAS</a:t>
            </a:r>
          </a:p>
          <a:p>
            <a:pPr algn="l">
              <a:lnSpc>
                <a:spcPct val="140000"/>
              </a:lnSpc>
              <a:spcBef>
                <a:spcPts val="0"/>
              </a:spcBef>
            </a:pPr>
            <a:r>
              <a:rPr lang="es-ES" sz="12800" dirty="0">
                <a:solidFill>
                  <a:srgbClr val="FF0000"/>
                </a:solidFill>
              </a:rPr>
              <a:t>1 MATERIA A ELEXIR ENTRE RELIXIÓN OU VALORES ÉTICOS </a:t>
            </a:r>
          </a:p>
          <a:p>
            <a:pPr algn="l">
              <a:lnSpc>
                <a:spcPct val="140000"/>
              </a:lnSpc>
              <a:spcBef>
                <a:spcPts val="0"/>
              </a:spcBef>
            </a:pPr>
            <a:r>
              <a:rPr lang="es-ES" sz="12800" dirty="0">
                <a:solidFill>
                  <a:srgbClr val="FF0000"/>
                </a:solidFill>
              </a:rPr>
              <a:t>1 MATERIA  A  ELEXIR ENTRE FRANCÉS OU CULTURA CLÁSICA</a:t>
            </a:r>
          </a:p>
          <a:p>
            <a:endParaRPr lang="es-ES" sz="9600" dirty="0"/>
          </a:p>
          <a:p>
            <a:endParaRPr lang="es-ES" sz="16000" dirty="0">
              <a:solidFill>
                <a:srgbClr val="FF0000"/>
              </a:solidFill>
            </a:endParaRPr>
          </a:p>
          <a:p>
            <a:endParaRPr lang="es-ES" sz="16000" dirty="0">
              <a:solidFill>
                <a:srgbClr val="FF0000"/>
              </a:solidFill>
            </a:endParaRPr>
          </a:p>
          <a:p>
            <a:endParaRPr lang="es-ES" sz="16000" dirty="0">
              <a:solidFill>
                <a:srgbClr val="FF0000"/>
              </a:solidFill>
            </a:endParaRPr>
          </a:p>
          <a:p>
            <a:r>
              <a:rPr lang="es-ES" sz="16000" dirty="0">
                <a:solidFill>
                  <a:srgbClr val="FF0000"/>
                </a:solidFill>
              </a:rPr>
              <a:t>	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07537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306782" y="145143"/>
          <a:ext cx="7837585" cy="590236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08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9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5476">
                <a:tc gridSpan="2"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3º ESO </a:t>
                      </a:r>
                      <a:endParaRPr lang="gl-E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1791">
                <a:tc>
                  <a:txBody>
                    <a:bodyPr/>
                    <a:lstStyle/>
                    <a:p>
                      <a:r>
                        <a:rPr lang="es-ES" sz="1600" dirty="0"/>
                        <a:t>MATERIAS</a:t>
                      </a:r>
                      <a:r>
                        <a:rPr lang="es-ES" sz="1600" baseline="0" dirty="0"/>
                        <a:t> OBRIGATORIAS</a:t>
                      </a:r>
                      <a:endParaRPr lang="gl-E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FÍSICA E QUÍMICA (2h)</a:t>
                      </a:r>
                    </a:p>
                    <a:p>
                      <a:r>
                        <a:rPr lang="es-ES" sz="1600" dirty="0"/>
                        <a:t>BIOLOXÍA E XEOLOXÍA (2h)</a:t>
                      </a:r>
                    </a:p>
                    <a:p>
                      <a:r>
                        <a:rPr lang="es-ES" sz="1600" dirty="0"/>
                        <a:t>EDUCACIÓN</a:t>
                      </a:r>
                      <a:r>
                        <a:rPr lang="es-ES" sz="1600" baseline="0" dirty="0"/>
                        <a:t> FÍSICA (2h)</a:t>
                      </a:r>
                    </a:p>
                    <a:p>
                      <a:r>
                        <a:rPr lang="es-ES" sz="1600" baseline="0" dirty="0"/>
                        <a:t>EDUCACIÓN PLÁSTICA E VISUAL (2h)</a:t>
                      </a:r>
                    </a:p>
                    <a:p>
                      <a:r>
                        <a:rPr lang="es-ES" sz="1600" baseline="0" dirty="0"/>
                        <a:t>TECNOLOXÍA (2h)</a:t>
                      </a:r>
                    </a:p>
                    <a:p>
                      <a:r>
                        <a:rPr lang="es-ES" sz="1600" baseline="0" dirty="0"/>
                        <a:t>LINGUA E LITERATURA CASTELÁ (3h)</a:t>
                      </a:r>
                    </a:p>
                    <a:p>
                      <a:r>
                        <a:rPr lang="es-ES" sz="1600" baseline="0" dirty="0"/>
                        <a:t>LINGUA E LITERATURA GALEGA (3h)</a:t>
                      </a:r>
                    </a:p>
                    <a:p>
                      <a:r>
                        <a:rPr lang="es-ES" sz="1600" baseline="0" dirty="0"/>
                        <a:t>MÚSICA (2h)</a:t>
                      </a:r>
                    </a:p>
                    <a:p>
                      <a:r>
                        <a:rPr lang="es-ES" sz="1600" baseline="0" dirty="0"/>
                        <a:t>XEOGRAFÍA E HISTORIA (3h)</a:t>
                      </a:r>
                    </a:p>
                    <a:p>
                      <a:r>
                        <a:rPr lang="es-ES" sz="1600" baseline="0" dirty="0"/>
                        <a:t>1ºLINGUA ESTRANXEIRA INGLÉS (3h)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8709">
                <a:tc>
                  <a:txBody>
                    <a:bodyPr/>
                    <a:lstStyle/>
                    <a:p>
                      <a:r>
                        <a:rPr lang="es-ES" sz="1600" dirty="0"/>
                        <a:t>ELIXIR UNHA MATERIA (4h)</a:t>
                      </a:r>
                      <a:endParaRPr lang="gl-ES" sz="16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1600" dirty="0"/>
                        <a:t>   MATEMÁTICAS ORIENTADAS ENSIN. ACADÉMICAS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1600" dirty="0"/>
                        <a:t>   MATEMÁTICAS ORIENTADAS ENSIN. APLICADAS</a:t>
                      </a:r>
                      <a:endParaRPr lang="gl-ES" sz="16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681">
                <a:tc>
                  <a:txBody>
                    <a:bodyPr/>
                    <a:lstStyle/>
                    <a:p>
                      <a:r>
                        <a:rPr lang="es-ES" sz="1600" dirty="0"/>
                        <a:t>ELIXIR UNHA MATERIA</a:t>
                      </a:r>
                      <a:endParaRPr lang="gl-ES" sz="16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1600" dirty="0"/>
                        <a:t> RELIXIÓN (1h)</a:t>
                      </a:r>
                      <a:endParaRPr lang="gl-ES" sz="16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1600" dirty="0"/>
                        <a:t>   VALORES ÉTICOS (1h)</a:t>
                      </a:r>
                      <a:endParaRPr lang="gl-ES" sz="16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8709">
                <a:tc>
                  <a:txBody>
                    <a:bodyPr/>
                    <a:lstStyle/>
                    <a:p>
                      <a:r>
                        <a:rPr lang="es-ES" sz="1600" dirty="0"/>
                        <a:t>ELIXIR UNHA MATERIA (2h)</a:t>
                      </a:r>
                      <a:endParaRPr lang="gl-E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1600" dirty="0"/>
                        <a:t>   CULTURA CLÁSICA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1600" dirty="0"/>
                        <a:t>   2º LINGUA ESTRANXEIRA FRANCÉS</a:t>
                      </a:r>
                    </a:p>
                    <a:p>
                      <a:endParaRPr lang="es-ES" sz="1600" dirty="0"/>
                    </a:p>
                    <a:p>
                      <a:endParaRPr lang="gl-ES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833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A0609E-4A0A-384B-833E-B7840A87D1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¿</a:t>
            </a:r>
            <a:r>
              <a:rPr lang="es-ES" b="1" dirty="0"/>
              <a:t>QUÉ PODO ESTUDIAR EN 4º ESO?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77F3EA-D904-B046-8C8C-49E7734472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b="1" u="sng" dirty="0">
                <a:solidFill>
                  <a:srgbClr val="FF0000"/>
                </a:solidFill>
              </a:rPr>
              <a:t>DUÁS POSIBLES MODALIDADES : </a:t>
            </a:r>
          </a:p>
          <a:p>
            <a:r>
              <a:rPr lang="es-ES" dirty="0">
                <a:solidFill>
                  <a:srgbClr val="FF0000"/>
                </a:solidFill>
              </a:rPr>
              <a:t>MODALIDADE ORIENTADA ÁS ENSINANZAS ACADÉMICAS </a:t>
            </a:r>
          </a:p>
          <a:p>
            <a:r>
              <a:rPr lang="es-ES" dirty="0">
                <a:solidFill>
                  <a:srgbClr val="FF0000"/>
                </a:solidFill>
              </a:rPr>
              <a:t>MODALIDADES ORIENTADA ÁS ENSINANZAS APLICADAS</a:t>
            </a:r>
          </a:p>
        </p:txBody>
      </p:sp>
    </p:spTree>
    <p:extLst>
      <p:ext uri="{BB962C8B-B14F-4D97-AF65-F5344CB8AC3E}">
        <p14:creationId xmlns:p14="http://schemas.microsoft.com/office/powerpoint/2010/main" val="169620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56B68C-0E51-D947-8BE7-077C0B45DAAD}"/>
              </a:ext>
            </a:extLst>
          </p:cNvPr>
          <p:cNvSpPr>
            <a:spLocks noGrp="1"/>
          </p:cNvSpPr>
          <p:nvPr>
            <p:ph type="title"/>
          </p:nvPr>
        </p:nvSpPr>
        <p:spPr>
          <a:pattFill prst="pct6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s-ES" b="1" dirty="0"/>
              <a:t>EN 4º ESO TEMOS 11 ASIGNATURAS  DAS CALES 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7E626A-2BBD-3F41-B312-EE32FE263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rgbClr val="FF0000"/>
                </a:solidFill>
              </a:rPr>
              <a:t>5 MATERIAS OBRIGATORIAS</a:t>
            </a:r>
          </a:p>
          <a:p>
            <a:r>
              <a:rPr lang="es-ES" dirty="0">
                <a:solidFill>
                  <a:srgbClr val="FF0000"/>
                </a:solidFill>
              </a:rPr>
              <a:t>1 MATERIA OBRIGATORIA : MATEMÁTICASORIENTADAS ÁS ENSINANZAS ACADÉMICAS OU  MATEMÁTICAS ORIENTADAS  ÁS ENSINANZAS APLICADAS</a:t>
            </a:r>
          </a:p>
          <a:p>
            <a:r>
              <a:rPr lang="es-ES" dirty="0">
                <a:solidFill>
                  <a:srgbClr val="FF0000"/>
                </a:solidFill>
              </a:rPr>
              <a:t>4 MATERIAS EN TOTAL A ELEXIR SEGUNDO A MODALIDADE QUE SE CURSE : ENSINANZAS ACADÉMICAS OU APLICADAS</a:t>
            </a:r>
          </a:p>
          <a:p>
            <a:r>
              <a:rPr lang="es-ES" dirty="0">
                <a:solidFill>
                  <a:srgbClr val="FF0000"/>
                </a:solidFill>
              </a:rPr>
              <a:t>1 MATERIA A ELEXIR ENTRE RELIXIÓN E VALORES ÉTICOS</a:t>
            </a:r>
          </a:p>
          <a:p>
            <a:endParaRPr lang="es-ES" dirty="0">
              <a:solidFill>
                <a:srgbClr val="FF000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582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1909</Words>
  <Application>Microsoft Macintosh PowerPoint</Application>
  <PresentationFormat>Panorámica</PresentationFormat>
  <Paragraphs>378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Wingdings</vt:lpstr>
      <vt:lpstr>Tema de Office</vt:lpstr>
      <vt:lpstr>IES NÚMERO 1 CURSO 2020/2021 MATERIAS  POR CURSOS </vt:lpstr>
      <vt:lpstr>EN PRIMEIRO ESO TEMOS                                  11 ASIGNATURAS DAS CALES : </vt:lpstr>
      <vt:lpstr>Presentación de PowerPoint</vt:lpstr>
      <vt:lpstr>EN SEGUNDO ESO TENEMOS                                  12 ASIGNATURAS DAS CALES : </vt:lpstr>
      <vt:lpstr>Presentación de PowerPoint</vt:lpstr>
      <vt:lpstr>EN 3º ESO TENEMOS  13 ASIGNATURAS DAS CALES:</vt:lpstr>
      <vt:lpstr>Presentación de PowerPoint</vt:lpstr>
      <vt:lpstr>¿QUÉ PODO ESTUDIAR EN 4º ESO?</vt:lpstr>
      <vt:lpstr>EN 4º ESO TEMOS 11 ASIGNATURAS  DAS CALES : </vt:lpstr>
      <vt:lpstr>Presentación de PowerPoint</vt:lpstr>
      <vt:lpstr>Presentación de PowerPoint</vt:lpstr>
      <vt:lpstr>Presentación de PowerPoint</vt:lpstr>
      <vt:lpstr>O NOSO SOBRE DE MATRÍCULA DE 4º ESO É: </vt:lpstr>
      <vt:lpstr>Presentación de PowerPoint</vt:lpstr>
      <vt:lpstr>MATERIAS DO BACHARELATO</vt:lpstr>
      <vt:lpstr>PODO REALIZAR TRES TIPOS DE BACHARALETO SEGUNDO AS MIÑAS PREFERENCIAS :</vt:lpstr>
      <vt:lpstr>¿QUÉ VOU A ESTUDIAR EN 1º BACHARELATO?</vt:lpstr>
      <vt:lpstr>MAIS A MATERIA TRONCAL DE OPCIÓN OBRIGATORIA SEGUNDO A OPCIÓN DE BACHARELATO ESCOLLIDA :  MATEMÁTICAS I  ( Modalidade ciencias) MATEMÁTICAS APLICADAS AS CIENCIAS SOCIAIS I  (Modalidade ciencias sociais) LATÍN I (Modalidade humanidades) </vt:lpstr>
      <vt:lpstr>Presentación de PowerPoint</vt:lpstr>
      <vt:lpstr>Presentación de PowerPoint</vt:lpstr>
      <vt:lpstr>Presentación de PowerPoint</vt:lpstr>
      <vt:lpstr>Presentación de PowerPoint</vt:lpstr>
      <vt:lpstr>O NOSO SOBRE DE MATRÍCULA DE 1º BACH É : </vt:lpstr>
      <vt:lpstr>Presentación de PowerPoint</vt:lpstr>
      <vt:lpstr>MATERIAS DE 2º BACHARELATO </vt:lpstr>
      <vt:lpstr>EN SEGUNDO DE BACHARELATO TEMOS :</vt:lpstr>
      <vt:lpstr>Presentación de PowerPoint</vt:lpstr>
      <vt:lpstr>Presentación de PowerPoint</vt:lpstr>
      <vt:lpstr>Presentación de PowerPoint</vt:lpstr>
      <vt:lpstr>Presentación de PowerPoint</vt:lpstr>
      <vt:lpstr>O NOSO SOBRE DE MATRÍCULA DE 2º BACH É: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Isabel Alvarez Sanchez</cp:lastModifiedBy>
  <cp:revision>55</cp:revision>
  <dcterms:created xsi:type="dcterms:W3CDTF">2018-02-26T20:27:40Z</dcterms:created>
  <dcterms:modified xsi:type="dcterms:W3CDTF">2021-01-12T08:40:39Z</dcterms:modified>
</cp:coreProperties>
</file>