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376" r:id="rId4"/>
    <p:sldId id="347" r:id="rId5"/>
    <p:sldId id="328" r:id="rId6"/>
    <p:sldId id="348" r:id="rId7"/>
    <p:sldId id="350" r:id="rId8"/>
    <p:sldId id="352" r:id="rId9"/>
    <p:sldId id="353" r:id="rId10"/>
    <p:sldId id="354" r:id="rId11"/>
    <p:sldId id="359" r:id="rId12"/>
    <p:sldId id="357" r:id="rId13"/>
    <p:sldId id="356" r:id="rId14"/>
    <p:sldId id="355" r:id="rId15"/>
    <p:sldId id="349" r:id="rId16"/>
    <p:sldId id="358" r:id="rId17"/>
    <p:sldId id="361" r:id="rId18"/>
    <p:sldId id="362" r:id="rId19"/>
    <p:sldId id="364" r:id="rId20"/>
    <p:sldId id="365" r:id="rId21"/>
    <p:sldId id="366" r:id="rId22"/>
    <p:sldId id="367" r:id="rId23"/>
    <p:sldId id="363" r:id="rId24"/>
    <p:sldId id="369" r:id="rId25"/>
    <p:sldId id="370" r:id="rId26"/>
    <p:sldId id="372" r:id="rId27"/>
    <p:sldId id="371" r:id="rId28"/>
    <p:sldId id="377" r:id="rId29"/>
    <p:sldId id="378" r:id="rId30"/>
    <p:sldId id="379" r:id="rId31"/>
    <p:sldId id="368" r:id="rId32"/>
    <p:sldId id="375" r:id="rId33"/>
    <p:sldId id="260" r:id="rId34"/>
    <p:sldId id="37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B3537-6CEE-413E-9946-89CFA40ACDFB}" type="datetimeFigureOut">
              <a:rPr lang="gl-ES" smtClean="0"/>
              <a:t>29/02/2024</a:t>
            </a:fld>
            <a:endParaRPr lang="gl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411A4-D4C3-4CC6-B043-545E7ED4E64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4998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9FB4-3485-4585-839B-6023284C65C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3143-D34C-413A-9AE8-A166BABEBB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0VrumOQKBVM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" y="3405"/>
            <a:ext cx="9134916" cy="68511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3" y="5960824"/>
            <a:ext cx="1296145" cy="6151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87" y="6146544"/>
            <a:ext cx="1227411" cy="4294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6011494"/>
            <a:ext cx="1243630" cy="6995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Extensións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9982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2, </a:t>
            </a:r>
            <a:r>
              <a:rPr lang="es-ES" dirty="0" err="1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 e </a:t>
            </a:r>
            <a:r>
              <a:rPr lang="es-ES" dirty="0" err="1" smtClean="0">
                <a:latin typeface="Orator Std" panose="020D0509020203030204" pitchFamily="49" charset="0"/>
              </a:rPr>
              <a:t>ranger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54913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99631" y="505057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 </a:t>
            </a:r>
            <a:r>
              <a:rPr lang="es-ES" dirty="0" err="1" smtClean="0">
                <a:latin typeface="Orator Std" panose="020D0509020203030204" pitchFamily="49" charset="0"/>
              </a:rPr>
              <a:t>montaxe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32069" y="5099885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2403">
            <a:off x="1585778" y="1545607"/>
            <a:ext cx="5500657" cy="30685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21239593">
            <a:off x="3332024" y="471579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https://www.youtube.com/watch?v=0VrumOQKBVM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rot="21212157">
            <a:off x="5727980" y="419171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Robotics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kids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50608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Extensións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9982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2, </a:t>
            </a:r>
            <a:r>
              <a:rPr lang="es-ES" dirty="0" err="1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 e </a:t>
            </a:r>
            <a:r>
              <a:rPr lang="es-ES" dirty="0" err="1" smtClean="0">
                <a:latin typeface="Orator Std" panose="020D0509020203030204" pitchFamily="49" charset="0"/>
              </a:rPr>
              <a:t>ranger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54913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99631" y="505057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 </a:t>
            </a:r>
            <a:r>
              <a:rPr lang="es-ES" dirty="0" err="1" smtClean="0">
                <a:latin typeface="Orator Std" panose="020D0509020203030204" pitchFamily="49" charset="0"/>
              </a:rPr>
              <a:t>montaxe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32069" y="5099885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6" y="1280572"/>
            <a:ext cx="7164221" cy="37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de homer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390" y="3478313"/>
            <a:ext cx="5334526" cy="33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lamada de nube 22"/>
          <p:cNvSpPr/>
          <p:nvPr/>
        </p:nvSpPr>
        <p:spPr>
          <a:xfrm flipH="1">
            <a:off x="1911489" y="4357318"/>
            <a:ext cx="4166554" cy="2409358"/>
          </a:xfrm>
          <a:prstGeom prst="cloudCallout">
            <a:avLst>
              <a:gd name="adj1" fmla="val -67639"/>
              <a:gd name="adj2" fmla="val -5140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</a:rPr>
              <a:t>Hai que calibrar o sensor RGB...</a:t>
            </a:r>
            <a:endParaRPr lang="gl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426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" y="3405"/>
            <a:ext cx="9134916" cy="68511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6" y="6012716"/>
            <a:ext cx="1296145" cy="6151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96" y="61055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341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68"/>
            <a:ext cx="7159749" cy="536981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211960" y="2996952"/>
            <a:ext cx="5256583" cy="369332"/>
            <a:chOff x="1009043" y="2077390"/>
            <a:chExt cx="5256583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programas </a:t>
              </a:r>
              <a:r>
                <a:rPr lang="es-ES" dirty="0"/>
                <a:t>preestablecidos.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9" name="Forma en L 8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211960" y="3958698"/>
            <a:ext cx="5256583" cy="369332"/>
            <a:chOff x="1009043" y="2077390"/>
            <a:chExt cx="5256583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Mbot2, </a:t>
              </a:r>
              <a:r>
                <a:rPr lang="es-ES" dirty="0" err="1" smtClean="0">
                  <a:latin typeface="OCR A Std" panose="020F0609000104060307" pitchFamily="49" charset="0"/>
                </a:rPr>
                <a:t>mbot</a:t>
              </a:r>
              <a:r>
                <a:rPr lang="es-ES" dirty="0" smtClean="0">
                  <a:latin typeface="OCR A Std" panose="020F0609000104060307" pitchFamily="49" charset="0"/>
                </a:rPr>
                <a:t> e </a:t>
              </a:r>
              <a:r>
                <a:rPr lang="es-ES" dirty="0" err="1" smtClean="0">
                  <a:latin typeface="OCR A Std" panose="020F0609000104060307" pitchFamily="49" charset="0"/>
                </a:rPr>
                <a:t>ranger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2" name="Forma en L 11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211960" y="2509924"/>
            <a:ext cx="5256583" cy="369332"/>
            <a:chOff x="1009043" y="2077390"/>
            <a:chExt cx="5256583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</a:t>
              </a:r>
              <a:r>
                <a:rPr lang="es-ES" dirty="0" err="1" smtClean="0"/>
                <a:t>compoñentes</a:t>
              </a:r>
              <a:r>
                <a:rPr lang="es-ES" dirty="0" smtClean="0"/>
                <a:t> </a:t>
              </a:r>
              <a:r>
                <a:rPr lang="es-ES" dirty="0"/>
                <a:t>e funcionalidades.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5" name="Forma en L 14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211960" y="3474900"/>
            <a:ext cx="5256583" cy="369332"/>
            <a:chOff x="1009043" y="2077390"/>
            <a:chExt cx="5256583" cy="369332"/>
          </a:xfrm>
        </p:grpSpPr>
        <p:sp>
          <p:nvSpPr>
            <p:cNvPr id="17" name="CuadroTexto 1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</a:t>
              </a:r>
              <a:r>
                <a:rPr lang="es-ES" dirty="0" err="1" smtClean="0"/>
                <a:t>extensións</a:t>
              </a:r>
              <a:r>
                <a:rPr lang="es-ES" dirty="0" smtClean="0"/>
                <a:t>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8" name="Forma en L 1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11960" y="4442496"/>
            <a:ext cx="5256583" cy="369332"/>
            <a:chOff x="1009043" y="2077390"/>
            <a:chExt cx="5256583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Mbot2 </a:t>
              </a:r>
              <a:r>
                <a:rPr lang="es-ES" dirty="0" err="1" smtClean="0">
                  <a:latin typeface="OCR A Std" panose="020F0609000104060307" pitchFamily="49" charset="0"/>
                </a:rPr>
                <a:t>montaxe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21" name="Forma en L 20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19054230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33" y="980728"/>
            <a:ext cx="7806567" cy="585492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97142" y="1767011"/>
            <a:ext cx="5256583" cy="369332"/>
            <a:chOff x="1009043" y="2077390"/>
            <a:chExt cx="5256583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</a:t>
              </a:r>
              <a:r>
                <a:rPr lang="es-ES" dirty="0" err="1" smtClean="0">
                  <a:latin typeface="OCR A Std" panose="020F0609000104060307" pitchFamily="49" charset="0"/>
                </a:rPr>
                <a:t>k</a:t>
              </a:r>
              <a:r>
                <a:rPr lang="es-ES" dirty="0" smtClean="0">
                  <a:latin typeface="OCR A Std" panose="020F0609000104060307" pitchFamily="49" charset="0"/>
                </a:rPr>
                <a:t>, modos de programación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9" name="Forma en L 8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91580" y="2293621"/>
            <a:ext cx="5222019" cy="369332"/>
            <a:chOff x="1009043" y="2217474"/>
            <a:chExt cx="5222019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153059" y="2217474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Conexión con </a:t>
              </a:r>
              <a:r>
                <a:rPr lang="es-ES" dirty="0" err="1" smtClean="0">
                  <a:latin typeface="OCR A Std" panose="020F0609000104060307" pitchFamily="49" charset="0"/>
                </a:rPr>
                <a:t>ciberpi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2" name="Forma en L 11"/>
            <p:cNvSpPr/>
            <p:nvPr/>
          </p:nvSpPr>
          <p:spPr>
            <a:xfrm>
              <a:off x="1009043" y="229341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08049" y="2773658"/>
            <a:ext cx="5256583" cy="369332"/>
            <a:chOff x="1009043" y="2077390"/>
            <a:chExt cx="5256583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</a:t>
              </a:r>
              <a:r>
                <a:rPr lang="es-ES" dirty="0" err="1" smtClean="0">
                  <a:latin typeface="OCR A Std" panose="020F0609000104060307" pitchFamily="49" charset="0"/>
                </a:rPr>
                <a:t>exemplos</a:t>
              </a:r>
              <a:r>
                <a:rPr lang="es-ES" dirty="0" smtClean="0">
                  <a:latin typeface="OCR A Std" panose="020F0609000104060307" pitchFamily="49" charset="0"/>
                </a:rPr>
                <a:t> </a:t>
              </a:r>
              <a:r>
                <a:rPr lang="es-ES" dirty="0" err="1" smtClean="0">
                  <a:latin typeface="OCR A Std" panose="020F0609000104060307" pitchFamily="49" charset="0"/>
                </a:rPr>
                <a:t>ciberpi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5" name="Forma en L 14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26632" y="3300268"/>
            <a:ext cx="5256583" cy="646331"/>
            <a:chOff x="1009043" y="1938891"/>
            <a:chExt cx="5256583" cy="646331"/>
          </a:xfrm>
        </p:grpSpPr>
        <p:sp>
          <p:nvSpPr>
            <p:cNvPr id="17" name="CuadroTexto 16"/>
            <p:cNvSpPr txBox="1"/>
            <p:nvPr/>
          </p:nvSpPr>
          <p:spPr>
            <a:xfrm>
              <a:off x="1187623" y="1938891"/>
              <a:ext cx="50780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</a:t>
              </a:r>
              <a:r>
                <a:rPr lang="es-ES" dirty="0" err="1" smtClean="0">
                  <a:latin typeface="OCR A Std" panose="020F0609000104060307" pitchFamily="49" charset="0"/>
                </a:rPr>
                <a:t>sinxela</a:t>
              </a:r>
              <a:endParaRPr lang="es-ES" dirty="0" smtClean="0">
                <a:latin typeface="OCR A Std" panose="020F0609000104060307" pitchFamily="49" charset="0"/>
              </a:endParaRPr>
            </a:p>
            <a:p>
              <a:r>
                <a:rPr lang="es-ES" dirty="0" smtClean="0">
                  <a:latin typeface="OCR A Std" panose="020F0609000104060307" pitchFamily="49" charset="0"/>
                </a:rPr>
                <a:t>e</a:t>
              </a:r>
              <a:r>
                <a:rPr lang="es-ES" dirty="0" smtClean="0">
                  <a:latin typeface="OCR A Std" panose="020F0609000104060307" pitchFamily="49" charset="0"/>
                </a:rPr>
                <a:t>xtensión </a:t>
              </a:r>
              <a:r>
                <a:rPr lang="es-ES" dirty="0" smtClean="0">
                  <a:latin typeface="OCR A Std" panose="020F0609000104060307" pitchFamily="49" charset="0"/>
                </a:rPr>
                <a:t>mbot2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8" name="Forma en L 1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28075" y="4046278"/>
            <a:ext cx="5256583" cy="646331"/>
            <a:chOff x="1009043" y="1938891"/>
            <a:chExt cx="5256583" cy="646331"/>
          </a:xfrm>
        </p:grpSpPr>
        <p:sp>
          <p:nvSpPr>
            <p:cNvPr id="21" name="CuadroTexto 20"/>
            <p:cNvSpPr txBox="1"/>
            <p:nvPr/>
          </p:nvSpPr>
          <p:spPr>
            <a:xfrm>
              <a:off x="1187623" y="1938891"/>
              <a:ext cx="50780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sensores</a:t>
              </a:r>
            </a:p>
            <a:p>
              <a:r>
                <a:rPr lang="es-ES" dirty="0" smtClean="0">
                  <a:latin typeface="OCR A Std" panose="020F0609000104060307" pitchFamily="49" charset="0"/>
                </a:rPr>
                <a:t>mbot2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22" name="Forma en L 21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116653236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7680">
            <a:off x="3142020" y="759121"/>
            <a:ext cx="5136266" cy="27821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21122792">
            <a:off x="5411346" y="3407615"/>
            <a:ext cx="23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Aplicación de escritorio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156060" y="3928265"/>
            <a:ext cx="5262423" cy="2551904"/>
            <a:chOff x="156060" y="3928265"/>
            <a:chExt cx="5262423" cy="255190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72035">
              <a:off x="489959" y="3928265"/>
              <a:ext cx="3862922" cy="2092416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 rot="719617">
              <a:off x="156060" y="6110837"/>
              <a:ext cx="4388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Aplicación web https://ide.mblock.cc/</a:t>
              </a:r>
            </a:p>
          </p:txBody>
        </p:sp>
        <p:pic>
          <p:nvPicPr>
            <p:cNvPr id="3074" name="Picture 2" descr="Download free mLink2 for mac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617" y="4878679"/>
              <a:ext cx="1403866" cy="1403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5853988" y="4076438"/>
            <a:ext cx="2460997" cy="2579303"/>
            <a:chOff x="5853988" y="4076438"/>
            <a:chExt cx="2460997" cy="2579303"/>
          </a:xfrm>
        </p:grpSpPr>
        <p:pic>
          <p:nvPicPr>
            <p:cNvPr id="3076" name="Picture 4" descr="Free Coding Software for All Makeblock Robot Produc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4881">
              <a:off x="5853988" y="4076438"/>
              <a:ext cx="2460997" cy="225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uadroTexto 24"/>
            <p:cNvSpPr txBox="1"/>
            <p:nvPr/>
          </p:nvSpPr>
          <p:spPr>
            <a:xfrm rot="21187783">
              <a:off x="6370327" y="6286409"/>
              <a:ext cx="173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Aplicación móbil</a:t>
              </a:r>
              <a:endParaRPr lang="es-ES" dirty="0"/>
            </a:p>
          </p:txBody>
        </p:sp>
      </p:grpSp>
      <p:pic>
        <p:nvPicPr>
          <p:cNvPr id="3078" name="Picture 6" descr="Logo-Abalar-Azul | Xente Dixit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564" y="4452713"/>
            <a:ext cx="1268768" cy="15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799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7" y="1280572"/>
            <a:ext cx="7164219" cy="37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645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669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7" y="1280572"/>
            <a:ext cx="7164219" cy="37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862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8" y="1280572"/>
            <a:ext cx="7164217" cy="37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de homer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390" y="3478313"/>
            <a:ext cx="5334526" cy="33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lamada de nube 20"/>
          <p:cNvSpPr/>
          <p:nvPr/>
        </p:nvSpPr>
        <p:spPr>
          <a:xfrm flipH="1">
            <a:off x="1911489" y="4357318"/>
            <a:ext cx="4166554" cy="2409358"/>
          </a:xfrm>
          <a:prstGeom prst="cloudCallout">
            <a:avLst>
              <a:gd name="adj1" fmla="val -67639"/>
              <a:gd name="adj2" fmla="val -5140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</a:rPr>
              <a:t>Temos que cargar a extensión do </a:t>
            </a:r>
            <a:r>
              <a:rPr lang="gl-ES" dirty="0" err="1" smtClean="0">
                <a:solidFill>
                  <a:schemeClr val="tx1"/>
                </a:solidFill>
              </a:rPr>
              <a:t>mbot</a:t>
            </a:r>
            <a:endParaRPr lang="gl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8460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68"/>
            <a:ext cx="7159749" cy="536981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211960" y="2996952"/>
            <a:ext cx="5256583" cy="369332"/>
            <a:chOff x="1009043" y="2077390"/>
            <a:chExt cx="5256583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programas </a:t>
              </a:r>
              <a:r>
                <a:rPr lang="es-ES" dirty="0"/>
                <a:t>preestablecidos.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9" name="Forma en L 8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211960" y="3958698"/>
            <a:ext cx="5256583" cy="369332"/>
            <a:chOff x="1009043" y="2077390"/>
            <a:chExt cx="5256583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Mbot2, </a:t>
              </a:r>
              <a:r>
                <a:rPr lang="es-ES" dirty="0" err="1" smtClean="0">
                  <a:latin typeface="OCR A Std" panose="020F0609000104060307" pitchFamily="49" charset="0"/>
                </a:rPr>
                <a:t>mbot</a:t>
              </a:r>
              <a:r>
                <a:rPr lang="es-ES" dirty="0" smtClean="0">
                  <a:latin typeface="OCR A Std" panose="020F0609000104060307" pitchFamily="49" charset="0"/>
                </a:rPr>
                <a:t> e </a:t>
              </a:r>
              <a:r>
                <a:rPr lang="es-ES" dirty="0" err="1" smtClean="0">
                  <a:latin typeface="OCR A Std" panose="020F0609000104060307" pitchFamily="49" charset="0"/>
                </a:rPr>
                <a:t>ranger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2" name="Forma en L 11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211960" y="2509924"/>
            <a:ext cx="5256583" cy="369332"/>
            <a:chOff x="1009043" y="2077390"/>
            <a:chExt cx="5256583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</a:t>
              </a:r>
              <a:r>
                <a:rPr lang="es-ES" dirty="0" err="1" smtClean="0"/>
                <a:t>compoñentes</a:t>
              </a:r>
              <a:r>
                <a:rPr lang="es-ES" dirty="0" smtClean="0"/>
                <a:t> </a:t>
              </a:r>
              <a:r>
                <a:rPr lang="es-ES" dirty="0"/>
                <a:t>e funcionalidades.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5" name="Forma en L 14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211960" y="3474900"/>
            <a:ext cx="5256583" cy="369332"/>
            <a:chOff x="1009043" y="2077390"/>
            <a:chExt cx="5256583" cy="369332"/>
          </a:xfrm>
        </p:grpSpPr>
        <p:sp>
          <p:nvSpPr>
            <p:cNvPr id="17" name="CuadroTexto 1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</a:t>
              </a:r>
              <a:r>
                <a:rPr lang="es-ES" dirty="0" err="1" smtClean="0"/>
                <a:t>extensións</a:t>
              </a:r>
              <a:r>
                <a:rPr lang="es-ES" dirty="0" smtClean="0"/>
                <a:t>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8" name="Forma en L 1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11960" y="4442496"/>
            <a:ext cx="5256583" cy="369332"/>
            <a:chOff x="1009043" y="2077390"/>
            <a:chExt cx="5256583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Mbot2 </a:t>
              </a:r>
              <a:r>
                <a:rPr lang="es-ES" dirty="0" err="1" smtClean="0">
                  <a:latin typeface="OCR A Std" panose="020F0609000104060307" pitchFamily="49" charset="0"/>
                </a:rPr>
                <a:t>montaxe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21" name="Forma en L 20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407947622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8" y="1280572"/>
            <a:ext cx="7164217" cy="37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82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9" y="1280572"/>
            <a:ext cx="7164215" cy="37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8052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9" y="1280572"/>
            <a:ext cx="7164215" cy="37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de homer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390" y="3478313"/>
            <a:ext cx="5334526" cy="33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lamada de nube 20"/>
          <p:cNvSpPr/>
          <p:nvPr/>
        </p:nvSpPr>
        <p:spPr>
          <a:xfrm flipH="1">
            <a:off x="1911489" y="4357318"/>
            <a:ext cx="4166554" cy="2409358"/>
          </a:xfrm>
          <a:prstGeom prst="cloudCallout">
            <a:avLst>
              <a:gd name="adj1" fmla="val -67639"/>
              <a:gd name="adj2" fmla="val -5140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</a:rPr>
              <a:t>... E se repetira as accións de avanzar e xirar 4 veces ??</a:t>
            </a:r>
            <a:endParaRPr lang="gl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098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9" y="1280572"/>
            <a:ext cx="7164215" cy="37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1937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5" name="Picture 2" descr="https://2.bp.blogspot.com/-jHK3CrN1nYw/WGFmY5PEsTI/AAAAAAAALyw/7TPtLwSDL5sTPiyWryqqamihl2UkCdogwCLcB/s1600/fluxogram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4" y="2476354"/>
            <a:ext cx="2448272" cy="34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109488" y="1697033"/>
            <a:ext cx="7854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CR A Std" panose="020F0609000104060307" pitchFamily="49" charset="0"/>
              </a:rPr>
              <a:t>Programación secuencial VS </a:t>
            </a:r>
            <a:r>
              <a:rPr lang="es-ES" dirty="0" err="1" smtClean="0">
                <a:latin typeface="OCR A Std" panose="020F0609000104060307" pitchFamily="49" charset="0"/>
              </a:rPr>
              <a:t>estruturada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31" name="Forma en L 30"/>
          <p:cNvSpPr/>
          <p:nvPr/>
        </p:nvSpPr>
        <p:spPr>
          <a:xfrm>
            <a:off x="833248" y="1983324"/>
            <a:ext cx="182066" cy="144016"/>
          </a:xfrm>
          <a:prstGeom prst="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32" name="Picture 2" descr="https://1.bp.blogspot.com/-BAGH4siziK8/WGFmY6SB9EI/AAAAAAAALy0/5qWGP47fC2EMsAQWfnAv1OSvycuQasZGgCEw/s320/fluxogram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64" y="2819973"/>
            <a:ext cx="3004478" cy="36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4988729" y="2390471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Condicional simple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4" name="Franja diagonal 33"/>
          <p:cNvSpPr/>
          <p:nvPr/>
        </p:nvSpPr>
        <p:spPr>
          <a:xfrm>
            <a:off x="4828310" y="2439784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2607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31" grpId="0" animBg="1"/>
      <p:bldP spid="33" grpId="0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0" y="1280572"/>
            <a:ext cx="7164213" cy="37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de homer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390" y="3478313"/>
            <a:ext cx="5334526" cy="33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lamada de nube 22"/>
          <p:cNvSpPr/>
          <p:nvPr/>
        </p:nvSpPr>
        <p:spPr>
          <a:xfrm flipH="1">
            <a:off x="1911489" y="4357318"/>
            <a:ext cx="4166554" cy="2409358"/>
          </a:xfrm>
          <a:prstGeom prst="cloudCallout">
            <a:avLst>
              <a:gd name="adj1" fmla="val -67639"/>
              <a:gd name="adj2" fmla="val -5140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err="1" smtClean="0">
                <a:solidFill>
                  <a:schemeClr val="tx1"/>
                </a:solidFill>
              </a:rPr>
              <a:t>Mmm</a:t>
            </a:r>
            <a:r>
              <a:rPr lang="gl-ES" dirty="0" smtClean="0">
                <a:solidFill>
                  <a:schemeClr val="tx1"/>
                </a:solidFill>
              </a:rPr>
              <a:t> outra extensió</a:t>
            </a:r>
            <a:r>
              <a:rPr lang="gl-ES" dirty="0" smtClean="0">
                <a:solidFill>
                  <a:schemeClr val="tx1"/>
                </a:solidFill>
              </a:rPr>
              <a:t>n máis ?</a:t>
            </a:r>
            <a:endParaRPr lang="gl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893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0" y="1280572"/>
            <a:ext cx="7164213" cy="37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023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1" y="1280572"/>
            <a:ext cx="7164211" cy="37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9216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1" y="1280572"/>
            <a:ext cx="7164211" cy="37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sultado de imagen de homer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9542" y="3948019"/>
            <a:ext cx="5334526" cy="33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lamada de nube 22"/>
          <p:cNvSpPr/>
          <p:nvPr/>
        </p:nvSpPr>
        <p:spPr>
          <a:xfrm flipH="1">
            <a:off x="2330224" y="4887105"/>
            <a:ext cx="3168352" cy="1583301"/>
          </a:xfrm>
          <a:prstGeom prst="cloudCallout">
            <a:avLst>
              <a:gd name="adj1" fmla="val 68144"/>
              <a:gd name="adj2" fmla="val -34353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</a:rPr>
              <a:t>Outra extensión?? Pois menos mal que son de balde...</a:t>
            </a:r>
            <a:endParaRPr lang="gl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0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33" y="980728"/>
            <a:ext cx="7806567" cy="585492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97142" y="1767011"/>
            <a:ext cx="5256583" cy="369332"/>
            <a:chOff x="1009043" y="2077390"/>
            <a:chExt cx="5256583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</a:t>
              </a:r>
              <a:r>
                <a:rPr lang="es-ES" dirty="0" err="1" smtClean="0">
                  <a:latin typeface="OCR A Std" panose="020F0609000104060307" pitchFamily="49" charset="0"/>
                </a:rPr>
                <a:t>k</a:t>
              </a:r>
              <a:r>
                <a:rPr lang="es-ES" dirty="0" smtClean="0">
                  <a:latin typeface="OCR A Std" panose="020F0609000104060307" pitchFamily="49" charset="0"/>
                </a:rPr>
                <a:t>, modos de programación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9" name="Forma en L 8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91580" y="2293621"/>
            <a:ext cx="5222019" cy="369332"/>
            <a:chOff x="1009043" y="2217474"/>
            <a:chExt cx="5222019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153059" y="2217474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Conexión con </a:t>
              </a:r>
              <a:r>
                <a:rPr lang="es-ES" dirty="0" err="1" smtClean="0">
                  <a:latin typeface="OCR A Std" panose="020F0609000104060307" pitchFamily="49" charset="0"/>
                </a:rPr>
                <a:t>ciberpi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2" name="Forma en L 11"/>
            <p:cNvSpPr/>
            <p:nvPr/>
          </p:nvSpPr>
          <p:spPr>
            <a:xfrm>
              <a:off x="1009043" y="229341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08049" y="2773658"/>
            <a:ext cx="5256583" cy="369332"/>
            <a:chOff x="1009043" y="2077390"/>
            <a:chExt cx="5256583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</a:t>
              </a:r>
              <a:r>
                <a:rPr lang="es-ES" dirty="0" err="1" smtClean="0">
                  <a:latin typeface="OCR A Std" panose="020F0609000104060307" pitchFamily="49" charset="0"/>
                </a:rPr>
                <a:t>exemplos</a:t>
              </a:r>
              <a:r>
                <a:rPr lang="es-ES" dirty="0" smtClean="0">
                  <a:latin typeface="OCR A Std" panose="020F0609000104060307" pitchFamily="49" charset="0"/>
                </a:rPr>
                <a:t> </a:t>
              </a:r>
              <a:r>
                <a:rPr lang="es-ES" dirty="0" err="1" smtClean="0">
                  <a:latin typeface="OCR A Std" panose="020F0609000104060307" pitchFamily="49" charset="0"/>
                </a:rPr>
                <a:t>ciberpi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5" name="Forma en L 14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26632" y="3300268"/>
            <a:ext cx="5256583" cy="646331"/>
            <a:chOff x="1009043" y="1938891"/>
            <a:chExt cx="5256583" cy="646331"/>
          </a:xfrm>
        </p:grpSpPr>
        <p:sp>
          <p:nvSpPr>
            <p:cNvPr id="17" name="CuadroTexto 16"/>
            <p:cNvSpPr txBox="1"/>
            <p:nvPr/>
          </p:nvSpPr>
          <p:spPr>
            <a:xfrm>
              <a:off x="1187623" y="1938891"/>
              <a:ext cx="50780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</a:t>
              </a:r>
              <a:r>
                <a:rPr lang="es-ES" dirty="0" err="1" smtClean="0">
                  <a:latin typeface="OCR A Std" panose="020F0609000104060307" pitchFamily="49" charset="0"/>
                </a:rPr>
                <a:t>sinxela</a:t>
              </a:r>
              <a:endParaRPr lang="es-ES" dirty="0" smtClean="0">
                <a:latin typeface="OCR A Std" panose="020F0609000104060307" pitchFamily="49" charset="0"/>
              </a:endParaRPr>
            </a:p>
            <a:p>
              <a:r>
                <a:rPr lang="es-ES" dirty="0">
                  <a:latin typeface="OCR A Std" panose="020F0609000104060307" pitchFamily="49" charset="0"/>
                </a:rPr>
                <a:t>e</a:t>
              </a:r>
              <a:r>
                <a:rPr lang="es-ES" dirty="0" smtClean="0">
                  <a:latin typeface="OCR A Std" panose="020F0609000104060307" pitchFamily="49" charset="0"/>
                </a:rPr>
                <a:t>xtensión </a:t>
              </a:r>
              <a:r>
                <a:rPr lang="es-ES" dirty="0" smtClean="0">
                  <a:latin typeface="OCR A Std" panose="020F0609000104060307" pitchFamily="49" charset="0"/>
                </a:rPr>
                <a:t>mbot2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8" name="Forma en L 1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28075" y="4046278"/>
            <a:ext cx="5256583" cy="646331"/>
            <a:chOff x="1009043" y="1938891"/>
            <a:chExt cx="5256583" cy="646331"/>
          </a:xfrm>
        </p:grpSpPr>
        <p:sp>
          <p:nvSpPr>
            <p:cNvPr id="21" name="CuadroTexto 20"/>
            <p:cNvSpPr txBox="1"/>
            <p:nvPr/>
          </p:nvSpPr>
          <p:spPr>
            <a:xfrm>
              <a:off x="1187623" y="1938891"/>
              <a:ext cx="50780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sensores</a:t>
              </a:r>
            </a:p>
            <a:p>
              <a:r>
                <a:rPr lang="es-ES" dirty="0" smtClean="0">
                  <a:latin typeface="OCR A Std" panose="020F0609000104060307" pitchFamily="49" charset="0"/>
                </a:rPr>
                <a:t>mbot2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22" name="Forma en L 21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164094542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10221" y="4931876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smtClean="0">
                <a:latin typeface="OCR A Std" panose="020F0609000104060307" pitchFamily="49" charset="0"/>
              </a:rPr>
              <a:t>con sensores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42659" y="498118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21" y="1280572"/>
            <a:ext cx="7164211" cy="375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-257138" y="-266103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/>
              <a:t>https://www.youtube.com/watch?v=0VrumOQKBVM</a:t>
            </a:r>
            <a:endParaRPr lang="gl-ES" dirty="0"/>
          </a:p>
        </p:txBody>
      </p:sp>
      <p:pic>
        <p:nvPicPr>
          <p:cNvPr id="22" name="Picture 4" descr="Resultado de imagen de homer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6390" y="3478313"/>
            <a:ext cx="5334526" cy="33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lamada de nube 22"/>
          <p:cNvSpPr/>
          <p:nvPr/>
        </p:nvSpPr>
        <p:spPr>
          <a:xfrm flipH="1">
            <a:off x="1911489" y="4357318"/>
            <a:ext cx="4166554" cy="2409358"/>
          </a:xfrm>
          <a:prstGeom prst="cloudCallout">
            <a:avLst>
              <a:gd name="adj1" fmla="val -67639"/>
              <a:gd name="adj2" fmla="val -51404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err="1" smtClean="0">
                <a:solidFill>
                  <a:schemeClr val="tx1"/>
                </a:solidFill>
              </a:rPr>
              <a:t>Recórcholis</a:t>
            </a:r>
            <a:r>
              <a:rPr lang="gl-ES" dirty="0" smtClean="0">
                <a:solidFill>
                  <a:schemeClr val="tx1"/>
                </a:solidFill>
              </a:rPr>
              <a:t> !!!</a:t>
            </a:r>
          </a:p>
          <a:p>
            <a:pPr algn="ctr"/>
            <a:r>
              <a:rPr lang="gl-ES" dirty="0" smtClean="0">
                <a:solidFill>
                  <a:schemeClr val="tx1"/>
                </a:solidFill>
              </a:rPr>
              <a:t> en binario ... !!! ;)</a:t>
            </a:r>
            <a:endParaRPr lang="gl-ES" dirty="0">
              <a:solidFill>
                <a:schemeClr val="tx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629734" y="1064085"/>
            <a:ext cx="2808312" cy="1705498"/>
            <a:chOff x="2483768" y="1106962"/>
            <a:chExt cx="2808312" cy="1705498"/>
          </a:xfrm>
        </p:grpSpPr>
        <p:sp>
          <p:nvSpPr>
            <p:cNvPr id="3" name="Elipse 2"/>
            <p:cNvSpPr/>
            <p:nvPr/>
          </p:nvSpPr>
          <p:spPr>
            <a:xfrm>
              <a:off x="2699792" y="1777082"/>
              <a:ext cx="432048" cy="4370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/>
            <p:cNvSpPr/>
            <p:nvPr/>
          </p:nvSpPr>
          <p:spPr>
            <a:xfrm>
              <a:off x="3347864" y="1769893"/>
              <a:ext cx="432048" cy="437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3994766" y="1777082"/>
              <a:ext cx="432048" cy="4370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lipse 26"/>
            <p:cNvSpPr/>
            <p:nvPr/>
          </p:nvSpPr>
          <p:spPr>
            <a:xfrm>
              <a:off x="4631542" y="1777082"/>
              <a:ext cx="432048" cy="43707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769110" y="1398359"/>
              <a:ext cx="223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8          4          2          1</a:t>
              </a:r>
              <a:endParaRPr lang="es-ES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619499" y="24431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10</a:t>
              </a:r>
              <a:endParaRPr lang="es-ES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483768" y="1106962"/>
              <a:ext cx="2808312" cy="1241915"/>
            </a:xfrm>
            <a:prstGeom prst="rect">
              <a:avLst/>
            </a:prstGeom>
            <a:noFill/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83779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Modos de programación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Conexión con </a:t>
            </a:r>
            <a:r>
              <a:rPr lang="es-ES" dirty="0" err="1" smtClean="0">
                <a:latin typeface="Orator Std" panose="020D0509020203030204" pitchFamily="49" charset="0"/>
              </a:rPr>
              <a:t>ciberpi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Mblock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05" y="4797152"/>
            <a:ext cx="2973718" cy="223028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>
                <a:latin typeface="OCR A Std" panose="020F0609000104060307" pitchFamily="49" charset="0"/>
              </a:rPr>
              <a:t>exemplos</a:t>
            </a:r>
            <a:r>
              <a:rPr lang="es-ES" dirty="0">
                <a:latin typeface="OCR A Std" panose="020F0609000104060307" pitchFamily="49" charset="0"/>
              </a:rPr>
              <a:t> </a:t>
            </a:r>
            <a:r>
              <a:rPr lang="es-ES" dirty="0" err="1">
                <a:latin typeface="OCR A Std" panose="020F0609000104060307" pitchFamily="49" charset="0"/>
              </a:rPr>
              <a:t>ciberpi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3711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>
                <a:latin typeface="OCR A Std" panose="020F0609000104060307" pitchFamily="49" charset="0"/>
              </a:rPr>
              <a:t>Programación </a:t>
            </a:r>
            <a:r>
              <a:rPr lang="es-ES" dirty="0" err="1" smtClean="0">
                <a:latin typeface="OCR A Std" panose="020F0609000104060307" pitchFamily="49" charset="0"/>
              </a:rPr>
              <a:t>sinxela</a:t>
            </a:r>
            <a:endParaRPr lang="gl-ES" dirty="0">
              <a:latin typeface="OCR A Std" panose="020F0609000104060307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48642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055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68"/>
            <a:ext cx="7159749" cy="536981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211960" y="2996952"/>
            <a:ext cx="5256583" cy="369332"/>
            <a:chOff x="1009043" y="2077390"/>
            <a:chExt cx="5256583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programas </a:t>
              </a:r>
              <a:r>
                <a:rPr lang="es-ES" dirty="0"/>
                <a:t>preestablecidos.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9" name="Forma en L 8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211960" y="3958698"/>
            <a:ext cx="5256583" cy="369332"/>
            <a:chOff x="1009043" y="2077390"/>
            <a:chExt cx="5256583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Mbot2, </a:t>
              </a:r>
              <a:r>
                <a:rPr lang="es-ES" dirty="0" err="1" smtClean="0">
                  <a:latin typeface="OCR A Std" panose="020F0609000104060307" pitchFamily="49" charset="0"/>
                </a:rPr>
                <a:t>mbot</a:t>
              </a:r>
              <a:r>
                <a:rPr lang="es-ES" dirty="0" smtClean="0">
                  <a:latin typeface="OCR A Std" panose="020F0609000104060307" pitchFamily="49" charset="0"/>
                </a:rPr>
                <a:t> e </a:t>
              </a:r>
              <a:r>
                <a:rPr lang="es-ES" dirty="0" err="1" smtClean="0">
                  <a:latin typeface="OCR A Std" panose="020F0609000104060307" pitchFamily="49" charset="0"/>
                </a:rPr>
                <a:t>ranger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2" name="Forma en L 11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211960" y="2509924"/>
            <a:ext cx="5256583" cy="369332"/>
            <a:chOff x="1009043" y="2077390"/>
            <a:chExt cx="5256583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</a:t>
              </a:r>
              <a:r>
                <a:rPr lang="es-ES" dirty="0" err="1" smtClean="0"/>
                <a:t>compoñentes</a:t>
              </a:r>
              <a:r>
                <a:rPr lang="es-ES" dirty="0" smtClean="0"/>
                <a:t> </a:t>
              </a:r>
              <a:r>
                <a:rPr lang="es-ES" dirty="0"/>
                <a:t>e funcionalidades.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5" name="Forma en L 14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211960" y="3474900"/>
            <a:ext cx="5256583" cy="369332"/>
            <a:chOff x="1009043" y="2077390"/>
            <a:chExt cx="5256583" cy="369332"/>
          </a:xfrm>
        </p:grpSpPr>
        <p:sp>
          <p:nvSpPr>
            <p:cNvPr id="17" name="CuadroTexto 1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/>
                <a:t>CiberPi</a:t>
              </a:r>
              <a:r>
                <a:rPr lang="es-ES" dirty="0" smtClean="0"/>
                <a:t> </a:t>
              </a:r>
              <a:r>
                <a:rPr lang="es-ES" dirty="0" err="1" smtClean="0"/>
                <a:t>extensións</a:t>
              </a:r>
              <a:r>
                <a:rPr lang="es-ES" dirty="0" smtClean="0"/>
                <a:t>.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8" name="Forma en L 1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211960" y="4442496"/>
            <a:ext cx="5256583" cy="369332"/>
            <a:chOff x="1009043" y="2077390"/>
            <a:chExt cx="5256583" cy="369332"/>
          </a:xfrm>
        </p:grpSpPr>
        <p:sp>
          <p:nvSpPr>
            <p:cNvPr id="20" name="CuadroTexto 19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Mbot2 </a:t>
              </a:r>
              <a:r>
                <a:rPr lang="es-ES" dirty="0" err="1" smtClean="0">
                  <a:latin typeface="OCR A Std" panose="020F0609000104060307" pitchFamily="49" charset="0"/>
                </a:rPr>
                <a:t>montaxe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21" name="Forma en L 20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29280028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33" y="980728"/>
            <a:ext cx="7806567" cy="585492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97142" y="1767011"/>
            <a:ext cx="5256583" cy="369332"/>
            <a:chOff x="1009043" y="2077390"/>
            <a:chExt cx="5256583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Mbloc</a:t>
              </a:r>
              <a:r>
                <a:rPr lang="es-ES" dirty="0" err="1" smtClean="0">
                  <a:latin typeface="OCR A Std" panose="020F0609000104060307" pitchFamily="49" charset="0"/>
                </a:rPr>
                <a:t>k</a:t>
              </a:r>
              <a:r>
                <a:rPr lang="es-ES" dirty="0" smtClean="0">
                  <a:latin typeface="OCR A Std" panose="020F0609000104060307" pitchFamily="49" charset="0"/>
                </a:rPr>
                <a:t>, modos de programación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9" name="Forma en L 8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91580" y="2293621"/>
            <a:ext cx="5222019" cy="369332"/>
            <a:chOff x="1009043" y="2217474"/>
            <a:chExt cx="5222019" cy="369332"/>
          </a:xfrm>
        </p:grpSpPr>
        <p:sp>
          <p:nvSpPr>
            <p:cNvPr id="11" name="CuadroTexto 10"/>
            <p:cNvSpPr txBox="1"/>
            <p:nvPr/>
          </p:nvSpPr>
          <p:spPr>
            <a:xfrm>
              <a:off x="1153059" y="2217474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Conexión con </a:t>
              </a:r>
              <a:r>
                <a:rPr lang="es-ES" dirty="0" err="1" smtClean="0">
                  <a:latin typeface="OCR A Std" panose="020F0609000104060307" pitchFamily="49" charset="0"/>
                </a:rPr>
                <a:t>ciberpi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2" name="Forma en L 11"/>
            <p:cNvSpPr/>
            <p:nvPr/>
          </p:nvSpPr>
          <p:spPr>
            <a:xfrm>
              <a:off x="1009043" y="229341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08049" y="2773658"/>
            <a:ext cx="5256583" cy="369332"/>
            <a:chOff x="1009043" y="2077390"/>
            <a:chExt cx="5256583" cy="369332"/>
          </a:xfrm>
        </p:grpSpPr>
        <p:sp>
          <p:nvSpPr>
            <p:cNvPr id="14" name="CuadroTexto 13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</a:t>
              </a:r>
              <a:r>
                <a:rPr lang="es-ES" dirty="0" err="1" smtClean="0">
                  <a:latin typeface="OCR A Std" panose="020F0609000104060307" pitchFamily="49" charset="0"/>
                </a:rPr>
                <a:t>exemplos</a:t>
              </a:r>
              <a:r>
                <a:rPr lang="es-ES" dirty="0" smtClean="0">
                  <a:latin typeface="OCR A Std" panose="020F0609000104060307" pitchFamily="49" charset="0"/>
                </a:rPr>
                <a:t> </a:t>
              </a:r>
              <a:r>
                <a:rPr lang="es-ES" dirty="0" err="1" smtClean="0">
                  <a:latin typeface="OCR A Std" panose="020F0609000104060307" pitchFamily="49" charset="0"/>
                </a:rPr>
                <a:t>ciberpi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5" name="Forma en L 14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26632" y="3300268"/>
            <a:ext cx="5256583" cy="646331"/>
            <a:chOff x="1009043" y="1938891"/>
            <a:chExt cx="5256583" cy="646331"/>
          </a:xfrm>
        </p:grpSpPr>
        <p:sp>
          <p:nvSpPr>
            <p:cNvPr id="17" name="CuadroTexto 16"/>
            <p:cNvSpPr txBox="1"/>
            <p:nvPr/>
          </p:nvSpPr>
          <p:spPr>
            <a:xfrm>
              <a:off x="1187623" y="1938891"/>
              <a:ext cx="50780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</a:t>
              </a:r>
              <a:r>
                <a:rPr lang="es-ES" dirty="0" err="1" smtClean="0">
                  <a:latin typeface="OCR A Std" panose="020F0609000104060307" pitchFamily="49" charset="0"/>
                </a:rPr>
                <a:t>sinxela</a:t>
              </a:r>
              <a:endParaRPr lang="es-ES" dirty="0" smtClean="0">
                <a:latin typeface="OCR A Std" panose="020F0609000104060307" pitchFamily="49" charset="0"/>
              </a:endParaRPr>
            </a:p>
            <a:p>
              <a:r>
                <a:rPr lang="es-ES" dirty="0">
                  <a:latin typeface="OCR A Std" panose="020F0609000104060307" pitchFamily="49" charset="0"/>
                </a:rPr>
                <a:t>e</a:t>
              </a:r>
              <a:r>
                <a:rPr lang="es-ES" dirty="0" smtClean="0">
                  <a:latin typeface="OCR A Std" panose="020F0609000104060307" pitchFamily="49" charset="0"/>
                </a:rPr>
                <a:t>xtensión </a:t>
              </a:r>
              <a:r>
                <a:rPr lang="es-ES" dirty="0" smtClean="0">
                  <a:latin typeface="OCR A Std" panose="020F0609000104060307" pitchFamily="49" charset="0"/>
                </a:rPr>
                <a:t>mbot2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18" name="Forma en L 1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28075" y="4046278"/>
            <a:ext cx="5256583" cy="646331"/>
            <a:chOff x="1009043" y="1938891"/>
            <a:chExt cx="5256583" cy="646331"/>
          </a:xfrm>
        </p:grpSpPr>
        <p:sp>
          <p:nvSpPr>
            <p:cNvPr id="21" name="CuadroTexto 20"/>
            <p:cNvSpPr txBox="1"/>
            <p:nvPr/>
          </p:nvSpPr>
          <p:spPr>
            <a:xfrm>
              <a:off x="1187623" y="1938891"/>
              <a:ext cx="50780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smtClean="0">
                  <a:latin typeface="OCR A Std" panose="020F0609000104060307" pitchFamily="49" charset="0"/>
                </a:rPr>
                <a:t>Programación sensores</a:t>
              </a:r>
            </a:p>
            <a:p>
              <a:r>
                <a:rPr lang="es-ES" dirty="0" smtClean="0">
                  <a:latin typeface="OCR A Std" panose="020F0609000104060307" pitchFamily="49" charset="0"/>
                </a:rPr>
                <a:t>mbot2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22" name="Forma en L 21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</p:spTree>
    <p:extLst>
      <p:ext uri="{BB962C8B-B14F-4D97-AF65-F5344CB8AC3E}">
        <p14:creationId xmlns:p14="http://schemas.microsoft.com/office/powerpoint/2010/main" val="19754138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" y="3405"/>
            <a:ext cx="9134916" cy="68511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83" y="5960824"/>
            <a:ext cx="1296145" cy="6151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87" y="6146544"/>
            <a:ext cx="1227411" cy="4294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" y="6011494"/>
            <a:ext cx="1243630" cy="6995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48064" y="5517232"/>
            <a:ext cx="39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josepino@edu.xunta.es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061512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-208241" y="-315416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695">
            <a:off x="2234879" y="937844"/>
            <a:ext cx="5695726" cy="42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346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-208241" y="-315416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16" y="1280572"/>
            <a:ext cx="7164221" cy="37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537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Extensións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-208241" y="-315416"/>
            <a:ext cx="11737304" cy="84969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1026" name="Picture 2" descr="https://img.shoplineapp.com/media/image_clips/62aa9c08f0a1df0024e678a8/original.jpeg?16553482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811">
            <a:off x="2867794" y="422352"/>
            <a:ext cx="5407493" cy="32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berPi Go Kit | Makeblock | Envío Gratis | ROBOTIX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123">
            <a:off x="107745" y="3770896"/>
            <a:ext cx="3727315" cy="28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ducation.makeblock.com/wp-content/uploads/2021/04/word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79">
            <a:off x="3762649" y="3479642"/>
            <a:ext cx="4512103" cy="33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105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Extensións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9982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2, </a:t>
            </a:r>
            <a:r>
              <a:rPr lang="es-ES" dirty="0" err="1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 e </a:t>
            </a:r>
            <a:r>
              <a:rPr lang="es-ES" dirty="0" err="1" smtClean="0">
                <a:latin typeface="Orator Std" panose="020D0509020203030204" pitchFamily="49" charset="0"/>
              </a:rPr>
              <a:t>ranger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54913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41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Extensións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9982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2, </a:t>
            </a:r>
            <a:r>
              <a:rPr lang="es-ES" dirty="0" err="1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 e </a:t>
            </a:r>
            <a:r>
              <a:rPr lang="es-ES" dirty="0" err="1" smtClean="0">
                <a:latin typeface="Orator Std" panose="020D0509020203030204" pitchFamily="49" charset="0"/>
              </a:rPr>
              <a:t>ranger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54913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408020" y="-144399"/>
            <a:ext cx="9865096" cy="7245424"/>
          </a:xfrm>
          <a:prstGeom prst="rect">
            <a:avLst/>
          </a:prstGeom>
          <a:solidFill>
            <a:srgbClr val="0C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2" descr="https://www.robotix.es/blog/wp-content/uploads/2022/11/V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2" y="73083"/>
            <a:ext cx="7825937" cy="44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www.robotix.es/blog/wp-content/uploads/2022/11/V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5111"/>
            <a:ext cx="9187168" cy="51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07" y="-514646"/>
            <a:ext cx="3781553" cy="37815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20045" y="4985614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Conectores / sensores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20045" y="5349696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Nº de sensores por placa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0045" y="5722473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Programador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707749" y="4984556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chemeClr val="bg1"/>
                </a:solidFill>
              </a:rPr>
              <a:t>CiberPi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707749" y="5312768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Botones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707749" y="5676850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Sonido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707749" y="6013683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Pantalla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20045" y="6086555"/>
            <a:ext cx="3419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Nuevos sensores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116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1512842"/>
            <a:ext cx="4773919" cy="3580439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521650" y="292494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Compoñentes</a:t>
            </a:r>
            <a:r>
              <a:rPr lang="es-ES" dirty="0" smtClean="0">
                <a:latin typeface="Orator Std" panose="020D0509020203030204" pitchFamily="49" charset="0"/>
              </a:rPr>
              <a:t>, funcionalidades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24" name="Franja diagonal 23"/>
          <p:cNvSpPr/>
          <p:nvPr/>
        </p:nvSpPr>
        <p:spPr>
          <a:xfrm>
            <a:off x="1361231" y="2974257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499202" y="3429002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Programas </a:t>
            </a:r>
            <a:r>
              <a:rPr lang="es-ES" dirty="0" err="1" smtClean="0">
                <a:latin typeface="Orator Std" panose="020D0509020203030204" pitchFamily="49" charset="0"/>
              </a:rPr>
              <a:t>preesetablecidos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38" name="Franja diagonal 37"/>
          <p:cNvSpPr/>
          <p:nvPr/>
        </p:nvSpPr>
        <p:spPr>
          <a:xfrm>
            <a:off x="1331640" y="3478313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27584" y="2276872"/>
            <a:ext cx="6431946" cy="369332"/>
            <a:chOff x="1009043" y="2077390"/>
            <a:chExt cx="5256583" cy="369332"/>
          </a:xfrm>
        </p:grpSpPr>
        <p:sp>
          <p:nvSpPr>
            <p:cNvPr id="47" name="CuadroTexto 46"/>
            <p:cNvSpPr txBox="1"/>
            <p:nvPr/>
          </p:nvSpPr>
          <p:spPr>
            <a:xfrm>
              <a:off x="1187623" y="2077390"/>
              <a:ext cx="507800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dirty="0" err="1" smtClean="0">
                  <a:latin typeface="OCR A Std" panose="020F0609000104060307" pitchFamily="49" charset="0"/>
                </a:rPr>
                <a:t>CiberPy</a:t>
              </a:r>
              <a:endParaRPr lang="gl-ES" dirty="0">
                <a:latin typeface="OCR A Std" panose="020F0609000104060307" pitchFamily="49" charset="0"/>
              </a:endParaRPr>
            </a:p>
          </p:txBody>
        </p:sp>
        <p:sp>
          <p:nvSpPr>
            <p:cNvPr id="48" name="Forma en L 47"/>
            <p:cNvSpPr/>
            <p:nvPr/>
          </p:nvSpPr>
          <p:spPr>
            <a:xfrm>
              <a:off x="1009043" y="2204864"/>
              <a:ext cx="144016" cy="144016"/>
            </a:xfrm>
            <a:prstGeom prst="corner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</p:grpSp>
      <p:pic>
        <p:nvPicPr>
          <p:cNvPr id="1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27711"/>
            <a:ext cx="2973718" cy="223028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499202" y="393305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err="1" smtClean="0">
                <a:latin typeface="Orator Std" panose="020D0509020203030204" pitchFamily="49" charset="0"/>
              </a:rPr>
              <a:t>Extensións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7" name="Franja diagonal 16"/>
          <p:cNvSpPr/>
          <p:nvPr/>
        </p:nvSpPr>
        <p:spPr>
          <a:xfrm>
            <a:off x="1331640" y="398236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499202" y="4499828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2, </a:t>
            </a:r>
            <a:r>
              <a:rPr lang="es-ES" dirty="0" err="1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 e </a:t>
            </a:r>
            <a:r>
              <a:rPr lang="es-ES" dirty="0" err="1" smtClean="0">
                <a:latin typeface="Orator Std" panose="020D0509020203030204" pitchFamily="49" charset="0"/>
              </a:rPr>
              <a:t>ranger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6" name="Franja diagonal 15"/>
          <p:cNvSpPr/>
          <p:nvPr/>
        </p:nvSpPr>
        <p:spPr>
          <a:xfrm>
            <a:off x="1331640" y="4549139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99631" y="5050574"/>
            <a:ext cx="50780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dirty="0" smtClean="0">
                <a:latin typeface="Orator Std" panose="020D0509020203030204" pitchFamily="49" charset="0"/>
              </a:rPr>
              <a:t>Mbot</a:t>
            </a:r>
            <a:r>
              <a:rPr lang="es-ES" dirty="0" smtClean="0">
                <a:latin typeface="Orator Std" panose="020D0509020203030204" pitchFamily="49" charset="0"/>
              </a:rPr>
              <a:t>2 </a:t>
            </a:r>
            <a:r>
              <a:rPr lang="es-ES" dirty="0" err="1" smtClean="0">
                <a:latin typeface="Orator Std" panose="020D0509020203030204" pitchFamily="49" charset="0"/>
              </a:rPr>
              <a:t>montaxe</a:t>
            </a:r>
            <a:endParaRPr lang="gl-ES" dirty="0">
              <a:latin typeface="Orator Std" panose="020D0509020203030204" pitchFamily="49" charset="0"/>
            </a:endParaRPr>
          </a:p>
        </p:txBody>
      </p:sp>
      <p:sp>
        <p:nvSpPr>
          <p:cNvPr id="19" name="Franja diagonal 18"/>
          <p:cNvSpPr/>
          <p:nvPr/>
        </p:nvSpPr>
        <p:spPr>
          <a:xfrm>
            <a:off x="1332069" y="5099885"/>
            <a:ext cx="178578" cy="184666"/>
          </a:xfrm>
          <a:prstGeom prst="diagStrip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00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10407</TotalTime>
  <Words>555</Words>
  <Application>Microsoft Office PowerPoint</Application>
  <PresentationFormat>Presentación en pantalla (4:3)</PresentationFormat>
  <Paragraphs>203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OCR A Std</vt:lpstr>
      <vt:lpstr>Orator Std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Pino</dc:creator>
  <cp:lastModifiedBy>Pino</cp:lastModifiedBy>
  <cp:revision>111</cp:revision>
  <dcterms:created xsi:type="dcterms:W3CDTF">2015-10-06T10:29:48Z</dcterms:created>
  <dcterms:modified xsi:type="dcterms:W3CDTF">2024-03-01T19:39:11Z</dcterms:modified>
</cp:coreProperties>
</file>