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6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ULO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22" y="4681730"/>
            <a:ext cx="13968957" cy="435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671" y="1094854"/>
            <a:ext cx="7130658" cy="203733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304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937" y="1231102"/>
            <a:ext cx="5983735" cy="170968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-3130" y="4921250"/>
            <a:ext cx="24390260" cy="38735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10000" spc="-300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r>
              <a:t>Título de sección</a:t>
            </a:r>
          </a:p>
        </p:txBody>
      </p:sp>
      <p:pic>
        <p:nvPicPr>
          <p:cNvPr id="25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304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937" y="1231102"/>
            <a:ext cx="5983735" cy="170968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70000" y="3273342"/>
            <a:ext cx="21844000" cy="1557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r>
              <a:t>Título de la diapositiva</a:t>
            </a:r>
          </a:p>
        </p:txBody>
      </p:sp>
      <p:sp>
        <p:nvSpPr>
          <p:cNvPr id="3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4862784"/>
            <a:ext cx="21844000" cy="1016002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Nivel de texto 1…"/>
          <p:cNvSpPr txBox="1">
            <a:spLocks noGrp="1"/>
          </p:cNvSpPr>
          <p:nvPr>
            <p:ph type="body" idx="21" hasCustomPrompt="1"/>
          </p:nvPr>
        </p:nvSpPr>
        <p:spPr>
          <a:xfrm>
            <a:off x="1270000" y="6766118"/>
            <a:ext cx="21844000" cy="8432802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</p:txBody>
      </p:sp>
      <p:sp>
        <p:nvSpPr>
          <p:cNvPr id="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184386109_2439x1626.jpg"/>
          <p:cNvSpPr>
            <a:spLocks noGrp="1"/>
          </p:cNvSpPr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5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70000" y="4447992"/>
            <a:ext cx="9652000" cy="3200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C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r>
              <a:t>Título de la diapositiva</a:t>
            </a:r>
          </a:p>
        </p:txBody>
      </p:sp>
      <p:sp>
        <p:nvSpPr>
          <p:cNvPr id="5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8035005"/>
            <a:ext cx="9652000" cy="5664202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5E5E5E"/>
                </a:solidFill>
              </a:defRPr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6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19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988149250_2145x1620.jpg"/>
          <p:cNvSpPr>
            <a:spLocks noGrp="1"/>
          </p:cNvSpPr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6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70000" y="3447879"/>
            <a:ext cx="9652000" cy="1549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BC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</a:lstStyle>
          <a:p>
            <a:r>
              <a:t>Título de la diapositiva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6876878"/>
            <a:ext cx="9652000" cy="8432802"/>
          </a:xfrm>
          <a:prstGeom prst="rect">
            <a:avLst/>
          </a:prstGeom>
        </p:spPr>
        <p:txBody>
          <a:bodyPr numCol="1" spcCol="38100"/>
          <a:lstStyle>
            <a:lvl1pPr>
              <a:defRPr>
                <a:solidFill>
                  <a:srgbClr val="5E5E5E"/>
                </a:solidFill>
              </a:defRPr>
            </a:lvl1pPr>
            <a:lvl2pPr>
              <a:defRPr>
                <a:solidFill>
                  <a:srgbClr val="5E5E5E"/>
                </a:solidFill>
              </a:defRPr>
            </a:lvl2pPr>
            <a:lvl3pPr>
              <a:defRPr>
                <a:solidFill>
                  <a:srgbClr val="5E5E5E"/>
                </a:solidFill>
              </a:defRPr>
            </a:lvl3pPr>
            <a:lvl4pPr>
              <a:defRPr>
                <a:solidFill>
                  <a:srgbClr val="5E5E5E"/>
                </a:solidFill>
              </a:defRPr>
            </a:lvl4pPr>
            <a:lvl5pPr>
              <a:defRPr>
                <a:solidFill>
                  <a:srgbClr val="5E5E5E"/>
                </a:solidFill>
              </a:defRPr>
            </a:lvl5pPr>
          </a:lstStyle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Subtítulo de la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000" y="5074589"/>
            <a:ext cx="9652000" cy="1016002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000"/>
            </a:lvl1pPr>
          </a:lstStyle>
          <a:p>
            <a:r>
              <a:t>Subtítulo de la diapositiva</a:t>
            </a:r>
          </a:p>
        </p:txBody>
      </p:sp>
      <p:pic>
        <p:nvPicPr>
          <p:cNvPr id="69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19" y="1200919"/>
            <a:ext cx="5680760" cy="177004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11155085"/>
            <a:ext cx="21844000" cy="8326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5pPr>
          </a:lstStyle>
          <a:p>
            <a:r>
              <a:t>Atribución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Nivel de texto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70000" y="5141969"/>
            <a:ext cx="21844000" cy="3430192"/>
          </a:xfrm>
          <a:prstGeom prst="rect">
            <a:avLst/>
          </a:prstGeom>
        </p:spPr>
        <p:txBody>
          <a:bodyPr numCol="1" spcCol="38100" anchor="ctr"/>
          <a:lstStyle/>
          <a:p>
            <a:pPr marL="0" lvl="4" indent="1700783" algn="ctr" defTabSz="151180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5208" i="1" spc="-124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pPr>
            <a:r>
              <a:t>“Cita destacable”
</a:t>
            </a:r>
          </a:p>
        </p:txBody>
      </p:sp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3107345"/>
            <a:ext cx="21844000" cy="7501310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6500" spc="-195">
                <a:solidFill>
                  <a:srgbClr val="3778B8"/>
                </a:solidFill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6500" spc="-195">
                <a:solidFill>
                  <a:srgbClr val="3778B8"/>
                </a:solidFill>
              </a:defRPr>
            </a:lvl2pPr>
            <a:lvl3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6500" spc="-195">
                <a:solidFill>
                  <a:srgbClr val="3778B8"/>
                </a:solidFill>
              </a:defRPr>
            </a:lvl3pPr>
            <a:lvl4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6500" spc="-195">
                <a:solidFill>
                  <a:srgbClr val="3778B8"/>
                </a:solidFill>
              </a:defRPr>
            </a:lvl4pPr>
            <a:lvl5pPr marL="0" indent="0" algn="ctr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6500" spc="-195">
                <a:solidFill>
                  <a:srgbClr val="3778B8"/>
                </a:solidFill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numCol="1" spcCol="381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2400" spc="-448">
                <a:solidFill>
                  <a:srgbClr val="3778B8"/>
                </a:solidFill>
                <a:latin typeface="Xunta Sans Bold"/>
                <a:ea typeface="Xunta Sans Bold"/>
                <a:cs typeface="Xunta Sans Bold"/>
                <a:sym typeface="Xunta Sans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5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5E5E5E"/>
                </a:solidFill>
              </a:defRPr>
            </a:lvl1pPr>
          </a:lstStyle>
          <a:p>
            <a:r>
              <a:t>Información fáctica</a:t>
            </a:r>
          </a:p>
        </p:txBody>
      </p:sp>
      <p:sp>
        <p:nvSpPr>
          <p:cNvPr id="9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 descr="pasted-image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38" y="-2"/>
            <a:ext cx="24191324" cy="13716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 descr="pasted-image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1619" y="1085785"/>
            <a:ext cx="5680760" cy="17700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22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7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5pPr>
      <a:lvl6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6pPr>
      <a:lvl7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7pPr>
      <a:lvl8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8pPr>
      <a:lvl9pPr marL="0" marR="0" indent="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Xunta Sans Regular"/>
          <a:ea typeface="Xunta Sans Regular"/>
          <a:cs typeface="Xunta Sans Regular"/>
          <a:sym typeface="Xunta Sans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hurYr1aFfI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da diapositiva / Nome do centro"/>
          <p:cNvSpPr txBox="1"/>
          <p:nvPr/>
        </p:nvSpPr>
        <p:spPr>
          <a:xfrm>
            <a:off x="1270000" y="9603127"/>
            <a:ext cx="21844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5400">
                <a:latin typeface="Xunta Sans Regular"/>
                <a:ea typeface="Xunta Sans Regular"/>
                <a:cs typeface="Xunta Sans Regular"/>
                <a:sym typeface="Xunta Sans Regular"/>
              </a:defRPr>
            </a:lvl1pPr>
          </a:lstStyle>
          <a:p>
            <a:r>
              <a:rPr lang="es-ES" dirty="0"/>
              <a:t>PLÓTER DE CORTE / ROTUTEX C41 / SKYCUT C19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100 %"/>
          <p:cNvSpPr txBox="1">
            <a:spLocks noGrp="1"/>
          </p:cNvSpPr>
          <p:nvPr>
            <p:ph type="body" sz="half" idx="1"/>
          </p:nvPr>
        </p:nvSpPr>
        <p:spPr>
          <a:xfrm>
            <a:off x="1270000" y="3906096"/>
            <a:ext cx="21844000" cy="448860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/>
              <a:t>PRÁCTICA - VECTORIZACIÓN A DÚAS CORES</a:t>
            </a:r>
            <a:endParaRPr dirty="0"/>
          </a:p>
        </p:txBody>
      </p:sp>
      <p:sp>
        <p:nvSpPr>
          <p:cNvPr id="165" name="Información fáctic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Fabricación </a:t>
            </a:r>
            <a:r>
              <a:rPr lang="es-ES" dirty="0" err="1"/>
              <a:t>dunha</a:t>
            </a:r>
            <a:r>
              <a:rPr lang="es-ES" dirty="0"/>
              <a:t> pegatina en vinilo adhesivo dende un logotipo a dúas </a:t>
            </a:r>
            <a:r>
              <a:rPr lang="es-ES" dirty="0" err="1"/>
              <a:t>cores</a:t>
            </a:r>
            <a:r>
              <a:rPr lang="es-ES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POLOS CREATIVOS - VECTORIZACIÓN A 3 COLORES PARA CORTE DE VINILO">
            <a:hlinkClick r:id="" action="ppaction://media"/>
            <a:extLst>
              <a:ext uri="{FF2B5EF4-FFF2-40B4-BE49-F238E27FC236}">
                <a16:creationId xmlns:a16="http://schemas.microsoft.com/office/drawing/2014/main" id="{391CCD29-D188-EE04-A4CC-9B72464C87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82019" y="3302000"/>
            <a:ext cx="17419961" cy="98422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A137D8D-2676-A7C6-6BCA-3DEC0CEB8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6" y="3729412"/>
            <a:ext cx="15144618" cy="85197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9D0D41-01D4-4B35-C3CA-80A29E4F6563}"/>
              </a:ext>
            </a:extLst>
          </p:cNvPr>
          <p:cNvSpPr txBox="1"/>
          <p:nvPr/>
        </p:nvSpPr>
        <p:spPr>
          <a:xfrm>
            <a:off x="17528716" y="6863752"/>
            <a:ext cx="5908084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Abrimos a </a:t>
            </a:r>
            <a:r>
              <a:rPr kumimoji="0" lang="es-E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imaxe</a:t>
            </a: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en INKSCAPE.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C4588-AA32-E409-B767-083C7E08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BCD7C7-3653-B131-0E86-86F5B7A8D629}"/>
              </a:ext>
            </a:extLst>
          </p:cNvPr>
          <p:cNvSpPr txBox="1"/>
          <p:nvPr/>
        </p:nvSpPr>
        <p:spPr>
          <a:xfrm>
            <a:off x="17528716" y="6494421"/>
            <a:ext cx="590808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 err="1"/>
              <a:t>Imos</a:t>
            </a:r>
            <a:r>
              <a:rPr lang="es-ES" sz="4800" b="1" dirty="0"/>
              <a:t> á </a:t>
            </a:r>
            <a:r>
              <a:rPr lang="es-ES" sz="4800" b="1" dirty="0" err="1"/>
              <a:t>ferramenta</a:t>
            </a:r>
            <a:r>
              <a:rPr lang="es-ES" sz="4800" b="1" dirty="0"/>
              <a:t> de vectorizar mapa de bits de INKSCAPE</a:t>
            </a:r>
            <a:endParaRPr kumimoji="0" lang="es-E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215E51-C650-4426-52C3-5069FB12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00" y="3864440"/>
            <a:ext cx="16205277" cy="91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275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C8FD0-9F29-7E38-0430-47A9C3776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5520D3-8B91-63E9-E8FA-628A75F57DD5}"/>
              </a:ext>
            </a:extLst>
          </p:cNvPr>
          <p:cNvSpPr txBox="1"/>
          <p:nvPr/>
        </p:nvSpPr>
        <p:spPr>
          <a:xfrm>
            <a:off x="8724900" y="6375122"/>
            <a:ext cx="1368320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/>
              <a:t>DEFINICIÓN DOS PARÁMETROS DA VECTORIZACIÓN: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-Vectorización multicolor.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/>
              <a:t>-tipo “colores”.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-Eliminar fondo.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/>
              <a:t>-</a:t>
            </a:r>
            <a:r>
              <a:rPr lang="es-ES" sz="4800" b="1" dirty="0" err="1"/>
              <a:t>Axustar</a:t>
            </a:r>
            <a:r>
              <a:rPr lang="es-ES" sz="4800" b="1" dirty="0"/>
              <a:t> “motas”</a:t>
            </a:r>
            <a:endParaRPr kumimoji="0" lang="es-E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013ED99-4FB2-E576-10A5-B4A0F0F8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34" y="3433670"/>
            <a:ext cx="6286500" cy="96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7120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B3DB8-9708-52A4-7E3F-98F004627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7B44B-FAA4-5BE2-9601-4A11000E1FF2}"/>
              </a:ext>
            </a:extLst>
          </p:cNvPr>
          <p:cNvSpPr txBox="1"/>
          <p:nvPr/>
        </p:nvSpPr>
        <p:spPr>
          <a:xfrm>
            <a:off x="16195216" y="5438992"/>
            <a:ext cx="5908084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 err="1"/>
              <a:t>Na</a:t>
            </a:r>
            <a:r>
              <a:rPr lang="es-ES" sz="4800" b="1" dirty="0"/>
              <a:t> </a:t>
            </a:r>
            <a:r>
              <a:rPr lang="es-ES" sz="4800" b="1" dirty="0" err="1"/>
              <a:t>fiestra</a:t>
            </a:r>
            <a:r>
              <a:rPr lang="es-ES" sz="4800" b="1" dirty="0"/>
              <a:t> de capas, comprobamos que </a:t>
            </a:r>
            <a:r>
              <a:rPr lang="es-ES" sz="4800" b="1" dirty="0" err="1"/>
              <a:t>temos</a:t>
            </a:r>
            <a:r>
              <a:rPr lang="es-ES" sz="4800" b="1" dirty="0"/>
              <a:t> tres trazados, un </a:t>
            </a:r>
            <a:r>
              <a:rPr lang="es-ES" sz="4800" b="1" dirty="0" err="1"/>
              <a:t>correspondente</a:t>
            </a:r>
            <a:r>
              <a:rPr lang="es-ES" sz="4800" b="1" dirty="0"/>
              <a:t> a cada </a:t>
            </a:r>
            <a:r>
              <a:rPr lang="es-ES" sz="4800" b="1" dirty="0" err="1"/>
              <a:t>cor</a:t>
            </a:r>
            <a:r>
              <a:rPr lang="es-ES" sz="4800" b="1" dirty="0"/>
              <a:t>.</a:t>
            </a:r>
            <a:endParaRPr kumimoji="0" lang="es-E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22F4AD-84CB-B3E8-CC9A-82BFE10C7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67" y="4577397"/>
            <a:ext cx="13201733" cy="55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61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7DFF-82C7-1417-1B7A-76D0B8945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63B890-6539-2D85-FE93-4CE97A14633F}"/>
              </a:ext>
            </a:extLst>
          </p:cNvPr>
          <p:cNvSpPr txBox="1"/>
          <p:nvPr/>
        </p:nvSpPr>
        <p:spPr>
          <a:xfrm>
            <a:off x="16442866" y="5164303"/>
            <a:ext cx="5908084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/>
              <a:t>Importamos a </a:t>
            </a:r>
            <a:r>
              <a:rPr lang="es-ES" sz="4800" b="1" dirty="0" err="1"/>
              <a:t>Singmaster</a:t>
            </a:r>
            <a:endParaRPr lang="es-ES" sz="4800" b="1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Enviamos a</a:t>
            </a:r>
            <a:r>
              <a:rPr lang="es-ES" sz="4800" b="1" dirty="0"/>
              <a:t> cortar e seleccionamos “separados por </a:t>
            </a:r>
            <a:r>
              <a:rPr lang="es-ES" sz="4800" b="1" dirty="0" err="1"/>
              <a:t>cores</a:t>
            </a:r>
            <a:r>
              <a:rPr lang="es-ES" sz="4800" b="1" dirty="0"/>
              <a:t>” Presentándosenos así 3 </a:t>
            </a:r>
            <a:r>
              <a:rPr lang="es-ES" sz="4800" b="1" dirty="0" err="1"/>
              <a:t>traballos</a:t>
            </a:r>
            <a:r>
              <a:rPr lang="es-ES" sz="4800" b="1" dirty="0"/>
              <a:t>, un por cada </a:t>
            </a:r>
            <a:r>
              <a:rPr lang="es-ES" sz="4800" b="1" dirty="0" err="1"/>
              <a:t>cor</a:t>
            </a:r>
            <a:r>
              <a:rPr lang="es-ES" sz="4800" b="1" dirty="0"/>
              <a:t>.</a:t>
            </a:r>
            <a:endParaRPr kumimoji="0" lang="es-E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7152CF1-30C6-71F1-9AF4-3A77C2149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59" y="4177029"/>
            <a:ext cx="14196651" cy="79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331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92D06-D2BD-D9B6-E620-939A72E1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de sección">
            <a:extLst>
              <a:ext uri="{FF2B5EF4-FFF2-40B4-BE49-F238E27FC236}">
                <a16:creationId xmlns:a16="http://schemas.microsoft.com/office/drawing/2014/main" id="{C6A8FC98-0EB4-C6D8-95E7-CC54CE3939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87650"/>
            <a:ext cx="24390260" cy="3873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sz="4800" dirty="0"/>
              <a:t>-USO DE ABSOLUTA POSICIÓN NO DIÁLOGO PREVIO </a:t>
            </a:r>
            <a:r>
              <a:rPr lang="es-ES" sz="4800" dirty="0" err="1"/>
              <a:t>Ó</a:t>
            </a:r>
            <a:r>
              <a:rPr lang="es-ES" sz="4800" dirty="0"/>
              <a:t> CORTE.</a:t>
            </a:r>
            <a:br>
              <a:rPr lang="es-ES" sz="4800" dirty="0"/>
            </a:br>
            <a:r>
              <a:rPr lang="es-ES" sz="4800" dirty="0"/>
              <a:t>-USO DE MARCAS DE POSICIÓN PARA MELLOR POSICIONAMENTO.</a:t>
            </a:r>
            <a:br>
              <a:rPr lang="es-ES" dirty="0"/>
            </a:b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1B05D2-C9D7-F3E2-0C03-E25134094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5549502"/>
            <a:ext cx="12325350" cy="69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08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0CE6-D21A-5DF4-7A64-6BEE1B429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de sección">
            <a:extLst>
              <a:ext uri="{FF2B5EF4-FFF2-40B4-BE49-F238E27FC236}">
                <a16:creationId xmlns:a16="http://schemas.microsoft.com/office/drawing/2014/main" id="{7921D709-858F-01CC-6465-146FE5D23E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260" y="6711950"/>
            <a:ext cx="24390260" cy="3873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dirty="0"/>
              <a:t>PELAREMOS E MONTAREMOS O VINILO NO PAPEL TRANSFER DE FORMA ORDEADA.</a:t>
            </a:r>
            <a:br>
              <a:rPr lang="es-E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8943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de sección"/>
          <p:cNvSpPr txBox="1">
            <a:spLocks noGrp="1"/>
          </p:cNvSpPr>
          <p:nvPr>
            <p:ph type="title"/>
          </p:nvPr>
        </p:nvSpPr>
        <p:spPr>
          <a:xfrm>
            <a:off x="-6260" y="3511550"/>
            <a:ext cx="24390260" cy="38735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PLÓTER DE CORTE</a:t>
            </a:r>
            <a:br>
              <a:rPr lang="es-ES" dirty="0"/>
            </a:br>
            <a:r>
              <a:rPr lang="es-ES" sz="4800" dirty="0"/>
              <a:t>¿Qué é un plóter de corte e que podo </a:t>
            </a:r>
            <a:r>
              <a:rPr lang="es-ES" sz="4800" dirty="0" err="1"/>
              <a:t>facer</a:t>
            </a:r>
            <a:r>
              <a:rPr lang="es-ES" sz="4800" dirty="0"/>
              <a:t> con el?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D63FCD-F53E-B00F-36AB-32088AD49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75" y="8082384"/>
            <a:ext cx="13633450" cy="45477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CAE2-85DC-2044-4CF8-5C04F7D5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ítulo de sección">
            <a:extLst>
              <a:ext uri="{FF2B5EF4-FFF2-40B4-BE49-F238E27FC236}">
                <a16:creationId xmlns:a16="http://schemas.microsoft.com/office/drawing/2014/main" id="{E7B21AD9-AA22-B0B2-A16E-D112965124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260" y="1873250"/>
            <a:ext cx="24390260" cy="38735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PLÓTER DE CORTE</a:t>
            </a:r>
            <a:br>
              <a:rPr lang="es-ES" dirty="0"/>
            </a:br>
            <a:r>
              <a:rPr lang="es-ES" sz="4800" dirty="0"/>
              <a:t>¿Qué é un plóter de corte e que podo </a:t>
            </a:r>
            <a:r>
              <a:rPr lang="es-ES" sz="4800" dirty="0" err="1"/>
              <a:t>facer</a:t>
            </a:r>
            <a:r>
              <a:rPr lang="es-ES" sz="4800" dirty="0"/>
              <a:t> con el?</a:t>
            </a:r>
            <a:endParaRPr dirty="0"/>
          </a:p>
        </p:txBody>
      </p:sp>
      <p:pic>
        <p:nvPicPr>
          <p:cNvPr id="5" name="Imagen 4" descr="Calendario&#10;&#10;Descripción generada automáticamente">
            <a:extLst>
              <a:ext uri="{FF2B5EF4-FFF2-40B4-BE49-F238E27FC236}">
                <a16:creationId xmlns:a16="http://schemas.microsoft.com/office/drawing/2014/main" id="{E802E56F-FDDA-6D5D-12AC-09A5697B8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87" y="5033420"/>
            <a:ext cx="11075313" cy="7603461"/>
          </a:xfrm>
          <a:prstGeom prst="rect">
            <a:avLst/>
          </a:prstGeom>
        </p:spPr>
      </p:pic>
      <p:pic>
        <p:nvPicPr>
          <p:cNvPr id="7" name="Imagen 6" descr="Imagen que contiene Carta&#10;&#10;Descripción generada automáticamente">
            <a:extLst>
              <a:ext uri="{FF2B5EF4-FFF2-40B4-BE49-F238E27FC236}">
                <a16:creationId xmlns:a16="http://schemas.microsoft.com/office/drawing/2014/main" id="{D7701BFF-5EEF-A015-04ED-93746CBCB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0" y="5553265"/>
            <a:ext cx="9779577" cy="65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838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ítulo de la diapositiva"/>
          <p:cNvSpPr txBox="1">
            <a:spLocks noGrp="1"/>
          </p:cNvSpPr>
          <p:nvPr>
            <p:ph type="title"/>
          </p:nvPr>
        </p:nvSpPr>
        <p:spPr>
          <a:xfrm>
            <a:off x="1270000" y="3273342"/>
            <a:ext cx="21844000" cy="1557439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USOS E APLICACIÓNS</a:t>
            </a:r>
            <a:endParaRPr dirty="0"/>
          </a:p>
        </p:txBody>
      </p:sp>
      <p:sp>
        <p:nvSpPr>
          <p:cNvPr id="145" name="Subtítulo de la diapositiva"/>
          <p:cNvSpPr txBox="1">
            <a:spLocks noGrp="1"/>
          </p:cNvSpPr>
          <p:nvPr>
            <p:ph type="body" sz="quarter" idx="1"/>
          </p:nvPr>
        </p:nvSpPr>
        <p:spPr>
          <a:xfrm>
            <a:off x="1270000" y="4862784"/>
            <a:ext cx="21844000" cy="101600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CORTE, TRAZADO E “REPUXADO”</a:t>
            </a:r>
            <a:endParaRPr dirty="0"/>
          </a:p>
        </p:txBody>
      </p:sp>
      <p:sp>
        <p:nvSpPr>
          <p:cNvPr id="146" name="Texto de viñeta de la diapositiva"/>
          <p:cNvSpPr txBox="1">
            <a:spLocks noGrp="1"/>
          </p:cNvSpPr>
          <p:nvPr>
            <p:ph type="body" idx="21"/>
          </p:nvPr>
        </p:nvSpPr>
        <p:spPr>
          <a:xfrm>
            <a:off x="1270000" y="6226257"/>
            <a:ext cx="21844000" cy="843280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Corte de vinilo adhesivo.</a:t>
            </a:r>
          </a:p>
          <a:p>
            <a:r>
              <a:rPr lang="es-ES" dirty="0"/>
              <a:t>Corte de vinilo textil.</a:t>
            </a:r>
          </a:p>
          <a:p>
            <a:r>
              <a:rPr lang="es-ES" dirty="0"/>
              <a:t>Corte de </a:t>
            </a:r>
            <a:r>
              <a:rPr lang="es-ES" dirty="0" err="1"/>
              <a:t>materiais</a:t>
            </a:r>
            <a:r>
              <a:rPr lang="es-ES" dirty="0"/>
              <a:t> de decoración e didácticos, como goma </a:t>
            </a:r>
            <a:r>
              <a:rPr lang="es-ES" dirty="0" err="1"/>
              <a:t>eva</a:t>
            </a:r>
            <a:r>
              <a:rPr lang="es-ES" dirty="0"/>
              <a:t>, cartulina, telas, denim, </a:t>
            </a:r>
            <a:r>
              <a:rPr lang="es-ES" dirty="0" err="1"/>
              <a:t>feltro</a:t>
            </a:r>
            <a:r>
              <a:rPr lang="es-ES" dirty="0"/>
              <a:t>, papel.</a:t>
            </a:r>
          </a:p>
          <a:p>
            <a:r>
              <a:rPr lang="es-ES" dirty="0"/>
              <a:t>Trazado de impresión </a:t>
            </a:r>
          </a:p>
          <a:p>
            <a:r>
              <a:rPr lang="es-ES" dirty="0" err="1"/>
              <a:t>Repuxado</a:t>
            </a:r>
            <a:r>
              <a:rPr lang="es-ES" dirty="0"/>
              <a:t> do </a:t>
            </a:r>
            <a:r>
              <a:rPr lang="es-ES" dirty="0" err="1"/>
              <a:t>coiro</a:t>
            </a:r>
            <a:r>
              <a:rPr lang="es-ES" dirty="0"/>
              <a:t>, liñas de corte para crear </a:t>
            </a:r>
            <a:r>
              <a:rPr lang="es-ES" dirty="0" err="1"/>
              <a:t>caixas</a:t>
            </a:r>
            <a:r>
              <a:rPr lang="es-ES" dirty="0"/>
              <a:t>, sobres, </a:t>
            </a:r>
            <a:r>
              <a:rPr lang="es-ES" dirty="0" err="1"/>
              <a:t>embalaxes</a:t>
            </a:r>
            <a:r>
              <a:rPr lang="es-ES" dirty="0"/>
              <a:t>.</a:t>
            </a:r>
          </a:p>
          <a:p>
            <a:r>
              <a:rPr lang="es-ES" dirty="0" err="1"/>
              <a:t>Debuxo</a:t>
            </a:r>
            <a:r>
              <a:rPr lang="es-ES" dirty="0"/>
              <a:t> e gravado, incluso en aluminio anodizado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xoias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3" name="Imagen 2" descr="Mesa de madera&#10;&#10;Descripción generada automáticamente con confianza baja">
            <a:extLst>
              <a:ext uri="{FF2B5EF4-FFF2-40B4-BE49-F238E27FC236}">
                <a16:creationId xmlns:a16="http://schemas.microsoft.com/office/drawing/2014/main" id="{EEEA18AF-721E-AB25-5D42-C8DD11F64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846" y="367052"/>
            <a:ext cx="6305004" cy="3091643"/>
          </a:xfrm>
          <a:prstGeom prst="rect">
            <a:avLst/>
          </a:prstGeom>
        </p:spPr>
      </p:pic>
      <p:pic>
        <p:nvPicPr>
          <p:cNvPr id="5" name="Imagen 4" descr="Imagen que contiene luz&#10;&#10;Descripción generada automáticamente">
            <a:extLst>
              <a:ext uri="{FF2B5EF4-FFF2-40B4-BE49-F238E27FC236}">
                <a16:creationId xmlns:a16="http://schemas.microsoft.com/office/drawing/2014/main" id="{DB550028-E73D-8F86-CD90-79478532F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367052"/>
            <a:ext cx="5797550" cy="30175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37F356-97B6-86DC-260E-36E137B59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330" y="5957525"/>
            <a:ext cx="7385520" cy="23408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o de viñeta de la diapositiva"/>
          <p:cNvSpPr txBox="1">
            <a:spLocks noGrp="1"/>
          </p:cNvSpPr>
          <p:nvPr>
            <p:ph type="body" idx="1"/>
          </p:nvPr>
        </p:nvSpPr>
        <p:spPr>
          <a:xfrm>
            <a:off x="1270000" y="4269316"/>
            <a:ext cx="21844000" cy="843280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CONEXIÓN:</a:t>
            </a:r>
          </a:p>
          <a:p>
            <a:pPr lvl="1"/>
            <a:r>
              <a:rPr lang="es-ES" dirty="0"/>
              <a:t>CABLE USB (A MÁIS FIABLE)</a:t>
            </a:r>
          </a:p>
          <a:p>
            <a:pPr lvl="1"/>
            <a:r>
              <a:rPr lang="es-ES" dirty="0"/>
              <a:t>WIFI</a:t>
            </a:r>
          </a:p>
          <a:p>
            <a:pPr lvl="2"/>
            <a:r>
              <a:rPr lang="es-ES" dirty="0"/>
              <a:t>TRABALLO SEN CONEXIÓN.</a:t>
            </a:r>
          </a:p>
          <a:p>
            <a:pPr lvl="3"/>
            <a:r>
              <a:rPr lang="es-ES" dirty="0"/>
              <a:t>(a través de </a:t>
            </a:r>
            <a:r>
              <a:rPr lang="es-ES" dirty="0" err="1"/>
              <a:t>arquivos</a:t>
            </a:r>
            <a:r>
              <a:rPr lang="es-ES" dirty="0"/>
              <a:t> de trazado en formato .</a:t>
            </a:r>
            <a:r>
              <a:rPr lang="es-ES" dirty="0" err="1"/>
              <a:t>plt</a:t>
            </a:r>
            <a:r>
              <a:rPr lang="es-ES" dirty="0"/>
              <a:t> cargados mediante </a:t>
            </a:r>
            <a:r>
              <a:rPr lang="es-ES" dirty="0" err="1"/>
              <a:t>unha</a:t>
            </a:r>
            <a:r>
              <a:rPr lang="es-ES" dirty="0"/>
              <a:t> memoria </a:t>
            </a:r>
            <a:r>
              <a:rPr lang="es-ES" dirty="0" err="1"/>
              <a:t>usb</a:t>
            </a:r>
            <a:r>
              <a:rPr lang="es-ES" dirty="0"/>
              <a:t>).</a:t>
            </a:r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7A2AA3B3-9CCC-EA02-7097-918AEA684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3360984"/>
            <a:ext cx="10668000" cy="93411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ítulo de la diapositiva"/>
          <p:cNvSpPr txBox="1">
            <a:spLocks noGrp="1"/>
          </p:cNvSpPr>
          <p:nvPr>
            <p:ph type="title"/>
          </p:nvPr>
        </p:nvSpPr>
        <p:spPr>
          <a:xfrm>
            <a:off x="1270000" y="2480792"/>
            <a:ext cx="9652000" cy="320020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SOFTWARE</a:t>
            </a:r>
            <a:br>
              <a:rPr lang="es-ES" dirty="0"/>
            </a:br>
            <a:r>
              <a:rPr lang="es-ES" dirty="0"/>
              <a:t>SINGMASTER PRO</a:t>
            </a:r>
            <a:endParaRPr dirty="0"/>
          </a:p>
        </p:txBody>
      </p:sp>
      <p:sp>
        <p:nvSpPr>
          <p:cNvPr id="152" name="Subtítulo de la diapositiva"/>
          <p:cNvSpPr txBox="1">
            <a:spLocks noGrp="1"/>
          </p:cNvSpPr>
          <p:nvPr>
            <p:ph type="body" sz="quarter" idx="1"/>
          </p:nvPr>
        </p:nvSpPr>
        <p:spPr>
          <a:xfrm>
            <a:off x="1562101" y="6690645"/>
            <a:ext cx="9652000" cy="56642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l"/>
            <a:r>
              <a:rPr lang="es-ES" dirty="0"/>
              <a:t>-CADA PLOTTER Licencia para 1 pc.</a:t>
            </a:r>
          </a:p>
          <a:p>
            <a:pPr algn="l"/>
            <a:r>
              <a:rPr lang="es-ES" dirty="0"/>
              <a:t>	-Para cambiar de pc, </a:t>
            </a:r>
            <a:r>
              <a:rPr lang="es-ES" dirty="0" err="1"/>
              <a:t>hai</a:t>
            </a:r>
            <a:r>
              <a:rPr lang="es-ES" dirty="0"/>
              <a:t> que dar </a:t>
            </a:r>
            <a:r>
              <a:rPr lang="es-ES" dirty="0" err="1"/>
              <a:t>baixa</a:t>
            </a:r>
            <a:r>
              <a:rPr lang="es-ES" dirty="0"/>
              <a:t> a licencia para instalar en </a:t>
            </a:r>
            <a:r>
              <a:rPr lang="es-ES" dirty="0" err="1"/>
              <a:t>outro</a:t>
            </a:r>
            <a:r>
              <a:rPr lang="es-ES" dirty="0"/>
              <a:t> terminal. </a:t>
            </a:r>
          </a:p>
          <a:p>
            <a:pPr algn="l"/>
            <a:r>
              <a:rPr lang="es-ES" dirty="0"/>
              <a:t>	-Combina deseño vectorial con comunicación (PLOTTER-pc). Importa </a:t>
            </a:r>
            <a:r>
              <a:rPr lang="es-ES" dirty="0" err="1"/>
              <a:t>arquivos</a:t>
            </a:r>
            <a:r>
              <a:rPr lang="es-ES" dirty="0"/>
              <a:t> </a:t>
            </a:r>
            <a:r>
              <a:rPr lang="es-ES" dirty="0" err="1"/>
              <a:t>vectoriais</a:t>
            </a:r>
            <a:r>
              <a:rPr lang="es-ES" dirty="0"/>
              <a:t> de </a:t>
            </a:r>
            <a:r>
              <a:rPr lang="es-ES" dirty="0" err="1"/>
              <a:t>Autocad</a:t>
            </a:r>
            <a:r>
              <a:rPr lang="es-ES" dirty="0"/>
              <a:t>-Inkscape-</a:t>
            </a:r>
            <a:r>
              <a:rPr lang="es-ES" dirty="0" err="1"/>
              <a:t>Illustrator</a:t>
            </a:r>
            <a:r>
              <a:rPr lang="es-ES" dirty="0"/>
              <a:t>-Corel </a:t>
            </a:r>
            <a:r>
              <a:rPr lang="es-ES" dirty="0" err="1"/>
              <a:t>draw</a:t>
            </a:r>
            <a:r>
              <a:rPr lang="es-ES" dirty="0"/>
              <a:t>, fotografías…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EF8317-ACBC-4DD3-587A-699FBBE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433" y="990600"/>
            <a:ext cx="10803466" cy="6076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ítulo de la diapositiva"/>
          <p:cNvSpPr txBox="1">
            <a:spLocks noGrp="1"/>
          </p:cNvSpPr>
          <p:nvPr>
            <p:ph type="title"/>
          </p:nvPr>
        </p:nvSpPr>
        <p:spPr>
          <a:xfrm>
            <a:off x="1270000" y="3447879"/>
            <a:ext cx="9652000" cy="1549402"/>
          </a:xfrm>
          <a:prstGeom prst="rect">
            <a:avLst/>
          </a:prstGeom>
        </p:spPr>
        <p:txBody>
          <a:bodyPr/>
          <a:lstStyle/>
          <a:p>
            <a:pPr defTabSz="701675">
              <a:defRPr sz="7100" spc="-214"/>
            </a:pPr>
            <a:r>
              <a:rPr lang="es-ES" dirty="0"/>
              <a:t>TIPOS DE FERRAMENTAS</a:t>
            </a:r>
            <a:endParaRPr dirty="0"/>
          </a:p>
        </p:txBody>
      </p:sp>
      <p:sp>
        <p:nvSpPr>
          <p:cNvPr id="156" name="Texto de viñeta de la diapositiva"/>
          <p:cNvSpPr txBox="1">
            <a:spLocks noGrp="1"/>
          </p:cNvSpPr>
          <p:nvPr>
            <p:ph type="body" sz="half" idx="1"/>
          </p:nvPr>
        </p:nvSpPr>
        <p:spPr>
          <a:xfrm>
            <a:off x="1623475" y="5355913"/>
            <a:ext cx="9652000" cy="84328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4000" dirty="0"/>
              <a:t>PORTA TINTA-serve para pintar e é necesario para as </a:t>
            </a:r>
            <a:r>
              <a:rPr lang="es-ES" sz="4000" dirty="0" err="1"/>
              <a:t>calibracións</a:t>
            </a:r>
            <a:r>
              <a:rPr lang="es-ES" sz="4000" dirty="0"/>
              <a:t>. </a:t>
            </a:r>
          </a:p>
          <a:p>
            <a:r>
              <a:rPr lang="es-ES" sz="4000" dirty="0"/>
              <a:t>PORTA-COITELAS-</a:t>
            </a:r>
            <a:r>
              <a:rPr lang="es-ES" sz="4000" dirty="0" err="1"/>
              <a:t>sosteñen</a:t>
            </a:r>
            <a:r>
              <a:rPr lang="es-ES" sz="4000" dirty="0"/>
              <a:t> e regulan a altura das </a:t>
            </a:r>
            <a:r>
              <a:rPr lang="es-ES" sz="4000" dirty="0" err="1"/>
              <a:t>coitelas</a:t>
            </a:r>
            <a:r>
              <a:rPr lang="es-ES" sz="4000" dirty="0"/>
              <a:t>, tres tipos </a:t>
            </a:r>
            <a:r>
              <a:rPr lang="es-ES" sz="4000" dirty="0" err="1"/>
              <a:t>principais</a:t>
            </a:r>
            <a:r>
              <a:rPr lang="es-ES" sz="4000" dirty="0"/>
              <a:t> de </a:t>
            </a:r>
            <a:r>
              <a:rPr lang="es-ES" sz="4000" dirty="0" err="1"/>
              <a:t>coitelas</a:t>
            </a:r>
            <a:r>
              <a:rPr lang="es-ES" sz="4000" dirty="0"/>
              <a:t> segundo material a cortar. A </a:t>
            </a:r>
            <a:r>
              <a:rPr lang="es-ES" sz="4000" dirty="0" err="1"/>
              <a:t>máis</a:t>
            </a:r>
            <a:r>
              <a:rPr lang="es-ES" sz="4000" dirty="0"/>
              <a:t> común é a </a:t>
            </a:r>
            <a:r>
              <a:rPr lang="es-ES" sz="4000" dirty="0" err="1"/>
              <a:t>vermella</a:t>
            </a:r>
            <a:r>
              <a:rPr lang="es-ES" sz="4000" dirty="0"/>
              <a:t>. </a:t>
            </a:r>
            <a:r>
              <a:rPr lang="es-ES" sz="4000" dirty="0" err="1"/>
              <a:t>Fráxiles</a:t>
            </a:r>
            <a:r>
              <a:rPr lang="es-ES" sz="4000" dirty="0"/>
              <a:t>, é </a:t>
            </a:r>
            <a:r>
              <a:rPr lang="es-ES" sz="4000" dirty="0" err="1"/>
              <a:t>convinte</a:t>
            </a:r>
            <a:r>
              <a:rPr lang="es-ES" sz="4000" dirty="0"/>
              <a:t> ter reposto.</a:t>
            </a:r>
          </a:p>
          <a:p>
            <a:r>
              <a:rPr lang="es-ES" sz="4000" dirty="0"/>
              <a:t>FERRAMENTA DE REPUXADO E GRAVADO</a:t>
            </a:r>
          </a:p>
          <a:p>
            <a:pPr lvl="3"/>
            <a:r>
              <a:rPr lang="es-ES" sz="4000" dirty="0">
                <a:solidFill>
                  <a:srgbClr val="FF0000"/>
                </a:solidFill>
                <a:highlight>
                  <a:srgbClr val="FFFF00"/>
                </a:highlight>
              </a:rPr>
              <a:t>CONCEPTO DE OFFSET</a:t>
            </a:r>
            <a:endParaRPr sz="4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2AD88CB-C610-D3B6-1A42-5F25BDA7C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4357"/>
              </p:ext>
            </p:extLst>
          </p:nvPr>
        </p:nvGraphicFramePr>
        <p:xfrm>
          <a:off x="12820650" y="534975"/>
          <a:ext cx="9886950" cy="12683806"/>
        </p:xfrm>
        <a:graphic>
          <a:graphicData uri="http://schemas.openxmlformats.org/drawingml/2006/table">
            <a:tbl>
              <a:tblPr/>
              <a:tblGrid>
                <a:gridCol w="1486596">
                  <a:extLst>
                    <a:ext uri="{9D8B030D-6E8A-4147-A177-3AD203B41FA5}">
                      <a16:colId xmlns:a16="http://schemas.microsoft.com/office/drawing/2014/main" val="1095271332"/>
                    </a:ext>
                  </a:extLst>
                </a:gridCol>
                <a:gridCol w="2169594">
                  <a:extLst>
                    <a:ext uri="{9D8B030D-6E8A-4147-A177-3AD203B41FA5}">
                      <a16:colId xmlns:a16="http://schemas.microsoft.com/office/drawing/2014/main" val="1523680079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2227171357"/>
                    </a:ext>
                  </a:extLst>
                </a:gridCol>
                <a:gridCol w="1633861">
                  <a:extLst>
                    <a:ext uri="{9D8B030D-6E8A-4147-A177-3AD203B41FA5}">
                      <a16:colId xmlns:a16="http://schemas.microsoft.com/office/drawing/2014/main" val="2396973139"/>
                    </a:ext>
                  </a:extLst>
                </a:gridCol>
                <a:gridCol w="3103954">
                  <a:extLst>
                    <a:ext uri="{9D8B030D-6E8A-4147-A177-3AD203B41FA5}">
                      <a16:colId xmlns:a16="http://schemas.microsoft.com/office/drawing/2014/main" val="52151221"/>
                    </a:ext>
                  </a:extLst>
                </a:gridCol>
              </a:tblGrid>
              <a:tr h="3047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Debuxar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Soporte bolígrafo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 igual a 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79812"/>
                  </a:ext>
                </a:extLst>
              </a:tr>
              <a:tr h="1827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simple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Porta coitelas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Amarela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graos (materiais duros)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 de 0,75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446916"/>
                  </a:ext>
                </a:extLst>
              </a:tr>
              <a:tr h="24141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por cores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Vermella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graos (vinilo e materiais común)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 de 0,3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22572"/>
                  </a:ext>
                </a:extLst>
              </a:tr>
              <a:tr h="41764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 de contorno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Azul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graos (materiais grosos)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 de 0,4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46035"/>
                  </a:ext>
                </a:extLst>
              </a:tr>
              <a:tr h="1218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Repuxado-Fendas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Fold tool.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Offset = 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99792"/>
                  </a:ext>
                </a:extLst>
              </a:tr>
            </a:tbl>
          </a:graphicData>
        </a:graphic>
      </p:graphicFrame>
      <p:pic>
        <p:nvPicPr>
          <p:cNvPr id="1030" name="Imagen 7">
            <a:extLst>
              <a:ext uri="{FF2B5EF4-FFF2-40B4-BE49-F238E27FC236}">
                <a16:creationId xmlns:a16="http://schemas.microsoft.com/office/drawing/2014/main" id="{7EEB3A89-6FB3-3BFD-B072-6BBDC299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66" y="1600138"/>
            <a:ext cx="5420116" cy="17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n 8" descr="Imagen que contiene luz&#10;&#10;Descripción generada automáticamente">
            <a:extLst>
              <a:ext uri="{FF2B5EF4-FFF2-40B4-BE49-F238E27FC236}">
                <a16:creationId xmlns:a16="http://schemas.microsoft.com/office/drawing/2014/main" id="{DCEAB630-CE12-07CE-601C-B5462B5C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51909" y="6559988"/>
            <a:ext cx="4061914" cy="21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AFA2D3-D248-85D1-D72C-E80DCDA8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917" y="4556224"/>
            <a:ext cx="2767179" cy="7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10" descr="Imagen borros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66DF53B-51BF-07E0-359E-FE8CE825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754531" y="6332709"/>
            <a:ext cx="2817953" cy="8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1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751180-90D3-813C-5DAB-7C76F23B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31" y="8770680"/>
            <a:ext cx="2741792" cy="9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12" descr="Mesa de madera&#10;&#10;Descripción generada automáticamente con confianza baja">
            <a:extLst>
              <a:ext uri="{FF2B5EF4-FFF2-40B4-BE49-F238E27FC236}">
                <a16:creationId xmlns:a16="http://schemas.microsoft.com/office/drawing/2014/main" id="{009C1E9D-6BE4-8413-6596-4165DD40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982" y="12115862"/>
            <a:ext cx="1915048" cy="9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166D5EA-3708-E547-B1A6-19925D633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62" y="3067050"/>
            <a:ext cx="15284358" cy="49282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22328F-AA1D-9646-28D0-4E9C44FA5F6B}"/>
              </a:ext>
            </a:extLst>
          </p:cNvPr>
          <p:cNvSpPr txBox="1"/>
          <p:nvPr/>
        </p:nvSpPr>
        <p:spPr>
          <a:xfrm>
            <a:off x="18421351" y="9195257"/>
            <a:ext cx="4476749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b="1" dirty="0"/>
              <a:t>REGULACIÓN DO QUE SAE A COITELA CON RESPECTO </a:t>
            </a:r>
            <a:r>
              <a:rPr lang="es-ES" sz="2800" b="1" dirty="0" err="1"/>
              <a:t>Ó</a:t>
            </a:r>
            <a:r>
              <a:rPr lang="es-ES" sz="2800" b="1" dirty="0"/>
              <a:t> PORTACOITELAS. DEBE CORTAR SÓ UNHA CAPA E NON MARCAR O SOPORTE. FACER SEMPRE “TEST”</a:t>
            </a:r>
            <a:endParaRPr kumimoji="0" lang="es-E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5A7F34-5FE5-ECBC-3A62-CD799671D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63" y="9410700"/>
            <a:ext cx="16356238" cy="28184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A930101-499B-EE56-85BF-690703075613}"/>
              </a:ext>
            </a:extLst>
          </p:cNvPr>
          <p:cNvSpPr txBox="1"/>
          <p:nvPr/>
        </p:nvSpPr>
        <p:spPr>
          <a:xfrm>
            <a:off x="17583150" y="4344730"/>
            <a:ext cx="560070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REGULACIÓN DE ALTURA DA COITELA RESPECTO DO MATERIAL A CORTAR. UNIDADE DE MEDIDA… O POST-IT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eclaración"/>
          <p:cNvSpPr txBox="1">
            <a:spLocks noGrp="1"/>
          </p:cNvSpPr>
          <p:nvPr>
            <p:ph type="body" idx="1"/>
          </p:nvPr>
        </p:nvSpPr>
        <p:spPr>
          <a:xfrm>
            <a:off x="1270000" y="3107345"/>
            <a:ext cx="21844000" cy="129320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PARÁMETROS DE CORTE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83FA18-B60F-BAA2-F87E-0ED6FE326F15}"/>
              </a:ext>
            </a:extLst>
          </p:cNvPr>
          <p:cNvSpPr txBox="1"/>
          <p:nvPr/>
        </p:nvSpPr>
        <p:spPr>
          <a:xfrm>
            <a:off x="1422400" y="7736761"/>
            <a:ext cx="126111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>
                <a:solidFill>
                  <a:srgbClr val="FF0000"/>
                </a:solidFill>
              </a:rPr>
              <a:t>FORZA (PRESIÓN) </a:t>
            </a:r>
            <a:r>
              <a:rPr lang="es-ES" sz="4800" dirty="0"/>
              <a:t>DA COITELA CONTRA O MATERIAL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42F3CF-E791-7EA1-9416-26D39C10C00F}"/>
              </a:ext>
            </a:extLst>
          </p:cNvPr>
          <p:cNvSpPr txBox="1"/>
          <p:nvPr/>
        </p:nvSpPr>
        <p:spPr>
          <a:xfrm>
            <a:off x="1422400" y="5430480"/>
            <a:ext cx="126111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b="1" dirty="0">
                <a:solidFill>
                  <a:srgbClr val="FF0000"/>
                </a:solidFill>
              </a:rPr>
              <a:t>VELOCIDADE </a:t>
            </a:r>
            <a:r>
              <a:rPr lang="es-ES" sz="4800" dirty="0"/>
              <a:t>DO DESPLAZAMENTO DA COITELA CANDO ESTÁ A CORTAR O MATERIAL.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80B740DF-C1C1-3F8A-1EB7-F5243728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432" y="4400550"/>
            <a:ext cx="9341168" cy="87629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DE0193-01F3-3369-0FF0-27C48D151F64}"/>
              </a:ext>
            </a:extLst>
          </p:cNvPr>
          <p:cNvSpPr txBox="1"/>
          <p:nvPr/>
        </p:nvSpPr>
        <p:spPr>
          <a:xfrm>
            <a:off x="1270000" y="9896172"/>
            <a:ext cx="11468629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REXISTRAR OS PARÁMETROS CANDO O CORTE SAE BEN. (MATERIAL, MARCA E COR, TIPO DE COITELA, FORZA, VELOCIDADE, OFFSET, PASADAS, ALTURA CON RESPECTO </a:t>
            </a:r>
            <a:r>
              <a:rPr kumimoji="0" lang="es-ES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Ó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MATERIAL…..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559</Words>
  <Application>Microsoft Office PowerPoint</Application>
  <PresentationFormat>Personalizado</PresentationFormat>
  <Paragraphs>82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Avenir Next Demi Bold</vt:lpstr>
      <vt:lpstr>Avenir Next Regular</vt:lpstr>
      <vt:lpstr>Calibri</vt:lpstr>
      <vt:lpstr>Helvetica Neue</vt:lpstr>
      <vt:lpstr>Xunta Sans Bold</vt:lpstr>
      <vt:lpstr>Xunta Sans Regular</vt:lpstr>
      <vt:lpstr>31_ColorGradientLight</vt:lpstr>
      <vt:lpstr>Presentación de PowerPoint</vt:lpstr>
      <vt:lpstr>PLÓTER DE CORTE ¿Qué é un plóter de corte e que podo facer con el?</vt:lpstr>
      <vt:lpstr>PLÓTER DE CORTE ¿Qué é un plóter de corte e que podo facer con el?</vt:lpstr>
      <vt:lpstr>USOS E APLICACIÓNS</vt:lpstr>
      <vt:lpstr>Presentación de PowerPoint</vt:lpstr>
      <vt:lpstr>SOFTWARE SINGMASTER PRO</vt:lpstr>
      <vt:lpstr>TIPOS DE FERRAMENTAS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-USO DE ABSOLUTA POSICIÓN NO DIÁLOGO PREVIO Ó CORTE. -USO DE MARCAS DE POSICIÓN PARA MELLOR POSICIONAMENTO. </vt:lpstr>
      <vt:lpstr>PELAREMOS E MONTAREMOS O VINILO NO PAPEL TRANSFER DE FORMA ORDEADA.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José Antonio Rey Pita</cp:lastModifiedBy>
  <cp:revision>3</cp:revision>
  <dcterms:modified xsi:type="dcterms:W3CDTF">2024-03-01T02:55:03Z</dcterms:modified>
</cp:coreProperties>
</file>