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Demi Bold"/>
        <a:ea typeface="Avenir Next Demi Bold"/>
        <a:cs typeface="Avenir Next Demi Bold"/>
        <a:sym typeface="Avenir Next Demi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6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ULO PRESENT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" y="-2"/>
            <a:ext cx="24191324" cy="137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22" y="4681730"/>
            <a:ext cx="13968957" cy="435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671" y="1094854"/>
            <a:ext cx="7130658" cy="203733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" y="-2"/>
            <a:ext cx="24191324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-3130" y="4921250"/>
            <a:ext cx="24390260" cy="38735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 spc="-300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1pPr>
          </a:lstStyle>
          <a:p>
            <a:r>
              <a:t>Título de sección</a:t>
            </a:r>
          </a:p>
        </p:txBody>
      </p:sp>
      <p:pic>
        <p:nvPicPr>
          <p:cNvPr id="2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304" y="1200919"/>
            <a:ext cx="5680760" cy="1770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37" y="1231102"/>
            <a:ext cx="5983735" cy="170968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1pPr>
          </a:lstStyle>
          <a:p>
            <a:r>
              <a:t>Título de la diapositiva</a:t>
            </a:r>
          </a:p>
        </p:txBody>
      </p:sp>
      <p:sp>
        <p:nvSpPr>
          <p:cNvPr id="3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70000" y="6766118"/>
            <a:ext cx="21844000" cy="8432802"/>
          </a:xfrm>
          <a:prstGeom prst="rect">
            <a:avLst/>
          </a:prstGeom>
        </p:spPr>
        <p:txBody>
          <a:bodyPr numCol="1" spcCol="38100"/>
          <a:lstStyle/>
          <a:p>
            <a:r>
              <a:t>Texto de viñeta de la diapositiva</a:t>
            </a:r>
          </a:p>
        </p:txBody>
      </p:sp>
      <p:sp>
        <p:nvSpPr>
          <p:cNvPr id="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" y="-2"/>
            <a:ext cx="24191324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184386109_2439x1626.jpg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54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70000" y="4447992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BC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1pPr>
          </a:lstStyle>
          <a:p>
            <a:r>
              <a:t>Título de la diapositiva</a:t>
            </a:r>
          </a:p>
        </p:txBody>
      </p:sp>
      <p:sp>
        <p:nvSpPr>
          <p:cNvPr id="5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035005"/>
            <a:ext cx="9652000" cy="5664202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5E5E5E"/>
                </a:solidFill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5E5E5E"/>
                </a:solidFill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5E5E5E"/>
                </a:solidFill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5E5E5E"/>
                </a:solidFill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5E5E5E"/>
                </a:solidFill>
              </a:defRPr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6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19" y="1200919"/>
            <a:ext cx="5680760" cy="1770049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" y="-2"/>
            <a:ext cx="24191324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988149250_2145x1620.jpg"/>
          <p:cNvSpPr>
            <a:spLocks noGrp="1"/>
          </p:cNvSpPr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6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70000" y="3447879"/>
            <a:ext cx="9652000" cy="15494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BC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1pPr>
          </a:lstStyle>
          <a:p>
            <a:r>
              <a:t>Título de la diapositiva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6876878"/>
            <a:ext cx="9652000" cy="8432802"/>
          </a:xfrm>
          <a:prstGeom prst="rect">
            <a:avLst/>
          </a:prstGeom>
        </p:spPr>
        <p:txBody>
          <a:bodyPr numCol="1" spcCol="38100"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Subtítulo de la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5074589"/>
            <a:ext cx="9652000" cy="1016002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000"/>
            </a:lvl1pPr>
          </a:lstStyle>
          <a:p>
            <a:r>
              <a:t>Subtítulo de la diapositiva</a:t>
            </a:r>
          </a:p>
        </p:txBody>
      </p:sp>
      <p:pic>
        <p:nvPicPr>
          <p:cNvPr id="6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19" y="1200919"/>
            <a:ext cx="5680760" cy="177004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11155085"/>
            <a:ext cx="21844000" cy="8326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5pPr>
          </a:lstStyle>
          <a:p>
            <a:r>
              <a:t>Atribución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70000" y="5141969"/>
            <a:ext cx="21844000" cy="3430192"/>
          </a:xfrm>
          <a:prstGeom prst="rect">
            <a:avLst/>
          </a:prstGeom>
        </p:spPr>
        <p:txBody>
          <a:bodyPr numCol="1" spcCol="38100" anchor="ctr"/>
          <a:lstStyle/>
          <a:p>
            <a:pPr marL="0" lvl="4" indent="1700783" algn="ctr" defTabSz="151180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208" i="1" spc="-124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pPr>
            <a:r>
              <a:t>“Cita destacable”
</a:t>
            </a:r>
          </a:p>
        </p:txBody>
      </p:sp>
      <p:sp>
        <p:nvSpPr>
          <p:cNvPr id="7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3107345"/>
            <a:ext cx="21844000" cy="7501310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6500" spc="-195">
                <a:solidFill>
                  <a:srgbClr val="3778B8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6500" spc="-195">
                <a:solidFill>
                  <a:srgbClr val="3778B8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6500" spc="-195">
                <a:solidFill>
                  <a:srgbClr val="3778B8"/>
                </a:solidFill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6500" spc="-195">
                <a:solidFill>
                  <a:srgbClr val="3778B8"/>
                </a:solidFill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6500" spc="-195">
                <a:solidFill>
                  <a:srgbClr val="3778B8"/>
                </a:solidFill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numCol="1" spcCol="381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5E5E5E"/>
                </a:solidFill>
              </a:defRPr>
            </a:lvl1pPr>
          </a:lstStyle>
          <a:p>
            <a:r>
              <a:t>Información fáctica</a:t>
            </a:r>
          </a:p>
        </p:txBody>
      </p:sp>
      <p:sp>
        <p:nvSpPr>
          <p:cNvPr id="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38" y="-2"/>
            <a:ext cx="24191324" cy="137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1619" y="1085785"/>
            <a:ext cx="5680760" cy="17700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22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Texto del título"/>
          <p:cNvSpPr txBox="1">
            <a:spLocks noGrp="1"/>
          </p:cNvSpPr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66448" y="13065507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5pPr>
      <a:lvl6pPr marL="0" marR="0" indent="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6pPr>
      <a:lvl7pPr marL="0" marR="0" indent="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7pPr>
      <a:lvl8pPr marL="0" marR="0" indent="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8pPr>
      <a:lvl9pPr marL="0" marR="0" indent="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Xunta Sans Regular"/>
          <a:ea typeface="Xunta Sans Regular"/>
          <a:cs typeface="Xunta Sans Regular"/>
          <a:sym typeface="Xunta Sans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find.mr-beam.org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da diapositiva / Nome do centro"/>
          <p:cNvSpPr txBox="1"/>
          <p:nvPr/>
        </p:nvSpPr>
        <p:spPr>
          <a:xfrm>
            <a:off x="1270000" y="9603127"/>
            <a:ext cx="218440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400">
                <a:latin typeface="Xunta Sans Regular"/>
                <a:ea typeface="Xunta Sans Regular"/>
                <a:cs typeface="Xunta Sans Regular"/>
                <a:sym typeface="Xunta Sans Regular"/>
              </a:defRPr>
            </a:lvl1pPr>
          </a:lstStyle>
          <a:p>
            <a:r>
              <a:rPr lang="es-ES" dirty="0"/>
              <a:t>FORMACIÓN CORTADORA LÁSER – MR-BEAM DREAMCUT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4824D-3A70-8706-37D9-4BD10841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la diapositiva">
            <a:extLst>
              <a:ext uri="{FF2B5EF4-FFF2-40B4-BE49-F238E27FC236}">
                <a16:creationId xmlns:a16="http://schemas.microsoft.com/office/drawing/2014/main" id="{5449DDF3-1F61-A0A4-EEF6-AF772F7184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s-ES" dirty="0"/>
              <a:t>VECTORIZACIÓN DOS ESCUDOS E A CONTORNA DO MAPA</a:t>
            </a:r>
            <a:endParaRPr dirty="0"/>
          </a:p>
        </p:txBody>
      </p:sp>
      <p:sp>
        <p:nvSpPr>
          <p:cNvPr id="145" name="Subtítulo de la diapositiva">
            <a:extLst>
              <a:ext uri="{FF2B5EF4-FFF2-40B4-BE49-F238E27FC236}">
                <a16:creationId xmlns:a16="http://schemas.microsoft.com/office/drawing/2014/main" id="{6A529DDA-CB68-06BA-EA99-A2EB0CEC0C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s-ES" sz="3600" dirty="0"/>
              <a:t>Utilizaremos a </a:t>
            </a:r>
            <a:r>
              <a:rPr lang="es-ES" sz="3600" dirty="0" err="1"/>
              <a:t>ferramenta</a:t>
            </a:r>
            <a:r>
              <a:rPr lang="es-ES" sz="3600" dirty="0"/>
              <a:t> de vectorización de INKSCAPE para pasar dos escudos descargados da web a </a:t>
            </a:r>
            <a:r>
              <a:rPr lang="es-ES" sz="3600" dirty="0" err="1"/>
              <a:t>arquivos</a:t>
            </a:r>
            <a:r>
              <a:rPr lang="es-ES" sz="3600" dirty="0"/>
              <a:t> </a:t>
            </a:r>
            <a:r>
              <a:rPr lang="es-ES" sz="3600" dirty="0" err="1"/>
              <a:t>vectoriais</a:t>
            </a:r>
            <a:r>
              <a:rPr lang="es-ES" sz="3600" dirty="0"/>
              <a:t>, </a:t>
            </a:r>
            <a:r>
              <a:rPr lang="es-ES" sz="3600" dirty="0" err="1"/>
              <a:t>moito</a:t>
            </a:r>
            <a:r>
              <a:rPr lang="es-ES" sz="3600" dirty="0"/>
              <a:t> más </a:t>
            </a:r>
            <a:r>
              <a:rPr lang="es-ES" sz="3600" dirty="0" err="1"/>
              <a:t>aconsellables</a:t>
            </a:r>
            <a:r>
              <a:rPr lang="es-ES" sz="3600" dirty="0"/>
              <a:t> para a </a:t>
            </a:r>
            <a:r>
              <a:rPr lang="es-ES" sz="3600" dirty="0" err="1"/>
              <a:t>súa</a:t>
            </a:r>
            <a:r>
              <a:rPr lang="es-ES" sz="3600" dirty="0"/>
              <a:t> utilización </a:t>
            </a:r>
            <a:r>
              <a:rPr lang="es-ES" sz="3600" dirty="0" err="1"/>
              <a:t>co</a:t>
            </a:r>
            <a:r>
              <a:rPr lang="es-ES" sz="3600" dirty="0"/>
              <a:t> láser.</a:t>
            </a:r>
            <a:endParaRPr sz="36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30DCB52-571C-014A-317D-2AD8B03E1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275" y="5910789"/>
            <a:ext cx="4448175" cy="629131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583BFCC-EC5C-35DA-20D6-531E019B2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450" y="6793188"/>
            <a:ext cx="3200401" cy="452651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C322975-0350-95D9-020E-CF6960ABB60C}"/>
              </a:ext>
            </a:extLst>
          </p:cNvPr>
          <p:cNvSpPr txBox="1"/>
          <p:nvPr/>
        </p:nvSpPr>
        <p:spPr>
          <a:xfrm>
            <a:off x="4483960" y="11905807"/>
            <a:ext cx="154160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O tamaño en pixeles da </a:t>
            </a:r>
            <a:r>
              <a:rPr kumimoji="0" lang="es-E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imaxe</a:t>
            </a: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 a vectorizar é </a:t>
            </a:r>
            <a:r>
              <a:rPr kumimoji="0" lang="es-E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moi</a:t>
            </a: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 importante para un </a:t>
            </a:r>
            <a:r>
              <a:rPr kumimoji="0" lang="es-E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bo</a:t>
            </a: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 resultado</a:t>
            </a:r>
          </a:p>
        </p:txBody>
      </p:sp>
      <p:pic>
        <p:nvPicPr>
          <p:cNvPr id="16" name="Imagen 15" descr="Imagen que contiene grande, luz, parado, parada&#10;&#10;Descripción generada automáticamente">
            <a:extLst>
              <a:ext uri="{FF2B5EF4-FFF2-40B4-BE49-F238E27FC236}">
                <a16:creationId xmlns:a16="http://schemas.microsoft.com/office/drawing/2014/main" id="{8E89CBBF-44FD-697C-F270-35159644A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850" y="6860710"/>
            <a:ext cx="4178126" cy="445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80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C3AE-8F75-0E97-B0E3-CC0B87DDC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la diapositiva">
            <a:extLst>
              <a:ext uri="{FF2B5EF4-FFF2-40B4-BE49-F238E27FC236}">
                <a16:creationId xmlns:a16="http://schemas.microsoft.com/office/drawing/2014/main" id="{FC0690D2-3DE8-EBF9-00F7-C56C73161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ASIGNAR CORES DE TRAZADO E RECHEOS</a:t>
            </a:r>
            <a:endParaRPr dirty="0"/>
          </a:p>
        </p:txBody>
      </p:sp>
      <p:sp>
        <p:nvSpPr>
          <p:cNvPr id="145" name="Subtítulo de la diapositiva">
            <a:extLst>
              <a:ext uri="{FF2B5EF4-FFF2-40B4-BE49-F238E27FC236}">
                <a16:creationId xmlns:a16="http://schemas.microsoft.com/office/drawing/2014/main" id="{A6BE4703-609E-D23D-CBE1-737E7A2AC9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3600" dirty="0"/>
              <a:t>Prepararemos a </a:t>
            </a:r>
            <a:r>
              <a:rPr lang="es-ES" sz="3600" dirty="0" err="1"/>
              <a:t>estratexia</a:t>
            </a:r>
            <a:r>
              <a:rPr lang="es-ES" sz="3600" dirty="0"/>
              <a:t>, asignando </a:t>
            </a:r>
            <a:r>
              <a:rPr lang="es-ES" sz="3600" dirty="0" err="1"/>
              <a:t>cores</a:t>
            </a:r>
            <a:r>
              <a:rPr lang="es-ES" sz="3600" dirty="0"/>
              <a:t> distintas a distintos procesos que </a:t>
            </a:r>
            <a:r>
              <a:rPr lang="es-ES" sz="3600" dirty="0" err="1"/>
              <a:t>teñamos</a:t>
            </a:r>
            <a:r>
              <a:rPr lang="es-ES" sz="3600" dirty="0"/>
              <a:t> pensado </a:t>
            </a:r>
            <a:r>
              <a:rPr lang="es-ES" sz="3600" dirty="0" err="1"/>
              <a:t>facer</a:t>
            </a:r>
            <a:r>
              <a:rPr lang="es-ES" sz="3600" dirty="0"/>
              <a:t>. </a:t>
            </a:r>
            <a:endParaRPr sz="3600" dirty="0"/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01702C15-7CEE-5860-ACDB-33F30940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5878786"/>
            <a:ext cx="6673850" cy="70832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038234-FA01-8813-E9F0-271D6D009386}"/>
              </a:ext>
            </a:extLst>
          </p:cNvPr>
          <p:cNvSpPr txBox="1"/>
          <p:nvPr/>
        </p:nvSpPr>
        <p:spPr>
          <a:xfrm>
            <a:off x="10616671" y="7426436"/>
            <a:ext cx="1102412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-VERDE PARA CONTORNOS DE CORTE.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>
                <a:solidFill>
                  <a:schemeClr val="accent5"/>
                </a:solidFill>
              </a:rPr>
              <a:t>-VERMELLO PARA CONTORNOS DE DEBUXO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/>
              <a:t>-RECHEO PARA GRABADO.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8795143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020D-F7A9-1E98-02FD-D7101DEA8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la diapositiva">
            <a:extLst>
              <a:ext uri="{FF2B5EF4-FFF2-40B4-BE49-F238E27FC236}">
                <a16:creationId xmlns:a16="http://schemas.microsoft.com/office/drawing/2014/main" id="{EB0088E3-8BE9-BABC-A8A7-57572D13E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s-ES" dirty="0"/>
              <a:t>ESTABLECER PARÁMETROS DE CORTE PARA CADA COR</a:t>
            </a:r>
            <a:endParaRPr dirty="0"/>
          </a:p>
        </p:txBody>
      </p:sp>
      <p:sp>
        <p:nvSpPr>
          <p:cNvPr id="145" name="Subtítulo de la diapositiva">
            <a:extLst>
              <a:ext uri="{FF2B5EF4-FFF2-40B4-BE49-F238E27FC236}">
                <a16:creationId xmlns:a16="http://schemas.microsoft.com/office/drawing/2014/main" id="{1AF43C00-D8B4-49CC-C459-386593C012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s-ES" sz="3600" dirty="0"/>
              <a:t>Subimos o .SVG á plataforma de </a:t>
            </a:r>
            <a:r>
              <a:rPr lang="es-ES" sz="3600" dirty="0" err="1"/>
              <a:t>Mr</a:t>
            </a:r>
            <a:r>
              <a:rPr lang="es-ES" sz="3600" dirty="0"/>
              <a:t> Beam </a:t>
            </a:r>
            <a:r>
              <a:rPr lang="es-ES" sz="3600" dirty="0" err="1"/>
              <a:t>dreamcut</a:t>
            </a:r>
            <a:r>
              <a:rPr lang="es-ES" sz="3600" dirty="0"/>
              <a:t> e asignamos os parámetros a cada </a:t>
            </a:r>
            <a:r>
              <a:rPr lang="es-ES" sz="3600" dirty="0" err="1"/>
              <a:t>cor</a:t>
            </a:r>
            <a:r>
              <a:rPr lang="es-ES" sz="3600" dirty="0"/>
              <a:t> e </a:t>
            </a:r>
            <a:r>
              <a:rPr lang="es-ES" sz="3600" dirty="0" err="1"/>
              <a:t>recheo</a:t>
            </a:r>
            <a:r>
              <a:rPr lang="es-ES" sz="3600" dirty="0"/>
              <a:t>.</a:t>
            </a:r>
          </a:p>
          <a:p>
            <a:r>
              <a:rPr lang="es-ES" sz="3600" dirty="0"/>
              <a:t>É </a:t>
            </a:r>
            <a:r>
              <a:rPr lang="es-ES" sz="3600" dirty="0" err="1"/>
              <a:t>convinte</a:t>
            </a:r>
            <a:r>
              <a:rPr lang="es-ES" sz="3600" dirty="0"/>
              <a:t> </a:t>
            </a:r>
            <a:r>
              <a:rPr lang="es-ES" sz="3600" dirty="0" err="1"/>
              <a:t>facer</a:t>
            </a:r>
            <a:r>
              <a:rPr lang="es-ES" sz="3600" dirty="0"/>
              <a:t> </a:t>
            </a:r>
            <a:r>
              <a:rPr lang="es-ES" sz="3600" dirty="0" err="1"/>
              <a:t>unha</a:t>
            </a:r>
            <a:r>
              <a:rPr lang="es-ES" sz="3600" dirty="0"/>
              <a:t> proba </a:t>
            </a:r>
            <a:r>
              <a:rPr lang="es-ES" sz="3600" dirty="0" err="1"/>
              <a:t>nunha</a:t>
            </a:r>
            <a:r>
              <a:rPr lang="es-ES" sz="3600" dirty="0"/>
              <a:t> </a:t>
            </a:r>
            <a:r>
              <a:rPr lang="es-ES" sz="3600" dirty="0" err="1"/>
              <a:t>peza</a:t>
            </a:r>
            <a:r>
              <a:rPr lang="es-ES" sz="3600" dirty="0"/>
              <a:t> </a:t>
            </a:r>
            <a:r>
              <a:rPr lang="es-ES" sz="3600" dirty="0" err="1"/>
              <a:t>pequena</a:t>
            </a:r>
            <a:r>
              <a:rPr lang="es-ES" sz="3600" dirty="0"/>
              <a:t> previamente para ver se funcionan correctamente antes de lanzar o </a:t>
            </a:r>
            <a:r>
              <a:rPr lang="es-ES" sz="3600" dirty="0" err="1"/>
              <a:t>proxecto</a:t>
            </a:r>
            <a:r>
              <a:rPr lang="es-ES" sz="3600" dirty="0"/>
              <a:t> final.</a:t>
            </a:r>
            <a:endParaRPr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A825EB-212C-0175-11E8-D09720E3C435}"/>
              </a:ext>
            </a:extLst>
          </p:cNvPr>
          <p:cNvSpPr txBox="1"/>
          <p:nvPr/>
        </p:nvSpPr>
        <p:spPr>
          <a:xfrm>
            <a:off x="6679935" y="11522186"/>
            <a:ext cx="1102412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-VERDE PARA CONTORNOS DE CORTE.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>
                <a:solidFill>
                  <a:schemeClr val="accent5"/>
                </a:solidFill>
              </a:rPr>
              <a:t>-VERMELLO PARA CONTORNOS DE DEBUXO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/>
              <a:t>-RECHEO PARA GRABADO.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750475-6E31-5E0D-D5A3-691E1E139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6162069"/>
            <a:ext cx="7486650" cy="44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BCB1E6-60EE-14BD-4658-F09775949CAC}"/>
              </a:ext>
            </a:extLst>
          </p:cNvPr>
          <p:cNvSpPr txBox="1"/>
          <p:nvPr/>
        </p:nvSpPr>
        <p:spPr>
          <a:xfrm>
            <a:off x="9848850" y="7942387"/>
            <a:ext cx="1202055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CADA COR DE </a:t>
            </a:r>
            <a:r>
              <a:rPr lang="es-ES" dirty="0"/>
              <a:t>CONTORNO TERÁ UNS PARÁMETROS DE VELOCIDADE E POTENCIA ACORDES CO QUE QUEIRAMOS CONSEGUIR, FACENDO VARIAS ESTRATEXIAS EN UN SO TRABALLO. É INTERESANTE FACER PRIMEIRO OS GRAVADOS QUE AS CONTORNAS, PARA EVITAR MOVEMENTOS DO MATERIAL.</a:t>
            </a: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6856252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ítulo de sección"/>
          <p:cNvSpPr txBox="1">
            <a:spLocks noGrp="1"/>
          </p:cNvSpPr>
          <p:nvPr>
            <p:ph type="title"/>
          </p:nvPr>
        </p:nvSpPr>
        <p:spPr>
          <a:xfrm>
            <a:off x="225470" y="2984500"/>
            <a:ext cx="24390260" cy="38735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¿Que é un Láser?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01F9D0-1E90-9F5D-2173-3583717E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68" y="5924550"/>
            <a:ext cx="15592863" cy="53149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la diapositiva"/>
          <p:cNvSpPr txBox="1">
            <a:spLocks noGrp="1"/>
          </p:cNvSpPr>
          <p:nvPr>
            <p:ph type="title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LÁSER DE CORTE</a:t>
            </a:r>
            <a:endParaRPr dirty="0"/>
          </a:p>
        </p:txBody>
      </p:sp>
      <p:sp>
        <p:nvSpPr>
          <p:cNvPr id="145" name="Subtítulo de la diapositiva"/>
          <p:cNvSpPr txBox="1">
            <a:spLocks noGrp="1"/>
          </p:cNvSpPr>
          <p:nvPr>
            <p:ph type="body" sz="quarter" idx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s-ES" dirty="0"/>
              <a:t>Un láser de corte é un dispositivo que combina a luz amplificada con un sistema de </a:t>
            </a:r>
            <a:r>
              <a:rPr lang="es-ES" dirty="0" err="1"/>
              <a:t>posicionamento</a:t>
            </a:r>
            <a:r>
              <a:rPr lang="es-ES" dirty="0"/>
              <a:t> CNC para realizar cortes e gravados en </a:t>
            </a:r>
            <a:r>
              <a:rPr lang="es-ES" dirty="0" err="1"/>
              <a:t>materiais</a:t>
            </a:r>
            <a:r>
              <a:rPr lang="es-ES" dirty="0"/>
              <a:t> finos.</a:t>
            </a:r>
            <a:endParaRPr dirty="0"/>
          </a:p>
        </p:txBody>
      </p:sp>
      <p:sp>
        <p:nvSpPr>
          <p:cNvPr id="146" name="Texto de viñeta de la diapositiv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 numCol="2"/>
          <a:lstStyle/>
          <a:p>
            <a:r>
              <a:rPr lang="es-ES" dirty="0"/>
              <a:t>¿Qué podemos cortar </a:t>
            </a:r>
            <a:r>
              <a:rPr lang="es-ES" dirty="0" err="1"/>
              <a:t>ou</a:t>
            </a:r>
            <a:r>
              <a:rPr lang="es-ES" dirty="0"/>
              <a:t> gravar?.</a:t>
            </a:r>
          </a:p>
          <a:p>
            <a:pPr marL="558800" lvl="1" indent="0">
              <a:buNone/>
            </a:pPr>
            <a:r>
              <a:rPr lang="es-ES" dirty="0"/>
              <a:t>CORTAR:</a:t>
            </a:r>
          </a:p>
          <a:p>
            <a:pPr marL="558800" lvl="1" indent="0">
              <a:buNone/>
            </a:pPr>
            <a:r>
              <a:rPr lang="es-ES" dirty="0"/>
              <a:t>	-madeira contrachapada.</a:t>
            </a:r>
          </a:p>
          <a:p>
            <a:pPr marL="558800" lvl="1" indent="0">
              <a:buNone/>
            </a:pPr>
            <a:r>
              <a:rPr lang="es-ES" dirty="0"/>
              <a:t>	-cartón/cartulina.</a:t>
            </a:r>
          </a:p>
          <a:p>
            <a:pPr marL="558800" lvl="1" indent="0">
              <a:buNone/>
            </a:pPr>
            <a:r>
              <a:rPr lang="es-ES" dirty="0"/>
              <a:t>	-goma </a:t>
            </a:r>
            <a:r>
              <a:rPr lang="es-ES" dirty="0" err="1"/>
              <a:t>eva</a:t>
            </a:r>
            <a:r>
              <a:rPr lang="es-ES" dirty="0"/>
              <a:t>.</a:t>
            </a:r>
          </a:p>
          <a:p>
            <a:pPr marL="558800" lvl="1" indent="0">
              <a:buNone/>
            </a:pPr>
            <a:r>
              <a:rPr lang="es-ES" dirty="0"/>
              <a:t>																	</a:t>
            </a:r>
          </a:p>
          <a:p>
            <a:pPr marL="558800" lvl="1" indent="0">
              <a:buNone/>
            </a:pPr>
            <a:r>
              <a:rPr lang="es-ES" dirty="0"/>
              <a:t>GRAVAR:</a:t>
            </a:r>
          </a:p>
          <a:p>
            <a:pPr marL="558800" lvl="1" indent="0">
              <a:buNone/>
            </a:pPr>
            <a:r>
              <a:rPr lang="es-ES" dirty="0"/>
              <a:t>-madeira </a:t>
            </a:r>
          </a:p>
          <a:p>
            <a:pPr marL="558800" lvl="1" indent="0">
              <a:buNone/>
            </a:pPr>
            <a:r>
              <a:rPr lang="es-ES" dirty="0"/>
              <a:t>-goma </a:t>
            </a:r>
            <a:r>
              <a:rPr lang="es-ES" dirty="0" err="1"/>
              <a:t>eva</a:t>
            </a:r>
            <a:endParaRPr lang="es-ES" dirty="0"/>
          </a:p>
          <a:p>
            <a:pPr marL="558800" lvl="1" indent="0">
              <a:buNone/>
            </a:pPr>
            <a:r>
              <a:rPr lang="es-ES" dirty="0"/>
              <a:t>-caucho</a:t>
            </a:r>
          </a:p>
          <a:p>
            <a:pPr marL="558800" lvl="1" indent="0">
              <a:buNone/>
            </a:pPr>
            <a:r>
              <a:rPr lang="es-ES" dirty="0"/>
              <a:t>-aluminio anodizado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e la diapositiva"/>
          <p:cNvSpPr txBox="1">
            <a:spLocks noGrp="1"/>
          </p:cNvSpPr>
          <p:nvPr>
            <p:ph type="title"/>
          </p:nvPr>
        </p:nvSpPr>
        <p:spPr>
          <a:xfrm>
            <a:off x="1270000" y="4447992"/>
            <a:ext cx="9652000" cy="320020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CONSIDERACIÓNS DE SEGURIDADE</a:t>
            </a:r>
            <a:endParaRPr dirty="0"/>
          </a:p>
        </p:txBody>
      </p:sp>
      <p:sp>
        <p:nvSpPr>
          <p:cNvPr id="152" name="Subtítulo de la diapositiva"/>
          <p:cNvSpPr txBox="1">
            <a:spLocks noGrp="1"/>
          </p:cNvSpPr>
          <p:nvPr>
            <p:ph type="body" sz="quarter" idx="1"/>
          </p:nvPr>
        </p:nvSpPr>
        <p:spPr>
          <a:xfrm>
            <a:off x="1270000" y="8035005"/>
            <a:ext cx="9652000" cy="5664202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-Protección ocular.</a:t>
            </a:r>
          </a:p>
          <a:p>
            <a:r>
              <a:rPr lang="es-ES" dirty="0"/>
              <a:t>-Gases.</a:t>
            </a:r>
          </a:p>
          <a:p>
            <a:r>
              <a:rPr lang="es-ES" dirty="0"/>
              <a:t>-Reposición de filtros.</a:t>
            </a:r>
          </a:p>
          <a:p>
            <a:r>
              <a:rPr lang="es-ES" dirty="0"/>
              <a:t>-Non se debe </a:t>
            </a:r>
            <a:r>
              <a:rPr lang="es-ES" dirty="0" err="1"/>
              <a:t>deixar</a:t>
            </a:r>
            <a:r>
              <a:rPr lang="es-ES" dirty="0"/>
              <a:t> so.</a:t>
            </a:r>
          </a:p>
          <a:p>
            <a:endParaRPr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2A8795D2-132E-4047-6342-D4D7C82FDEF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r="8992"/>
          <a:stretch>
            <a:fillRect/>
          </a:stretch>
        </p:blipFill>
        <p:spPr>
          <a:xfrm>
            <a:off x="11468100" y="3005806"/>
            <a:ext cx="11791950" cy="7861300"/>
          </a:xfr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ítulo de la diapositiva"/>
          <p:cNvSpPr txBox="1">
            <a:spLocks noGrp="1"/>
          </p:cNvSpPr>
          <p:nvPr>
            <p:ph type="title"/>
          </p:nvPr>
        </p:nvSpPr>
        <p:spPr>
          <a:xfrm>
            <a:off x="1270000" y="3447879"/>
            <a:ext cx="9652000" cy="1549402"/>
          </a:xfrm>
          <a:prstGeom prst="rect">
            <a:avLst/>
          </a:prstGeom>
        </p:spPr>
        <p:txBody>
          <a:bodyPr/>
          <a:lstStyle/>
          <a:p>
            <a:pPr defTabSz="701675">
              <a:defRPr sz="7100" spc="-214"/>
            </a:pPr>
            <a:r>
              <a:rPr lang="es-ES" dirty="0"/>
              <a:t>2 FORMAS DE CONEXIÓN</a:t>
            </a:r>
            <a:endParaRPr dirty="0"/>
          </a:p>
        </p:txBody>
      </p:sp>
      <p:sp>
        <p:nvSpPr>
          <p:cNvPr id="156" name="Texto de viñeta de la diapositiva"/>
          <p:cNvSpPr txBox="1">
            <a:spLocks noGrp="1"/>
          </p:cNvSpPr>
          <p:nvPr>
            <p:ph type="body" sz="half" idx="1"/>
          </p:nvPr>
        </p:nvSpPr>
        <p:spPr>
          <a:xfrm>
            <a:off x="1270000" y="5143328"/>
            <a:ext cx="9652000" cy="8432802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-CONEXIÓN DIRECTA:</a:t>
            </a:r>
          </a:p>
          <a:p>
            <a:r>
              <a:rPr lang="es-ES" dirty="0"/>
              <a:t>  -Conectarse á rede que crea </a:t>
            </a:r>
            <a:r>
              <a:rPr lang="es-ES" dirty="0" err="1"/>
              <a:t>Mr</a:t>
            </a:r>
            <a:r>
              <a:rPr lang="es-ES" dirty="0"/>
              <a:t> Beam </a:t>
            </a:r>
            <a:r>
              <a:rPr lang="es-ES" dirty="0" err="1"/>
              <a:t>ó</a:t>
            </a:r>
            <a:r>
              <a:rPr lang="es-ES" dirty="0"/>
              <a:t> encender: </a:t>
            </a:r>
          </a:p>
          <a:p>
            <a:pPr lvl="1"/>
            <a:r>
              <a:rPr lang="es-ES" dirty="0" err="1"/>
              <a:t>Mr-beamxxx</a:t>
            </a:r>
            <a:endParaRPr lang="es-ES" dirty="0"/>
          </a:p>
          <a:p>
            <a:pPr lvl="1"/>
            <a:r>
              <a:rPr lang="es-ES" dirty="0" err="1"/>
              <a:t>Password</a:t>
            </a:r>
            <a:r>
              <a:rPr lang="es-ES" dirty="0"/>
              <a:t>: </a:t>
            </a:r>
            <a:r>
              <a:rPr lang="es-ES" dirty="0" err="1"/>
              <a:t>mrbeamsetup</a:t>
            </a:r>
            <a:endParaRPr lang="es-ES" dirty="0"/>
          </a:p>
          <a:p>
            <a:pPr lvl="1"/>
            <a:r>
              <a:rPr lang="es-ES" dirty="0"/>
              <a:t>En Chrome: 10.250.250.1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F27A87-B37C-1E0E-220A-CAF3C4635C35}"/>
              </a:ext>
            </a:extLst>
          </p:cNvPr>
          <p:cNvSpPr txBox="1"/>
          <p:nvPr/>
        </p:nvSpPr>
        <p:spPr>
          <a:xfrm>
            <a:off x="12464785" y="4997281"/>
            <a:ext cx="9436629" cy="8043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/>
              <a:t>-INTEGRAR O LÁSER NA REDE DOMÉSTICA: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 err="1"/>
              <a:t>Despois</a:t>
            </a:r>
            <a:r>
              <a:rPr lang="es-ES" sz="4800" dirty="0"/>
              <a:t> de conectarse de forma directa, configurar con </a:t>
            </a:r>
            <a:r>
              <a:rPr lang="es-ES" sz="4800" dirty="0" err="1"/>
              <a:t>unha</a:t>
            </a:r>
            <a:r>
              <a:rPr lang="es-ES" sz="4800" dirty="0"/>
              <a:t> rede wifi estable.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/>
              <a:t>Ordenador e láser conectados á mesma rede e logo entrar desde Chrome </a:t>
            </a:r>
            <a:r>
              <a:rPr lang="es-ES" sz="4800" dirty="0" err="1"/>
              <a:t>na</a:t>
            </a:r>
            <a:r>
              <a:rPr lang="es-ES" sz="4800" dirty="0"/>
              <a:t> </a:t>
            </a:r>
            <a:r>
              <a:rPr lang="es-ES" sz="4800" dirty="0" err="1"/>
              <a:t>seguinte</a:t>
            </a:r>
            <a:r>
              <a:rPr lang="es-ES" sz="4800" dirty="0"/>
              <a:t> dirección: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r>
              <a:rPr lang="es-ES" sz="3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http://find.mr-beam.org</a:t>
            </a:r>
            <a:r>
              <a:rPr lang="es-E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6E51710-6C0D-210E-844F-8B0727236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46" y="1013635"/>
            <a:ext cx="11155093" cy="24342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“Cita destacable”"/>
          <p:cNvSpPr txBox="1">
            <a:spLocks noGrp="1"/>
          </p:cNvSpPr>
          <p:nvPr>
            <p:ph type="body" idx="21"/>
          </p:nvPr>
        </p:nvSpPr>
        <p:spPr>
          <a:xfrm>
            <a:off x="1003300" y="2760719"/>
            <a:ext cx="4940300" cy="1582681"/>
          </a:xfrm>
          <a:prstGeom prst="rect">
            <a:avLst/>
          </a:prstGeom>
        </p:spPr>
        <p:txBody>
          <a:bodyPr numCol="2"/>
          <a:lstStyle/>
          <a:p>
            <a:pPr marL="0" indent="0" algn="ctr" defTabSz="151180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208" i="1" spc="-104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pPr>
            <a:r>
              <a:rPr lang="es-ES" dirty="0"/>
              <a:t>Luces de estado:</a:t>
            </a:r>
          </a:p>
          <a:p>
            <a:pPr marL="0" indent="0" algn="ctr" defTabSz="151180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208" i="1" spc="-104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pPr>
            <a:endParaRPr lang="es-ES" dirty="0"/>
          </a:p>
          <a:p>
            <a:pPr marL="0" indent="0" algn="ctr" defTabSz="151180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208" i="1" spc="-104">
                <a:solidFill>
                  <a:srgbClr val="3778B8"/>
                </a:solidFill>
                <a:latin typeface="Xunta Sans Bold"/>
                <a:ea typeface="Xunta Sans Bold"/>
                <a:cs typeface="Xunta Sans Bold"/>
                <a:sym typeface="Xunta Sans Bold"/>
              </a:defRPr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7D4A05-672E-3B57-1863-AD31AE322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39" y="4586679"/>
            <a:ext cx="5969000" cy="45426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FD4CCB-02EC-3DAF-1586-F195494CF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439" y="4590393"/>
            <a:ext cx="5969000" cy="45389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198413-5BB9-6704-5583-D92CBF13C35B}"/>
              </a:ext>
            </a:extLst>
          </p:cNvPr>
          <p:cNvSpPr txBox="1"/>
          <p:nvPr/>
        </p:nvSpPr>
        <p:spPr>
          <a:xfrm>
            <a:off x="1270000" y="10062280"/>
            <a:ext cx="8185679" cy="17860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 que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conexión con internet (wifi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cable de rede) polo que se pode acceder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laser mediante o portal: </a:t>
            </a:r>
            <a:r>
              <a:rPr lang="es-ES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find.mr-beam.org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1F40DC-CB76-5398-0F6D-BB6F9004C6C3}"/>
              </a:ext>
            </a:extLst>
          </p:cNvPr>
          <p:cNvSpPr txBox="1"/>
          <p:nvPr/>
        </p:nvSpPr>
        <p:spPr>
          <a:xfrm>
            <a:off x="12708389" y="10047110"/>
            <a:ext cx="8801100" cy="2176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 que non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conexión con internet. Polo que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comunicarse a través da wifi que crea o láser e acceder mediante a opción 1, coa </a:t>
            </a:r>
            <a:r>
              <a:rPr lang="es-E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</a:t>
            </a:r>
            <a:r>
              <a:rPr lang="es-E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10.250.250.1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eclaración"/>
          <p:cNvSpPr txBox="1">
            <a:spLocks noGrp="1"/>
          </p:cNvSpPr>
          <p:nvPr>
            <p:ph type="body" idx="1"/>
          </p:nvPr>
        </p:nvSpPr>
        <p:spPr>
          <a:xfrm>
            <a:off x="1270000" y="3107345"/>
            <a:ext cx="21844000" cy="7501309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s-ES" dirty="0">
                <a:solidFill>
                  <a:srgbClr val="FF0000"/>
                </a:solidFill>
              </a:rPr>
              <a:t>RASTER</a:t>
            </a:r>
            <a:r>
              <a:rPr lang="es-ES" dirty="0"/>
              <a:t> (mapa de bits)</a:t>
            </a:r>
          </a:p>
          <a:p>
            <a:pPr algn="r"/>
            <a:r>
              <a:rPr lang="es-ES" dirty="0"/>
              <a:t>Vs</a:t>
            </a:r>
          </a:p>
          <a:p>
            <a:pPr algn="r"/>
            <a:r>
              <a:rPr lang="es-ES" dirty="0">
                <a:solidFill>
                  <a:srgbClr val="FF0000"/>
                </a:solidFill>
              </a:rPr>
              <a:t>Vectorial</a:t>
            </a:r>
            <a:r>
              <a:rPr lang="es-ES" dirty="0"/>
              <a:t> (entidades matemáticas)</a:t>
            </a:r>
            <a:endParaRPr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9367E41-FAC0-3190-68CB-8814616BF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28" y="3708958"/>
            <a:ext cx="9182921" cy="6298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100 %"/>
          <p:cNvSpPr txBox="1">
            <a:spLocks noGrp="1"/>
          </p:cNvSpPr>
          <p:nvPr>
            <p:ph type="body" sz="half" idx="1"/>
          </p:nvPr>
        </p:nvSpPr>
        <p:spPr>
          <a:xfrm>
            <a:off x="1270000" y="3391747"/>
            <a:ext cx="21844000" cy="12882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7200" dirty="0"/>
              <a:t>PARÁMETROS DE FUNCIONAMENTO</a:t>
            </a:r>
            <a:endParaRPr sz="7200" dirty="0"/>
          </a:p>
        </p:txBody>
      </p:sp>
      <p:pic>
        <p:nvPicPr>
          <p:cNvPr id="2" name="Picture 11" descr="A paper with a number of black squares&#10;&#10;Description automatically generated with medium confidence">
            <a:extLst>
              <a:ext uri="{FF2B5EF4-FFF2-40B4-BE49-F238E27FC236}">
                <a16:creationId xmlns:a16="http://schemas.microsoft.com/office/drawing/2014/main" id="{599165B2-A85C-D3DD-2E7D-0F262AE86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5194301"/>
            <a:ext cx="8809355" cy="76928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1E5C46-A51F-89CE-6DD9-B423D0EFA031}"/>
              </a:ext>
            </a:extLst>
          </p:cNvPr>
          <p:cNvSpPr txBox="1"/>
          <p:nvPr/>
        </p:nvSpPr>
        <p:spPr>
          <a:xfrm>
            <a:off x="11380152" y="6993076"/>
            <a:ext cx="1074420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/>
              <a:t>1- VELOCIDADE DO MOVEMENTO DO CABEZAL.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dirty="0"/>
              <a:t>2-POTENCIA DO LÁSER.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3-NÚMERO DE PASADAS (REPETICIÓNS)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3349F-C51B-5CDA-C0FF-162F10F84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la diapositiva">
            <a:extLst>
              <a:ext uri="{FF2B5EF4-FFF2-40B4-BE49-F238E27FC236}">
                <a16:creationId xmlns:a16="http://schemas.microsoft.com/office/drawing/2014/main" id="{9BA087C8-E7F1-9053-A37B-7B4CDBC150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00" y="3273342"/>
            <a:ext cx="21844000" cy="155743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PRÁCTICA-CORTE E GRAVADO PUZZLE PROVINCIAS</a:t>
            </a:r>
            <a:endParaRPr dirty="0"/>
          </a:p>
        </p:txBody>
      </p:sp>
      <p:sp>
        <p:nvSpPr>
          <p:cNvPr id="145" name="Subtítulo de la diapositiva">
            <a:extLst>
              <a:ext uri="{FF2B5EF4-FFF2-40B4-BE49-F238E27FC236}">
                <a16:creationId xmlns:a16="http://schemas.microsoft.com/office/drawing/2014/main" id="{CBC1BE33-B111-F4F0-A058-2A511CEF19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70000" y="4862784"/>
            <a:ext cx="21844000" cy="101600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s-ES" sz="3600" dirty="0"/>
              <a:t>PREPARACIÓN DUN ARQUIVO VECTORIAL PARA O LÁSER CON VECTORIZACIÓN, CORTE E GRAVADO DUN PUZZLE DAS PROVINCIAS GALEGAS CON ESCUDOS</a:t>
            </a:r>
            <a:endParaRPr sz="3600" dirty="0"/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BBE16D90-A095-89CA-F3AF-284D5A3D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5878786"/>
            <a:ext cx="6673850" cy="70832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531A7CB-8DEC-FB0D-51EE-573CCDC68507}"/>
              </a:ext>
            </a:extLst>
          </p:cNvPr>
          <p:cNvSpPr txBox="1"/>
          <p:nvPr/>
        </p:nvSpPr>
        <p:spPr>
          <a:xfrm>
            <a:off x="10616671" y="6441551"/>
            <a:ext cx="11024129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OBXECTIVOS: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/>
              <a:t>-VECTORIZACIÓN SIMPLE DE IMAXES (ESCUDOS).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Demi Bold"/>
                <a:ea typeface="Avenir Next Demi Bold"/>
                <a:cs typeface="Avenir Next Demi Bold"/>
                <a:sym typeface="Avenir Next Demi Bold"/>
              </a:rPr>
              <a:t>-PREPARACIÓN DE ARQUIVO .SVG CON CONTORNOS DISCRIMINADOS POR CORES PARA DIFERENTES CONFIGURACIÓNS NO LÁSER.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200" b="1" dirty="0"/>
              <a:t>-REGULACIÓN DE PARÁMETROS DE INTENSIDADE, MATERIAL E PASADAS SEGUNDO O MATERIAL DE SOPORTE.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Demi Bold"/>
              <a:ea typeface="Avenir Next Demi Bold"/>
              <a:cs typeface="Avenir Next Demi Bold"/>
              <a:sym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5916112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554</Words>
  <Application>Microsoft Office PowerPoint</Application>
  <PresentationFormat>Personalizado</PresentationFormat>
  <Paragraphs>62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Avenir Next Demi Bold</vt:lpstr>
      <vt:lpstr>Avenir Next Regular</vt:lpstr>
      <vt:lpstr>Calibri</vt:lpstr>
      <vt:lpstr>Helvetica Neue</vt:lpstr>
      <vt:lpstr>Xunta Sans Bold</vt:lpstr>
      <vt:lpstr>Xunta Sans Regular</vt:lpstr>
      <vt:lpstr>31_ColorGradientLight</vt:lpstr>
      <vt:lpstr>Presentación de PowerPoint</vt:lpstr>
      <vt:lpstr>¿Que é un Láser?</vt:lpstr>
      <vt:lpstr>LÁSER DE CORTE</vt:lpstr>
      <vt:lpstr>CONSIDERACIÓNS DE SEGURIDADE</vt:lpstr>
      <vt:lpstr>2 FORMAS DE CONEXIÓN</vt:lpstr>
      <vt:lpstr>Presentación de PowerPoint</vt:lpstr>
      <vt:lpstr>Presentación de PowerPoint</vt:lpstr>
      <vt:lpstr>Presentación de PowerPoint</vt:lpstr>
      <vt:lpstr>PRÁCTICA-CORTE E GRAVADO PUZZLE PROVINCIAS</vt:lpstr>
      <vt:lpstr>VECTORIZACIÓN DOS ESCUDOS E A CONTORNA DO MAPA</vt:lpstr>
      <vt:lpstr>ASIGNAR CORES DE TRAZADO E RECHEOS</vt:lpstr>
      <vt:lpstr>ESTABLECER PARÁMETROS DE CORTE PARA CADA COR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José Antonio Rey Pita</cp:lastModifiedBy>
  <cp:revision>4</cp:revision>
  <dcterms:modified xsi:type="dcterms:W3CDTF">2024-03-01T04:05:54Z</dcterms:modified>
</cp:coreProperties>
</file>