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28EC-6276-415F-A81F-D1F2D80DC2F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D579-5C19-471F-B31E-6F662AA4960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 época das </a:t>
            </a:r>
            <a:r>
              <a:rPr lang="es-ES" dirty="0" err="1" smtClean="0"/>
              <a:t>revolucións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1815-1848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 </a:t>
            </a:r>
            <a:r>
              <a:rPr lang="es-ES" dirty="0" err="1" smtClean="0"/>
              <a:t>principais</a:t>
            </a:r>
            <a:r>
              <a:rPr lang="es-ES" dirty="0" smtClean="0"/>
              <a:t> potencias absolutistas </a:t>
            </a:r>
            <a:r>
              <a:rPr lang="es-ES" dirty="0" err="1" smtClean="0"/>
              <a:t>foron</a:t>
            </a:r>
            <a:r>
              <a:rPr lang="es-ES" dirty="0" smtClean="0"/>
              <a:t> Austria, Prusia e Rusia</a:t>
            </a:r>
            <a:endParaRPr lang="es-ES" dirty="0"/>
          </a:p>
        </p:txBody>
      </p:sp>
      <p:pic>
        <p:nvPicPr>
          <p:cNvPr id="4" name="3 Marcador de contenido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7042805" cy="494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Estas tres monarquías </a:t>
            </a:r>
            <a:r>
              <a:rPr lang="es-ES" dirty="0" err="1" smtClean="0"/>
              <a:t>asinaron</a:t>
            </a:r>
            <a:r>
              <a:rPr lang="es-ES" dirty="0" smtClean="0"/>
              <a:t> en 1815 o Tratado da Santa Alianza</a:t>
            </a:r>
            <a:endParaRPr lang="es-ES" dirty="0"/>
          </a:p>
        </p:txBody>
      </p:sp>
      <p:pic>
        <p:nvPicPr>
          <p:cNvPr id="4" name="3 Marcador de contenido" descr="congreso_vi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640" y="1928802"/>
            <a:ext cx="7465270" cy="4071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Este tratado de </a:t>
            </a:r>
            <a:r>
              <a:rPr lang="es-ES" sz="2800" dirty="0" err="1" smtClean="0"/>
              <a:t>axuda</a:t>
            </a:r>
            <a:r>
              <a:rPr lang="es-ES" sz="2800" dirty="0" smtClean="0"/>
              <a:t> mutua contemplaba a </a:t>
            </a:r>
            <a:r>
              <a:rPr lang="es-ES" sz="2800" dirty="0" err="1" smtClean="0"/>
              <a:t>posibilidade</a:t>
            </a:r>
            <a:r>
              <a:rPr lang="es-ES" sz="2800" dirty="0" smtClean="0"/>
              <a:t> de actuar militarmente contra a aparición </a:t>
            </a:r>
            <a:r>
              <a:rPr lang="es-ES" sz="2800" dirty="0" err="1" smtClean="0"/>
              <a:t>dunha</a:t>
            </a:r>
            <a:r>
              <a:rPr lang="es-ES" sz="2800" dirty="0" smtClean="0"/>
              <a:t> </a:t>
            </a:r>
            <a:r>
              <a:rPr lang="es-ES" sz="2800" dirty="0" err="1" smtClean="0"/>
              <a:t>ameaza</a:t>
            </a:r>
            <a:r>
              <a:rPr lang="es-ES" sz="2800" dirty="0" smtClean="0"/>
              <a:t> liberal</a:t>
            </a:r>
            <a:endParaRPr lang="es-ES" sz="2800" dirty="0"/>
          </a:p>
        </p:txBody>
      </p:sp>
      <p:pic>
        <p:nvPicPr>
          <p:cNvPr id="4" name="3 Marcador de contenido" descr="100milhijosdesanlu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5790986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restauración non </a:t>
            </a:r>
            <a:r>
              <a:rPr lang="es-ES" dirty="0" err="1" smtClean="0"/>
              <a:t>foi</a:t>
            </a:r>
            <a:r>
              <a:rPr lang="es-ES" dirty="0" smtClean="0"/>
              <a:t> capaz de </a:t>
            </a:r>
            <a:r>
              <a:rPr lang="es-ES" dirty="0" err="1" smtClean="0"/>
              <a:t>frear</a:t>
            </a:r>
            <a:r>
              <a:rPr lang="es-ES" dirty="0" smtClean="0"/>
              <a:t> as </a:t>
            </a:r>
            <a:r>
              <a:rPr lang="es-ES" dirty="0" err="1" smtClean="0"/>
              <a:t>conspiracións</a:t>
            </a:r>
            <a:r>
              <a:rPr lang="es-ES" dirty="0" smtClean="0"/>
              <a:t> </a:t>
            </a:r>
            <a:r>
              <a:rPr lang="es-ES" dirty="0" err="1" smtClean="0"/>
              <a:t>liberais</a:t>
            </a:r>
            <a:endParaRPr lang="es-ES" dirty="0"/>
          </a:p>
        </p:txBody>
      </p:sp>
      <p:pic>
        <p:nvPicPr>
          <p:cNvPr id="4" name="3 Marcador de contenido" descr="e8896-406px-campo_marzio_-_piazza_del_popolo_-_caserma_acqua_-_memoria_tarchini_e_montanari_00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716" y="1600200"/>
            <a:ext cx="3062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Porque os problemas que </a:t>
            </a:r>
            <a:r>
              <a:rPr lang="es-ES" sz="3200" dirty="0" err="1" smtClean="0"/>
              <a:t>deran</a:t>
            </a:r>
            <a:r>
              <a:rPr lang="es-ES" sz="3200" dirty="0" smtClean="0"/>
              <a:t> </a:t>
            </a:r>
            <a:r>
              <a:rPr lang="es-ES" sz="3200" dirty="0" err="1" smtClean="0"/>
              <a:t>orixe</a:t>
            </a:r>
            <a:r>
              <a:rPr lang="es-ES" sz="3200" dirty="0"/>
              <a:t> </a:t>
            </a:r>
            <a:r>
              <a:rPr lang="es-ES" sz="3200" dirty="0" smtClean="0"/>
              <a:t>á Revolución non estaban solucionadas</a:t>
            </a:r>
            <a:endParaRPr lang="es-ES" sz="3200" dirty="0"/>
          </a:p>
        </p:txBody>
      </p:sp>
      <p:pic>
        <p:nvPicPr>
          <p:cNvPr id="4" name="3 Marcador de contenido" descr="PRfem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047" y="1600200"/>
            <a:ext cx="55759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A </a:t>
            </a:r>
            <a:r>
              <a:rPr lang="es-ES" sz="2800" dirty="0" err="1" smtClean="0"/>
              <a:t>primeira</a:t>
            </a:r>
            <a:r>
              <a:rPr lang="es-ES" sz="2800" dirty="0" smtClean="0"/>
              <a:t> vaga liberal </a:t>
            </a:r>
            <a:r>
              <a:rPr lang="es-ES" sz="2800" dirty="0" err="1" smtClean="0"/>
              <a:t>sitúase</a:t>
            </a:r>
            <a:r>
              <a:rPr lang="es-ES" sz="2800" dirty="0" smtClean="0"/>
              <a:t> en 1820, e parte de España, </a:t>
            </a:r>
            <a:r>
              <a:rPr lang="es-ES" sz="2800" dirty="0" err="1" smtClean="0"/>
              <a:t>onde</a:t>
            </a:r>
            <a:r>
              <a:rPr lang="es-ES" sz="2800" dirty="0" smtClean="0"/>
              <a:t> se </a:t>
            </a:r>
            <a:r>
              <a:rPr lang="es-ES" sz="2800" dirty="0" err="1" smtClean="0"/>
              <a:t>institúe</a:t>
            </a:r>
            <a:r>
              <a:rPr lang="es-ES" sz="2800" dirty="0" smtClean="0"/>
              <a:t> </a:t>
            </a:r>
            <a:r>
              <a:rPr lang="es-ES" sz="2800" dirty="0" err="1" smtClean="0"/>
              <a:t>unha</a:t>
            </a:r>
            <a:r>
              <a:rPr lang="es-ES" sz="2800" dirty="0" smtClean="0"/>
              <a:t> monarquía constitucional</a:t>
            </a:r>
            <a:endParaRPr lang="es-ES" sz="2800" dirty="0"/>
          </a:p>
        </p:txBody>
      </p:sp>
      <p:pic>
        <p:nvPicPr>
          <p:cNvPr id="4" name="3 Marcador de contenido" descr="rieg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5" y="1881981"/>
            <a:ext cx="520065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Grecia </a:t>
            </a:r>
            <a:r>
              <a:rPr lang="es-ES" dirty="0" err="1" smtClean="0"/>
              <a:t>érguese</a:t>
            </a:r>
            <a:r>
              <a:rPr lang="es-ES" dirty="0" smtClean="0"/>
              <a:t> contra o dominio turco e </a:t>
            </a:r>
            <a:r>
              <a:rPr lang="es-ES" dirty="0" err="1" smtClean="0"/>
              <a:t>acada</a:t>
            </a:r>
            <a:r>
              <a:rPr lang="es-ES" dirty="0" smtClean="0"/>
              <a:t>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indepencia</a:t>
            </a:r>
            <a:r>
              <a:rPr lang="es-ES" dirty="0" smtClean="0"/>
              <a:t> en 1822</a:t>
            </a:r>
            <a:endParaRPr lang="es-ES" dirty="0"/>
          </a:p>
        </p:txBody>
      </p:sp>
      <p:pic>
        <p:nvPicPr>
          <p:cNvPr id="4" name="3 Marcador de contenido" descr="Salida-de-Messolong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375" y="1714488"/>
            <a:ext cx="466382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revolucións</a:t>
            </a:r>
            <a:r>
              <a:rPr lang="es-ES" dirty="0" smtClean="0"/>
              <a:t> </a:t>
            </a:r>
            <a:r>
              <a:rPr lang="es-ES" dirty="0" err="1" smtClean="0"/>
              <a:t>tamén</a:t>
            </a:r>
            <a:r>
              <a:rPr lang="es-ES" dirty="0" smtClean="0"/>
              <a:t> en Nápoles e Portugal, que serán derrotadas</a:t>
            </a:r>
            <a:endParaRPr lang="es-ES" dirty="0"/>
          </a:p>
        </p:txBody>
      </p:sp>
      <p:pic>
        <p:nvPicPr>
          <p:cNvPr id="6" name="5 Marcador de contenido" descr="160402-004-7CB7EBD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720056"/>
            <a:ext cx="2971800" cy="4286250"/>
          </a:xfrm>
        </p:spPr>
      </p:pic>
      <p:pic>
        <p:nvPicPr>
          <p:cNvPr id="7" name="6 Marcador de contenido" descr="tancredi-scarpelli-guglielmo-pepe-on-the-ponte-della-maddalena-in-napl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1666" y="1428736"/>
            <a:ext cx="364333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seguinte</a:t>
            </a:r>
            <a:r>
              <a:rPr lang="es-ES" dirty="0" smtClean="0"/>
              <a:t> vaga revolucionaria se produce en 1830 e parte de Francia</a:t>
            </a:r>
            <a:endParaRPr lang="es-ES" dirty="0"/>
          </a:p>
        </p:txBody>
      </p:sp>
      <p:pic>
        <p:nvPicPr>
          <p:cNvPr id="7" name="6 Marcador de contenido" descr="delacroix_1024-7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825" y="1643050"/>
            <a:ext cx="6103447" cy="4577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A revolución francesa de 1830 acaba coa restauración dos </a:t>
            </a:r>
            <a:r>
              <a:rPr lang="es-ES" sz="2800" dirty="0" err="1" smtClean="0"/>
              <a:t>Borbóns</a:t>
            </a:r>
            <a:r>
              <a:rPr lang="es-ES" sz="2800" dirty="0" smtClean="0"/>
              <a:t> e a implantación </a:t>
            </a:r>
            <a:r>
              <a:rPr lang="es-ES" sz="2800" dirty="0" err="1" smtClean="0"/>
              <a:t>dunha</a:t>
            </a:r>
            <a:r>
              <a:rPr lang="es-ES" sz="2800" dirty="0" smtClean="0"/>
              <a:t> monarquía burguesa</a:t>
            </a:r>
            <a:endParaRPr lang="es-ES" sz="2800" dirty="0"/>
          </a:p>
        </p:txBody>
      </p:sp>
      <p:pic>
        <p:nvPicPr>
          <p:cNvPr id="6" name="5 Marcador de contenido" descr="carlos_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250" y="2120106"/>
            <a:ext cx="4000500" cy="3486150"/>
          </a:xfrm>
        </p:spPr>
      </p:pic>
      <p:pic>
        <p:nvPicPr>
          <p:cNvPr id="7" name="6 Marcador de contenido" descr="imagesVVWV5RW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1145" y="2071678"/>
            <a:ext cx="3923271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 derrota de Napoleón </a:t>
            </a:r>
            <a:r>
              <a:rPr lang="es-ES" sz="2800" dirty="0" err="1" smtClean="0"/>
              <a:t>significou</a:t>
            </a:r>
            <a:r>
              <a:rPr lang="es-ES" sz="2800" dirty="0" smtClean="0"/>
              <a:t> o final do proceso revolucionario iniciado en 1789</a:t>
            </a:r>
            <a:endParaRPr lang="es-ES" sz="2800" dirty="0"/>
          </a:p>
        </p:txBody>
      </p:sp>
      <p:pic>
        <p:nvPicPr>
          <p:cNvPr id="4" name="3 Marcador de contenido" descr="15537544073_5769c9afd6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310" y="1600200"/>
            <a:ext cx="6697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Baixo</a:t>
            </a:r>
            <a:r>
              <a:rPr lang="es-ES" sz="2800" dirty="0" smtClean="0"/>
              <a:t> o </a:t>
            </a:r>
            <a:r>
              <a:rPr lang="es-ES" sz="2800" dirty="0" err="1" smtClean="0"/>
              <a:t>empuxe</a:t>
            </a:r>
            <a:r>
              <a:rPr lang="es-ES" sz="2800" dirty="0" smtClean="0"/>
              <a:t> revolucionario, </a:t>
            </a:r>
            <a:r>
              <a:rPr lang="es-ES" sz="2800" dirty="0" err="1" smtClean="0"/>
              <a:t>Bélxica</a:t>
            </a:r>
            <a:r>
              <a:rPr lang="es-ES" sz="2800" dirty="0" smtClean="0"/>
              <a:t> consigue a </a:t>
            </a:r>
            <a:r>
              <a:rPr lang="es-ES" sz="2800" dirty="0" err="1" smtClean="0"/>
              <a:t>súa</a:t>
            </a:r>
            <a:r>
              <a:rPr lang="es-ES" sz="2800" dirty="0" smtClean="0"/>
              <a:t> independencia e </a:t>
            </a:r>
            <a:r>
              <a:rPr lang="es-ES" sz="2800" dirty="0" err="1" smtClean="0"/>
              <a:t>dótase</a:t>
            </a:r>
            <a:r>
              <a:rPr lang="es-ES" sz="2800" dirty="0" smtClean="0"/>
              <a:t> </a:t>
            </a:r>
            <a:r>
              <a:rPr lang="es-ES" sz="2800" dirty="0" err="1" smtClean="0"/>
              <a:t>dunha</a:t>
            </a:r>
            <a:r>
              <a:rPr lang="es-ES" sz="2800" dirty="0" smtClean="0"/>
              <a:t> constitución</a:t>
            </a:r>
            <a:endParaRPr lang="es-ES" sz="2800" dirty="0"/>
          </a:p>
        </p:txBody>
      </p:sp>
      <p:pic>
        <p:nvPicPr>
          <p:cNvPr id="7" name="6 Marcador de contenido" descr="1024px-Wappers_-_Episodes_from_September_Days_1830_on_the_Place_de_l’Hôtel_de_Ville_in_Brusse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123859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O </a:t>
            </a:r>
            <a:r>
              <a:rPr lang="es-ES" sz="2800" dirty="0" err="1" smtClean="0"/>
              <a:t>empuxe</a:t>
            </a:r>
            <a:r>
              <a:rPr lang="es-ES" sz="2800" dirty="0" smtClean="0"/>
              <a:t> das ideas </a:t>
            </a:r>
            <a:r>
              <a:rPr lang="es-ES" sz="2800" dirty="0" err="1" smtClean="0"/>
              <a:t>liberais</a:t>
            </a:r>
            <a:r>
              <a:rPr lang="es-ES" sz="2800" dirty="0" smtClean="0"/>
              <a:t> conduce a guerras entre </a:t>
            </a:r>
            <a:r>
              <a:rPr lang="es-ES" sz="2800" dirty="0" err="1" smtClean="0"/>
              <a:t>estes</a:t>
            </a:r>
            <a:r>
              <a:rPr lang="es-ES" sz="2800" dirty="0" smtClean="0"/>
              <a:t> e os absolutistas en España e Portugal</a:t>
            </a:r>
            <a:endParaRPr lang="es-ES" sz="2800" dirty="0"/>
          </a:p>
        </p:txBody>
      </p:sp>
      <p:pic>
        <p:nvPicPr>
          <p:cNvPr id="6" name="5 Marcador de contenido" descr="800px-Cabrera-Calbo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2704085" cy="4525963"/>
          </a:xfrm>
        </p:spPr>
      </p:pic>
      <p:pic>
        <p:nvPicPr>
          <p:cNvPr id="7" name="6 Marcador de contenido" descr="Landing_of_liberal_forces_in_Oport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88847" y="1928802"/>
            <a:ext cx="4997953" cy="3245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En Polonia, </a:t>
            </a:r>
            <a:r>
              <a:rPr lang="es-ES" sz="3200" dirty="0" err="1" smtClean="0"/>
              <a:t>unha</a:t>
            </a:r>
            <a:r>
              <a:rPr lang="es-ES" sz="3200" dirty="0" smtClean="0"/>
              <a:t> revolución independentista é aplastada polo </a:t>
            </a:r>
            <a:r>
              <a:rPr lang="es-ES" sz="3200" dirty="0" err="1" smtClean="0"/>
              <a:t>exército</a:t>
            </a:r>
            <a:r>
              <a:rPr lang="es-ES" sz="3200" dirty="0" smtClean="0"/>
              <a:t> ruso</a:t>
            </a:r>
            <a:endParaRPr lang="es-ES" sz="3200" dirty="0"/>
          </a:p>
        </p:txBody>
      </p:sp>
      <p:pic>
        <p:nvPicPr>
          <p:cNvPr id="7" name="6 Marcador de contenido" descr="revolucion-polaca-18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04" y="1571611"/>
            <a:ext cx="6260268" cy="4602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Pero </a:t>
            </a:r>
            <a:r>
              <a:rPr lang="es-ES" sz="2800" dirty="0" err="1" smtClean="0"/>
              <a:t>moitas</a:t>
            </a:r>
            <a:r>
              <a:rPr lang="es-ES" sz="2800" dirty="0" smtClean="0"/>
              <a:t> </a:t>
            </a:r>
            <a:r>
              <a:rPr lang="es-ES" sz="2800" dirty="0" err="1" smtClean="0"/>
              <a:t>reivindicacións</a:t>
            </a:r>
            <a:r>
              <a:rPr lang="es-ES" sz="2800" dirty="0" smtClean="0"/>
              <a:t> das clases medias e populares non </a:t>
            </a:r>
            <a:r>
              <a:rPr lang="es-ES" sz="2800" dirty="0" err="1" smtClean="0"/>
              <a:t>foron</a:t>
            </a:r>
            <a:r>
              <a:rPr lang="es-ES" sz="2800" dirty="0" smtClean="0"/>
              <a:t> atendidas, </a:t>
            </a:r>
            <a:r>
              <a:rPr lang="es-ES" sz="2800" dirty="0" err="1" smtClean="0"/>
              <a:t>deixando</a:t>
            </a:r>
            <a:r>
              <a:rPr lang="es-ES" sz="2800" dirty="0" smtClean="0"/>
              <a:t> </a:t>
            </a:r>
            <a:r>
              <a:rPr lang="es-ES" sz="2800" dirty="0" err="1" smtClean="0"/>
              <a:t>aberto</a:t>
            </a:r>
            <a:r>
              <a:rPr lang="es-ES" sz="2800" dirty="0" smtClean="0"/>
              <a:t> o </a:t>
            </a:r>
            <a:r>
              <a:rPr lang="es-ES" sz="2800" dirty="0" err="1" smtClean="0"/>
              <a:t>camiño</a:t>
            </a:r>
            <a:r>
              <a:rPr lang="es-ES" sz="2800" dirty="0" smtClean="0"/>
              <a:t> a novas vagas</a:t>
            </a:r>
            <a:endParaRPr lang="es-ES" sz="2800" dirty="0"/>
          </a:p>
        </p:txBody>
      </p:sp>
      <p:pic>
        <p:nvPicPr>
          <p:cNvPr id="5" name="4 Marcador de contenido" descr="tarjeta_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2857579" cy="4158639"/>
          </a:xfrm>
        </p:spPr>
      </p:pic>
      <p:pic>
        <p:nvPicPr>
          <p:cNvPr id="6" name="5 Marcador de contenido" descr="800px-ChartistRio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13774" y="2214554"/>
            <a:ext cx="4673026" cy="2903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última vaga revolucionaria burguesa é a de 1848</a:t>
            </a:r>
            <a:endParaRPr lang="es-ES" dirty="0"/>
          </a:p>
        </p:txBody>
      </p:sp>
      <p:pic>
        <p:nvPicPr>
          <p:cNvPr id="6" name="5 Marcador de contenido" descr="n_jpg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32" y="1571612"/>
            <a:ext cx="509883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Parte </a:t>
            </a:r>
            <a:r>
              <a:rPr lang="es-ES" sz="2800" dirty="0" err="1" smtClean="0"/>
              <a:t>tamén</a:t>
            </a:r>
            <a:r>
              <a:rPr lang="es-ES" sz="2800" dirty="0" smtClean="0"/>
              <a:t> de Francia, </a:t>
            </a:r>
            <a:r>
              <a:rPr lang="es-ES" sz="2800" dirty="0" err="1" smtClean="0"/>
              <a:t>onde</a:t>
            </a:r>
            <a:r>
              <a:rPr lang="es-ES" sz="2800" dirty="0" smtClean="0"/>
              <a:t> a revolución derroca a Luís Felipe de Orleans e establece a República</a:t>
            </a:r>
            <a:endParaRPr lang="es-ES" sz="2800" dirty="0"/>
          </a:p>
        </p:txBody>
      </p:sp>
      <p:pic>
        <p:nvPicPr>
          <p:cNvPr id="6" name="5 Marcador de contenido" descr="revoluciones-de-184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8311996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Pero o medo das clases medias ante as </a:t>
            </a:r>
            <a:r>
              <a:rPr lang="es-ES" sz="3200" dirty="0" err="1" smtClean="0"/>
              <a:t>reivindicacións</a:t>
            </a:r>
            <a:r>
              <a:rPr lang="es-ES" sz="3200" dirty="0" smtClean="0"/>
              <a:t> </a:t>
            </a:r>
            <a:r>
              <a:rPr lang="es-ES" sz="3200" dirty="0" err="1" smtClean="0"/>
              <a:t>obreiras</a:t>
            </a:r>
            <a:r>
              <a:rPr lang="es-ES" sz="3200" dirty="0" smtClean="0"/>
              <a:t>, pecha a revolución</a:t>
            </a:r>
            <a:endParaRPr lang="es-ES" sz="3200" dirty="0"/>
          </a:p>
        </p:txBody>
      </p:sp>
      <p:pic>
        <p:nvPicPr>
          <p:cNvPr id="4" name="3 Marcador de contenido" descr="Horace_Vernet-Barricade_rue_Souffl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795" y="1600200"/>
            <a:ext cx="57964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En 1852, o presidente da República, Luís Napoleón Bonaparte, é proclamado emperador</a:t>
            </a:r>
            <a:endParaRPr lang="es-ES" sz="3200" dirty="0"/>
          </a:p>
        </p:txBody>
      </p:sp>
      <p:pic>
        <p:nvPicPr>
          <p:cNvPr id="4" name="3 Marcador de contenido" descr="Franz_Xaver_Winterhalter_(workshop)_Napoleon_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607" y="1600200"/>
            <a:ext cx="33587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O </a:t>
            </a:r>
            <a:r>
              <a:rPr lang="es-ES" sz="3200" dirty="0" err="1" smtClean="0"/>
              <a:t>réxime</a:t>
            </a:r>
            <a:r>
              <a:rPr lang="es-ES" sz="3200" dirty="0" smtClean="0"/>
              <a:t> bonapartista dará </a:t>
            </a:r>
            <a:r>
              <a:rPr lang="es-ES" sz="3200" dirty="0" err="1" smtClean="0"/>
              <a:t>tranquilidade</a:t>
            </a:r>
            <a:r>
              <a:rPr lang="es-ES" sz="3200" dirty="0" smtClean="0"/>
              <a:t> a Francia </a:t>
            </a:r>
            <a:r>
              <a:rPr lang="es-ES" sz="3200" dirty="0" err="1" smtClean="0"/>
              <a:t>reprimindo</a:t>
            </a:r>
            <a:r>
              <a:rPr lang="es-ES" sz="3200" dirty="0" smtClean="0"/>
              <a:t> as </a:t>
            </a:r>
            <a:r>
              <a:rPr lang="es-ES" sz="3200" dirty="0" err="1" smtClean="0"/>
              <a:t>reivindicacións</a:t>
            </a:r>
            <a:r>
              <a:rPr lang="es-ES" sz="3200" dirty="0" smtClean="0"/>
              <a:t> das clases </a:t>
            </a:r>
            <a:r>
              <a:rPr lang="es-ES" sz="3200" dirty="0" err="1" smtClean="0"/>
              <a:t>baixas</a:t>
            </a:r>
            <a:endParaRPr lang="es-ES" sz="3200" dirty="0"/>
          </a:p>
        </p:txBody>
      </p:sp>
      <p:pic>
        <p:nvPicPr>
          <p:cNvPr id="4" name="3 Marcador de contenido" descr="4698612521_b2ec9ce4ee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370194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 </a:t>
            </a:r>
            <a:r>
              <a:rPr lang="es-ES" dirty="0" err="1" smtClean="0"/>
              <a:t>cubrindo</a:t>
            </a:r>
            <a:r>
              <a:rPr lang="es-ES" dirty="0" smtClean="0"/>
              <a:t> as </a:t>
            </a:r>
            <a:r>
              <a:rPr lang="es-ES" dirty="0" err="1" smtClean="0"/>
              <a:t>aspiracións</a:t>
            </a:r>
            <a:r>
              <a:rPr lang="es-ES" dirty="0" smtClean="0"/>
              <a:t> burguesas e das clases medias</a:t>
            </a:r>
            <a:endParaRPr lang="es-ES" dirty="0"/>
          </a:p>
        </p:txBody>
      </p:sp>
      <p:pic>
        <p:nvPicPr>
          <p:cNvPr id="4" name="3 Marcador de contenido" descr="the-reception-of-siamese-ambassadors-by-emperor-napoleon-iii-1808-73-at-the-palace-o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0263"/>
            <a:ext cx="8229600" cy="4045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As potencias vencedoras procuraron </a:t>
            </a:r>
            <a:r>
              <a:rPr lang="es-ES" sz="2800" dirty="0" err="1" smtClean="0"/>
              <a:t>facer</a:t>
            </a:r>
            <a:r>
              <a:rPr lang="es-ES" sz="2800" dirty="0" smtClean="0"/>
              <a:t> restaurar a </a:t>
            </a:r>
            <a:r>
              <a:rPr lang="es-ES" sz="2800" dirty="0" err="1" smtClean="0"/>
              <a:t>orde</a:t>
            </a:r>
            <a:r>
              <a:rPr lang="es-ES" sz="2800" dirty="0" smtClean="0"/>
              <a:t> </a:t>
            </a:r>
            <a:r>
              <a:rPr lang="es-ES" sz="2800" dirty="0" err="1" smtClean="0"/>
              <a:t>prerrevolucionaria</a:t>
            </a:r>
            <a:endParaRPr lang="es-ES" sz="2800" dirty="0"/>
          </a:p>
        </p:txBody>
      </p:sp>
      <p:pic>
        <p:nvPicPr>
          <p:cNvPr id="4" name="3 Marcador de contenido" descr="AN00098320_001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81" y="1428736"/>
            <a:ext cx="690026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Noutros</a:t>
            </a:r>
            <a:r>
              <a:rPr lang="es-ES" dirty="0" smtClean="0"/>
              <a:t> lugares as </a:t>
            </a:r>
            <a:r>
              <a:rPr lang="es-ES" dirty="0" err="1" smtClean="0"/>
              <a:t>reivindicacións</a:t>
            </a:r>
            <a:r>
              <a:rPr lang="es-ES" dirty="0" smtClean="0"/>
              <a:t> </a:t>
            </a:r>
            <a:r>
              <a:rPr lang="es-ES" dirty="0" err="1" smtClean="0"/>
              <a:t>tiveron</a:t>
            </a:r>
            <a:r>
              <a:rPr lang="es-ES" dirty="0" smtClean="0"/>
              <a:t> carácter nacionalista</a:t>
            </a:r>
            <a:endParaRPr lang="es-ES" dirty="0"/>
          </a:p>
        </p:txBody>
      </p:sp>
      <p:pic>
        <p:nvPicPr>
          <p:cNvPr id="4" name="3 Marcador de contenido" descr="revoluciones-18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91506"/>
            <a:ext cx="57150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Italianos e </a:t>
            </a:r>
            <a:r>
              <a:rPr lang="es-ES" sz="3200" dirty="0" err="1" smtClean="0"/>
              <a:t>Alemáns</a:t>
            </a:r>
            <a:r>
              <a:rPr lang="es-ES" sz="3200" dirty="0" smtClean="0"/>
              <a:t> procuraron por </a:t>
            </a:r>
            <a:r>
              <a:rPr lang="es-ES" sz="3200" dirty="0" err="1" smtClean="0"/>
              <a:t>primeira</a:t>
            </a:r>
            <a:r>
              <a:rPr lang="es-ES" sz="3200" dirty="0" smtClean="0"/>
              <a:t> vez formar </a:t>
            </a:r>
            <a:r>
              <a:rPr lang="es-ES" sz="3200" dirty="0" err="1" smtClean="0"/>
              <a:t>cadansúa</a:t>
            </a:r>
            <a:r>
              <a:rPr lang="es-ES" sz="3200" dirty="0" smtClean="0"/>
              <a:t> </a:t>
            </a:r>
            <a:r>
              <a:rPr lang="es-ES" sz="3200" dirty="0" err="1" smtClean="0"/>
              <a:t>unidade</a:t>
            </a:r>
            <a:r>
              <a:rPr lang="es-ES" sz="3200" dirty="0" smtClean="0"/>
              <a:t> nacional</a:t>
            </a:r>
            <a:endParaRPr lang="es-ES" sz="3200" dirty="0"/>
          </a:p>
        </p:txBody>
      </p:sp>
      <p:pic>
        <p:nvPicPr>
          <p:cNvPr id="6" name="5 Marcador de contenido" descr="Episodio_delle_cinque_giornate_(Baldassare_Verazzi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449686"/>
            <a:ext cx="3288236" cy="4693957"/>
          </a:xfrm>
        </p:spPr>
      </p:pic>
      <p:pic>
        <p:nvPicPr>
          <p:cNvPr id="7" name="6 Marcador de contenido" descr="Maerz1848_berl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0555"/>
            <a:ext cx="4038600" cy="3165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intervención dos </a:t>
            </a:r>
            <a:r>
              <a:rPr lang="es-ES" dirty="0" err="1" smtClean="0"/>
              <a:t>exércitos</a:t>
            </a:r>
            <a:r>
              <a:rPr lang="es-ES" dirty="0" smtClean="0"/>
              <a:t> de Prusia e Austria </a:t>
            </a:r>
            <a:r>
              <a:rPr lang="es-ES" dirty="0" err="1" smtClean="0"/>
              <a:t>desfixo</a:t>
            </a:r>
            <a:r>
              <a:rPr lang="es-ES" dirty="0" smtClean="0"/>
              <a:t> </a:t>
            </a:r>
            <a:r>
              <a:rPr lang="es-ES" dirty="0" err="1" smtClean="0"/>
              <a:t>estes</a:t>
            </a:r>
            <a:r>
              <a:rPr lang="es-ES" dirty="0" smtClean="0"/>
              <a:t> </a:t>
            </a:r>
            <a:r>
              <a:rPr lang="es-ES" dirty="0" err="1" smtClean="0"/>
              <a:t>movementos</a:t>
            </a:r>
            <a:endParaRPr lang="es-ES" dirty="0"/>
          </a:p>
        </p:txBody>
      </p:sp>
      <p:pic>
        <p:nvPicPr>
          <p:cNvPr id="6" name="5 Marcador de contenido" descr="francisco_jose_austr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50" y="2382044"/>
            <a:ext cx="3238500" cy="2962275"/>
          </a:xfrm>
        </p:spPr>
      </p:pic>
      <p:pic>
        <p:nvPicPr>
          <p:cNvPr id="7" name="6 Marcador de contenido" descr="federico_guillermo_i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5656" y="1600200"/>
            <a:ext cx="36436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Pero </a:t>
            </a:r>
            <a:r>
              <a:rPr lang="es-ES" sz="2800" dirty="0" err="1" smtClean="0"/>
              <a:t>xa</a:t>
            </a:r>
            <a:r>
              <a:rPr lang="es-ES" sz="2800" dirty="0" smtClean="0"/>
              <a:t> por </a:t>
            </a:r>
            <a:r>
              <a:rPr lang="es-ES" sz="2800" dirty="0" err="1" smtClean="0"/>
              <a:t>entón</a:t>
            </a:r>
            <a:r>
              <a:rPr lang="es-ES" sz="2800" dirty="0" smtClean="0"/>
              <a:t>, a publicación do </a:t>
            </a:r>
            <a:r>
              <a:rPr lang="es-ES" sz="2800" i="1" dirty="0" err="1" smtClean="0"/>
              <a:t>Manifesto</a:t>
            </a:r>
            <a:r>
              <a:rPr lang="es-ES" sz="2800" i="1" dirty="0" smtClean="0"/>
              <a:t> comunista</a:t>
            </a:r>
            <a:r>
              <a:rPr lang="es-ES" sz="2800" dirty="0" smtClean="0"/>
              <a:t>, por Marx, </a:t>
            </a:r>
            <a:r>
              <a:rPr lang="es-ES" sz="2800" dirty="0" err="1" smtClean="0"/>
              <a:t>presaxiaba</a:t>
            </a:r>
            <a:r>
              <a:rPr lang="es-ES" sz="2800" dirty="0" smtClean="0"/>
              <a:t> un cambio </a:t>
            </a:r>
            <a:r>
              <a:rPr lang="es-ES" sz="2800" dirty="0" err="1" smtClean="0"/>
              <a:t>na</a:t>
            </a:r>
            <a:r>
              <a:rPr lang="es-ES" sz="2800" dirty="0" smtClean="0"/>
              <a:t> dinámica das </a:t>
            </a:r>
            <a:r>
              <a:rPr lang="es-ES" sz="2800" dirty="0" err="1" smtClean="0"/>
              <a:t>revolucións</a:t>
            </a:r>
            <a:endParaRPr lang="es-ES" sz="2800" dirty="0"/>
          </a:p>
        </p:txBody>
      </p:sp>
      <p:pic>
        <p:nvPicPr>
          <p:cNvPr id="6" name="5 Marcador de contenido" descr="arton11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75" y="1634331"/>
            <a:ext cx="588645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Un dos </a:t>
            </a:r>
            <a:r>
              <a:rPr lang="es-ES" sz="3200" dirty="0" err="1" smtClean="0"/>
              <a:t>principais</a:t>
            </a:r>
            <a:r>
              <a:rPr lang="es-ES" sz="3200" dirty="0" smtClean="0"/>
              <a:t> líderes </a:t>
            </a:r>
            <a:r>
              <a:rPr lang="es-ES" sz="3200" dirty="0" err="1" smtClean="0"/>
              <a:t>deste</a:t>
            </a:r>
            <a:r>
              <a:rPr lang="es-ES" sz="3200" dirty="0" smtClean="0"/>
              <a:t> proceso restaurador </a:t>
            </a:r>
            <a:r>
              <a:rPr lang="es-ES" sz="3200" dirty="0" err="1" smtClean="0"/>
              <a:t>foi</a:t>
            </a:r>
            <a:r>
              <a:rPr lang="es-ES" sz="3200" dirty="0" smtClean="0"/>
              <a:t> o </a:t>
            </a:r>
            <a:r>
              <a:rPr lang="es-ES" sz="3200" dirty="0" err="1" smtClean="0"/>
              <a:t>chanceler</a:t>
            </a:r>
            <a:r>
              <a:rPr lang="es-ES" sz="3200" dirty="0" smtClean="0"/>
              <a:t> austríaco </a:t>
            </a:r>
            <a:r>
              <a:rPr lang="es-ES" sz="3200" dirty="0" err="1" smtClean="0"/>
              <a:t>Metternich</a:t>
            </a:r>
            <a:endParaRPr lang="es-ES" sz="3200" dirty="0"/>
          </a:p>
        </p:txBody>
      </p:sp>
      <p:pic>
        <p:nvPicPr>
          <p:cNvPr id="4" name="3 Marcador de contenido" descr="klemens_von_metternich_b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654" y="1643050"/>
            <a:ext cx="6514016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Para reordenar Europa </a:t>
            </a:r>
            <a:r>
              <a:rPr lang="es-ES" dirty="0" err="1" smtClean="0"/>
              <a:t>celebrouse</a:t>
            </a:r>
            <a:r>
              <a:rPr lang="es-ES" dirty="0" smtClean="0"/>
              <a:t> en 1815 o congreso de Viena</a:t>
            </a:r>
            <a:endParaRPr lang="es-ES" dirty="0"/>
          </a:p>
        </p:txBody>
      </p:sp>
      <p:pic>
        <p:nvPicPr>
          <p:cNvPr id="4" name="3 Marcador de contenido" descr="La-etapa-de-los-Congres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O congreso </a:t>
            </a:r>
            <a:r>
              <a:rPr lang="es-ES" sz="2800" dirty="0" err="1" smtClean="0"/>
              <a:t>baseouse</a:t>
            </a:r>
            <a:r>
              <a:rPr lang="es-ES" sz="2800" dirty="0" smtClean="0"/>
              <a:t> en tres principios: </a:t>
            </a:r>
            <a:r>
              <a:rPr lang="es-ES" sz="2800" dirty="0" err="1" smtClean="0"/>
              <a:t>Lexitimismo</a:t>
            </a:r>
            <a:r>
              <a:rPr lang="es-ES" sz="2800" dirty="0" smtClean="0"/>
              <a:t>, absolutismo, e equilibrio internacional</a:t>
            </a:r>
            <a:endParaRPr lang="es-ES" sz="2800" dirty="0"/>
          </a:p>
        </p:txBody>
      </p:sp>
      <p:pic>
        <p:nvPicPr>
          <p:cNvPr id="4" name="3 Marcador de contenido" descr="AN00100487_001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509" y="1600200"/>
            <a:ext cx="62169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Polo </a:t>
            </a:r>
            <a:r>
              <a:rPr lang="es-ES" sz="2800" dirty="0" err="1" smtClean="0"/>
              <a:t>lexitismo</a:t>
            </a:r>
            <a:r>
              <a:rPr lang="es-ES" sz="2800" dirty="0" smtClean="0"/>
              <a:t>, </a:t>
            </a:r>
            <a:r>
              <a:rPr lang="es-ES" sz="2800" dirty="0" err="1" smtClean="0"/>
              <a:t>devolvíase</a:t>
            </a:r>
            <a:r>
              <a:rPr lang="es-ES" sz="2800" dirty="0" smtClean="0"/>
              <a:t> o trono as dinastías </a:t>
            </a:r>
            <a:r>
              <a:rPr lang="es-ES" sz="2800" dirty="0" err="1" smtClean="0"/>
              <a:t>lexítimas</a:t>
            </a:r>
            <a:r>
              <a:rPr lang="es-ES" sz="2800" dirty="0" smtClean="0"/>
              <a:t> que gobernaban Europa antes da Revolución Francesa</a:t>
            </a:r>
            <a:endParaRPr lang="es-ES" sz="2800" dirty="0"/>
          </a:p>
        </p:txBody>
      </p:sp>
      <p:pic>
        <p:nvPicPr>
          <p:cNvPr id="6" name="5 Marcador de contenido" descr="luis_xvi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250" y="2205831"/>
            <a:ext cx="4000500" cy="3314700"/>
          </a:xfrm>
        </p:spPr>
      </p:pic>
      <p:pic>
        <p:nvPicPr>
          <p:cNvPr id="7" name="6 Marcador de contenido" descr="Ferdinando-IV_Lucia-Migliaccio-Grifeo_morgan-ux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417671"/>
            <a:ext cx="3286148" cy="503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err="1" smtClean="0"/>
              <a:t>Estes</a:t>
            </a:r>
            <a:r>
              <a:rPr lang="es-ES" sz="2800" dirty="0" smtClean="0"/>
              <a:t> monarcas </a:t>
            </a:r>
            <a:r>
              <a:rPr lang="es-ES" sz="2800" dirty="0" err="1" smtClean="0"/>
              <a:t>poderían</a:t>
            </a:r>
            <a:r>
              <a:rPr lang="es-ES" sz="2800" dirty="0" smtClean="0"/>
              <a:t> gobernar de </a:t>
            </a:r>
            <a:r>
              <a:rPr lang="es-ES" sz="2800" dirty="0" err="1" smtClean="0"/>
              <a:t>novo</a:t>
            </a:r>
            <a:r>
              <a:rPr lang="es-ES" sz="2800" dirty="0" smtClean="0"/>
              <a:t> de forma absoluta, </a:t>
            </a:r>
            <a:r>
              <a:rPr lang="es-ES" sz="2800" dirty="0" err="1" smtClean="0"/>
              <a:t>aínda</a:t>
            </a:r>
            <a:r>
              <a:rPr lang="es-ES" sz="2800" dirty="0" smtClean="0"/>
              <a:t> que </a:t>
            </a:r>
            <a:r>
              <a:rPr lang="es-ES" sz="2800" dirty="0" err="1" smtClean="0"/>
              <a:t>moitos</a:t>
            </a:r>
            <a:r>
              <a:rPr lang="es-ES" sz="2800" dirty="0" smtClean="0"/>
              <a:t> aceptaron </a:t>
            </a:r>
            <a:r>
              <a:rPr lang="es-ES" sz="2800" dirty="0" err="1" smtClean="0"/>
              <a:t>pequenas</a:t>
            </a:r>
            <a:r>
              <a:rPr lang="es-ES" sz="2800" dirty="0" smtClean="0"/>
              <a:t> reformas</a:t>
            </a:r>
            <a:endParaRPr lang="es-ES" sz="2800" dirty="0"/>
          </a:p>
        </p:txBody>
      </p:sp>
      <p:pic>
        <p:nvPicPr>
          <p:cNvPr id="7" name="6 Marcador de contenido" descr="rDs672PdeRT4Et7ST9ro8kAqy5jXy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2093164"/>
            <a:ext cx="7184571" cy="3540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O equilibrio internacional </a:t>
            </a:r>
            <a:r>
              <a:rPr lang="es-ES" sz="2800" dirty="0" err="1" smtClean="0"/>
              <a:t>procurou</a:t>
            </a:r>
            <a:r>
              <a:rPr lang="es-ES" sz="2800" dirty="0" smtClean="0"/>
              <a:t> </a:t>
            </a:r>
            <a:r>
              <a:rPr lang="es-ES" sz="2800" dirty="0" err="1" smtClean="0"/>
              <a:t>refacer</a:t>
            </a:r>
            <a:r>
              <a:rPr lang="es-ES" sz="2800" dirty="0" smtClean="0"/>
              <a:t> as </a:t>
            </a:r>
            <a:r>
              <a:rPr lang="es-ES" sz="2800" dirty="0" err="1" smtClean="0"/>
              <a:t>fronteiras</a:t>
            </a:r>
            <a:r>
              <a:rPr lang="es-ES" sz="2800" dirty="0" smtClean="0"/>
              <a:t> para que ningún estado fose </a:t>
            </a:r>
            <a:r>
              <a:rPr lang="es-ES" sz="2800" dirty="0" err="1" smtClean="0"/>
              <a:t>moito</a:t>
            </a:r>
            <a:r>
              <a:rPr lang="es-ES" sz="2800" dirty="0" smtClean="0"/>
              <a:t> </a:t>
            </a:r>
            <a:r>
              <a:rPr lang="es-ES" sz="2800" dirty="0" err="1" smtClean="0"/>
              <a:t>máis</a:t>
            </a:r>
            <a:r>
              <a:rPr lang="es-ES" sz="2800" dirty="0" smtClean="0"/>
              <a:t> </a:t>
            </a:r>
            <a:r>
              <a:rPr lang="es-ES" sz="2800" dirty="0" err="1" smtClean="0"/>
              <a:t>pdoeroso</a:t>
            </a:r>
            <a:r>
              <a:rPr lang="es-ES" sz="2800" dirty="0" smtClean="0"/>
              <a:t> que os </a:t>
            </a:r>
            <a:r>
              <a:rPr lang="es-ES" sz="2800" dirty="0" err="1" smtClean="0"/>
              <a:t>demais</a:t>
            </a:r>
            <a:endParaRPr lang="es-ES" sz="2800" dirty="0"/>
          </a:p>
        </p:txBody>
      </p:sp>
      <p:pic>
        <p:nvPicPr>
          <p:cNvPr id="4" name="3 Marcador de contenido" descr="CONGRESO VIENA restauracion-revoluciones-liberal-burguesas-1-L-UFObL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99" y="1600200"/>
            <a:ext cx="47930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432</Words>
  <Application>Microsoft Office PowerPoint</Application>
  <PresentationFormat>Presentación en pantalla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A época das revolucións</vt:lpstr>
      <vt:lpstr>A derrota de Napoleón significou o final do proceso revolucionario iniciado en 1789</vt:lpstr>
      <vt:lpstr>As potencias vencedoras procuraron facer restaurar a orde prerrevolucionaria</vt:lpstr>
      <vt:lpstr>Un dos principais líderes deste proceso restaurador foi o chanceler austríaco Metternich</vt:lpstr>
      <vt:lpstr>Para reordenar Europa celebrouse en 1815 o congreso de Viena</vt:lpstr>
      <vt:lpstr>O congreso baseouse en tres principios: Lexitimismo, absolutismo, e equilibrio internacional</vt:lpstr>
      <vt:lpstr>Polo lexitismo, devolvíase o trono as dinastías lexítimas que gobernaban Europa antes da Revolución Francesa</vt:lpstr>
      <vt:lpstr>Estes monarcas poderían gobernar de novo de forma absoluta, aínda que moitos aceptaron pequenas reformas</vt:lpstr>
      <vt:lpstr>O equilibrio internacional procurou refacer as fronteiras para que ningún estado fose moito máis pdoeroso que os demais</vt:lpstr>
      <vt:lpstr>As principais potencias absolutistas foron Austria, Prusia e Rusia</vt:lpstr>
      <vt:lpstr>Estas tres monarquías asinaron en 1815 o Tratado da Santa Alianza</vt:lpstr>
      <vt:lpstr>Este tratado de axuda mutua contemplaba a posibilidade de actuar militarmente contra a aparición dunha ameaza liberal</vt:lpstr>
      <vt:lpstr>A restauración non foi capaz de frear as conspiracións liberais</vt:lpstr>
      <vt:lpstr>Porque os problemas que deran orixe á Revolución non estaban solucionadas</vt:lpstr>
      <vt:lpstr>A primeira vaga liberal sitúase en 1820, e parte de España, onde se institúe unha monarquía constitucional</vt:lpstr>
      <vt:lpstr>Grecia érguese contra o dominio turco e acada a súa indepencia en 1822</vt:lpstr>
      <vt:lpstr>Hai revolucións tamén en Nápoles e Portugal, que serán derrotadas</vt:lpstr>
      <vt:lpstr>A seguinte vaga revolucionaria se produce en 1830 e parte de Francia</vt:lpstr>
      <vt:lpstr>A revolución francesa de 1830 acaba coa restauración dos Borbóns e a implantación dunha monarquía burguesa</vt:lpstr>
      <vt:lpstr>Baixo o empuxe revolucionario, Bélxica consigue a súa independencia e dótase dunha constitución</vt:lpstr>
      <vt:lpstr>O empuxe das ideas liberais conduce a guerras entre estes e os absolutistas en España e Portugal</vt:lpstr>
      <vt:lpstr>En Polonia, unha revolución independentista é aplastada polo exército ruso</vt:lpstr>
      <vt:lpstr>Pero moitas reivindicacións das clases medias e populares non foron atendidas, deixando aberto o camiño a novas vagas</vt:lpstr>
      <vt:lpstr>A última vaga revolucionaria burguesa é a de 1848</vt:lpstr>
      <vt:lpstr>Parte tamén de Francia, onde a revolución derroca a Luís Felipe de Orleans e establece a República</vt:lpstr>
      <vt:lpstr>Pero o medo das clases medias ante as reivindicacións obreiras, pecha a revolución</vt:lpstr>
      <vt:lpstr>En 1852, o presidente da República, Luís Napoleón Bonaparte, é proclamado emperador</vt:lpstr>
      <vt:lpstr>O réxime bonapartista dará tranquilidade a Francia reprimindo as reivindicacións das clases baixas</vt:lpstr>
      <vt:lpstr>E cubrindo as aspiracións burguesas e das clases medias</vt:lpstr>
      <vt:lpstr>Noutros lugares as reivindicacións tiveron carácter nacionalista</vt:lpstr>
      <vt:lpstr>Italianos e Alemáns procuraron por primeira vez formar cadansúa unidade nacional</vt:lpstr>
      <vt:lpstr>A intervención dos exércitos de Prusia e Austria desfixo estes movementos</vt:lpstr>
      <vt:lpstr>Pero xa por entón, a publicación do Manifesto comunista, por Marx, presaxiaba un cambio na dinámica das revolucións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época das revolucións</dc:title>
  <dc:creator>Pc</dc:creator>
  <cp:lastModifiedBy>Pc</cp:lastModifiedBy>
  <cp:revision>23</cp:revision>
  <dcterms:created xsi:type="dcterms:W3CDTF">2016-11-22T19:14:24Z</dcterms:created>
  <dcterms:modified xsi:type="dcterms:W3CDTF">2016-11-22T22:58:37Z</dcterms:modified>
</cp:coreProperties>
</file>