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309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8" r:id="rId51"/>
    <p:sldId id="304" r:id="rId52"/>
    <p:sldId id="305" r:id="rId53"/>
    <p:sldId id="306" r:id="rId54"/>
    <p:sldId id="307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19286-9926-4517-9C2E-DE825ADE7DAD}" type="datetimeFigureOut">
              <a:rPr lang="es-ES" smtClean="0"/>
              <a:pPr/>
              <a:t>21/11/2016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0DC2-1823-40C6-9AB8-1AA549400B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07273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19286-9926-4517-9C2E-DE825ADE7DAD}" type="datetimeFigureOut">
              <a:rPr lang="es-ES" smtClean="0"/>
              <a:pPr/>
              <a:t>21/11/2016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0DC2-1823-40C6-9AB8-1AA549400B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33037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19286-9926-4517-9C2E-DE825ADE7DAD}" type="datetimeFigureOut">
              <a:rPr lang="es-ES" smtClean="0"/>
              <a:pPr/>
              <a:t>21/11/2016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0DC2-1823-40C6-9AB8-1AA549400B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783000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2107B-1E89-407D-9B84-23E2C954D6D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5CF9-9C78-4B60-B36A-D209D0E4CE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6210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2107B-1E89-407D-9B84-23E2C954D6D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5CF9-9C78-4B60-B36A-D209D0E4CE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095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2107B-1E89-407D-9B84-23E2C954D6D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5CF9-9C78-4B60-B36A-D209D0E4CE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9975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2107B-1E89-407D-9B84-23E2C954D6D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5CF9-9C78-4B60-B36A-D209D0E4CE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483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2107B-1E89-407D-9B84-23E2C954D6D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5CF9-9C78-4B60-B36A-D209D0E4CE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966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2107B-1E89-407D-9B84-23E2C954D6D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5CF9-9C78-4B60-B36A-D209D0E4CE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9966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2107B-1E89-407D-9B84-23E2C954D6D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5CF9-9C78-4B60-B36A-D209D0E4CE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8288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2107B-1E89-407D-9B84-23E2C954D6D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5CF9-9C78-4B60-B36A-D209D0E4CE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8950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19286-9926-4517-9C2E-DE825ADE7DAD}" type="datetimeFigureOut">
              <a:rPr lang="es-ES" smtClean="0"/>
              <a:pPr/>
              <a:t>21/11/2016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0DC2-1823-40C6-9AB8-1AA549400B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875993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2107B-1E89-407D-9B84-23E2C954D6D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5CF9-9C78-4B60-B36A-D209D0E4CE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046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2107B-1E89-407D-9B84-23E2C954D6D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5CF9-9C78-4B60-B36A-D209D0E4CE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093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2107B-1E89-407D-9B84-23E2C954D6D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5CF9-9C78-4B60-B36A-D209D0E4CE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1143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19286-9926-4517-9C2E-DE825ADE7DAD}" type="datetimeFigureOut">
              <a:rPr lang="es-ES" smtClean="0"/>
              <a:pPr/>
              <a:t>21/11/2016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0DC2-1823-40C6-9AB8-1AA549400B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76677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19286-9926-4517-9C2E-DE825ADE7DAD}" type="datetimeFigureOut">
              <a:rPr lang="es-ES" smtClean="0"/>
              <a:pPr/>
              <a:t>21/11/2016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0DC2-1823-40C6-9AB8-1AA549400B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241513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19286-9926-4517-9C2E-DE825ADE7DAD}" type="datetimeFigureOut">
              <a:rPr lang="es-ES" smtClean="0"/>
              <a:pPr/>
              <a:t>21/11/2016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0DC2-1823-40C6-9AB8-1AA549400B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362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19286-9926-4517-9C2E-DE825ADE7DAD}" type="datetimeFigureOut">
              <a:rPr lang="es-ES" smtClean="0"/>
              <a:pPr/>
              <a:t>21/11/2016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0DC2-1823-40C6-9AB8-1AA549400B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51624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19286-9926-4517-9C2E-DE825ADE7DAD}" type="datetimeFigureOut">
              <a:rPr lang="es-ES" smtClean="0"/>
              <a:pPr/>
              <a:t>21/11/2016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0DC2-1823-40C6-9AB8-1AA549400B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059655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19286-9926-4517-9C2E-DE825ADE7DAD}" type="datetimeFigureOut">
              <a:rPr lang="es-ES" smtClean="0"/>
              <a:pPr/>
              <a:t>21/11/2016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0DC2-1823-40C6-9AB8-1AA549400B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844109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19286-9926-4517-9C2E-DE825ADE7DAD}" type="datetimeFigureOut">
              <a:rPr lang="es-ES" smtClean="0"/>
              <a:pPr/>
              <a:t>21/11/2016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0DC2-1823-40C6-9AB8-1AA549400B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32264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19286-9926-4517-9C2E-DE825ADE7DAD}" type="datetimeFigureOut">
              <a:rPr lang="es-ES" smtClean="0"/>
              <a:pPr/>
              <a:t>21/11/2016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50DC2-1823-40C6-9AB8-1AA549400B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13188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2107B-1E89-407D-9B84-23E2C954D6D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21/11/2016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A5CF9-9C78-4B60-B36A-D209D0E4CE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6425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De Felipe III a Carlos II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1598-1700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63913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800" dirty="0" smtClean="0"/>
              <a:t>E para rematar coa guerra de Flandes, </a:t>
            </a:r>
            <a:r>
              <a:rPr lang="es-ES" sz="2800" dirty="0" err="1" smtClean="0"/>
              <a:t>concedeulle</a:t>
            </a:r>
            <a:r>
              <a:rPr lang="es-ES" sz="2800" dirty="0" smtClean="0"/>
              <a:t> </a:t>
            </a:r>
            <a:r>
              <a:rPr lang="es-ES" sz="2800" dirty="0" err="1" smtClean="0"/>
              <a:t>ó</a:t>
            </a:r>
            <a:r>
              <a:rPr lang="es-ES" sz="2800" dirty="0" smtClean="0"/>
              <a:t> </a:t>
            </a:r>
            <a:r>
              <a:rPr lang="es-ES" sz="2800" dirty="0" err="1" smtClean="0"/>
              <a:t>goberno</a:t>
            </a:r>
            <a:r>
              <a:rPr lang="es-ES" sz="2800" dirty="0" smtClean="0"/>
              <a:t> das provincias do sur á Infanta Isabel Clara Eugenia</a:t>
            </a:r>
            <a:endParaRPr lang="es-ES" sz="2800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5304" y="1556792"/>
            <a:ext cx="3848508" cy="4844310"/>
          </a:xfrm>
        </p:spPr>
      </p:pic>
    </p:spTree>
    <p:extLst>
      <p:ext uri="{BB962C8B-B14F-4D97-AF65-F5344CB8AC3E}">
        <p14:creationId xmlns:p14="http://schemas.microsoft.com/office/powerpoint/2010/main" xmlns="" val="353076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Coas provincias do norte </a:t>
            </a:r>
            <a:r>
              <a:rPr lang="es-ES" dirty="0" err="1" smtClean="0"/>
              <a:t>asinou</a:t>
            </a:r>
            <a:r>
              <a:rPr lang="es-ES" dirty="0" smtClean="0"/>
              <a:t> a Tregua dos Doce Anos en 1609</a:t>
            </a:r>
            <a:endParaRPr lang="es-E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1628800"/>
            <a:ext cx="5832648" cy="4447394"/>
          </a:xfrm>
        </p:spPr>
      </p:pic>
    </p:spTree>
    <p:extLst>
      <p:ext uri="{BB962C8B-B14F-4D97-AF65-F5344CB8AC3E}">
        <p14:creationId xmlns:p14="http://schemas.microsoft.com/office/powerpoint/2010/main" xmlns="" val="190689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/>
              <a:t>No interior, para solucionar os problemas </a:t>
            </a:r>
            <a:r>
              <a:rPr lang="es-ES" sz="2800" dirty="0" err="1" smtClean="0"/>
              <a:t>financeiros</a:t>
            </a:r>
            <a:r>
              <a:rPr lang="es-ES" sz="2800" dirty="0" smtClean="0"/>
              <a:t> da monarquía, </a:t>
            </a:r>
            <a:r>
              <a:rPr lang="es-ES" sz="2800" dirty="0" err="1" smtClean="0"/>
              <a:t>devaluou</a:t>
            </a:r>
            <a:r>
              <a:rPr lang="es-ES" sz="2800" dirty="0" smtClean="0"/>
              <a:t> a </a:t>
            </a:r>
            <a:r>
              <a:rPr lang="es-ES" sz="2800" dirty="0" err="1" smtClean="0"/>
              <a:t>moeda</a:t>
            </a:r>
            <a:endParaRPr lang="es-ES" sz="2800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82354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/>
              <a:t>E para rematar </a:t>
            </a:r>
            <a:r>
              <a:rPr lang="es-ES" sz="2800" dirty="0" err="1" smtClean="0"/>
              <a:t>co</a:t>
            </a:r>
            <a:r>
              <a:rPr lang="es-ES" sz="2800" dirty="0" smtClean="0"/>
              <a:t> problema dos </a:t>
            </a:r>
            <a:r>
              <a:rPr lang="es-ES" sz="2800" dirty="0" err="1" smtClean="0"/>
              <a:t>mouriscos</a:t>
            </a:r>
            <a:r>
              <a:rPr lang="es-ES" sz="2800" dirty="0" smtClean="0"/>
              <a:t>, </a:t>
            </a:r>
            <a:r>
              <a:rPr lang="es-ES" sz="2800" dirty="0" err="1" smtClean="0"/>
              <a:t>acabou</a:t>
            </a:r>
            <a:r>
              <a:rPr lang="es-ES" sz="2800" dirty="0" smtClean="0"/>
              <a:t> por </a:t>
            </a:r>
            <a:r>
              <a:rPr lang="es-ES" sz="2800" dirty="0" err="1" smtClean="0"/>
              <a:t>expulsalos</a:t>
            </a:r>
            <a:r>
              <a:rPr lang="es-ES" sz="2800" dirty="0" smtClean="0"/>
              <a:t> da península (1610)</a:t>
            </a:r>
            <a:endParaRPr lang="es-ES" sz="2800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490" y="1600200"/>
            <a:ext cx="6963020" cy="4525963"/>
          </a:xfrm>
        </p:spPr>
      </p:pic>
    </p:spTree>
    <p:extLst>
      <p:ext uri="{BB962C8B-B14F-4D97-AF65-F5344CB8AC3E}">
        <p14:creationId xmlns:p14="http://schemas.microsoft.com/office/powerpoint/2010/main" xmlns="" val="305222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/>
              <a:t>Pero, a devaluación </a:t>
            </a:r>
            <a:r>
              <a:rPr lang="es-ES" sz="2800" dirty="0" err="1" smtClean="0"/>
              <a:t>trouxo</a:t>
            </a:r>
            <a:r>
              <a:rPr lang="es-ES" sz="2800" dirty="0" smtClean="0"/>
              <a:t> consigo a inflación e a suba de </a:t>
            </a:r>
            <a:r>
              <a:rPr lang="es-ES" sz="2800" dirty="0" err="1" smtClean="0"/>
              <a:t>prezos</a:t>
            </a:r>
            <a:r>
              <a:rPr lang="es-ES" sz="2800" dirty="0" smtClean="0"/>
              <a:t>, que </a:t>
            </a:r>
            <a:r>
              <a:rPr lang="es-ES" sz="2800" dirty="0" err="1" smtClean="0"/>
              <a:t>arruinou</a:t>
            </a:r>
            <a:r>
              <a:rPr lang="es-ES" sz="2800" dirty="0" smtClean="0"/>
              <a:t> a boa parte da </a:t>
            </a:r>
            <a:r>
              <a:rPr lang="es-ES" sz="2800" dirty="0" err="1" smtClean="0"/>
              <a:t>poboación</a:t>
            </a:r>
            <a:endParaRPr lang="es-ES" sz="2800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7312" y="1600200"/>
            <a:ext cx="4249376" cy="4525963"/>
          </a:xfrm>
        </p:spPr>
      </p:pic>
    </p:spTree>
    <p:extLst>
      <p:ext uri="{BB962C8B-B14F-4D97-AF65-F5344CB8AC3E}">
        <p14:creationId xmlns:p14="http://schemas.microsoft.com/office/powerpoint/2010/main" xmlns="" val="21702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/>
              <a:t>E a expulsión dos </a:t>
            </a:r>
            <a:r>
              <a:rPr lang="es-ES" sz="2800" dirty="0" err="1" smtClean="0"/>
              <a:t>mouriscos</a:t>
            </a:r>
            <a:r>
              <a:rPr lang="es-ES" sz="2800" dirty="0" smtClean="0"/>
              <a:t> </a:t>
            </a:r>
            <a:r>
              <a:rPr lang="es-ES" sz="2800" dirty="0" err="1" smtClean="0"/>
              <a:t>empobreceu</a:t>
            </a:r>
            <a:r>
              <a:rPr lang="es-ES" sz="2800" dirty="0" smtClean="0"/>
              <a:t> as zonas </a:t>
            </a:r>
            <a:r>
              <a:rPr lang="es-ES" sz="2800" dirty="0" err="1" smtClean="0"/>
              <a:t>onde</a:t>
            </a:r>
            <a:r>
              <a:rPr lang="es-ES" sz="2800" dirty="0" smtClean="0"/>
              <a:t> estaban asentados</a:t>
            </a:r>
            <a:endParaRPr lang="es-ES" sz="2800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1113" y="1700808"/>
            <a:ext cx="5575183" cy="4141564"/>
          </a:xfrm>
        </p:spPr>
      </p:pic>
    </p:spTree>
    <p:extLst>
      <p:ext uri="{BB962C8B-B14F-4D97-AF65-F5344CB8AC3E}">
        <p14:creationId xmlns:p14="http://schemas.microsoft.com/office/powerpoint/2010/main" xmlns="" val="317735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800" dirty="0" smtClean="0"/>
              <a:t>Esta situación de </a:t>
            </a:r>
            <a:r>
              <a:rPr lang="es-ES" sz="2800" dirty="0" err="1" smtClean="0"/>
              <a:t>ruína</a:t>
            </a:r>
            <a:r>
              <a:rPr lang="es-ES" sz="2800" dirty="0" smtClean="0"/>
              <a:t> contrastaba coa corrupción practicada polo </a:t>
            </a:r>
            <a:r>
              <a:rPr lang="es-ES" sz="2800" dirty="0" err="1" smtClean="0"/>
              <a:t>goberno</a:t>
            </a:r>
            <a:r>
              <a:rPr lang="es-ES" sz="2800" dirty="0" smtClean="0"/>
              <a:t> de Lerma, que </a:t>
            </a:r>
            <a:r>
              <a:rPr lang="es-ES" sz="2800" dirty="0" err="1" smtClean="0"/>
              <a:t>tivo</a:t>
            </a:r>
            <a:r>
              <a:rPr lang="es-ES" sz="2800" dirty="0" smtClean="0"/>
              <a:t> que abandonar o </a:t>
            </a:r>
            <a:r>
              <a:rPr lang="es-ES" sz="2800" dirty="0" err="1" smtClean="0"/>
              <a:t>seu</a:t>
            </a:r>
            <a:r>
              <a:rPr lang="es-ES" sz="2800" dirty="0" smtClean="0"/>
              <a:t> </a:t>
            </a:r>
            <a:r>
              <a:rPr lang="es-ES" sz="2800" dirty="0" err="1" smtClean="0"/>
              <a:t>posto</a:t>
            </a:r>
            <a:endParaRPr lang="es-ES" sz="2800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6048" y="1556792"/>
            <a:ext cx="3374143" cy="4728018"/>
          </a:xfrm>
        </p:spPr>
      </p:pic>
    </p:spTree>
    <p:extLst>
      <p:ext uri="{BB962C8B-B14F-4D97-AF65-F5344CB8AC3E}">
        <p14:creationId xmlns:p14="http://schemas.microsoft.com/office/powerpoint/2010/main" xmlns="" val="68890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Felipe IV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1621-1665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278975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Felipe IV sube o trono en 1621</a:t>
            </a:r>
            <a:endParaRPr lang="es-ES" dirty="0"/>
          </a:p>
        </p:txBody>
      </p:sp>
      <p:pic>
        <p:nvPicPr>
          <p:cNvPr id="4" name="3 Marcador de contenido" descr="Retrato_de_Felipe_IV,_by_Diego_Velázquez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0125" y="1600200"/>
            <a:ext cx="3563750" cy="4525963"/>
          </a:xfrm>
        </p:spPr>
      </p:pic>
    </p:spTree>
    <p:extLst>
      <p:ext uri="{BB962C8B-B14F-4D97-AF65-F5344CB8AC3E}">
        <p14:creationId xmlns:p14="http://schemas.microsoft.com/office/powerpoint/2010/main" xmlns="" val="324281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/>
              <a:t>Ven decidido a cambiar a política do </a:t>
            </a:r>
            <a:r>
              <a:rPr lang="es-ES" sz="2800" dirty="0" err="1" smtClean="0"/>
              <a:t>seu</a:t>
            </a:r>
            <a:r>
              <a:rPr lang="es-ES" sz="2800" dirty="0" smtClean="0"/>
              <a:t> </a:t>
            </a:r>
            <a:r>
              <a:rPr lang="es-ES" sz="2800" dirty="0" err="1" smtClean="0"/>
              <a:t>pai</a:t>
            </a:r>
            <a:r>
              <a:rPr lang="es-ES" sz="2800" dirty="0" smtClean="0"/>
              <a:t> coa </a:t>
            </a:r>
            <a:r>
              <a:rPr lang="es-ES" sz="2800" dirty="0" err="1" smtClean="0"/>
              <a:t>axuda</a:t>
            </a:r>
            <a:r>
              <a:rPr lang="es-ES" sz="2800" dirty="0" smtClean="0"/>
              <a:t> do conde-duque de Olivares</a:t>
            </a:r>
            <a:endParaRPr lang="es-ES" sz="2800" dirty="0"/>
          </a:p>
        </p:txBody>
      </p:sp>
      <p:pic>
        <p:nvPicPr>
          <p:cNvPr id="4" name="3 Marcador de contenido" descr="conde-duque-de-olivar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1785926"/>
            <a:ext cx="7039669" cy="4071966"/>
          </a:xfrm>
        </p:spPr>
      </p:pic>
    </p:spTree>
    <p:extLst>
      <p:ext uri="{BB962C8B-B14F-4D97-AF65-F5344CB8AC3E}">
        <p14:creationId xmlns:p14="http://schemas.microsoft.com/office/powerpoint/2010/main" xmlns="" val="102271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Felipe III</a:t>
            </a:r>
            <a:endParaRPr lang="es-ES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1598-1621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800" dirty="0" smtClean="0"/>
              <a:t>En vez </a:t>
            </a:r>
            <a:r>
              <a:rPr lang="es-ES" sz="2800" dirty="0" err="1" smtClean="0"/>
              <a:t>dunha</a:t>
            </a:r>
            <a:r>
              <a:rPr lang="es-ES" sz="2800" dirty="0" smtClean="0"/>
              <a:t> política pacifista, Felipe IV preferirá recuperar o </a:t>
            </a:r>
            <a:r>
              <a:rPr lang="es-ES" sz="2800" dirty="0" err="1" smtClean="0"/>
              <a:t>prestixio</a:t>
            </a:r>
            <a:r>
              <a:rPr lang="es-ES" sz="2800" dirty="0" smtClean="0"/>
              <a:t> da monarquía española por medio da guerra</a:t>
            </a:r>
            <a:endParaRPr lang="es-ES" sz="2800" dirty="0"/>
          </a:p>
        </p:txBody>
      </p:sp>
      <p:pic>
        <p:nvPicPr>
          <p:cNvPr id="4" name="3 Marcador de contenido" descr="Felipe%20IV,%20detall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9239" y="1600200"/>
            <a:ext cx="3005522" cy="4525963"/>
          </a:xfrm>
        </p:spPr>
      </p:pic>
    </p:spTree>
    <p:extLst>
      <p:ext uri="{BB962C8B-B14F-4D97-AF65-F5344CB8AC3E}">
        <p14:creationId xmlns:p14="http://schemas.microsoft.com/office/powerpoint/2010/main" xmlns="" val="298872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Non </a:t>
            </a:r>
            <a:r>
              <a:rPr lang="es-ES" dirty="0" err="1" smtClean="0"/>
              <a:t>renova</a:t>
            </a:r>
            <a:r>
              <a:rPr lang="es-ES" dirty="0" smtClean="0"/>
              <a:t> a Tregua dos Doce Anos </a:t>
            </a:r>
            <a:r>
              <a:rPr lang="es-ES" dirty="0" err="1" smtClean="0"/>
              <a:t>cos</a:t>
            </a:r>
            <a:r>
              <a:rPr lang="es-ES" dirty="0" smtClean="0"/>
              <a:t> Países </a:t>
            </a:r>
            <a:r>
              <a:rPr lang="es-ES" dirty="0" err="1" smtClean="0"/>
              <a:t>Baixos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4" name="3 Marcador de contenido" descr="Tregua-de-Amber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2313" y="1600200"/>
            <a:ext cx="5479374" cy="4525963"/>
          </a:xfrm>
        </p:spPr>
      </p:pic>
    </p:spTree>
    <p:extLst>
      <p:ext uri="{BB962C8B-B14F-4D97-AF65-F5344CB8AC3E}">
        <p14:creationId xmlns:p14="http://schemas.microsoft.com/office/powerpoint/2010/main" xmlns="" val="97199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/>
              <a:t>E entra </a:t>
            </a:r>
            <a:r>
              <a:rPr lang="es-ES" sz="2800" dirty="0" err="1" smtClean="0"/>
              <a:t>na</a:t>
            </a:r>
            <a:r>
              <a:rPr lang="es-ES" sz="2800" dirty="0" smtClean="0"/>
              <a:t> Guerra dos </a:t>
            </a:r>
            <a:r>
              <a:rPr lang="es-ES" sz="2800" dirty="0" err="1" smtClean="0"/>
              <a:t>Trinta</a:t>
            </a:r>
            <a:r>
              <a:rPr lang="es-ES" sz="2800" dirty="0" smtClean="0"/>
              <a:t> Anos para </a:t>
            </a:r>
            <a:r>
              <a:rPr lang="es-ES" sz="2800" dirty="0" err="1" smtClean="0"/>
              <a:t>axudar</a:t>
            </a:r>
            <a:r>
              <a:rPr lang="es-ES" sz="2800" dirty="0" smtClean="0"/>
              <a:t> ó bando católico encabezado polo Emperador de </a:t>
            </a:r>
            <a:r>
              <a:rPr lang="es-ES" sz="2800" dirty="0" err="1" smtClean="0"/>
              <a:t>Alemaña</a:t>
            </a:r>
            <a:endParaRPr lang="es-ES" sz="2800" dirty="0"/>
          </a:p>
        </p:txBody>
      </p:sp>
      <p:pic>
        <p:nvPicPr>
          <p:cNvPr id="4" name="3 Marcador de contenido" descr="Defenestracion_Prag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9235" y="1600200"/>
            <a:ext cx="6025529" cy="4525963"/>
          </a:xfrm>
        </p:spPr>
      </p:pic>
    </p:spTree>
    <p:extLst>
      <p:ext uri="{BB962C8B-B14F-4D97-AF65-F5344CB8AC3E}">
        <p14:creationId xmlns:p14="http://schemas.microsoft.com/office/powerpoint/2010/main" xmlns="" val="401152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/>
              <a:t>Os </a:t>
            </a:r>
            <a:r>
              <a:rPr lang="es-ES" sz="2800" dirty="0" err="1" smtClean="0"/>
              <a:t>primeiros</a:t>
            </a:r>
            <a:r>
              <a:rPr lang="es-ES" sz="2800" dirty="0" smtClean="0"/>
              <a:t> anos </a:t>
            </a:r>
            <a:r>
              <a:rPr lang="es-ES" sz="2800" dirty="0" err="1" smtClean="0"/>
              <a:t>estiveron</a:t>
            </a:r>
            <a:r>
              <a:rPr lang="es-ES" sz="2800" dirty="0" smtClean="0"/>
              <a:t> </a:t>
            </a:r>
            <a:r>
              <a:rPr lang="es-ES" sz="2800" dirty="0" err="1" smtClean="0"/>
              <a:t>cheos</a:t>
            </a:r>
            <a:r>
              <a:rPr lang="es-ES" sz="2800" dirty="0" smtClean="0"/>
              <a:t> de vitorias como a batalla de </a:t>
            </a:r>
            <a:r>
              <a:rPr lang="es-ES" sz="2800" dirty="0" err="1" smtClean="0"/>
              <a:t>Fleurus</a:t>
            </a:r>
            <a:r>
              <a:rPr lang="es-ES" sz="2800" dirty="0" smtClean="0"/>
              <a:t> (1622)</a:t>
            </a:r>
            <a:endParaRPr lang="es-ES" sz="2800" dirty="0"/>
          </a:p>
        </p:txBody>
      </p:sp>
      <p:pic>
        <p:nvPicPr>
          <p:cNvPr id="4" name="3 Marcador de contenido" descr="Batalla_Fleurus_(1622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931" y="1571612"/>
            <a:ext cx="5918203" cy="4786346"/>
          </a:xfrm>
        </p:spPr>
      </p:pic>
    </p:spTree>
    <p:extLst>
      <p:ext uri="{BB962C8B-B14F-4D97-AF65-F5344CB8AC3E}">
        <p14:creationId xmlns:p14="http://schemas.microsoft.com/office/powerpoint/2010/main" xmlns="" val="65362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 smtClean="0"/>
              <a:t>Rexeitamento</a:t>
            </a:r>
            <a:r>
              <a:rPr lang="es-ES" dirty="0" smtClean="0"/>
              <a:t> dos Ingleses que pretendían saquear Cádiz (1625)</a:t>
            </a:r>
            <a:endParaRPr lang="es-ES" dirty="0"/>
          </a:p>
        </p:txBody>
      </p:sp>
      <p:pic>
        <p:nvPicPr>
          <p:cNvPr id="4" name="3 Marcador de contenido" descr="Francisco_de_Zurbarán_0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6421" y="1428736"/>
            <a:ext cx="5428123" cy="5000659"/>
          </a:xfrm>
        </p:spPr>
      </p:pic>
    </p:spTree>
    <p:extLst>
      <p:ext uri="{BB962C8B-B14F-4D97-AF65-F5344CB8AC3E}">
        <p14:creationId xmlns:p14="http://schemas.microsoft.com/office/powerpoint/2010/main" xmlns="" val="230005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Expulsión dos Holandeses de Bahía en Brasil (1625)</a:t>
            </a:r>
            <a:endParaRPr lang="es-ES" dirty="0"/>
          </a:p>
        </p:txBody>
      </p:sp>
      <p:pic>
        <p:nvPicPr>
          <p:cNvPr id="4" name="3 Marcador de contenido" descr="MAR0072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3273" y="1600200"/>
            <a:ext cx="5657454" cy="4525963"/>
          </a:xfrm>
        </p:spPr>
      </p:pic>
    </p:spTree>
    <p:extLst>
      <p:ext uri="{BB962C8B-B14F-4D97-AF65-F5344CB8AC3E}">
        <p14:creationId xmlns:p14="http://schemas.microsoft.com/office/powerpoint/2010/main" xmlns="" val="345534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Ou</a:t>
            </a:r>
            <a:r>
              <a:rPr lang="es-ES" dirty="0" smtClean="0"/>
              <a:t> a toma de Breda no </a:t>
            </a:r>
            <a:r>
              <a:rPr lang="es-ES" dirty="0" err="1" smtClean="0"/>
              <a:t>mesmo</a:t>
            </a:r>
            <a:r>
              <a:rPr lang="es-ES" dirty="0" smtClean="0"/>
              <a:t> ano</a:t>
            </a:r>
            <a:endParaRPr lang="es-ES" dirty="0"/>
          </a:p>
        </p:txBody>
      </p:sp>
      <p:pic>
        <p:nvPicPr>
          <p:cNvPr id="4" name="3 Marcador de contenido" descr="velacc81zquez-las-lanza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7820" y="1600200"/>
            <a:ext cx="5488360" cy="4525963"/>
          </a:xfrm>
        </p:spPr>
      </p:pic>
    </p:spTree>
    <p:extLst>
      <p:ext uri="{BB962C8B-B14F-4D97-AF65-F5344CB8AC3E}">
        <p14:creationId xmlns:p14="http://schemas.microsoft.com/office/powerpoint/2010/main" xmlns="" val="255410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En 1634 o </a:t>
            </a:r>
            <a:r>
              <a:rPr lang="es-ES" dirty="0" err="1" smtClean="0"/>
              <a:t>irmán</a:t>
            </a:r>
            <a:r>
              <a:rPr lang="es-ES" dirty="0" smtClean="0"/>
              <a:t> do </a:t>
            </a:r>
            <a:r>
              <a:rPr lang="es-ES" dirty="0" err="1" smtClean="0"/>
              <a:t>rei</a:t>
            </a:r>
            <a:r>
              <a:rPr lang="es-ES" dirty="0" smtClean="0"/>
              <a:t>, Fernando, derrota </a:t>
            </a:r>
            <a:r>
              <a:rPr lang="es-ES" dirty="0" err="1" smtClean="0"/>
              <a:t>ós</a:t>
            </a:r>
            <a:r>
              <a:rPr lang="es-ES" dirty="0" smtClean="0"/>
              <a:t> suecos en </a:t>
            </a:r>
            <a:r>
              <a:rPr lang="es-ES" dirty="0" err="1" smtClean="0"/>
              <a:t>Nordlingen</a:t>
            </a:r>
            <a:endParaRPr lang="es-ES" dirty="0"/>
          </a:p>
        </p:txBody>
      </p:sp>
      <p:pic>
        <p:nvPicPr>
          <p:cNvPr id="4" name="3 Marcador de contenido" descr="untitle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4950" y="2139156"/>
            <a:ext cx="6134100" cy="3448050"/>
          </a:xfrm>
        </p:spPr>
      </p:pic>
    </p:spTree>
    <p:extLst>
      <p:ext uri="{BB962C8B-B14F-4D97-AF65-F5344CB8AC3E}">
        <p14:creationId xmlns:p14="http://schemas.microsoft.com/office/powerpoint/2010/main" xmlns="" val="147213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Pero en 1635 Francia declara a Guerra a España</a:t>
            </a:r>
            <a:endParaRPr lang="es-ES" dirty="0"/>
          </a:p>
        </p:txBody>
      </p:sp>
      <p:pic>
        <p:nvPicPr>
          <p:cNvPr id="4" name="3 Marcador de contenido" descr="Louis_XIII_Richelieu_devant_La_Rochell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2931" y="1643050"/>
            <a:ext cx="3964986" cy="4500594"/>
          </a:xfrm>
        </p:spPr>
      </p:pic>
    </p:spTree>
    <p:extLst>
      <p:ext uri="{BB962C8B-B14F-4D97-AF65-F5344CB8AC3E}">
        <p14:creationId xmlns:p14="http://schemas.microsoft.com/office/powerpoint/2010/main" xmlns="" val="83503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800" dirty="0" smtClean="0"/>
              <a:t>Detrás de </a:t>
            </a:r>
            <a:r>
              <a:rPr lang="es-ES" sz="2800" dirty="0" err="1" smtClean="0"/>
              <a:t>moitas</a:t>
            </a:r>
            <a:r>
              <a:rPr lang="es-ES" sz="2800" dirty="0" smtClean="0"/>
              <a:t> das guerras anteriores estaba o </a:t>
            </a:r>
            <a:r>
              <a:rPr lang="es-ES" sz="2800" dirty="0" err="1" smtClean="0"/>
              <a:t>diñeiro</a:t>
            </a:r>
            <a:r>
              <a:rPr lang="es-ES" sz="2800" dirty="0" smtClean="0"/>
              <a:t> francés, que </a:t>
            </a:r>
            <a:r>
              <a:rPr lang="es-ES" sz="2800" dirty="0" err="1" smtClean="0"/>
              <a:t>axudaba</a:t>
            </a:r>
            <a:r>
              <a:rPr lang="es-ES" sz="2800" dirty="0" smtClean="0"/>
              <a:t> a todos os </a:t>
            </a:r>
            <a:r>
              <a:rPr lang="es-ES" sz="2800" dirty="0" err="1" smtClean="0"/>
              <a:t>inimigos</a:t>
            </a:r>
            <a:r>
              <a:rPr lang="es-ES" sz="2800" dirty="0" smtClean="0"/>
              <a:t> da casa de Austria</a:t>
            </a:r>
            <a:endParaRPr lang="es-ES" sz="2800" dirty="0"/>
          </a:p>
        </p:txBody>
      </p:sp>
      <p:pic>
        <p:nvPicPr>
          <p:cNvPr id="6" name="5 Marcador de contenido" descr="800px-Gustav_II_of_Sweden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7697" y="1600200"/>
            <a:ext cx="3297605" cy="4525963"/>
          </a:xfrm>
        </p:spPr>
      </p:pic>
      <p:pic>
        <p:nvPicPr>
          <p:cNvPr id="7" name="6 Marcador de contenido" descr="Kristian_IV_av_Danmark,_malning_av_Pieter_Isaacsz_1611-1616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4208" y="1600200"/>
            <a:ext cx="3326583" cy="4525963"/>
          </a:xfrm>
        </p:spPr>
      </p:pic>
    </p:spTree>
    <p:extLst>
      <p:ext uri="{BB962C8B-B14F-4D97-AF65-F5344CB8AC3E}">
        <p14:creationId xmlns:p14="http://schemas.microsoft.com/office/powerpoint/2010/main" xmlns="" val="44158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Felipe III </a:t>
            </a:r>
            <a:r>
              <a:rPr lang="es-ES" dirty="0" err="1" smtClean="0"/>
              <a:t>subiu</a:t>
            </a:r>
            <a:r>
              <a:rPr lang="es-ES" dirty="0" smtClean="0"/>
              <a:t> </a:t>
            </a:r>
            <a:r>
              <a:rPr lang="es-ES" dirty="0" err="1" smtClean="0"/>
              <a:t>ó</a:t>
            </a:r>
            <a:r>
              <a:rPr lang="es-ES" dirty="0" smtClean="0"/>
              <a:t> trono </a:t>
            </a:r>
            <a:r>
              <a:rPr lang="es-ES" dirty="0" err="1" smtClean="0"/>
              <a:t>despois</a:t>
            </a:r>
            <a:r>
              <a:rPr lang="es-ES" dirty="0" smtClean="0"/>
              <a:t> da </a:t>
            </a:r>
            <a:r>
              <a:rPr lang="es-ES" dirty="0" err="1" smtClean="0"/>
              <a:t>morte</a:t>
            </a:r>
            <a:r>
              <a:rPr lang="es-ES" dirty="0" smtClean="0"/>
              <a:t> do </a:t>
            </a:r>
            <a:r>
              <a:rPr lang="es-ES" dirty="0" err="1" smtClean="0"/>
              <a:t>seu</a:t>
            </a:r>
            <a:r>
              <a:rPr lang="es-ES" dirty="0" smtClean="0"/>
              <a:t> </a:t>
            </a:r>
            <a:r>
              <a:rPr lang="es-ES" dirty="0" err="1" smtClean="0"/>
              <a:t>pai</a:t>
            </a:r>
            <a:r>
              <a:rPr lang="es-ES" dirty="0" smtClean="0"/>
              <a:t>, en 1598</a:t>
            </a:r>
            <a:endParaRPr lang="es-E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7915" y="1600200"/>
            <a:ext cx="3468170" cy="4525963"/>
          </a:xfrm>
        </p:spPr>
      </p:pic>
    </p:spTree>
    <p:extLst>
      <p:ext uri="{BB962C8B-B14F-4D97-AF65-F5344CB8AC3E}">
        <p14:creationId xmlns:p14="http://schemas.microsoft.com/office/powerpoint/2010/main" xmlns="" val="245785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/>
              <a:t>O director da política anti-Austria de Francia, é o valido de Luís XIII, o </a:t>
            </a:r>
            <a:r>
              <a:rPr lang="es-ES" sz="2800" dirty="0" err="1" smtClean="0"/>
              <a:t>cardeal</a:t>
            </a:r>
            <a:r>
              <a:rPr lang="es-ES" sz="2800" dirty="0" smtClean="0"/>
              <a:t> </a:t>
            </a:r>
            <a:r>
              <a:rPr lang="es-ES" sz="2800" dirty="0" err="1" smtClean="0"/>
              <a:t>Richelieu</a:t>
            </a:r>
            <a:endParaRPr lang="es-ES" sz="2800" dirty="0"/>
          </a:p>
        </p:txBody>
      </p:sp>
      <p:pic>
        <p:nvPicPr>
          <p:cNvPr id="4" name="3 Marcador de contenido" descr="RICHELIEU_1erDuc-de_Armand-Jean-du-Plessis_cardinal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1624806"/>
            <a:ext cx="5029200" cy="4476750"/>
          </a:xfrm>
        </p:spPr>
      </p:pic>
    </p:spTree>
    <p:extLst>
      <p:ext uri="{BB962C8B-B14F-4D97-AF65-F5344CB8AC3E}">
        <p14:creationId xmlns:p14="http://schemas.microsoft.com/office/powerpoint/2010/main" xmlns="" val="33446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/>
              <a:t>Coa entrada de Francia en Guerra, as </a:t>
            </a:r>
            <a:r>
              <a:rPr lang="es-ES" sz="2800" dirty="0" err="1" smtClean="0"/>
              <a:t>fronteiras</a:t>
            </a:r>
            <a:r>
              <a:rPr lang="es-ES" sz="2800" dirty="0" smtClean="0"/>
              <a:t> da Península pasan a estar amenazadas</a:t>
            </a:r>
            <a:endParaRPr lang="es-ES" sz="2800" dirty="0"/>
          </a:p>
        </p:txBody>
      </p:sp>
      <p:pic>
        <p:nvPicPr>
          <p:cNvPr id="4" name="3 Marcador de contenido" descr="escalad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1496" y="1600200"/>
            <a:ext cx="5321008" cy="4525963"/>
          </a:xfrm>
        </p:spPr>
      </p:pic>
    </p:spTree>
    <p:extLst>
      <p:ext uri="{BB962C8B-B14F-4D97-AF65-F5344CB8AC3E}">
        <p14:creationId xmlns:p14="http://schemas.microsoft.com/office/powerpoint/2010/main" xmlns="" val="18131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err="1" smtClean="0"/>
              <a:t>Isto</a:t>
            </a:r>
            <a:r>
              <a:rPr lang="es-ES" sz="2800" dirty="0" smtClean="0"/>
              <a:t> </a:t>
            </a:r>
            <a:r>
              <a:rPr lang="es-ES" sz="2800" dirty="0" err="1" smtClean="0"/>
              <a:t>require</a:t>
            </a:r>
            <a:r>
              <a:rPr lang="es-ES" sz="2800" dirty="0" smtClean="0"/>
              <a:t> un </a:t>
            </a:r>
            <a:r>
              <a:rPr lang="es-ES" sz="2800" dirty="0" err="1" smtClean="0"/>
              <a:t>novo</a:t>
            </a:r>
            <a:r>
              <a:rPr lang="es-ES" sz="2800" dirty="0" smtClean="0"/>
              <a:t> </a:t>
            </a:r>
            <a:r>
              <a:rPr lang="es-ES" sz="2800" dirty="0" err="1" smtClean="0"/>
              <a:t>esforzo</a:t>
            </a:r>
            <a:r>
              <a:rPr lang="es-ES" sz="2800" dirty="0" smtClean="0"/>
              <a:t> económico e un aumento da presión fiscal</a:t>
            </a:r>
            <a:endParaRPr lang="es-ES" sz="2800" dirty="0"/>
          </a:p>
        </p:txBody>
      </p:sp>
      <p:pic>
        <p:nvPicPr>
          <p:cNvPr id="4" name="3 Marcador de contenido" descr="54930188_310584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934369"/>
            <a:ext cx="6858000" cy="3857625"/>
          </a:xfrm>
        </p:spPr>
      </p:pic>
    </p:spTree>
    <p:extLst>
      <p:ext uri="{BB962C8B-B14F-4D97-AF65-F5344CB8AC3E}">
        <p14:creationId xmlns:p14="http://schemas.microsoft.com/office/powerpoint/2010/main" xmlns="" val="105114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err="1" smtClean="0"/>
              <a:t>Castela</a:t>
            </a:r>
            <a:r>
              <a:rPr lang="es-ES" sz="2800" dirty="0" smtClean="0"/>
              <a:t>, a base da monarquía, está </a:t>
            </a:r>
            <a:r>
              <a:rPr lang="es-ES" sz="2800" dirty="0" err="1" smtClean="0"/>
              <a:t>esgotada</a:t>
            </a:r>
            <a:r>
              <a:rPr lang="es-ES" sz="2800" dirty="0" smtClean="0"/>
              <a:t> tanto en recursos como en </a:t>
            </a:r>
            <a:r>
              <a:rPr lang="es-ES" sz="2800" dirty="0" err="1" smtClean="0"/>
              <a:t>homes</a:t>
            </a:r>
            <a:endParaRPr lang="es-ES" sz="2800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5912" y="1600200"/>
            <a:ext cx="6512176" cy="4525963"/>
          </a:xfrm>
        </p:spPr>
      </p:pic>
    </p:spTree>
    <p:extLst>
      <p:ext uri="{BB962C8B-B14F-4D97-AF65-F5344CB8AC3E}">
        <p14:creationId xmlns:p14="http://schemas.microsoft.com/office/powerpoint/2010/main" xmlns="" val="231425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/>
              <a:t>Olivares propón a participación de todos os reinos da monarquía no </a:t>
            </a:r>
            <a:r>
              <a:rPr lang="es-ES" sz="2800" dirty="0" err="1" smtClean="0"/>
              <a:t>esforzo</a:t>
            </a:r>
            <a:r>
              <a:rPr lang="es-ES" sz="2800" dirty="0" smtClean="0"/>
              <a:t> bélico, </a:t>
            </a:r>
            <a:r>
              <a:rPr lang="es-ES" sz="2800" dirty="0" err="1" smtClean="0"/>
              <a:t>na</a:t>
            </a:r>
            <a:r>
              <a:rPr lang="es-ES" sz="2800" dirty="0" smtClean="0"/>
              <a:t> Unión de Armas</a:t>
            </a:r>
            <a:endParaRPr lang="es-ES" sz="2800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2968" y="1600200"/>
            <a:ext cx="3398064" cy="4525963"/>
          </a:xfrm>
        </p:spPr>
      </p:pic>
    </p:spTree>
    <p:extLst>
      <p:ext uri="{BB962C8B-B14F-4D97-AF65-F5344CB8AC3E}">
        <p14:creationId xmlns:p14="http://schemas.microsoft.com/office/powerpoint/2010/main" xmlns="" val="291644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/>
              <a:t>Pero para </a:t>
            </a:r>
            <a:r>
              <a:rPr lang="es-ES" sz="2800" dirty="0" err="1" smtClean="0"/>
              <a:t>facer</a:t>
            </a:r>
            <a:r>
              <a:rPr lang="es-ES" sz="2800" dirty="0" smtClean="0"/>
              <a:t> </a:t>
            </a:r>
            <a:r>
              <a:rPr lang="es-ES" sz="2800" dirty="0" err="1" smtClean="0"/>
              <a:t>isto</a:t>
            </a:r>
            <a:r>
              <a:rPr lang="es-ES" sz="2800" dirty="0" smtClean="0"/>
              <a:t> era preciso saltar por riba dos </a:t>
            </a:r>
            <a:r>
              <a:rPr lang="es-ES" sz="2800" dirty="0" err="1" smtClean="0"/>
              <a:t>privilexios</a:t>
            </a:r>
            <a:r>
              <a:rPr lang="es-ES" sz="2800" dirty="0" smtClean="0"/>
              <a:t> e </a:t>
            </a:r>
            <a:r>
              <a:rPr lang="es-ES" sz="2800" dirty="0" err="1" smtClean="0"/>
              <a:t>leis</a:t>
            </a:r>
            <a:r>
              <a:rPr lang="es-ES" sz="2800" dirty="0" smtClean="0"/>
              <a:t> particulares dos diferentes territorios</a:t>
            </a:r>
            <a:endParaRPr lang="es-ES" sz="2800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8830" y="1600200"/>
            <a:ext cx="3066339" cy="4525963"/>
          </a:xfrm>
        </p:spPr>
      </p:pic>
    </p:spTree>
    <p:extLst>
      <p:ext uri="{BB962C8B-B14F-4D97-AF65-F5344CB8AC3E}">
        <p14:creationId xmlns:p14="http://schemas.microsoft.com/office/powerpoint/2010/main" xmlns="" val="344135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800" dirty="0" smtClean="0"/>
              <a:t>Ó se sentir agraviados, </a:t>
            </a:r>
            <a:r>
              <a:rPr lang="es-ES" sz="2800" dirty="0" err="1" smtClean="0"/>
              <a:t>moitos</a:t>
            </a:r>
            <a:r>
              <a:rPr lang="es-ES" sz="2800" dirty="0" smtClean="0"/>
              <a:t> reinos e territorios consideran anulado o </a:t>
            </a:r>
            <a:r>
              <a:rPr lang="es-ES" sz="2800" dirty="0" err="1" smtClean="0"/>
              <a:t>acordo</a:t>
            </a:r>
            <a:r>
              <a:rPr lang="es-ES" sz="2800" dirty="0" smtClean="0"/>
              <a:t> base que os integra </a:t>
            </a:r>
            <a:r>
              <a:rPr lang="es-ES" sz="2800" dirty="0" err="1" smtClean="0"/>
              <a:t>na</a:t>
            </a:r>
            <a:r>
              <a:rPr lang="es-ES" sz="2800" dirty="0" smtClean="0"/>
              <a:t> monarquía</a:t>
            </a:r>
            <a:endParaRPr lang="es-ES" sz="2800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3956" y="2099913"/>
            <a:ext cx="5276088" cy="3526536"/>
          </a:xfrm>
        </p:spPr>
      </p:pic>
    </p:spTree>
    <p:extLst>
      <p:ext uri="{BB962C8B-B14F-4D97-AF65-F5344CB8AC3E}">
        <p14:creationId xmlns:p14="http://schemas.microsoft.com/office/powerpoint/2010/main" xmlns="" val="52832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En 1640 </a:t>
            </a:r>
            <a:r>
              <a:rPr lang="es-ES" dirty="0" err="1" smtClean="0"/>
              <a:t>prodúcese</a:t>
            </a:r>
            <a:r>
              <a:rPr lang="es-ES" dirty="0" smtClean="0"/>
              <a:t> a rebelión de Cataluña</a:t>
            </a:r>
            <a:endParaRPr lang="es-E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834" y="2291556"/>
            <a:ext cx="7459464" cy="3729732"/>
          </a:xfrm>
        </p:spPr>
      </p:pic>
    </p:spTree>
    <p:extLst>
      <p:ext uri="{BB962C8B-B14F-4D97-AF65-F5344CB8AC3E}">
        <p14:creationId xmlns:p14="http://schemas.microsoft.com/office/powerpoint/2010/main" xmlns="" val="65467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A de Portugal, que proclama </a:t>
            </a:r>
            <a:r>
              <a:rPr lang="es-ES" dirty="0" err="1" smtClean="0"/>
              <a:t>rei</a:t>
            </a:r>
            <a:r>
              <a:rPr lang="es-ES" dirty="0" smtClean="0"/>
              <a:t> a </a:t>
            </a:r>
            <a:r>
              <a:rPr lang="es-ES" dirty="0" err="1" smtClean="0"/>
              <a:t>Joâo</a:t>
            </a:r>
            <a:r>
              <a:rPr lang="es-ES" dirty="0" smtClean="0"/>
              <a:t> IV, duque de Braganza</a:t>
            </a:r>
            <a:endParaRPr lang="es-E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6648" y="1600200"/>
            <a:ext cx="2930703" cy="4525963"/>
          </a:xfrm>
        </p:spPr>
      </p:pic>
    </p:spTree>
    <p:extLst>
      <p:ext uri="{BB962C8B-B14F-4D97-AF65-F5344CB8AC3E}">
        <p14:creationId xmlns:p14="http://schemas.microsoft.com/office/powerpoint/2010/main" xmlns="" val="105013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A de Nápoles, que se proclama república</a:t>
            </a:r>
            <a:endParaRPr lang="es-E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1844824"/>
            <a:ext cx="5556802" cy="4104456"/>
          </a:xfrm>
        </p:spPr>
      </p:pic>
    </p:spTree>
    <p:extLst>
      <p:ext uri="{BB962C8B-B14F-4D97-AF65-F5344CB8AC3E}">
        <p14:creationId xmlns:p14="http://schemas.microsoft.com/office/powerpoint/2010/main" xmlns="" val="253694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/>
              <a:t>O </a:t>
            </a:r>
            <a:r>
              <a:rPr lang="es-ES" sz="2800" dirty="0" err="1" smtClean="0"/>
              <a:t>novo</a:t>
            </a:r>
            <a:r>
              <a:rPr lang="es-ES" sz="2800" dirty="0" smtClean="0"/>
              <a:t> </a:t>
            </a:r>
            <a:r>
              <a:rPr lang="es-ES" sz="2800" dirty="0" err="1" smtClean="0"/>
              <a:t>rei</a:t>
            </a:r>
            <a:r>
              <a:rPr lang="es-ES" sz="2800" dirty="0" smtClean="0"/>
              <a:t> </a:t>
            </a:r>
            <a:r>
              <a:rPr lang="es-ES" sz="2800" dirty="0" err="1" smtClean="0"/>
              <a:t>depositou</a:t>
            </a:r>
            <a:r>
              <a:rPr lang="es-ES" sz="2800" dirty="0" smtClean="0"/>
              <a:t> á </a:t>
            </a:r>
            <a:r>
              <a:rPr lang="es-ES" sz="2800" dirty="0" err="1" smtClean="0"/>
              <a:t>súa</a:t>
            </a:r>
            <a:r>
              <a:rPr lang="es-ES" sz="2800" dirty="0" smtClean="0"/>
              <a:t> confianza de don Francisco de Sandoval, a </a:t>
            </a:r>
            <a:r>
              <a:rPr lang="es-ES" sz="2800" dirty="0" err="1" smtClean="0"/>
              <a:t>quen</a:t>
            </a:r>
            <a:r>
              <a:rPr lang="es-ES" sz="2800" dirty="0" smtClean="0"/>
              <a:t> </a:t>
            </a:r>
            <a:r>
              <a:rPr lang="es-ES" sz="2800" dirty="0" err="1" smtClean="0"/>
              <a:t>nomeou</a:t>
            </a:r>
            <a:r>
              <a:rPr lang="es-ES" sz="2800" dirty="0" smtClean="0"/>
              <a:t> duque de Lerma</a:t>
            </a:r>
            <a:endParaRPr lang="es-ES" sz="2800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xmlns="" val="134360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/>
              <a:t>E </a:t>
            </a:r>
            <a:r>
              <a:rPr lang="es-ES" sz="2800" dirty="0" err="1" smtClean="0"/>
              <a:t>hai</a:t>
            </a:r>
            <a:r>
              <a:rPr lang="es-ES" sz="2800" dirty="0" smtClean="0"/>
              <a:t> </a:t>
            </a:r>
            <a:r>
              <a:rPr lang="es-ES" sz="2800" dirty="0" err="1" smtClean="0"/>
              <a:t>mesmo</a:t>
            </a:r>
            <a:r>
              <a:rPr lang="es-ES" sz="2800" dirty="0" smtClean="0"/>
              <a:t> </a:t>
            </a:r>
            <a:r>
              <a:rPr lang="es-ES" sz="2800" dirty="0" err="1" smtClean="0"/>
              <a:t>conspiracións</a:t>
            </a:r>
            <a:r>
              <a:rPr lang="es-ES" sz="2800" dirty="0" smtClean="0"/>
              <a:t> en Andalucía e Navarra e </a:t>
            </a:r>
            <a:r>
              <a:rPr lang="es-ES" sz="2800" dirty="0" err="1" smtClean="0"/>
              <a:t>motíns</a:t>
            </a:r>
            <a:r>
              <a:rPr lang="es-ES" sz="2800" dirty="0" smtClean="0"/>
              <a:t> no País Vasco</a:t>
            </a:r>
            <a:endParaRPr lang="es-ES" sz="2800" dirty="0"/>
          </a:p>
        </p:txBody>
      </p:sp>
      <p:pic>
        <p:nvPicPr>
          <p:cNvPr id="4" name="3 Marcador de contenido" descr="20150210191930310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627981"/>
            <a:ext cx="6096000" cy="4470400"/>
          </a:xfrm>
        </p:spPr>
      </p:pic>
    </p:spTree>
    <p:extLst>
      <p:ext uri="{BB962C8B-B14F-4D97-AF65-F5344CB8AC3E}">
        <p14:creationId xmlns:p14="http://schemas.microsoft.com/office/powerpoint/2010/main" xmlns="" val="32103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A multiplicación de frentes de guerra ocasiona o desastre militar</a:t>
            </a:r>
            <a:endParaRPr lang="es-ES" dirty="0"/>
          </a:p>
        </p:txBody>
      </p:sp>
      <p:pic>
        <p:nvPicPr>
          <p:cNvPr id="4" name="3 Marcador de contenido" descr="montjuic-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5497" y="1714488"/>
            <a:ext cx="4191028" cy="4357718"/>
          </a:xfrm>
        </p:spPr>
      </p:pic>
    </p:spTree>
    <p:extLst>
      <p:ext uri="{BB962C8B-B14F-4D97-AF65-F5344CB8AC3E}">
        <p14:creationId xmlns:p14="http://schemas.microsoft.com/office/powerpoint/2010/main" xmlns="" val="64742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Que se culmina </a:t>
            </a:r>
            <a:r>
              <a:rPr lang="es-ES" dirty="0" err="1" smtClean="0"/>
              <a:t>na</a:t>
            </a:r>
            <a:r>
              <a:rPr lang="es-ES" dirty="0" smtClean="0"/>
              <a:t> derrota de </a:t>
            </a:r>
            <a:r>
              <a:rPr lang="es-ES" dirty="0" err="1" smtClean="0"/>
              <a:t>Rocroi</a:t>
            </a:r>
            <a:r>
              <a:rPr lang="es-ES" dirty="0" smtClean="0"/>
              <a:t> (1643)</a:t>
            </a:r>
            <a:endParaRPr lang="es-ES" dirty="0"/>
          </a:p>
        </p:txBody>
      </p:sp>
      <p:pic>
        <p:nvPicPr>
          <p:cNvPr id="4" name="3 Marcador de contenido" descr="batalla-de-rocroi-164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3159" y="1643050"/>
            <a:ext cx="5389933" cy="4500594"/>
          </a:xfrm>
        </p:spPr>
      </p:pic>
    </p:spTree>
    <p:extLst>
      <p:ext uri="{BB962C8B-B14F-4D97-AF65-F5344CB8AC3E}">
        <p14:creationId xmlns:p14="http://schemas.microsoft.com/office/powerpoint/2010/main" xmlns="" val="234918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En 1648 España </a:t>
            </a:r>
            <a:r>
              <a:rPr lang="es-ES" dirty="0" err="1" smtClean="0"/>
              <a:t>asina</a:t>
            </a:r>
            <a:r>
              <a:rPr lang="es-ES" dirty="0" smtClean="0"/>
              <a:t> a paz de Westfalia con Holanda</a:t>
            </a:r>
            <a:endParaRPr lang="es-ES" dirty="0"/>
          </a:p>
        </p:txBody>
      </p:sp>
      <p:pic>
        <p:nvPicPr>
          <p:cNvPr id="4" name="3 Marcador de contenido" descr="800px-Westfaelischer_Friede_in_Muenster_(Gerard_Terborch_1648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958" y="1500174"/>
            <a:ext cx="6360285" cy="4929221"/>
          </a:xfrm>
        </p:spPr>
      </p:pic>
    </p:spTree>
    <p:extLst>
      <p:ext uri="{BB962C8B-B14F-4D97-AF65-F5344CB8AC3E}">
        <p14:creationId xmlns:p14="http://schemas.microsoft.com/office/powerpoint/2010/main" xmlns="" val="348152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Esta paz </a:t>
            </a:r>
            <a:r>
              <a:rPr lang="es-ES" dirty="0" err="1" smtClean="0"/>
              <a:t>tamén</a:t>
            </a:r>
            <a:r>
              <a:rPr lang="es-ES" dirty="0" smtClean="0"/>
              <a:t> pon punto final á guerra dos </a:t>
            </a:r>
            <a:r>
              <a:rPr lang="es-ES" dirty="0" err="1" smtClean="0"/>
              <a:t>Trinta</a:t>
            </a:r>
            <a:r>
              <a:rPr lang="es-ES" dirty="0" smtClean="0"/>
              <a:t> Anos en </a:t>
            </a:r>
            <a:r>
              <a:rPr lang="es-ES" dirty="0" err="1" smtClean="0"/>
              <a:t>Alemaña</a:t>
            </a:r>
            <a:endParaRPr lang="es-ES" dirty="0"/>
          </a:p>
        </p:txBody>
      </p:sp>
      <p:pic>
        <p:nvPicPr>
          <p:cNvPr id="4" name="3 Marcador de contenido" descr="1280px-Bartholomeus_van_der_Helst,_Banquet_of_the_Amsterdam_Civic_Guard_in_Celebration_of_the_Peace_of_Münst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20821"/>
            <a:ext cx="8229600" cy="3484721"/>
          </a:xfrm>
        </p:spPr>
      </p:pic>
    </p:spTree>
    <p:extLst>
      <p:ext uri="{BB962C8B-B14F-4D97-AF65-F5344CB8AC3E}">
        <p14:creationId xmlns:p14="http://schemas.microsoft.com/office/powerpoint/2010/main" xmlns="" val="97938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Pero se mantén a guerra con Francia</a:t>
            </a:r>
            <a:endParaRPr lang="es-ES" dirty="0"/>
          </a:p>
        </p:txBody>
      </p:sp>
      <p:pic>
        <p:nvPicPr>
          <p:cNvPr id="4" name="3 Marcador de contenido" descr="Diyng soldier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324" y="1600200"/>
            <a:ext cx="7887351" cy="4525963"/>
          </a:xfrm>
        </p:spPr>
      </p:pic>
    </p:spTree>
    <p:extLst>
      <p:ext uri="{BB962C8B-B14F-4D97-AF65-F5344CB8AC3E}">
        <p14:creationId xmlns:p14="http://schemas.microsoft.com/office/powerpoint/2010/main" xmlns="" val="165195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 os intentos de recuperar Cataluña, Portugal e Nápoles</a:t>
            </a:r>
            <a:endParaRPr lang="es-ES" dirty="0"/>
          </a:p>
        </p:txBody>
      </p:sp>
      <p:pic>
        <p:nvPicPr>
          <p:cNvPr id="4" name="3 Marcador de contenido" descr="don-juan-jose-de-austria-batalla-de-valencienn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6216" y="1600200"/>
            <a:ext cx="3371568" cy="4525963"/>
          </a:xfrm>
        </p:spPr>
      </p:pic>
    </p:spTree>
    <p:extLst>
      <p:ext uri="{BB962C8B-B14F-4D97-AF65-F5344CB8AC3E}">
        <p14:creationId xmlns:p14="http://schemas.microsoft.com/office/powerpoint/2010/main" xmlns="" val="151536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err="1" smtClean="0"/>
              <a:t>Prodúcense</a:t>
            </a:r>
            <a:r>
              <a:rPr lang="es-ES" sz="2800" dirty="0" smtClean="0"/>
              <a:t> éxitos </a:t>
            </a:r>
            <a:r>
              <a:rPr lang="es-ES" sz="2800" dirty="0" err="1" smtClean="0"/>
              <a:t>parciais</a:t>
            </a:r>
            <a:r>
              <a:rPr lang="es-ES" sz="2800" dirty="0" smtClean="0"/>
              <a:t>, como a recuperación de Nápoles polo </a:t>
            </a:r>
            <a:r>
              <a:rPr lang="es-ES" sz="2800" dirty="0" err="1" smtClean="0"/>
              <a:t>fillo</a:t>
            </a:r>
            <a:r>
              <a:rPr lang="es-ES" sz="2800" dirty="0" smtClean="0"/>
              <a:t> bastardo do </a:t>
            </a:r>
            <a:r>
              <a:rPr lang="es-ES" sz="2800" dirty="0" err="1" smtClean="0"/>
              <a:t>rei</a:t>
            </a:r>
            <a:r>
              <a:rPr lang="es-ES" sz="2800" dirty="0" smtClean="0"/>
              <a:t>, Juan José de Austria</a:t>
            </a:r>
            <a:endParaRPr lang="es-ES" sz="2800" dirty="0"/>
          </a:p>
        </p:txBody>
      </p:sp>
      <p:pic>
        <p:nvPicPr>
          <p:cNvPr id="4" name="3 Marcador de contenido" descr="Juanjosedeaustriariber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7073" y="1600200"/>
            <a:ext cx="3569853" cy="4525963"/>
          </a:xfrm>
        </p:spPr>
      </p:pic>
    </p:spTree>
    <p:extLst>
      <p:ext uri="{BB962C8B-B14F-4D97-AF65-F5344CB8AC3E}">
        <p14:creationId xmlns:p14="http://schemas.microsoft.com/office/powerpoint/2010/main" xmlns="" val="333670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O </a:t>
            </a:r>
            <a:r>
              <a:rPr lang="es-ES" dirty="0" err="1" smtClean="0"/>
              <a:t>mesmo</a:t>
            </a:r>
            <a:r>
              <a:rPr lang="es-ES" dirty="0" smtClean="0"/>
              <a:t> reconquista Barcelona (1652)</a:t>
            </a:r>
            <a:endParaRPr lang="es-E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3825" y="1600200"/>
            <a:ext cx="3776350" cy="4525963"/>
          </a:xfrm>
        </p:spPr>
      </p:pic>
    </p:spTree>
    <p:extLst>
      <p:ext uri="{BB962C8B-B14F-4D97-AF65-F5344CB8AC3E}">
        <p14:creationId xmlns:p14="http://schemas.microsoft.com/office/powerpoint/2010/main" xmlns="" val="52633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800" dirty="0" smtClean="0"/>
              <a:t>A entrada da Inglaterra de Cromwell </a:t>
            </a:r>
            <a:r>
              <a:rPr lang="es-ES" sz="2800" dirty="0" err="1" smtClean="0"/>
              <a:t>na</a:t>
            </a:r>
            <a:r>
              <a:rPr lang="es-ES" sz="2800" dirty="0" smtClean="0"/>
              <a:t> guerra, no bando francés, ocasionará a derrota definitiva das Dunas (1658)</a:t>
            </a:r>
            <a:endParaRPr lang="es-ES" sz="2800" dirty="0"/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187" y="1600200"/>
            <a:ext cx="3642626" cy="4525963"/>
          </a:xfrm>
        </p:spPr>
      </p:pic>
      <p:pic>
        <p:nvPicPr>
          <p:cNvPr id="7" name="6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2100238"/>
            <a:ext cx="4038600" cy="3525887"/>
          </a:xfrm>
        </p:spPr>
      </p:pic>
    </p:spTree>
    <p:extLst>
      <p:ext uri="{BB962C8B-B14F-4D97-AF65-F5344CB8AC3E}">
        <p14:creationId xmlns:p14="http://schemas.microsoft.com/office/powerpoint/2010/main" xmlns="" val="339543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800" dirty="0" smtClean="0"/>
              <a:t>O duque de Lerma </a:t>
            </a:r>
            <a:r>
              <a:rPr lang="es-ES" sz="2800" dirty="0" err="1" smtClean="0"/>
              <a:t>acadou</a:t>
            </a:r>
            <a:r>
              <a:rPr lang="es-ES" sz="2800" dirty="0" smtClean="0"/>
              <a:t> a posición de valido, </a:t>
            </a:r>
            <a:r>
              <a:rPr lang="es-ES" sz="2800" dirty="0" err="1" smtClean="0"/>
              <a:t>apoiándose</a:t>
            </a:r>
            <a:r>
              <a:rPr lang="es-ES" sz="2800" dirty="0" smtClean="0"/>
              <a:t> </a:t>
            </a:r>
            <a:r>
              <a:rPr lang="es-ES" sz="2800" dirty="0" err="1" smtClean="0"/>
              <a:t>nas</a:t>
            </a:r>
            <a:r>
              <a:rPr lang="es-ES" sz="2800" dirty="0" smtClean="0"/>
              <a:t> </a:t>
            </a:r>
            <a:r>
              <a:rPr lang="es-ES" sz="2800" dirty="0" err="1" smtClean="0"/>
              <a:t>súas</a:t>
            </a:r>
            <a:r>
              <a:rPr lang="es-ES" sz="2800" dirty="0" smtClean="0"/>
              <a:t> </a:t>
            </a:r>
            <a:r>
              <a:rPr lang="es-ES" sz="2800" dirty="0" err="1" smtClean="0"/>
              <a:t>amplas</a:t>
            </a:r>
            <a:r>
              <a:rPr lang="es-ES" sz="2800" dirty="0" smtClean="0"/>
              <a:t> </a:t>
            </a:r>
            <a:r>
              <a:rPr lang="es-ES" sz="2800" dirty="0" err="1" smtClean="0"/>
              <a:t>relacións</a:t>
            </a:r>
            <a:r>
              <a:rPr lang="es-ES" sz="2800" dirty="0" smtClean="0"/>
              <a:t> familiares e clientelares</a:t>
            </a:r>
            <a:endParaRPr lang="es-ES" sz="2800" dirty="0"/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0660" y="2011521"/>
            <a:ext cx="2011680" cy="3703320"/>
          </a:xfrm>
        </p:spPr>
      </p:pic>
      <p:pic>
        <p:nvPicPr>
          <p:cNvPr id="7" name="6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0984" y="1600200"/>
            <a:ext cx="2573031" cy="4525963"/>
          </a:xfrm>
        </p:spPr>
      </p:pic>
    </p:spTree>
    <p:extLst>
      <p:ext uri="{BB962C8B-B14F-4D97-AF65-F5344CB8AC3E}">
        <p14:creationId xmlns:p14="http://schemas.microsoft.com/office/powerpoint/2010/main" xmlns="" val="49834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/>
              <a:t>España se ve </a:t>
            </a:r>
            <a:r>
              <a:rPr lang="es-ES" sz="2800" dirty="0" err="1" smtClean="0"/>
              <a:t>na</a:t>
            </a:r>
            <a:r>
              <a:rPr lang="es-ES" sz="2800" dirty="0" smtClean="0"/>
              <a:t> </a:t>
            </a:r>
            <a:r>
              <a:rPr lang="es-ES" sz="2800" dirty="0" err="1" smtClean="0"/>
              <a:t>necesidade</a:t>
            </a:r>
            <a:r>
              <a:rPr lang="es-ES" sz="2800" dirty="0" smtClean="0"/>
              <a:t> de </a:t>
            </a:r>
            <a:r>
              <a:rPr lang="es-ES" sz="2800" dirty="0" err="1" smtClean="0"/>
              <a:t>asinar</a:t>
            </a:r>
            <a:r>
              <a:rPr lang="es-ES" sz="2800" dirty="0" smtClean="0"/>
              <a:t> a Paz dos Pirineos (1659)</a:t>
            </a:r>
            <a:endParaRPr lang="es-ES" sz="2800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8154" y="1853181"/>
            <a:ext cx="5907692" cy="4020000"/>
          </a:xfrm>
        </p:spPr>
      </p:pic>
    </p:spTree>
    <p:extLst>
      <p:ext uri="{BB962C8B-B14F-4D97-AF65-F5344CB8AC3E}">
        <p14:creationId xmlns:p14="http://schemas.microsoft.com/office/powerpoint/2010/main" xmlns="" val="196157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/>
              <a:t>Esta paz traslada a </a:t>
            </a:r>
            <a:r>
              <a:rPr lang="es-ES" sz="2800" dirty="0" err="1" smtClean="0"/>
              <a:t>hexemonía</a:t>
            </a:r>
            <a:r>
              <a:rPr lang="es-ES" sz="2800" dirty="0" smtClean="0"/>
              <a:t> europea de España a Francia e ó </a:t>
            </a:r>
            <a:r>
              <a:rPr lang="es-ES" sz="2800" dirty="0" err="1" smtClean="0"/>
              <a:t>seu</a:t>
            </a:r>
            <a:r>
              <a:rPr lang="es-ES" sz="2800" dirty="0" smtClean="0"/>
              <a:t> </a:t>
            </a:r>
            <a:r>
              <a:rPr lang="es-ES" sz="2800" dirty="0" err="1" smtClean="0"/>
              <a:t>rei</a:t>
            </a:r>
            <a:r>
              <a:rPr lang="es-ES" sz="2800" dirty="0" smtClean="0"/>
              <a:t>, Luís XIV</a:t>
            </a:r>
            <a:endParaRPr lang="es-ES" sz="2800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3838" y="1600200"/>
            <a:ext cx="3676323" cy="4525963"/>
          </a:xfrm>
        </p:spPr>
      </p:pic>
    </p:spTree>
    <p:extLst>
      <p:ext uri="{BB962C8B-B14F-4D97-AF65-F5344CB8AC3E}">
        <p14:creationId xmlns:p14="http://schemas.microsoft.com/office/powerpoint/2010/main" xmlns="" val="2619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En 1665 os </a:t>
            </a:r>
            <a:r>
              <a:rPr lang="es-ES" dirty="0" err="1" smtClean="0"/>
              <a:t>españois</a:t>
            </a:r>
            <a:r>
              <a:rPr lang="es-ES" dirty="0" smtClean="0"/>
              <a:t> son derrotados por Portugal </a:t>
            </a:r>
            <a:r>
              <a:rPr lang="es-ES" dirty="0" err="1" smtClean="0"/>
              <a:t>na</a:t>
            </a:r>
            <a:r>
              <a:rPr lang="es-ES" dirty="0" smtClean="0"/>
              <a:t> batalla de Vila </a:t>
            </a:r>
            <a:r>
              <a:rPr lang="es-ES" dirty="0" err="1" smtClean="0"/>
              <a:t>Viçosa</a:t>
            </a:r>
            <a:endParaRPr lang="es-E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816068"/>
            <a:ext cx="8229600" cy="4094226"/>
          </a:xfrm>
        </p:spPr>
      </p:pic>
    </p:spTree>
    <p:extLst>
      <p:ext uri="{BB962C8B-B14F-4D97-AF65-F5344CB8AC3E}">
        <p14:creationId xmlns:p14="http://schemas.microsoft.com/office/powerpoint/2010/main" xmlns="" val="28563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/>
              <a:t>No </a:t>
            </a:r>
            <a:r>
              <a:rPr lang="es-ES" sz="2800" dirty="0" err="1" smtClean="0"/>
              <a:t>mesmo</a:t>
            </a:r>
            <a:r>
              <a:rPr lang="es-ES" sz="2800" dirty="0" smtClean="0"/>
              <a:t> ano </a:t>
            </a:r>
            <a:r>
              <a:rPr lang="es-ES" sz="2800" dirty="0" err="1" smtClean="0"/>
              <a:t>morre</a:t>
            </a:r>
            <a:r>
              <a:rPr lang="es-ES" sz="2800" dirty="0" smtClean="0"/>
              <a:t> Felipe IV, </a:t>
            </a:r>
            <a:r>
              <a:rPr lang="es-ES" sz="2800" dirty="0" err="1" smtClean="0"/>
              <a:t>deixando</a:t>
            </a:r>
            <a:r>
              <a:rPr lang="es-ES" sz="2800" dirty="0" smtClean="0"/>
              <a:t> a monarquía agotada nos </a:t>
            </a:r>
            <a:r>
              <a:rPr lang="es-ES" sz="2800" dirty="0" err="1" smtClean="0"/>
              <a:t>seus</a:t>
            </a:r>
            <a:r>
              <a:rPr lang="es-ES" sz="2800" dirty="0" smtClean="0"/>
              <a:t> recursos </a:t>
            </a:r>
            <a:r>
              <a:rPr lang="es-ES" sz="2800" dirty="0" err="1" smtClean="0"/>
              <a:t>financeiros</a:t>
            </a:r>
            <a:r>
              <a:rPr lang="es-ES" sz="2800" dirty="0" smtClean="0"/>
              <a:t> e humanos</a:t>
            </a:r>
            <a:endParaRPr lang="es-ES" sz="2800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1484784"/>
            <a:ext cx="5688632" cy="4230920"/>
          </a:xfrm>
        </p:spPr>
      </p:pic>
    </p:spTree>
    <p:extLst>
      <p:ext uri="{BB962C8B-B14F-4D97-AF65-F5344CB8AC3E}">
        <p14:creationId xmlns:p14="http://schemas.microsoft.com/office/powerpoint/2010/main" xmlns="" val="329338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Carlos II</a:t>
            </a:r>
            <a:endParaRPr lang="es-ES" dirty="0"/>
          </a:p>
        </p:txBody>
      </p:sp>
      <p:sp>
        <p:nvSpPr>
          <p:cNvPr id="7" name="6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1665-1700</a:t>
            </a:r>
            <a:endParaRPr lang="es-E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Carlos II </a:t>
            </a:r>
            <a:r>
              <a:rPr lang="es-ES" dirty="0" err="1" smtClean="0"/>
              <a:t>herda</a:t>
            </a:r>
            <a:r>
              <a:rPr lang="es-ES" dirty="0" smtClean="0"/>
              <a:t> o trono cando apenas ten cinco anos</a:t>
            </a:r>
            <a:endParaRPr lang="es-ES" dirty="0"/>
          </a:p>
        </p:txBody>
      </p:sp>
      <p:pic>
        <p:nvPicPr>
          <p:cNvPr id="4" name="3 Marcador de contenido" descr="Carlos II 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1714" y="1600200"/>
            <a:ext cx="3120572" cy="4525963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/>
              <a:t>O </a:t>
            </a:r>
            <a:r>
              <a:rPr lang="es-ES" sz="2800" dirty="0" err="1" smtClean="0"/>
              <a:t>goberno</a:t>
            </a:r>
            <a:r>
              <a:rPr lang="es-ES" sz="2800" dirty="0" smtClean="0"/>
              <a:t> queda en </a:t>
            </a:r>
            <a:r>
              <a:rPr lang="es-ES" sz="2800" dirty="0" err="1" smtClean="0"/>
              <a:t>mans</a:t>
            </a:r>
            <a:r>
              <a:rPr lang="es-ES" sz="2800" dirty="0" smtClean="0"/>
              <a:t> </a:t>
            </a:r>
            <a:r>
              <a:rPr lang="es-ES" sz="2800" dirty="0" err="1" smtClean="0"/>
              <a:t>dun</a:t>
            </a:r>
            <a:r>
              <a:rPr lang="es-ES" sz="2800" dirty="0" smtClean="0"/>
              <a:t> </a:t>
            </a:r>
            <a:r>
              <a:rPr lang="es-ES" sz="2800" dirty="0" err="1" smtClean="0"/>
              <a:t>consello</a:t>
            </a:r>
            <a:r>
              <a:rPr lang="es-ES" sz="2800" dirty="0" smtClean="0"/>
              <a:t> de </a:t>
            </a:r>
            <a:r>
              <a:rPr lang="es-ES" sz="2800" dirty="0" err="1" smtClean="0"/>
              <a:t>rexencia</a:t>
            </a:r>
            <a:r>
              <a:rPr lang="es-ES" sz="2800" dirty="0" smtClean="0"/>
              <a:t> presidido </a:t>
            </a:r>
            <a:r>
              <a:rPr lang="es-ES" sz="2800" dirty="0" err="1" smtClean="0"/>
              <a:t>pola</a:t>
            </a:r>
            <a:r>
              <a:rPr lang="es-ES" sz="2800" dirty="0" smtClean="0"/>
              <a:t> </a:t>
            </a:r>
            <a:r>
              <a:rPr lang="es-ES" sz="2800" dirty="0" err="1" smtClean="0"/>
              <a:t>súa</a:t>
            </a:r>
            <a:r>
              <a:rPr lang="es-ES" sz="2800" dirty="0" smtClean="0"/>
              <a:t> </a:t>
            </a:r>
            <a:r>
              <a:rPr lang="es-ES" sz="2800" dirty="0" err="1" smtClean="0"/>
              <a:t>nai</a:t>
            </a:r>
            <a:r>
              <a:rPr lang="es-ES" sz="2800" dirty="0" smtClean="0"/>
              <a:t>, Mariana de Austria</a:t>
            </a:r>
            <a:endParaRPr lang="es-ES" sz="2800" dirty="0"/>
          </a:p>
        </p:txBody>
      </p:sp>
      <p:pic>
        <p:nvPicPr>
          <p:cNvPr id="4" name="3 Marcador de contenido" descr="gal_17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0995" y="1600200"/>
            <a:ext cx="3722009" cy="4525963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/>
              <a:t>Mariana de Austria procurará </a:t>
            </a:r>
            <a:r>
              <a:rPr lang="es-ES" sz="2800" dirty="0" err="1" smtClean="0"/>
              <a:t>consello</a:t>
            </a:r>
            <a:r>
              <a:rPr lang="es-ES" sz="2800" dirty="0" smtClean="0"/>
              <a:t> en </a:t>
            </a:r>
            <a:r>
              <a:rPr lang="es-ES" sz="2800" dirty="0" err="1" smtClean="0"/>
              <a:t>homes</a:t>
            </a:r>
            <a:r>
              <a:rPr lang="es-ES" sz="2800" dirty="0" smtClean="0"/>
              <a:t> de confianza como o </a:t>
            </a:r>
            <a:r>
              <a:rPr lang="es-ES" sz="2800" dirty="0" err="1" smtClean="0"/>
              <a:t>seu</a:t>
            </a:r>
            <a:r>
              <a:rPr lang="es-ES" sz="2800" dirty="0" smtClean="0"/>
              <a:t> confesor, Everardo </a:t>
            </a:r>
            <a:r>
              <a:rPr lang="es-ES" sz="2800" dirty="0" err="1" smtClean="0"/>
              <a:t>Nithard</a:t>
            </a:r>
            <a:endParaRPr lang="es-ES" sz="2800" dirty="0"/>
          </a:p>
        </p:txBody>
      </p:sp>
      <p:pic>
        <p:nvPicPr>
          <p:cNvPr id="4" name="3 Marcador de contenido" descr="25 de febrero D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13198"/>
            <a:ext cx="8229600" cy="4299966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/>
              <a:t>Ó </a:t>
            </a:r>
            <a:r>
              <a:rPr lang="es-ES" sz="2800" dirty="0" err="1" smtClean="0"/>
              <a:t>mesmo</a:t>
            </a:r>
            <a:r>
              <a:rPr lang="es-ES" sz="2800" dirty="0" smtClean="0"/>
              <a:t> tempo procurará pechar o </a:t>
            </a:r>
            <a:r>
              <a:rPr lang="es-ES" sz="2800" dirty="0" err="1" smtClean="0"/>
              <a:t>conflito</a:t>
            </a:r>
            <a:r>
              <a:rPr lang="es-ES" sz="2800" dirty="0" smtClean="0"/>
              <a:t> con Portugal </a:t>
            </a:r>
            <a:r>
              <a:rPr lang="es-ES" sz="2800" dirty="0" err="1" smtClean="0"/>
              <a:t>recoñecendo</a:t>
            </a:r>
            <a:r>
              <a:rPr lang="es-ES" sz="2800" dirty="0" smtClean="0"/>
              <a:t> a </a:t>
            </a:r>
            <a:r>
              <a:rPr lang="es-ES" sz="2800" dirty="0" err="1" smtClean="0"/>
              <a:t>súa</a:t>
            </a:r>
            <a:r>
              <a:rPr lang="es-ES" sz="2800" dirty="0" smtClean="0"/>
              <a:t> independencia en 1668</a:t>
            </a:r>
            <a:endParaRPr lang="es-ES" sz="2800" dirty="0"/>
          </a:p>
        </p:txBody>
      </p:sp>
      <p:pic>
        <p:nvPicPr>
          <p:cNvPr id="6" name="5 Marcador de contenido" descr="220px-Afonso_VI_de_Portugal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72758" y="1600200"/>
            <a:ext cx="2007484" cy="4525963"/>
          </a:xfrm>
        </p:spPr>
      </p:pic>
      <p:pic>
        <p:nvPicPr>
          <p:cNvPr id="7" name="6 Marcador de contenido" descr="5382aabd-81ee-48ee-9ebd-b54dc8fea5ac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53025" y="2043906"/>
            <a:ext cx="3028950" cy="3638550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A finalización das guerras era precisa para a recuperación económica do país</a:t>
            </a:r>
            <a:endParaRPr lang="es-ES" dirty="0"/>
          </a:p>
        </p:txBody>
      </p:sp>
      <p:pic>
        <p:nvPicPr>
          <p:cNvPr id="4" name="3 Marcador de contenido" descr="monedas-antiguas-carlos-ii-8-reales-1690-potos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54905"/>
            <a:ext cx="8229600" cy="4416552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/>
              <a:t>A política de Lerma </a:t>
            </a:r>
            <a:r>
              <a:rPr lang="es-ES" sz="2800" dirty="0" err="1" smtClean="0"/>
              <a:t>procurou</a:t>
            </a:r>
            <a:r>
              <a:rPr lang="es-ES" sz="2800" dirty="0" smtClean="0"/>
              <a:t> pechar algún dos problemas </a:t>
            </a:r>
            <a:r>
              <a:rPr lang="es-ES" sz="2800" dirty="0" err="1" smtClean="0"/>
              <a:t>abertos</a:t>
            </a:r>
            <a:r>
              <a:rPr lang="es-ES" sz="2800" dirty="0" smtClean="0"/>
              <a:t> á </a:t>
            </a:r>
            <a:r>
              <a:rPr lang="es-ES" sz="2800" dirty="0" err="1" smtClean="0"/>
              <a:t>morte</a:t>
            </a:r>
            <a:r>
              <a:rPr lang="es-ES" sz="2800" dirty="0" smtClean="0"/>
              <a:t> de Felipe II</a:t>
            </a:r>
            <a:endParaRPr lang="es-ES" sz="2800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0663" y="1600200"/>
            <a:ext cx="4602674" cy="4525963"/>
          </a:xfrm>
        </p:spPr>
      </p:pic>
    </p:spTree>
    <p:extLst>
      <p:ext uri="{BB962C8B-B14F-4D97-AF65-F5344CB8AC3E}">
        <p14:creationId xmlns:p14="http://schemas.microsoft.com/office/powerpoint/2010/main" xmlns="" val="407984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800" dirty="0" err="1" smtClean="0"/>
              <a:t>Houbo</a:t>
            </a:r>
            <a:r>
              <a:rPr lang="es-ES" sz="2800" dirty="0" smtClean="0"/>
              <a:t> pasos atinados: </a:t>
            </a:r>
            <a:r>
              <a:rPr lang="es-ES" sz="2800" dirty="0" err="1" smtClean="0"/>
              <a:t>estabilizouse</a:t>
            </a:r>
            <a:r>
              <a:rPr lang="es-ES" sz="2800" dirty="0" smtClean="0"/>
              <a:t> a </a:t>
            </a:r>
            <a:r>
              <a:rPr lang="es-ES" sz="2800" dirty="0" err="1" smtClean="0"/>
              <a:t>moeda</a:t>
            </a:r>
            <a:r>
              <a:rPr lang="es-ES" sz="2800" dirty="0" smtClean="0"/>
              <a:t>, </a:t>
            </a:r>
            <a:r>
              <a:rPr lang="es-ES" sz="2800" dirty="0" err="1" smtClean="0"/>
              <a:t>procurouse</a:t>
            </a:r>
            <a:r>
              <a:rPr lang="es-ES" sz="2800" dirty="0" smtClean="0"/>
              <a:t> restaurar o comercio e reformar a </a:t>
            </a:r>
            <a:r>
              <a:rPr lang="es-ES" sz="2800" dirty="0" err="1" smtClean="0"/>
              <a:t>fiscalidade</a:t>
            </a:r>
            <a:r>
              <a:rPr lang="es-ES" sz="2800" dirty="0" smtClean="0"/>
              <a:t>…</a:t>
            </a:r>
            <a:endParaRPr lang="es-ES" sz="2800" dirty="0"/>
          </a:p>
        </p:txBody>
      </p:sp>
      <p:pic>
        <p:nvPicPr>
          <p:cNvPr id="4" name="3 Marcador de contenido" descr="ciiprag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0449" y="1600200"/>
            <a:ext cx="3263101" cy="4525963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Pero a monarquía era débil no exterior</a:t>
            </a:r>
            <a:endParaRPr lang="es-ES" dirty="0"/>
          </a:p>
        </p:txBody>
      </p:sp>
      <p:pic>
        <p:nvPicPr>
          <p:cNvPr id="4" name="3 Marcador de contenido" descr="681px-Map_Peace_of_Aix_la_Chapelle_(German)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9228" y="1796388"/>
            <a:ext cx="5145544" cy="4133587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Luís XIV </a:t>
            </a:r>
            <a:r>
              <a:rPr lang="es-ES" dirty="0" err="1" smtClean="0"/>
              <a:t>levou</a:t>
            </a:r>
            <a:r>
              <a:rPr lang="es-ES" dirty="0" smtClean="0"/>
              <a:t> a guerra contra os territorios de Flandes</a:t>
            </a:r>
            <a:endParaRPr lang="es-ES" dirty="0"/>
          </a:p>
        </p:txBody>
      </p:sp>
      <p:pic>
        <p:nvPicPr>
          <p:cNvPr id="4" name="3 Marcador de contenido" descr="681px-Map_Peace_of_Aix_la_Chapelle_(German)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9228" y="1600200"/>
            <a:ext cx="5145544" cy="4525963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 smtClean="0"/>
              <a:t>Axudou</a:t>
            </a:r>
            <a:r>
              <a:rPr lang="es-ES" dirty="0" smtClean="0"/>
              <a:t> </a:t>
            </a:r>
            <a:r>
              <a:rPr lang="es-ES" dirty="0" err="1" smtClean="0"/>
              <a:t>ós</a:t>
            </a:r>
            <a:r>
              <a:rPr lang="es-ES" dirty="0" smtClean="0"/>
              <a:t> rebeldes sicilianos </a:t>
            </a:r>
            <a:r>
              <a:rPr lang="es-ES" dirty="0" err="1" smtClean="0"/>
              <a:t>na</a:t>
            </a:r>
            <a:r>
              <a:rPr lang="es-ES" dirty="0" smtClean="0"/>
              <a:t> guerra de Mesina</a:t>
            </a:r>
            <a:endParaRPr lang="es-ES" dirty="0"/>
          </a:p>
        </p:txBody>
      </p:sp>
      <p:pic>
        <p:nvPicPr>
          <p:cNvPr id="4" name="3 Marcador de contenido" descr="da756818-1856-424d-a8fe-66b34072bb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36080" y="1600200"/>
            <a:ext cx="7271840" cy="4525963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 </a:t>
            </a:r>
            <a:r>
              <a:rPr lang="es-ES" dirty="0" err="1" smtClean="0"/>
              <a:t>ocupou</a:t>
            </a:r>
            <a:r>
              <a:rPr lang="es-ES" dirty="0" smtClean="0"/>
              <a:t> militarmente Cataluña</a:t>
            </a:r>
            <a:endParaRPr lang="es-ES" dirty="0"/>
          </a:p>
        </p:txBody>
      </p:sp>
      <p:pic>
        <p:nvPicPr>
          <p:cNvPr id="4" name="3 Marcador de contenido" descr="devolutio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1643050"/>
            <a:ext cx="7096497" cy="4295915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800" dirty="0" err="1" smtClean="0"/>
              <a:t>Tamén</a:t>
            </a:r>
            <a:r>
              <a:rPr lang="es-ES" sz="2800" dirty="0" smtClean="0"/>
              <a:t> no interior </a:t>
            </a:r>
            <a:r>
              <a:rPr lang="es-ES" sz="2800" dirty="0" err="1" smtClean="0"/>
              <a:t>houbo</a:t>
            </a:r>
            <a:r>
              <a:rPr lang="es-ES" sz="2800" dirty="0" smtClean="0"/>
              <a:t> </a:t>
            </a:r>
            <a:r>
              <a:rPr lang="es-ES" sz="2800" dirty="0" err="1" smtClean="0"/>
              <a:t>conflitos</a:t>
            </a:r>
            <a:r>
              <a:rPr lang="es-ES" sz="2800" dirty="0" smtClean="0"/>
              <a:t> que enfrontaron á </a:t>
            </a:r>
            <a:r>
              <a:rPr lang="es-ES" sz="2800" dirty="0" err="1" smtClean="0"/>
              <a:t>raíña</a:t>
            </a:r>
            <a:r>
              <a:rPr lang="es-ES" sz="2800" dirty="0" smtClean="0"/>
              <a:t> contra o </a:t>
            </a:r>
            <a:r>
              <a:rPr lang="es-ES" sz="2800" dirty="0" err="1" smtClean="0"/>
              <a:t>fillo</a:t>
            </a:r>
            <a:r>
              <a:rPr lang="es-ES" sz="2800" dirty="0" smtClean="0"/>
              <a:t> </a:t>
            </a:r>
            <a:r>
              <a:rPr lang="es-ES" sz="2800" dirty="0" err="1" smtClean="0"/>
              <a:t>ilexítimo</a:t>
            </a:r>
            <a:r>
              <a:rPr lang="es-ES" sz="2800" dirty="0" smtClean="0"/>
              <a:t> de Felipe IV, Juan José de Austria</a:t>
            </a:r>
            <a:endParaRPr lang="es-ES" sz="2800" dirty="0"/>
          </a:p>
        </p:txBody>
      </p:sp>
      <p:pic>
        <p:nvPicPr>
          <p:cNvPr id="6" name="5 Marcador de contenido" descr="Retrato%20de%20Juan%20José%20de%20Austria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41915" y="1600200"/>
            <a:ext cx="3069169" cy="4525963"/>
          </a:xfrm>
        </p:spPr>
      </p:pic>
      <p:pic>
        <p:nvPicPr>
          <p:cNvPr id="7" name="6 Marcador de contenido" descr="mariana-austria2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20773" y="1600200"/>
            <a:ext cx="3493453" cy="4525963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/>
              <a:t>Nos últimos anos do reinado a tensión </a:t>
            </a:r>
            <a:r>
              <a:rPr lang="es-ES" sz="2800" dirty="0" err="1" smtClean="0"/>
              <a:t>acumulouse</a:t>
            </a:r>
            <a:r>
              <a:rPr lang="es-ES" sz="2800" dirty="0" smtClean="0"/>
              <a:t> ó redor do problema da Sucesión</a:t>
            </a:r>
            <a:endParaRPr lang="es-ES" sz="2800" dirty="0"/>
          </a:p>
        </p:txBody>
      </p:sp>
      <p:pic>
        <p:nvPicPr>
          <p:cNvPr id="5" name="4 Marcador de contenido" descr="María%20Luisa%20de%20Orlean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87551" y="1600200"/>
            <a:ext cx="3177898" cy="4525963"/>
          </a:xfrm>
        </p:spPr>
      </p:pic>
      <p:pic>
        <p:nvPicPr>
          <p:cNvPr id="6" name="5 Marcador de contenido" descr="8539ccfe501a4376635946ba763a9ad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08731" y="1600200"/>
            <a:ext cx="3517538" cy="4525963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3200" dirty="0" smtClean="0"/>
              <a:t>A falta de descendencia de Carlos II </a:t>
            </a:r>
            <a:r>
              <a:rPr lang="es-ES" sz="3200" dirty="0" err="1" smtClean="0"/>
              <a:t>fixo</a:t>
            </a:r>
            <a:r>
              <a:rPr lang="es-ES" sz="3200" dirty="0" smtClean="0"/>
              <a:t> que as potencias europeas </a:t>
            </a:r>
            <a:r>
              <a:rPr lang="es-ES" sz="3200" dirty="0" err="1" smtClean="0"/>
              <a:t>planexase</a:t>
            </a:r>
            <a:r>
              <a:rPr lang="es-ES" sz="3200" dirty="0" smtClean="0"/>
              <a:t> o reparto dos territorios da monarquía</a:t>
            </a:r>
            <a:endParaRPr lang="es-ES" sz="3200" dirty="0"/>
          </a:p>
        </p:txBody>
      </p:sp>
      <p:pic>
        <p:nvPicPr>
          <p:cNvPr id="13" name="12 Marcador de contenido" descr="Benjamin_von_Block_00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4531" y="1600200"/>
            <a:ext cx="3423938" cy="4525963"/>
          </a:xfrm>
        </p:spPr>
      </p:pic>
      <p:pic>
        <p:nvPicPr>
          <p:cNvPr id="14" name="13 Marcador de contenido" descr="Hyacinthe-Rigaud-Portrait-of-Louis-XIV-4-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86380" y="1680824"/>
            <a:ext cx="2857520" cy="4515269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Existían varios candidatos para suceder a Carlos II</a:t>
            </a:r>
            <a:endParaRPr lang="es-ES" dirty="0"/>
          </a:p>
        </p:txBody>
      </p:sp>
      <p:pic>
        <p:nvPicPr>
          <p:cNvPr id="6" name="5 Marcador de contenido" descr="guerra_sucesion_arbol_genealogic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70" y="1504379"/>
            <a:ext cx="5357850" cy="5054576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/>
              <a:t>Pero no </a:t>
            </a:r>
            <a:r>
              <a:rPr lang="es-ES" sz="3200" dirty="0" err="1" smtClean="0"/>
              <a:t>seu</a:t>
            </a:r>
            <a:r>
              <a:rPr lang="es-ES" sz="3200" dirty="0" smtClean="0"/>
              <a:t> </a:t>
            </a:r>
            <a:r>
              <a:rPr lang="es-ES" sz="3200" dirty="0" err="1" smtClean="0"/>
              <a:t>derradeiro</a:t>
            </a:r>
            <a:r>
              <a:rPr lang="es-ES" sz="3200" dirty="0" smtClean="0"/>
              <a:t> testamento, </a:t>
            </a:r>
            <a:r>
              <a:rPr lang="es-ES" sz="3200" dirty="0" err="1" smtClean="0"/>
              <a:t>sinalou</a:t>
            </a:r>
            <a:r>
              <a:rPr lang="es-ES" sz="3200" dirty="0" smtClean="0"/>
              <a:t> como sucesor a Felipe de </a:t>
            </a:r>
            <a:r>
              <a:rPr lang="es-ES" sz="3200" dirty="0" err="1" smtClean="0"/>
              <a:t>Anjou</a:t>
            </a:r>
            <a:r>
              <a:rPr lang="es-ES" sz="3200" dirty="0" smtClean="0"/>
              <a:t>, neto de Luís XIV</a:t>
            </a:r>
            <a:endParaRPr lang="es-ES" sz="3200" dirty="0"/>
          </a:p>
        </p:txBody>
      </p:sp>
      <p:pic>
        <p:nvPicPr>
          <p:cNvPr id="5" name="4 Marcador de contenido" descr="art_196_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8900" y="1634331"/>
            <a:ext cx="3886200" cy="44577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err="1" smtClean="0"/>
              <a:t>Reforzou</a:t>
            </a:r>
            <a:r>
              <a:rPr lang="es-ES" sz="2800" dirty="0" smtClean="0"/>
              <a:t> a alianza coa rama alemana dos Austria </a:t>
            </a:r>
            <a:r>
              <a:rPr lang="es-ES" sz="2800" dirty="0" err="1" smtClean="0"/>
              <a:t>co</a:t>
            </a:r>
            <a:r>
              <a:rPr lang="es-ES" sz="2800" dirty="0" smtClean="0"/>
              <a:t> matrimonio do </a:t>
            </a:r>
            <a:r>
              <a:rPr lang="es-ES" sz="2800" dirty="0" err="1" smtClean="0"/>
              <a:t>rei</a:t>
            </a:r>
            <a:r>
              <a:rPr lang="es-ES" sz="2800" dirty="0" smtClean="0"/>
              <a:t> coa </a:t>
            </a:r>
            <a:r>
              <a:rPr lang="es-ES" sz="2800" dirty="0" err="1" smtClean="0"/>
              <a:t>súa</a:t>
            </a:r>
            <a:r>
              <a:rPr lang="es-ES" sz="2800" dirty="0" smtClean="0"/>
              <a:t> </a:t>
            </a:r>
            <a:r>
              <a:rPr lang="es-ES" sz="2800" dirty="0" err="1" smtClean="0"/>
              <a:t>curmá</a:t>
            </a:r>
            <a:r>
              <a:rPr lang="es-ES" sz="2800" dirty="0" smtClean="0"/>
              <a:t> Margarita</a:t>
            </a:r>
            <a:endParaRPr lang="es-ES" sz="2800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5349" y="1600200"/>
            <a:ext cx="3893301" cy="4525963"/>
          </a:xfrm>
        </p:spPr>
      </p:pic>
    </p:spTree>
    <p:extLst>
      <p:ext uri="{BB962C8B-B14F-4D97-AF65-F5344CB8AC3E}">
        <p14:creationId xmlns:p14="http://schemas.microsoft.com/office/powerpoint/2010/main" xmlns="" val="25270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/>
              <a:t>Cando en </a:t>
            </a:r>
            <a:r>
              <a:rPr lang="es-ES" sz="3200" dirty="0" err="1" smtClean="0"/>
              <a:t>novembro</a:t>
            </a:r>
            <a:r>
              <a:rPr lang="es-ES" sz="3200" dirty="0" smtClean="0"/>
              <a:t> de 1700 </a:t>
            </a:r>
            <a:r>
              <a:rPr lang="es-ES" sz="3200" dirty="0" err="1" smtClean="0"/>
              <a:t>morre</a:t>
            </a:r>
            <a:r>
              <a:rPr lang="es-ES" sz="3200" dirty="0" smtClean="0"/>
              <a:t> Carlos II, </a:t>
            </a:r>
            <a:r>
              <a:rPr lang="es-ES" sz="3200" dirty="0" err="1" smtClean="0"/>
              <a:t>deixa</a:t>
            </a:r>
            <a:r>
              <a:rPr lang="es-ES" sz="3200" dirty="0" smtClean="0"/>
              <a:t> </a:t>
            </a:r>
            <a:r>
              <a:rPr lang="es-ES" sz="3200" dirty="0" err="1" smtClean="0"/>
              <a:t>aberta</a:t>
            </a:r>
            <a:r>
              <a:rPr lang="es-ES" sz="3200" dirty="0" smtClean="0"/>
              <a:t> a porta para a Guerra de Sucesión</a:t>
            </a:r>
            <a:endParaRPr lang="es-ES" sz="3200" dirty="0"/>
          </a:p>
        </p:txBody>
      </p:sp>
      <p:pic>
        <p:nvPicPr>
          <p:cNvPr id="6" name="5 Marcador de contenido" descr="Philippe_de_France_proclamé_roi_d'Espagn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8106" y="2161052"/>
            <a:ext cx="6487787" cy="3404259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800" dirty="0" err="1" smtClean="0"/>
              <a:t>Procurou</a:t>
            </a:r>
            <a:r>
              <a:rPr lang="es-ES" sz="2800" dirty="0" smtClean="0"/>
              <a:t> buscar a paz con Francia </a:t>
            </a:r>
            <a:r>
              <a:rPr lang="es-ES" sz="2800" dirty="0" err="1" smtClean="0"/>
              <a:t>co</a:t>
            </a:r>
            <a:r>
              <a:rPr lang="es-ES" sz="2800" dirty="0" smtClean="0"/>
              <a:t> matrimonio do príncipe </a:t>
            </a:r>
            <a:r>
              <a:rPr lang="es-ES" sz="2800" dirty="0" err="1" smtClean="0"/>
              <a:t>herdeiro</a:t>
            </a:r>
            <a:r>
              <a:rPr lang="es-ES" sz="2800" dirty="0" smtClean="0"/>
              <a:t>, Felipe, coa </a:t>
            </a:r>
            <a:r>
              <a:rPr lang="es-ES" sz="2800" dirty="0" err="1" smtClean="0"/>
              <a:t>filla</a:t>
            </a:r>
            <a:r>
              <a:rPr lang="es-ES" sz="2800" dirty="0" smtClean="0"/>
              <a:t> do </a:t>
            </a:r>
            <a:r>
              <a:rPr lang="es-ES" sz="2800" dirty="0" err="1" smtClean="0"/>
              <a:t>rei</a:t>
            </a:r>
            <a:r>
              <a:rPr lang="es-ES" sz="2800" dirty="0"/>
              <a:t> </a:t>
            </a:r>
            <a:r>
              <a:rPr lang="es-ES" sz="2800" dirty="0" smtClean="0"/>
              <a:t>Enrique IV, Isabel de Borbón</a:t>
            </a:r>
            <a:endParaRPr lang="es-ES" sz="2800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6352" y="2060289"/>
            <a:ext cx="3511296" cy="3605784"/>
          </a:xfrm>
        </p:spPr>
      </p:pic>
    </p:spTree>
    <p:extLst>
      <p:ext uri="{BB962C8B-B14F-4D97-AF65-F5344CB8AC3E}">
        <p14:creationId xmlns:p14="http://schemas.microsoft.com/office/powerpoint/2010/main" xmlns="" val="171032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Asinou</a:t>
            </a:r>
            <a:r>
              <a:rPr lang="es-ES" dirty="0" smtClean="0"/>
              <a:t> a paz con Inglaterra</a:t>
            </a:r>
            <a:endParaRPr lang="es-E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1531852"/>
            <a:ext cx="5760640" cy="4337356"/>
          </a:xfrm>
        </p:spPr>
      </p:pic>
    </p:spTree>
    <p:extLst>
      <p:ext uri="{BB962C8B-B14F-4D97-AF65-F5344CB8AC3E}">
        <p14:creationId xmlns:p14="http://schemas.microsoft.com/office/powerpoint/2010/main" xmlns="" val="389324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936</Words>
  <Application>Microsoft Office PowerPoint</Application>
  <PresentationFormat>Presentación en pantalla (4:3)</PresentationFormat>
  <Paragraphs>74</Paragraphs>
  <Slides>70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70</vt:i4>
      </vt:variant>
    </vt:vector>
  </HeadingPairs>
  <TitlesOfParts>
    <vt:vector size="72" baseType="lpstr">
      <vt:lpstr>Tema de Office</vt:lpstr>
      <vt:lpstr>1_Tema de Office</vt:lpstr>
      <vt:lpstr>De Felipe III a Carlos II</vt:lpstr>
      <vt:lpstr>Felipe III</vt:lpstr>
      <vt:lpstr>Felipe III subiu ó trono despois da morte do seu pai, en 1598</vt:lpstr>
      <vt:lpstr>O novo rei depositou á súa confianza de don Francisco de Sandoval, a quen nomeou duque de Lerma</vt:lpstr>
      <vt:lpstr>O duque de Lerma acadou a posición de valido, apoiándose nas súas amplas relacións familiares e clientelares</vt:lpstr>
      <vt:lpstr>A política de Lerma procurou pechar algún dos problemas abertos á morte de Felipe II</vt:lpstr>
      <vt:lpstr>Reforzou a alianza coa rama alemana dos Austria co matrimonio do rei coa súa curmá Margarita</vt:lpstr>
      <vt:lpstr>Procurou buscar a paz con Francia co matrimonio do príncipe herdeiro, Felipe, coa filla do rei Enrique IV, Isabel de Borbón</vt:lpstr>
      <vt:lpstr>Asinou a paz con Inglaterra</vt:lpstr>
      <vt:lpstr>E para rematar coa guerra de Flandes, concedeulle ó goberno das provincias do sur á Infanta Isabel Clara Eugenia</vt:lpstr>
      <vt:lpstr>Coas provincias do norte asinou a Tregua dos Doce Anos en 1609</vt:lpstr>
      <vt:lpstr>No interior, para solucionar os problemas financeiros da monarquía, devaluou a moeda</vt:lpstr>
      <vt:lpstr>E para rematar co problema dos mouriscos, acabou por expulsalos da península (1610)</vt:lpstr>
      <vt:lpstr>Pero, a devaluación trouxo consigo a inflación e a suba de prezos, que arruinou a boa parte da poboación</vt:lpstr>
      <vt:lpstr>E a expulsión dos mouriscos empobreceu as zonas onde estaban asentados</vt:lpstr>
      <vt:lpstr>Esta situación de ruína contrastaba coa corrupción practicada polo goberno de Lerma, que tivo que abandonar o seu posto</vt:lpstr>
      <vt:lpstr>Felipe IV</vt:lpstr>
      <vt:lpstr>Felipe IV sube o trono en 1621</vt:lpstr>
      <vt:lpstr>Ven decidido a cambiar a política do seu pai coa axuda do conde-duque de Olivares</vt:lpstr>
      <vt:lpstr>En vez dunha política pacifista, Felipe IV preferirá recuperar o prestixio da monarquía española por medio da guerra</vt:lpstr>
      <vt:lpstr>Non renova a Tregua dos Doce Anos cos Países Baixos.</vt:lpstr>
      <vt:lpstr>E entra na Guerra dos Trinta Anos para axudar ó bando católico encabezado polo Emperador de Alemaña</vt:lpstr>
      <vt:lpstr>Os primeiros anos estiveron cheos de vitorias como a batalla de Fleurus (1622)</vt:lpstr>
      <vt:lpstr>Rexeitamento dos Ingleses que pretendían saquear Cádiz (1625)</vt:lpstr>
      <vt:lpstr>Expulsión dos Holandeses de Bahía en Brasil (1625)</vt:lpstr>
      <vt:lpstr>Ou a toma de Breda no mesmo ano</vt:lpstr>
      <vt:lpstr>En 1634 o irmán do rei, Fernando, derrota ós suecos en Nordlingen</vt:lpstr>
      <vt:lpstr>Pero en 1635 Francia declara a Guerra a España</vt:lpstr>
      <vt:lpstr>Detrás de moitas das guerras anteriores estaba o diñeiro francés, que axudaba a todos os inimigos da casa de Austria</vt:lpstr>
      <vt:lpstr>O director da política anti-Austria de Francia, é o valido de Luís XIII, o cardeal Richelieu</vt:lpstr>
      <vt:lpstr>Coa entrada de Francia en Guerra, as fronteiras da Península pasan a estar amenazadas</vt:lpstr>
      <vt:lpstr>Isto require un novo esforzo económico e un aumento da presión fiscal</vt:lpstr>
      <vt:lpstr>Castela, a base da monarquía, está esgotada tanto en recursos como en homes</vt:lpstr>
      <vt:lpstr>Olivares propón a participación de todos os reinos da monarquía no esforzo bélico, na Unión de Armas</vt:lpstr>
      <vt:lpstr>Pero para facer isto era preciso saltar por riba dos privilexios e leis particulares dos diferentes territorios</vt:lpstr>
      <vt:lpstr>Ó se sentir agraviados, moitos reinos e territorios consideran anulado o acordo base que os integra na monarquía</vt:lpstr>
      <vt:lpstr>En 1640 prodúcese a rebelión de Cataluña</vt:lpstr>
      <vt:lpstr>A de Portugal, que proclama rei a Joâo IV, duque de Braganza</vt:lpstr>
      <vt:lpstr>A de Nápoles, que se proclama república</vt:lpstr>
      <vt:lpstr>E hai mesmo conspiracións en Andalucía e Navarra e motíns no País Vasco</vt:lpstr>
      <vt:lpstr>A multiplicación de frentes de guerra ocasiona o desastre militar</vt:lpstr>
      <vt:lpstr>Que se culmina na derrota de Rocroi (1643)</vt:lpstr>
      <vt:lpstr>En 1648 España asina a paz de Westfalia con Holanda</vt:lpstr>
      <vt:lpstr>Esta paz tamén pon punto final á guerra dos Trinta Anos en Alemaña</vt:lpstr>
      <vt:lpstr>Pero se mantén a guerra con Francia</vt:lpstr>
      <vt:lpstr>E os intentos de recuperar Cataluña, Portugal e Nápoles</vt:lpstr>
      <vt:lpstr>Prodúcense éxitos parciais, como a recuperación de Nápoles polo fillo bastardo do rei, Juan José de Austria</vt:lpstr>
      <vt:lpstr>O mesmo reconquista Barcelona (1652)</vt:lpstr>
      <vt:lpstr>A entrada da Inglaterra de Cromwell na guerra, no bando francés, ocasionará a derrota definitiva das Dunas (1658)</vt:lpstr>
      <vt:lpstr>España se ve na necesidade de asinar a Paz dos Pirineos (1659)</vt:lpstr>
      <vt:lpstr>Esta paz traslada a hexemonía europea de España a Francia e ó seu rei, Luís XIV</vt:lpstr>
      <vt:lpstr>En 1665 os españois son derrotados por Portugal na batalla de Vila Viçosa</vt:lpstr>
      <vt:lpstr>No mesmo ano morre Felipe IV, deixando a monarquía agotada nos seus recursos financeiros e humanos</vt:lpstr>
      <vt:lpstr>Carlos II</vt:lpstr>
      <vt:lpstr>Carlos II herda o trono cando apenas ten cinco anos</vt:lpstr>
      <vt:lpstr>O goberno queda en mans dun consello de rexencia presidido pola súa nai, Mariana de Austria</vt:lpstr>
      <vt:lpstr>Mariana de Austria procurará consello en homes de confianza como o seu confesor, Everardo Nithard</vt:lpstr>
      <vt:lpstr>Ó mesmo tempo procurará pechar o conflito con Portugal recoñecendo a súa independencia en 1668</vt:lpstr>
      <vt:lpstr>A finalización das guerras era precisa para a recuperación económica do país</vt:lpstr>
      <vt:lpstr>Houbo pasos atinados: estabilizouse a moeda, procurouse restaurar o comercio e reformar a fiscalidade…</vt:lpstr>
      <vt:lpstr>Pero a monarquía era débil no exterior</vt:lpstr>
      <vt:lpstr>Luís XIV levou a guerra contra os territorios de Flandes</vt:lpstr>
      <vt:lpstr>Axudou ós rebeldes sicilianos na guerra de Mesina</vt:lpstr>
      <vt:lpstr>E ocupou militarmente Cataluña</vt:lpstr>
      <vt:lpstr>Tamén no interior houbo conflitos que enfrontaron á raíña contra o fillo ilexítimo de Felipe IV, Juan José de Austria</vt:lpstr>
      <vt:lpstr>Nos últimos anos do reinado a tensión acumulouse ó redor do problema da Sucesión</vt:lpstr>
      <vt:lpstr>A falta de descendencia de Carlos II fixo que as potencias europeas planexase o reparto dos territorios da monarquía</vt:lpstr>
      <vt:lpstr>Existían varios candidatos para suceder a Carlos II</vt:lpstr>
      <vt:lpstr>Pero no seu derradeiro testamento, sinalou como sucesor a Felipe de Anjou, neto de Luís XIV</vt:lpstr>
      <vt:lpstr>Cando en novembro de 1700 morre Carlos II, deixa aberta a porta para a Guerra de Sucesión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Felipe III a Carlos II</dc:title>
  <dc:creator>NUEVO</dc:creator>
  <cp:lastModifiedBy>Pc</cp:lastModifiedBy>
  <cp:revision>21</cp:revision>
  <dcterms:created xsi:type="dcterms:W3CDTF">2016-11-15T12:47:50Z</dcterms:created>
  <dcterms:modified xsi:type="dcterms:W3CDTF">2016-11-21T19:03:45Z</dcterms:modified>
</cp:coreProperties>
</file>